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9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5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5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604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44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864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12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6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97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936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65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92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20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09" r:id="rId6"/>
    <p:sldLayoutId id="2147483805" r:id="rId7"/>
    <p:sldLayoutId id="2147483806" r:id="rId8"/>
    <p:sldLayoutId id="2147483807" r:id="rId9"/>
    <p:sldLayoutId id="2147483808" r:id="rId10"/>
    <p:sldLayoutId id="214748381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create.kahoot.it/share/4-test-yourself-on-the-passive-voice/edca1554-c36c-4484-81fc-ba93676af26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e.kahoot.it/share/unit2-grade-9/4a2abd7f-c9c6-4a43-b7d3-ddbd37efcdc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" name="Rectangle 57">
            <a:extLst>
              <a:ext uri="{FF2B5EF4-FFF2-40B4-BE49-F238E27FC236}">
                <a16:creationId xmlns:a16="http://schemas.microsoft.com/office/drawing/2014/main" id="{33428ACC-71EC-4171-9527-10983BA6B4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FA3F8-DEBF-420F-ACC6-6CDC52865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2964" y="654984"/>
            <a:ext cx="3401961" cy="3494790"/>
          </a:xfrm>
        </p:spPr>
        <p:txBody>
          <a:bodyPr>
            <a:normAutofit/>
          </a:bodyPr>
          <a:lstStyle/>
          <a:p>
            <a:r>
              <a:rPr lang="en-US" sz="4600" dirty="0"/>
              <a:t>UNIT 2</a:t>
            </a:r>
            <a:endParaRPr lang="en-GB" sz="4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342709-8FE0-4109-BF9F-3E0C558C2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92964" y="4455621"/>
            <a:ext cx="4166136" cy="123861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LANGUAGE FOCUS</a:t>
            </a:r>
            <a:endParaRPr lang="en-GB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7" name="Picture 3" descr="Three small boats in the ocean with a big rock behind them">
            <a:extLst>
              <a:ext uri="{FF2B5EF4-FFF2-40B4-BE49-F238E27FC236}">
                <a16:creationId xmlns:a16="http://schemas.microsoft.com/office/drawing/2014/main" id="{E0D26E36-72B4-4FA2-B5A3-0A56C8EE48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809" r="4443" b="3"/>
          <a:stretch/>
        </p:blipFill>
        <p:spPr>
          <a:xfrm>
            <a:off x="1563029" y="640081"/>
            <a:ext cx="5054157" cy="5054156"/>
          </a:xfrm>
          <a:prstGeom prst="rect">
            <a:avLst/>
          </a:prstGeom>
        </p:spPr>
      </p:pic>
      <p:cxnSp>
        <p:nvCxnSpPr>
          <p:cNvPr id="64" name="Straight Connector 59">
            <a:extLst>
              <a:ext uri="{FF2B5EF4-FFF2-40B4-BE49-F238E27FC236}">
                <a16:creationId xmlns:a16="http://schemas.microsoft.com/office/drawing/2014/main" id="{BA22713B-ABB6-4391-97F9-0449A2B9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294754"/>
            <a:ext cx="32004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8D4480B4-953D-41FA-9052-09AB3A026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7036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81893-6A8F-4D91-9395-ABC8A00FE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00391"/>
            <a:ext cx="10058400" cy="1036969"/>
          </a:xfrm>
        </p:spPr>
        <p:txBody>
          <a:bodyPr/>
          <a:lstStyle/>
          <a:p>
            <a:r>
              <a:rPr lang="en-US" altLang="en-US" b="1" dirty="0">
                <a:solidFill>
                  <a:srgbClr val="0000CC"/>
                </a:solidFill>
              </a:rPr>
              <a:t> 4/modal verbs,  have to, be going to</a:t>
            </a:r>
            <a:endParaRPr lang="en-GB" dirty="0"/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721DC841-70DB-479E-AF6B-D10DF5DAA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089" y="5102344"/>
            <a:ext cx="8012493" cy="457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Passive: </a:t>
            </a:r>
            <a:r>
              <a:rPr lang="en-US" altLang="en-US" sz="2800" dirty="0">
                <a:latin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2800" dirty="0">
                <a:latin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CC"/>
                </a:solidFill>
                <a:latin typeface="Arial" panose="020B0604020202020204" pitchFamily="34" charset="0"/>
              </a:rPr>
              <a:t>S </a:t>
            </a:r>
            <a:r>
              <a:rPr lang="en-US" altLang="en-US" sz="2800" dirty="0">
                <a:latin typeface="Arial" panose="020B0604020202020204" pitchFamily="34" charset="0"/>
              </a:rPr>
              <a:t>  + MD + be     +  V3(  ed )+ by </a:t>
            </a: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6C15E6AB-168E-48DD-9E4D-BDD9F9ADA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090" y="3261488"/>
            <a:ext cx="7854288" cy="457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 Active :         </a:t>
            </a: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800" dirty="0">
                <a:latin typeface="Arial" panose="020B0604020202020204" pitchFamily="34" charset="0"/>
              </a:rPr>
              <a:t>  + MD + V (inf)  +  </a:t>
            </a:r>
            <a:r>
              <a:rPr lang="en-US" altLang="en-US" sz="2800" u="sng" dirty="0">
                <a:solidFill>
                  <a:srgbClr val="CC00CC"/>
                </a:solidFill>
                <a:latin typeface="Arial" panose="020B0604020202020204" pitchFamily="34" charset="0"/>
              </a:rPr>
              <a:t>O </a:t>
            </a:r>
            <a:r>
              <a:rPr lang="en-US" altLang="en-US" sz="2800" dirty="0">
                <a:latin typeface="Arial" panose="020B0604020202020204" pitchFamily="34" charset="0"/>
              </a:rPr>
              <a:t>  ………</a:t>
            </a:r>
          </a:p>
        </p:txBody>
      </p:sp>
      <p:pic>
        <p:nvPicPr>
          <p:cNvPr id="8" name="Picture 7" descr="Hello Meow">
            <a:extLst>
              <a:ext uri="{FF2B5EF4-FFF2-40B4-BE49-F238E27FC236}">
                <a16:creationId xmlns:a16="http://schemas.microsoft.com/office/drawing/2014/main" id="{F81CA1F7-4396-41B9-9D45-F600F1B197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8694" y="3725054"/>
            <a:ext cx="3114207" cy="311420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460ABA0-B156-46AC-9383-4E32BFB9A992}"/>
              </a:ext>
            </a:extLst>
          </p:cNvPr>
          <p:cNvSpPr txBox="1"/>
          <p:nvPr/>
        </p:nvSpPr>
        <p:spPr>
          <a:xfrm>
            <a:off x="1838090" y="2367373"/>
            <a:ext cx="8453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solve the problem.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134442-B239-41DB-A16F-EE044FCADD51}"/>
              </a:ext>
            </a:extLst>
          </p:cNvPr>
          <p:cNvSpPr txBox="1"/>
          <p:nvPr/>
        </p:nvSpPr>
        <p:spPr>
          <a:xfrm>
            <a:off x="1624519" y="4089583"/>
            <a:ext cx="8453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problem……………………………….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33109B-EE00-4617-AC68-E85720F4AF3D}"/>
              </a:ext>
            </a:extLst>
          </p:cNvPr>
          <p:cNvSpPr txBox="1"/>
          <p:nvPr/>
        </p:nvSpPr>
        <p:spPr>
          <a:xfrm>
            <a:off x="3932189" y="3967408"/>
            <a:ext cx="63592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solved by us.</a:t>
            </a:r>
          </a:p>
        </p:txBody>
      </p:sp>
    </p:spTree>
    <p:extLst>
      <p:ext uri="{BB962C8B-B14F-4D97-AF65-F5344CB8AC3E}">
        <p14:creationId xmlns:p14="http://schemas.microsoft.com/office/powerpoint/2010/main" val="132378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0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9F810-B13E-407E-B2E2-9EAADC8BC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Practice </a:t>
            </a:r>
            <a:endParaRPr lang="en-GB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E1993-9492-49FC-836F-6F18D9BB6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913295"/>
          </a:xfrm>
        </p:spPr>
        <p:txBody>
          <a:bodyPr/>
          <a:lstStyle/>
          <a:p>
            <a:r>
              <a:rPr lang="en-GB" dirty="0">
                <a:hlinkClick r:id="rId2"/>
              </a:rPr>
              <a:t>https://create.kahoot.it/share/4-test-yourself-on-the-passive-voice/edca1554-c36c-4484-81fc-ba93676af260</a:t>
            </a:r>
            <a:endParaRPr lang="en-GB" dirty="0"/>
          </a:p>
          <a:p>
            <a:endParaRPr lang="en-GB" dirty="0"/>
          </a:p>
        </p:txBody>
      </p:sp>
      <p:pic>
        <p:nvPicPr>
          <p:cNvPr id="5" name="Picture 4" descr="Pizza Moody Foodies">
            <a:extLst>
              <a:ext uri="{FF2B5EF4-FFF2-40B4-BE49-F238E27FC236}">
                <a16:creationId xmlns:a16="http://schemas.microsoft.com/office/drawing/2014/main" id="{5D2FB75D-95DA-4B31-A5FD-6F3F915892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977" y="2363449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681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70">
            <a:extLst>
              <a:ext uri="{FF2B5EF4-FFF2-40B4-BE49-F238E27FC236}">
                <a16:creationId xmlns:a16="http://schemas.microsoft.com/office/drawing/2014/main" id="{A8E9C91B-7EAD-4562-AB0E-DFB9663AE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26" name="Picture 2" descr="30+ Ways to say Good Job in Spanish - MyEnglishTeacher.eu Blog">
            <a:extLst>
              <a:ext uri="{FF2B5EF4-FFF2-40B4-BE49-F238E27FC236}">
                <a16:creationId xmlns:a16="http://schemas.microsoft.com/office/drawing/2014/main" id="{0E0F3D69-D634-432C-B10B-E2E19D0751E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7026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AB6E427-3F73-4C06-A5D5-AE52C3883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C9BDAA-0390-4B39-9B5C-BC95E5120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9919" cy="6858000"/>
          </a:xfrm>
          <a:prstGeom prst="rect">
            <a:avLst/>
          </a:prstGeom>
          <a:solidFill>
            <a:srgbClr val="5F57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38942A0-0CB5-46DC-AF3E-EA2B0F9A6D39}"/>
              </a:ext>
            </a:extLst>
          </p:cNvPr>
          <p:cNvSpPr/>
          <p:nvPr/>
        </p:nvSpPr>
        <p:spPr>
          <a:xfrm>
            <a:off x="400930" y="573554"/>
            <a:ext cx="3084844" cy="1961086"/>
          </a:xfrm>
          <a:custGeom>
            <a:avLst/>
            <a:gdLst>
              <a:gd name="connsiteX0" fmla="*/ 0 w 1514007"/>
              <a:gd name="connsiteY0" fmla="*/ 622092 h 1244184"/>
              <a:gd name="connsiteX1" fmla="*/ 757004 w 1514007"/>
              <a:gd name="connsiteY1" fmla="*/ 0 h 1244184"/>
              <a:gd name="connsiteX2" fmla="*/ 1514008 w 1514007"/>
              <a:gd name="connsiteY2" fmla="*/ 622092 h 1244184"/>
              <a:gd name="connsiteX3" fmla="*/ 757004 w 1514007"/>
              <a:gd name="connsiteY3" fmla="*/ 1244184 h 1244184"/>
              <a:gd name="connsiteX4" fmla="*/ 0 w 1514007"/>
              <a:gd name="connsiteY4" fmla="*/ 622092 h 1244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4007" h="1244184" fill="none" extrusionOk="0">
                <a:moveTo>
                  <a:pt x="0" y="622092"/>
                </a:moveTo>
                <a:cubicBezTo>
                  <a:pt x="31312" y="304687"/>
                  <a:pt x="325845" y="-16399"/>
                  <a:pt x="757004" y="0"/>
                </a:cubicBezTo>
                <a:cubicBezTo>
                  <a:pt x="1134505" y="2548"/>
                  <a:pt x="1503199" y="322200"/>
                  <a:pt x="1514008" y="622092"/>
                </a:cubicBezTo>
                <a:cubicBezTo>
                  <a:pt x="1514027" y="959886"/>
                  <a:pt x="1106011" y="1267823"/>
                  <a:pt x="757004" y="1244184"/>
                </a:cubicBezTo>
                <a:cubicBezTo>
                  <a:pt x="308116" y="1204324"/>
                  <a:pt x="34801" y="946145"/>
                  <a:pt x="0" y="622092"/>
                </a:cubicBezTo>
                <a:close/>
              </a:path>
              <a:path w="1514007" h="1244184" stroke="0" extrusionOk="0">
                <a:moveTo>
                  <a:pt x="0" y="622092"/>
                </a:moveTo>
                <a:cubicBezTo>
                  <a:pt x="-25938" y="230690"/>
                  <a:pt x="404930" y="-29437"/>
                  <a:pt x="757004" y="0"/>
                </a:cubicBezTo>
                <a:cubicBezTo>
                  <a:pt x="1181052" y="12647"/>
                  <a:pt x="1475576" y="296439"/>
                  <a:pt x="1514008" y="622092"/>
                </a:cubicBezTo>
                <a:cubicBezTo>
                  <a:pt x="1501634" y="954926"/>
                  <a:pt x="1196829" y="1236103"/>
                  <a:pt x="757004" y="1244184"/>
                </a:cubicBezTo>
                <a:cubicBezTo>
                  <a:pt x="331238" y="1236176"/>
                  <a:pt x="31051" y="989193"/>
                  <a:pt x="0" y="622092"/>
                </a:cubicBezTo>
                <a:close/>
              </a:path>
            </a:pathLst>
          </a:cu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b="1" spc="-50" dirty="0">
              <a:ln>
                <a:solidFill>
                  <a:schemeClr val="tx1"/>
                </a:solidFill>
                <a:prstDash val="lgDash"/>
              </a:ln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4A321A-A039-4720-87B4-66A4210E0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1752" y="2638787"/>
            <a:ext cx="27432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22D2AA1-3CAF-4E9F-8B92-805AAC8196A1}"/>
              </a:ext>
            </a:extLst>
          </p:cNvPr>
          <p:cNvSpPr txBox="1"/>
          <p:nvPr/>
        </p:nvSpPr>
        <p:spPr>
          <a:xfrm>
            <a:off x="571752" y="2799655"/>
            <a:ext cx="3005462" cy="62934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>
              <a:spcAft>
                <a:spcPts val="600"/>
              </a:spcAft>
              <a:buFont typeface="Calibri" panose="020F0502020204030204" pitchFamily="34" charset="0"/>
            </a:pPr>
            <a:r>
              <a:rPr lang="en-US" sz="3600" b="1" dirty="0">
                <a:solidFill>
                  <a:srgbClr val="FFFFFF"/>
                </a:solidFill>
              </a:rPr>
              <a:t>WARM UP ACTIVITY</a:t>
            </a:r>
          </a:p>
        </p:txBody>
      </p:sp>
      <p:pic>
        <p:nvPicPr>
          <p:cNvPr id="7" name="Picture 6" descr="High Five Bee">
            <a:extLst>
              <a:ext uri="{FF2B5EF4-FFF2-40B4-BE49-F238E27FC236}">
                <a16:creationId xmlns:a16="http://schemas.microsoft.com/office/drawing/2014/main" id="{E0620356-26E7-4695-8B0A-518932F748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960" y="10735"/>
            <a:ext cx="5577840" cy="557784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098F6D3-5D98-4C3C-B25E-C2B34C8AC6CC}"/>
              </a:ext>
            </a:extLst>
          </p:cNvPr>
          <p:cNvSpPr txBox="1"/>
          <p:nvPr/>
        </p:nvSpPr>
        <p:spPr>
          <a:xfrm>
            <a:off x="1380676" y="1171246"/>
            <a:ext cx="1150490" cy="100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b="1" spc="-50" dirty="0">
                <a:ln>
                  <a:solidFill>
                    <a:schemeClr val="tx1"/>
                  </a:solidFill>
                  <a:prstDash val="lgDash"/>
                </a:ln>
                <a:solidFill>
                  <a:srgbClr val="FFFFFF"/>
                </a:solidFill>
                <a:latin typeface="+mj-lt"/>
                <a:ea typeface="+mj-ea"/>
                <a:cs typeface="+mj-cs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50897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E70801-0989-42A7-AE26-BFE2BA2A3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89216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9600">
                <a:solidFill>
                  <a:srgbClr val="FFFFFF"/>
                </a:solidFill>
              </a:rPr>
              <a:t>PRESENT PERPECT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420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6">
            <a:extLst>
              <a:ext uri="{FF2B5EF4-FFF2-40B4-BE49-F238E27FC236}">
                <a16:creationId xmlns:a16="http://schemas.microsoft.com/office/drawing/2014/main" id="{3285830A-45C3-4C92-9BCD-20655A2D985D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41505" y="699102"/>
            <a:ext cx="2064373" cy="75713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0000CC"/>
                </a:solidFill>
              </a:rPr>
              <a:t>Form</a:t>
            </a:r>
            <a:r>
              <a:rPr lang="en-US" altLang="en-US" sz="4800" b="1" dirty="0"/>
              <a:t>:</a:t>
            </a:r>
            <a:endParaRPr lang="vi-VN" altLang="en-US" sz="4800" b="1" dirty="0"/>
          </a:p>
        </p:txBody>
      </p:sp>
      <p:sp>
        <p:nvSpPr>
          <p:cNvPr id="5" name="Text Box 16">
            <a:extLst>
              <a:ext uri="{FF2B5EF4-FFF2-40B4-BE49-F238E27FC236}">
                <a16:creationId xmlns:a16="http://schemas.microsoft.com/office/drawing/2014/main" id="{01EF35C0-DEED-46A4-BCD9-84B837AB2BC7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4214191" y="120975"/>
            <a:ext cx="4306957" cy="56425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S+ have/has + V3/V(ed)….</a:t>
            </a:r>
            <a:endParaRPr lang="vi-VN" altLang="en-US" sz="2800" b="1" dirty="0"/>
          </a:p>
        </p:txBody>
      </p:sp>
      <p:sp>
        <p:nvSpPr>
          <p:cNvPr id="6" name="Text Box 19">
            <a:extLst>
              <a:ext uri="{FF2B5EF4-FFF2-40B4-BE49-F238E27FC236}">
                <a16:creationId xmlns:a16="http://schemas.microsoft.com/office/drawing/2014/main" id="{6BEB2126-66DD-45F8-97A4-8A98DC68A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157" y="2136912"/>
            <a:ext cx="1047619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3200" dirty="0"/>
              <a:t>Nga: Come and see my photo album.</a:t>
            </a:r>
          </a:p>
          <a:p>
            <a:pPr algn="l" eaLnBrk="1" hangingPunct="1"/>
            <a:r>
              <a:rPr lang="en-US" altLang="en-US" sz="3200" dirty="0"/>
              <a:t>Nam: Lovely! Who’s this girl?</a:t>
            </a:r>
          </a:p>
          <a:p>
            <a:pPr algn="l" eaLnBrk="1" hangingPunct="1"/>
            <a:r>
              <a:rPr lang="en-US" altLang="en-US" sz="3200" dirty="0"/>
              <a:t>Nga: Ah! It’s Lan, my old friend.</a:t>
            </a:r>
          </a:p>
          <a:p>
            <a:pPr algn="l" eaLnBrk="1" hangingPunct="1"/>
            <a:r>
              <a:rPr lang="en-US" altLang="en-US" sz="3200" dirty="0"/>
              <a:t>Nam: How long have you made friend with her?</a:t>
            </a:r>
          </a:p>
          <a:p>
            <a:pPr algn="l" eaLnBrk="1" hangingPunct="1"/>
            <a:r>
              <a:rPr lang="en-US" altLang="en-US" sz="3200" dirty="0"/>
              <a:t>Nga: I’ve made friend with her for six years.</a:t>
            </a:r>
          </a:p>
          <a:p>
            <a:pPr algn="l" eaLnBrk="1" hangingPunct="1"/>
            <a:r>
              <a:rPr lang="en-US" altLang="en-US" sz="3200" dirty="0"/>
              <a:t>Nam: Have you seen her recently?</a:t>
            </a:r>
          </a:p>
          <a:p>
            <a:pPr algn="l" eaLnBrk="1" hangingPunct="1"/>
            <a:r>
              <a:rPr lang="en-US" altLang="en-US" sz="3200" dirty="0"/>
              <a:t>Nga: No, I haven’t seen her since 2003.</a:t>
            </a:r>
          </a:p>
          <a:p>
            <a:pPr algn="l" eaLnBrk="1" hangingPunct="1"/>
            <a:r>
              <a:rPr lang="en-US" altLang="en-US" sz="3200" b="1" dirty="0"/>
              <a:t>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DA954A-8502-40EC-85CC-4B8D10CB5260}"/>
              </a:ext>
            </a:extLst>
          </p:cNvPr>
          <p:cNvSpPr txBox="1"/>
          <p:nvPr/>
        </p:nvSpPr>
        <p:spPr>
          <a:xfrm>
            <a:off x="1643443" y="3568073"/>
            <a:ext cx="8335617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eaLnBrk="1" hangingPunct="1"/>
            <a:r>
              <a:rPr lang="en-US" altLang="en-US" sz="3200" dirty="0"/>
              <a:t>How long have you made friend with her?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21EC7C1-AE2D-455B-8D0F-7E6A86F404A8}"/>
              </a:ext>
            </a:extLst>
          </p:cNvPr>
          <p:cNvCxnSpPr>
            <a:stCxn id="4" idx="3"/>
          </p:cNvCxnSpPr>
          <p:nvPr/>
        </p:nvCxnSpPr>
        <p:spPr>
          <a:xfrm flipV="1">
            <a:off x="2305878" y="357809"/>
            <a:ext cx="1908313" cy="719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6">
            <a:extLst>
              <a:ext uri="{FF2B5EF4-FFF2-40B4-BE49-F238E27FC236}">
                <a16:creationId xmlns:a16="http://schemas.microsoft.com/office/drawing/2014/main" id="{A83E2C1A-40EF-47E9-8BD8-6DF3927F0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192" y="795538"/>
            <a:ext cx="5181600" cy="5642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5720" rIns="0" bIns="45720" rtlCol="0">
            <a:spAutoFit/>
          </a:bodyPr>
          <a:lstStyle>
            <a:lvl1pPr marL="91440" indent="-91440" algn="l" defTabSz="914400" rtl="0" eaLnBrk="0" latinLnBrk="0" hangingPunct="0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971800" indent="-22860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429000" indent="-22860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886200" indent="-22860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/>
              <a:t>S+ have/has +not+ V3/V(ed)….</a:t>
            </a:r>
            <a:endParaRPr lang="vi-VN" altLang="en-US" sz="2800" b="1" dirty="0"/>
          </a:p>
        </p:txBody>
      </p:sp>
      <p:sp>
        <p:nvSpPr>
          <p:cNvPr id="12" name="Text Box 16">
            <a:extLst>
              <a:ext uri="{FF2B5EF4-FFF2-40B4-BE49-F238E27FC236}">
                <a16:creationId xmlns:a16="http://schemas.microsoft.com/office/drawing/2014/main" id="{8B4DEDE7-7E46-468F-B2DF-B0D152357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190" y="1490917"/>
            <a:ext cx="5181601" cy="5642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5720" rIns="0" bIns="45720" rtlCol="0">
            <a:spAutoFit/>
          </a:bodyPr>
          <a:lstStyle>
            <a:lvl1pPr marL="91440" indent="-91440" algn="l" defTabSz="914400" rtl="0" eaLnBrk="0" latinLnBrk="0" hangingPunct="0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971800" indent="-22860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429000" indent="-22860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886200" indent="-22860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2800" b="1" dirty="0"/>
              <a:t> have/has +S+ V3/V(ed)….?</a:t>
            </a:r>
            <a:endParaRPr lang="vi-VN" altLang="en-US" sz="2800" b="1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B9E5D2A-A214-42D9-898D-9F644C9A99A0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2305877" y="1077667"/>
            <a:ext cx="1908315" cy="20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DCD0AAB-B19F-47A9-AA33-EB30BC9733BA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2305877" y="1107659"/>
            <a:ext cx="1908313" cy="665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A7C1E88-DA18-422B-BB00-AEDD1FCEA008}"/>
              </a:ext>
            </a:extLst>
          </p:cNvPr>
          <p:cNvSpPr txBox="1"/>
          <p:nvPr/>
        </p:nvSpPr>
        <p:spPr>
          <a:xfrm>
            <a:off x="1550504" y="4234586"/>
            <a:ext cx="936928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eaLnBrk="1" hangingPunct="1"/>
            <a:r>
              <a:rPr lang="en-US" altLang="en-US" sz="2800" dirty="0"/>
              <a:t>I have made friend with her for six years.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AC724F-02FB-4A9A-9040-439D535FC318}"/>
              </a:ext>
            </a:extLst>
          </p:cNvPr>
          <p:cNvSpPr txBox="1"/>
          <p:nvPr/>
        </p:nvSpPr>
        <p:spPr>
          <a:xfrm>
            <a:off x="2234907" y="5123015"/>
            <a:ext cx="611587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eaLnBrk="1" hangingPunct="1"/>
            <a:r>
              <a:rPr lang="en-US" altLang="en-US" sz="2800" dirty="0"/>
              <a:t>I haven’t seen her since 2003.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B83278B-F985-4E23-BBB5-B171C7C10D06}"/>
              </a:ext>
            </a:extLst>
          </p:cNvPr>
          <p:cNvCxnSpPr/>
          <p:nvPr/>
        </p:nvCxnSpPr>
        <p:spPr>
          <a:xfrm>
            <a:off x="3670852" y="4046831"/>
            <a:ext cx="874643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D3BC769-DAF5-411E-A0CE-1364BAA1C786}"/>
              </a:ext>
            </a:extLst>
          </p:cNvPr>
          <p:cNvCxnSpPr/>
          <p:nvPr/>
        </p:nvCxnSpPr>
        <p:spPr>
          <a:xfrm>
            <a:off x="5493026" y="4045123"/>
            <a:ext cx="874643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2D45333-4C86-4154-ADFE-C6C440CEBDD5}"/>
              </a:ext>
            </a:extLst>
          </p:cNvPr>
          <p:cNvCxnSpPr>
            <a:cxnSpLocks/>
          </p:cNvCxnSpPr>
          <p:nvPr/>
        </p:nvCxnSpPr>
        <p:spPr>
          <a:xfrm>
            <a:off x="1890349" y="4663333"/>
            <a:ext cx="640815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899D059-D706-4EB0-A1AA-23F3CFCECEEA}"/>
              </a:ext>
            </a:extLst>
          </p:cNvPr>
          <p:cNvCxnSpPr/>
          <p:nvPr/>
        </p:nvCxnSpPr>
        <p:spPr>
          <a:xfrm>
            <a:off x="2796209" y="4663333"/>
            <a:ext cx="874643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A756244-434F-484C-A2E6-F4107D404963}"/>
              </a:ext>
            </a:extLst>
          </p:cNvPr>
          <p:cNvCxnSpPr>
            <a:cxnSpLocks/>
          </p:cNvCxnSpPr>
          <p:nvPr/>
        </p:nvCxnSpPr>
        <p:spPr>
          <a:xfrm>
            <a:off x="2710069" y="5618023"/>
            <a:ext cx="1053548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730133E-CA36-44AB-8D12-7AE5EC876A44}"/>
              </a:ext>
            </a:extLst>
          </p:cNvPr>
          <p:cNvCxnSpPr>
            <a:cxnSpLocks/>
          </p:cNvCxnSpPr>
          <p:nvPr/>
        </p:nvCxnSpPr>
        <p:spPr>
          <a:xfrm>
            <a:off x="3889513" y="5618023"/>
            <a:ext cx="65598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03795348-E21D-40E0-A435-96E9740918B1}"/>
              </a:ext>
            </a:extLst>
          </p:cNvPr>
          <p:cNvSpPr/>
          <p:nvPr/>
        </p:nvSpPr>
        <p:spPr>
          <a:xfrm>
            <a:off x="6266422" y="4234586"/>
            <a:ext cx="640815" cy="58477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968B75C-0B3A-41CF-8F26-BDCB3EDECC90}"/>
              </a:ext>
            </a:extLst>
          </p:cNvPr>
          <p:cNvSpPr/>
          <p:nvPr/>
        </p:nvSpPr>
        <p:spPr>
          <a:xfrm>
            <a:off x="5253960" y="5146099"/>
            <a:ext cx="1012462" cy="58477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D0A3170-D9B2-437D-9C23-68ED40A313EF}"/>
              </a:ext>
            </a:extLst>
          </p:cNvPr>
          <p:cNvSpPr/>
          <p:nvPr/>
        </p:nvSpPr>
        <p:spPr>
          <a:xfrm>
            <a:off x="1643443" y="3497985"/>
            <a:ext cx="2027409" cy="58477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65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/>
      <p:bldP spid="8" grpId="0" animBg="1"/>
      <p:bldP spid="11" grpId="0" animBg="1"/>
      <p:bldP spid="12" grpId="0" animBg="1"/>
      <p:bldP spid="18" grpId="0" animBg="1"/>
      <p:bldP spid="20" grpId="0" animBg="1"/>
      <p:bldP spid="31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73ECEC8-0F24-45B8-950F-35FC94BCEA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900CBE-2F33-49A4-9BC4-BD4FEAC6B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9485" y="634946"/>
            <a:ext cx="3690257" cy="1450757"/>
          </a:xfrm>
        </p:spPr>
        <p:txBody>
          <a:bodyPr>
            <a:normAutofit/>
          </a:bodyPr>
          <a:lstStyle/>
          <a:p>
            <a:r>
              <a:rPr lang="en-US" u="sng" dirty="0"/>
              <a:t>Practice:</a:t>
            </a:r>
            <a:endParaRPr lang="en-GB" u="sng" dirty="0"/>
          </a:p>
        </p:txBody>
      </p:sp>
      <p:pic>
        <p:nvPicPr>
          <p:cNvPr id="7" name="Picture 6" descr="Wondering Chicken">
            <a:extLst>
              <a:ext uri="{FF2B5EF4-FFF2-40B4-BE49-F238E27FC236}">
                <a16:creationId xmlns:a16="http://schemas.microsoft.com/office/drawing/2014/main" id="{769B5FD0-E0D3-4AAB-85AB-D577BD3091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09" r="20141"/>
          <a:stretch/>
        </p:blipFill>
        <p:spPr>
          <a:xfrm>
            <a:off x="634001" y="640079"/>
            <a:ext cx="3409179" cy="5314406"/>
          </a:xfrm>
          <a:prstGeom prst="rect">
            <a:avLst/>
          </a:prstGeom>
        </p:spPr>
      </p:pic>
      <p:pic>
        <p:nvPicPr>
          <p:cNvPr id="5" name="Picture 4" descr="Well Done Chicken">
            <a:extLst>
              <a:ext uri="{FF2B5EF4-FFF2-40B4-BE49-F238E27FC236}">
                <a16:creationId xmlns:a16="http://schemas.microsoft.com/office/drawing/2014/main" id="{16A6C5C4-D614-448B-AB1C-A02E497AA42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9" r="28291"/>
          <a:stretch/>
        </p:blipFill>
        <p:spPr>
          <a:xfrm>
            <a:off x="4134617" y="640083"/>
            <a:ext cx="3409182" cy="5314403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9EB8C68-FF1B-4849-867B-32D29B19F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942633" y="2250460"/>
            <a:ext cx="34747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E6517-EB40-4638-8FDB-247EFC392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9485" y="2407436"/>
            <a:ext cx="3690257" cy="3461658"/>
          </a:xfrm>
        </p:spPr>
        <p:txBody>
          <a:bodyPr>
            <a:normAutofit/>
          </a:bodyPr>
          <a:lstStyle/>
          <a:p>
            <a:r>
              <a:rPr lang="en-GB" dirty="0">
                <a:hlinkClick r:id="rId4"/>
              </a:rPr>
              <a:t>https://create.kahoot.it/share/unit2-grade-9/4a2abd7f-c9c6-4a43-b7d3-ddbd37efcdc0</a:t>
            </a:r>
            <a:endParaRPr lang="en-GB" dirty="0"/>
          </a:p>
          <a:p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53612E-ADB2-4457-9688-89506397A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3742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9286AD2-18A9-4868-A4E3-7A2097A20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D73B0B-B22C-4EB8-B1D8-DBF7E39A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9754" y="639097"/>
            <a:ext cx="6253317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u="sng">
                <a:solidFill>
                  <a:schemeClr val="tx1">
                    <a:lumMod val="85000"/>
                    <a:lumOff val="15000"/>
                  </a:schemeClr>
                </a:solidFill>
              </a:rPr>
              <a:t>PASSIVE VOICE</a:t>
            </a:r>
          </a:p>
        </p:txBody>
      </p:sp>
      <p:pic>
        <p:nvPicPr>
          <p:cNvPr id="6" name="Graphic 5" descr="Chat">
            <a:extLst>
              <a:ext uri="{FF2B5EF4-FFF2-40B4-BE49-F238E27FC236}">
                <a16:creationId xmlns:a16="http://schemas.microsoft.com/office/drawing/2014/main" id="{8FF7D5B9-54F9-4A7D-BAC4-C7FE00457E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67298" y="639097"/>
            <a:ext cx="2744184" cy="2744184"/>
          </a:xfrm>
          <a:prstGeom prst="rect">
            <a:avLst/>
          </a:prstGeom>
        </p:spPr>
      </p:pic>
      <p:pic>
        <p:nvPicPr>
          <p:cNvPr id="24" name="Picture 23" descr="Don't Know O Fox">
            <a:extLst>
              <a:ext uri="{FF2B5EF4-FFF2-40B4-BE49-F238E27FC236}">
                <a16:creationId xmlns:a16="http://schemas.microsoft.com/office/drawing/2014/main" id="{B33DA4CA-057F-4F7A-A697-BBB5974CD8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16" y="2532888"/>
            <a:ext cx="3686015" cy="3686015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7A7CD63-7EC3-44F3-95D0-595C4019F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27754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B8552A09-235F-4027-B9C7-B09D159C7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33257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69FCA-F6EB-4B76-B016-1DB30AD2C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b="1" dirty="0">
                <a:solidFill>
                  <a:srgbClr val="0000CC"/>
                </a:solidFill>
                <a:latin typeface="Arial" panose="020B0604020202020204" pitchFamily="34" charset="0"/>
              </a:rPr>
              <a:t>1/ Simple present tense.</a:t>
            </a:r>
            <a:r>
              <a:rPr lang="en-US" altLang="en-US" sz="4400" dirty="0">
                <a:solidFill>
                  <a:srgbClr val="0000CC"/>
                </a:solidFill>
                <a:latin typeface="Garamond" panose="02020404030301010803" pitchFamily="18" charset="0"/>
              </a:rPr>
              <a:t> </a:t>
            </a:r>
            <a:endParaRPr lang="en-GB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A7E1880-3D77-44C6-925A-65F54C496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809" y="767608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endParaRPr lang="en-US" altLang="en-US" sz="2000" dirty="0">
              <a:solidFill>
                <a:srgbClr val="0000CC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7052B45-111E-4648-8183-A2CF7D57E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679" y="3429000"/>
            <a:ext cx="6820593" cy="533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2800" dirty="0">
                <a:cs typeface="Times New Roman" panose="02020603050405020304" pitchFamily="18" charset="0"/>
              </a:rPr>
              <a:t>Active : 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800" dirty="0">
                <a:cs typeface="Times New Roman" panose="02020603050405020304" pitchFamily="18" charset="0"/>
              </a:rPr>
              <a:t>  + Vs/ es +  </a:t>
            </a:r>
            <a:r>
              <a:rPr lang="en-US" altLang="en-US" sz="2800" u="sng" dirty="0">
                <a:solidFill>
                  <a:srgbClr val="CC00CC"/>
                </a:solidFill>
                <a:cs typeface="Times New Roman" panose="02020603050405020304" pitchFamily="18" charset="0"/>
              </a:rPr>
              <a:t>O </a:t>
            </a:r>
            <a:r>
              <a:rPr lang="en-US" altLang="en-US" sz="2800" dirty="0">
                <a:cs typeface="Times New Roman" panose="02020603050405020304" pitchFamily="18" charset="0"/>
              </a:rPr>
              <a:t>  ………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F50D3DCD-4F84-4F3B-BAE3-33A24D351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356" y="5120641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2800" b="1" dirty="0"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800" b="1" dirty="0">
                <a:cs typeface="Times New Roman" panose="02020603050405020304" pitchFamily="18" charset="0"/>
              </a:rPr>
              <a:t>Passive: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CC00CC"/>
                </a:solidFill>
                <a:cs typeface="Times New Roman" panose="02020603050405020304" pitchFamily="18" charset="0"/>
              </a:rPr>
              <a:t>S </a:t>
            </a:r>
            <a:r>
              <a:rPr lang="en-US" altLang="en-US" sz="2800" dirty="0">
                <a:cs typeface="Times New Roman" panose="02020603050405020304" pitchFamily="18" charset="0"/>
              </a:rPr>
              <a:t>  + is / are / am    +  V3/(  ed )+ by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O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1" name="Picture 10" descr="Watermelon Moody Foodies">
            <a:extLst>
              <a:ext uri="{FF2B5EF4-FFF2-40B4-BE49-F238E27FC236}">
                <a16:creationId xmlns:a16="http://schemas.microsoft.com/office/drawing/2014/main" id="{98104304-C3D4-46E8-812E-951A382DFA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3592" y="3664595"/>
            <a:ext cx="2718716" cy="271871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6248E0B-71AF-4E5D-8653-D1E8B33F6B32}"/>
              </a:ext>
            </a:extLst>
          </p:cNvPr>
          <p:cNvSpPr txBox="1"/>
          <p:nvPr/>
        </p:nvSpPr>
        <p:spPr>
          <a:xfrm>
            <a:off x="1424609" y="2555699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grow rice in tropical countries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5B9397-0C40-40A9-8F4F-DE3284458E45}"/>
              </a:ext>
            </a:extLst>
          </p:cNvPr>
          <p:cNvSpPr txBox="1"/>
          <p:nvPr/>
        </p:nvSpPr>
        <p:spPr>
          <a:xfrm>
            <a:off x="1424609" y="4269773"/>
            <a:ext cx="60992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Rice……………………………………..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E42367-9139-4090-AE45-F48EB39EDF6C}"/>
              </a:ext>
            </a:extLst>
          </p:cNvPr>
          <p:cNvSpPr txBox="1"/>
          <p:nvPr/>
        </p:nvSpPr>
        <p:spPr>
          <a:xfrm>
            <a:off x="2355272" y="417456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grown in tropical country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2557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3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1D7B-330A-4C00-A13E-B602408DD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b="1" dirty="0">
                <a:solidFill>
                  <a:srgbClr val="0000CC"/>
                </a:solidFill>
                <a:latin typeface="Arial" panose="020B0604020202020204" pitchFamily="34" charset="0"/>
              </a:rPr>
              <a:t>2/ Simple past tense.</a:t>
            </a:r>
            <a:r>
              <a:rPr lang="en-US" altLang="en-US" sz="4400" dirty="0">
                <a:solidFill>
                  <a:srgbClr val="0000CC"/>
                </a:solidFill>
                <a:latin typeface="Garamond" panose="02020404030301010803" pitchFamily="18" charset="0"/>
              </a:rPr>
              <a:t> </a:t>
            </a:r>
            <a:endParaRPr lang="en-GB" dirty="0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165D683-9C8D-499E-83C5-22C71A549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852" y="2259496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endParaRPr lang="en-US" altLang="en-US" sz="2000" dirty="0">
              <a:solidFill>
                <a:srgbClr val="0000CC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A9ABEDAC-D7D2-4B71-B971-9B90D8BD3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314" y="5149548"/>
            <a:ext cx="7663070" cy="533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2800" b="1" dirty="0"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800" b="1" dirty="0">
                <a:cs typeface="Times New Roman" panose="02020603050405020304" pitchFamily="18" charset="0"/>
              </a:rPr>
              <a:t>Passive: </a:t>
            </a:r>
            <a:r>
              <a:rPr lang="en-US" altLang="en-US" sz="2800" dirty="0">
                <a:solidFill>
                  <a:srgbClr val="CC00CC"/>
                </a:solidFill>
                <a:cs typeface="Times New Roman" panose="02020603050405020304" pitchFamily="18" charset="0"/>
              </a:rPr>
              <a:t>S </a:t>
            </a:r>
            <a:r>
              <a:rPr lang="en-US" altLang="en-US" sz="2800" dirty="0">
                <a:cs typeface="Times New Roman" panose="02020603050405020304" pitchFamily="18" charset="0"/>
              </a:rPr>
              <a:t>  + was/were    +  V3(  ed ) + by 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O </a:t>
            </a:r>
          </a:p>
        </p:txBody>
      </p:sp>
      <p:sp>
        <p:nvSpPr>
          <p:cNvPr id="6" name="Rectangle 47">
            <a:extLst>
              <a:ext uri="{FF2B5EF4-FFF2-40B4-BE49-F238E27FC236}">
                <a16:creationId xmlns:a16="http://schemas.microsoft.com/office/drawing/2014/main" id="{DE2422A0-2EE7-4D9E-9551-C2F0F8213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888" y="3315032"/>
            <a:ext cx="5513672" cy="533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2800" dirty="0">
                <a:cs typeface="Times New Roman" panose="02020603050405020304" pitchFamily="18" charset="0"/>
              </a:rPr>
              <a:t>Active : </a:t>
            </a:r>
            <a:r>
              <a:rPr lang="en-US" alt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</a:t>
            </a:r>
            <a:r>
              <a:rPr lang="en-US" altLang="en-US" sz="2800" dirty="0">
                <a:cs typeface="Times New Roman" panose="02020603050405020304" pitchFamily="18" charset="0"/>
              </a:rPr>
              <a:t>  + </a:t>
            </a:r>
            <a:r>
              <a:rPr lang="en-US" altLang="en-US" sz="2800" dirty="0" err="1">
                <a:cs typeface="Times New Roman" panose="02020603050405020304" pitchFamily="18" charset="0"/>
              </a:rPr>
              <a:t>Ved</a:t>
            </a:r>
            <a:r>
              <a:rPr lang="en-US" altLang="en-US" sz="2800" dirty="0">
                <a:cs typeface="Times New Roman" panose="02020603050405020304" pitchFamily="18" charset="0"/>
              </a:rPr>
              <a:t>/ V2 +  </a:t>
            </a:r>
            <a:r>
              <a:rPr lang="en-US" altLang="en-US" sz="2800" u="sng" dirty="0">
                <a:solidFill>
                  <a:srgbClr val="CC00CC"/>
                </a:solidFill>
                <a:cs typeface="Times New Roman" panose="02020603050405020304" pitchFamily="18" charset="0"/>
              </a:rPr>
              <a:t>O</a:t>
            </a:r>
            <a:r>
              <a:rPr lang="en-US" altLang="en-US" sz="2800" u="sng" dirty="0"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cs typeface="Times New Roman" panose="02020603050405020304" pitchFamily="18" charset="0"/>
              </a:rPr>
              <a:t>  ………</a:t>
            </a:r>
          </a:p>
        </p:txBody>
      </p:sp>
      <p:pic>
        <p:nvPicPr>
          <p:cNvPr id="8" name="Picture 7" descr="Unamused Pig">
            <a:extLst>
              <a:ext uri="{FF2B5EF4-FFF2-40B4-BE49-F238E27FC236}">
                <a16:creationId xmlns:a16="http://schemas.microsoft.com/office/drawing/2014/main" id="{A72CFE86-85BC-4C9C-A002-A455D7E6D6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862" y="3286125"/>
            <a:ext cx="3571875" cy="35718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1AAF50D-E4E6-444A-950F-6B083B7A56ED}"/>
              </a:ext>
            </a:extLst>
          </p:cNvPr>
          <p:cNvSpPr txBox="1"/>
          <p:nvPr/>
        </p:nvSpPr>
        <p:spPr>
          <a:xfrm>
            <a:off x="702574" y="2373957"/>
            <a:ext cx="108665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 made jean cloth completely from cotton in the 18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century.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6B0943-26C6-4066-894B-752654E9C138}"/>
              </a:ext>
            </a:extLst>
          </p:cNvPr>
          <p:cNvSpPr txBox="1"/>
          <p:nvPr/>
        </p:nvSpPr>
        <p:spPr>
          <a:xfrm>
            <a:off x="622852" y="4266287"/>
            <a:ext cx="1036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Jean cloth…………………………………………..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E6F910-06FB-468C-863D-E950E39DB663}"/>
              </a:ext>
            </a:extLst>
          </p:cNvPr>
          <p:cNvSpPr txBox="1"/>
          <p:nvPr/>
        </p:nvSpPr>
        <p:spPr>
          <a:xfrm>
            <a:off x="2334538" y="4097848"/>
            <a:ext cx="69398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made completely from cotton in the 18</a:t>
            </a:r>
            <a:r>
              <a:rPr lang="en-US" altLang="en-US" sz="2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47979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50612-6468-40B7-8D96-3471FC62E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400" b="1" dirty="0">
                <a:solidFill>
                  <a:srgbClr val="0000CC"/>
                </a:solidFill>
                <a:latin typeface="Arial" panose="020B0604020202020204" pitchFamily="34" charset="0"/>
              </a:rPr>
              <a:t>3/ </a:t>
            </a:r>
            <a:r>
              <a:rPr lang="en-US" altLang="en-US" sz="4400" dirty="0">
                <a:solidFill>
                  <a:srgbClr val="0000CC"/>
                </a:solidFill>
                <a:latin typeface="Arial" panose="020B0604020202020204" pitchFamily="34" charset="0"/>
              </a:rPr>
              <a:t>Present perfect tense</a:t>
            </a:r>
            <a:r>
              <a:rPr lang="en-US" altLang="en-US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endParaRPr lang="en-GB" dirty="0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F4928ABD-6716-4933-B63B-B5220D815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777" y="5120640"/>
            <a:ext cx="8229600" cy="533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2800" b="1" dirty="0">
                <a:latin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800" b="1" dirty="0">
                <a:latin typeface="Arial" panose="020B0604020202020204" pitchFamily="34" charset="0"/>
              </a:rPr>
              <a:t>Passive:</a:t>
            </a:r>
            <a:r>
              <a:rPr lang="en-US" altLang="en-US" sz="2800" dirty="0">
                <a:latin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CC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800" dirty="0">
                <a:latin typeface="Arial" panose="020B0604020202020204" pitchFamily="34" charset="0"/>
              </a:rPr>
              <a:t>   + have /has + been     +  V3(  ed )+ by </a:t>
            </a: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O</a:t>
            </a:r>
            <a:r>
              <a:rPr lang="en-US" altLang="en-US" sz="2800" dirty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B7A528CD-2B5A-4BA6-91E0-D6BD30C51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777" y="3303104"/>
            <a:ext cx="8229600" cy="5334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/>
            <a:r>
              <a:rPr lang="en-US" altLang="en-US" sz="2800" dirty="0">
                <a:latin typeface="Arial" panose="020B0604020202020204" pitchFamily="34" charset="0"/>
              </a:rPr>
              <a:t>Active :    </a:t>
            </a:r>
            <a:r>
              <a:rPr lang="en-US" alt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S </a:t>
            </a:r>
            <a:r>
              <a:rPr lang="en-US" altLang="en-US" sz="2800" dirty="0">
                <a:latin typeface="Arial" panose="020B0604020202020204" pitchFamily="34" charset="0"/>
              </a:rPr>
              <a:t> + have / has +V3(ed) +  </a:t>
            </a:r>
            <a:r>
              <a:rPr lang="en-US" altLang="en-US" sz="2800" u="sng" dirty="0">
                <a:solidFill>
                  <a:srgbClr val="CC00CC"/>
                </a:solidFill>
                <a:latin typeface="Arial" panose="020B0604020202020204" pitchFamily="34" charset="0"/>
              </a:rPr>
              <a:t>O </a:t>
            </a:r>
            <a:r>
              <a:rPr lang="en-US" altLang="en-US" sz="2800" dirty="0">
                <a:latin typeface="Arial" panose="020B0604020202020204" pitchFamily="34" charset="0"/>
              </a:rPr>
              <a:t>  ………</a:t>
            </a:r>
          </a:p>
        </p:txBody>
      </p:sp>
      <p:pic>
        <p:nvPicPr>
          <p:cNvPr id="8" name="Picture 7" descr="Strong O Fox">
            <a:extLst>
              <a:ext uri="{FF2B5EF4-FFF2-40B4-BE49-F238E27FC236}">
                <a16:creationId xmlns:a16="http://schemas.microsoft.com/office/drawing/2014/main" id="{EBE4A3CF-ADF0-4272-A10E-30385C169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580" y="3687580"/>
            <a:ext cx="3170420" cy="31704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3E0C48E-016F-4E47-A77D-91A5FCE94141}"/>
              </a:ext>
            </a:extLst>
          </p:cNvPr>
          <p:cNvSpPr txBox="1"/>
          <p:nvPr/>
        </p:nvSpPr>
        <p:spPr>
          <a:xfrm>
            <a:off x="837271" y="2369691"/>
            <a:ext cx="94990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have just introduced a new style of jeans in the USA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FEF874-7A7A-45D5-A11E-EFF594D951D9}"/>
              </a:ext>
            </a:extLst>
          </p:cNvPr>
          <p:cNvSpPr txBox="1"/>
          <p:nvPr/>
        </p:nvSpPr>
        <p:spPr>
          <a:xfrm>
            <a:off x="901196" y="4048462"/>
            <a:ext cx="93712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new style of jeans……………………………………….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41494A1-3464-4511-8AE0-34D41C3F71BC}"/>
              </a:ext>
            </a:extLst>
          </p:cNvPr>
          <p:cNvSpPr txBox="1"/>
          <p:nvPr/>
        </p:nvSpPr>
        <p:spPr>
          <a:xfrm>
            <a:off x="4240332" y="396086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just been introduced in the USA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4063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Sagona Extra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agona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395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Garamond</vt:lpstr>
      <vt:lpstr>Sagona Book</vt:lpstr>
      <vt:lpstr>Sagona ExtraLight</vt:lpstr>
      <vt:lpstr>Times New Roman</vt:lpstr>
      <vt:lpstr>Wingdings</vt:lpstr>
      <vt:lpstr>RetrospectVTI</vt:lpstr>
      <vt:lpstr>UNIT 2</vt:lpstr>
      <vt:lpstr>PowerPoint Presentation</vt:lpstr>
      <vt:lpstr>PRESENT PERPECT</vt:lpstr>
      <vt:lpstr>Form:</vt:lpstr>
      <vt:lpstr>Practice:</vt:lpstr>
      <vt:lpstr>PASSIVE VOICE</vt:lpstr>
      <vt:lpstr>1/ Simple present tense. </vt:lpstr>
      <vt:lpstr>2/ Simple past tense. </vt:lpstr>
      <vt:lpstr>3/ Present perfect tense </vt:lpstr>
      <vt:lpstr> 4/modal verbs,  have to, be going to</vt:lpstr>
      <vt:lpstr>Practice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CLOTHING</dc:title>
  <dc:creator>Thi Thu</dc:creator>
  <cp:lastModifiedBy>Thi Thu</cp:lastModifiedBy>
  <cp:revision>19</cp:revision>
  <dcterms:created xsi:type="dcterms:W3CDTF">2021-08-29T10:48:11Z</dcterms:created>
  <dcterms:modified xsi:type="dcterms:W3CDTF">2021-08-29T11:51:34Z</dcterms:modified>
</cp:coreProperties>
</file>