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1" r:id="rId19"/>
    <p:sldId id="277" r:id="rId20"/>
    <p:sldId id="278"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5A36B-1A70-4E9E-8705-D0AB2B4FCAD4}"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2892-821F-415C-9EDD-2A2E32129275}" type="slidenum">
              <a:rPr lang="en-US" smtClean="0"/>
              <a:t>‹#›</a:t>
            </a:fld>
            <a:endParaRPr lang="en-US"/>
          </a:p>
        </p:txBody>
      </p:sp>
    </p:spTree>
    <p:extLst>
      <p:ext uri="{BB962C8B-B14F-4D97-AF65-F5344CB8AC3E}">
        <p14:creationId xmlns:p14="http://schemas.microsoft.com/office/powerpoint/2010/main" val="221329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noFill/>
          <a:ln>
            <a:headEnd/>
            <a:tailEnd/>
          </a:ln>
        </p:spPr>
      </p:sp>
      <p:sp>
        <p:nvSpPr>
          <p:cNvPr id="204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2699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419921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A4B27-1FD0-4640-A61C-F3E83507CE9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35288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338357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23162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32429859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1437299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A4B27-1FD0-4640-A61C-F3E83507CE9D}"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91548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A4B27-1FD0-4640-A61C-F3E83507CE9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84390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0A4B27-1FD0-4640-A61C-F3E83507CE9D}"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401237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A4B27-1FD0-4640-A61C-F3E83507CE9D}"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5975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A4B27-1FD0-4640-A61C-F3E83507CE9D}"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98314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A4B27-1FD0-4640-A61C-F3E83507CE9D}"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1E353-DC9F-4FDB-B2FC-1B6B1E75B645}" type="slidenum">
              <a:rPr lang="en-US" smtClean="0"/>
              <a:t>‹#›</a:t>
            </a:fld>
            <a:endParaRPr lang="en-US"/>
          </a:p>
        </p:txBody>
      </p:sp>
    </p:spTree>
    <p:extLst>
      <p:ext uri="{BB962C8B-B14F-4D97-AF65-F5344CB8AC3E}">
        <p14:creationId xmlns:p14="http://schemas.microsoft.com/office/powerpoint/2010/main" val="9665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A4B27-1FD0-4640-A61C-F3E83507CE9D}"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1E353-DC9F-4FDB-B2FC-1B6B1E75B645}" type="slidenum">
              <a:rPr lang="en-US" smtClean="0"/>
              <a:t>‹#›</a:t>
            </a:fld>
            <a:endParaRPr lang="en-US"/>
          </a:p>
        </p:txBody>
      </p:sp>
    </p:spTree>
    <p:extLst>
      <p:ext uri="{BB962C8B-B14F-4D97-AF65-F5344CB8AC3E}">
        <p14:creationId xmlns:p14="http://schemas.microsoft.com/office/powerpoint/2010/main" val="82879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ownload Vẽ Hoa Sen Bằng Màu Nước PNG Image with No Backgrou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822" y="2371384"/>
            <a:ext cx="5407367" cy="457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06" y="-3188"/>
            <a:ext cx="7016349" cy="6819184"/>
          </a:xfrm>
          <a:prstGeom prst="rect">
            <a:avLst/>
          </a:prstGeom>
        </p:spPr>
      </p:pic>
      <p:sp>
        <p:nvSpPr>
          <p:cNvPr id="17411" name="TextBox 4"/>
          <p:cNvSpPr txBox="1">
            <a:spLocks noChangeArrowheads="1"/>
          </p:cNvSpPr>
          <p:nvPr/>
        </p:nvSpPr>
        <p:spPr bwMode="auto">
          <a:xfrm>
            <a:off x="6435711" y="254936"/>
            <a:ext cx="2662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Văn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bản</a:t>
            </a:r>
            <a:r>
              <a:rPr lang="en-US" altLang="en-US" sz="4400" b="1" dirty="0">
                <a:latin typeface="Times New Roman" panose="02020603050405020304" pitchFamily="18" charset="0"/>
                <a:cs typeface="Times New Roman" panose="02020603050405020304" pitchFamily="18" charset="0"/>
              </a:rPr>
              <a:t>:</a:t>
            </a:r>
          </a:p>
        </p:txBody>
      </p:sp>
      <p:sp>
        <p:nvSpPr>
          <p:cNvPr id="17412" name="TextBox 3"/>
          <p:cNvSpPr txBox="1">
            <a:spLocks noChangeArrowheads="1"/>
          </p:cNvSpPr>
          <p:nvPr/>
        </p:nvSpPr>
        <p:spPr bwMode="auto">
          <a:xfrm>
            <a:off x="2202456" y="1282997"/>
            <a:ext cx="8732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b="1" dirty="0">
                <a:solidFill>
                  <a:srgbClr val="C00000"/>
                </a:solidFill>
                <a:latin typeface="Times New Roman" panose="02020603050405020304" pitchFamily="18" charset="0"/>
                <a:cs typeface="Times New Roman" panose="02020603050405020304" pitchFamily="18" charset="0"/>
              </a:rPr>
              <a:t>PHONG CÁCH HỒ CHÍ MINH</a:t>
            </a:r>
          </a:p>
        </p:txBody>
      </p:sp>
      <p:sp>
        <p:nvSpPr>
          <p:cNvPr id="17413" name="TextBox 5"/>
          <p:cNvSpPr txBox="1">
            <a:spLocks noChangeArrowheads="1"/>
          </p:cNvSpPr>
          <p:nvPr/>
        </p:nvSpPr>
        <p:spPr bwMode="auto">
          <a:xfrm>
            <a:off x="6568874" y="2311058"/>
            <a:ext cx="310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i="1" dirty="0">
                <a:solidFill>
                  <a:srgbClr val="000000"/>
                </a:solidFill>
                <a:latin typeface="Times New Roman" panose="02020603050405020304" pitchFamily="18" charset="0"/>
                <a:cs typeface="Times New Roman" panose="02020603050405020304" pitchFamily="18" charset="0"/>
              </a:rPr>
              <a:t>- </a:t>
            </a:r>
            <a:r>
              <a:rPr lang="en-US" altLang="en-US" sz="3600" b="1" i="1" dirty="0" err="1">
                <a:solidFill>
                  <a:srgbClr val="000000"/>
                </a:solidFill>
                <a:latin typeface="Times New Roman" panose="02020603050405020304" pitchFamily="18" charset="0"/>
                <a:cs typeface="Times New Roman" panose="02020603050405020304" pitchFamily="18" charset="0"/>
              </a:rPr>
              <a:t>Lê</a:t>
            </a:r>
            <a:r>
              <a:rPr lang="en-US" altLang="en-US" sz="3600" b="1" i="1" dirty="0">
                <a:solidFill>
                  <a:srgbClr val="000000"/>
                </a:solidFill>
                <a:latin typeface="Times New Roman" panose="02020603050405020304" pitchFamily="18" charset="0"/>
                <a:cs typeface="Times New Roman" panose="02020603050405020304" pitchFamily="18" charset="0"/>
              </a:rPr>
              <a:t> </a:t>
            </a:r>
            <a:r>
              <a:rPr lang="en-US" altLang="en-US" sz="3600" b="1" i="1" dirty="0" err="1">
                <a:solidFill>
                  <a:srgbClr val="000000"/>
                </a:solidFill>
                <a:latin typeface="Times New Roman" panose="02020603050405020304" pitchFamily="18" charset="0"/>
                <a:cs typeface="Times New Roman" panose="02020603050405020304" pitchFamily="18" charset="0"/>
              </a:rPr>
              <a:t>Anh</a:t>
            </a:r>
            <a:r>
              <a:rPr lang="en-US" altLang="en-US" sz="3600" b="1" i="1" dirty="0">
                <a:solidFill>
                  <a:srgbClr val="000000"/>
                </a:solidFill>
                <a:latin typeface="Times New Roman" panose="02020603050405020304" pitchFamily="18" charset="0"/>
                <a:cs typeface="Times New Roman" panose="02020603050405020304" pitchFamily="18" charset="0"/>
              </a:rPr>
              <a:t> </a:t>
            </a:r>
            <a:r>
              <a:rPr lang="en-US" altLang="en-US" sz="3600" b="1" i="1" dirty="0" err="1">
                <a:solidFill>
                  <a:srgbClr val="000000"/>
                </a:solidFill>
                <a:latin typeface="Times New Roman" panose="02020603050405020304" pitchFamily="18" charset="0"/>
                <a:cs typeface="Times New Roman" panose="02020603050405020304" pitchFamily="18" charset="0"/>
              </a:rPr>
              <a:t>Trà</a:t>
            </a:r>
            <a:r>
              <a:rPr lang="en-US" altLang="en-US" sz="3600" b="1" i="1" dirty="0">
                <a:solidFill>
                  <a:srgbClr val="000000"/>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268011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down)">
                                      <p:cBhvr>
                                        <p:cTn id="7" dur="500"/>
                                        <p:tgtEl>
                                          <p:spTgt spid="174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wipe(down)">
                                      <p:cBhvr>
                                        <p:cTn id="10" dur="500"/>
                                        <p:tgtEl>
                                          <p:spTgt spid="174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wipe(down)">
                                      <p:cBhvr>
                                        <p:cTn id="13"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ownload Vẽ Hoa Sen Bằng Màu Nước PNG Image with No Backgrou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374" y="1598064"/>
            <a:ext cx="3590625" cy="511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3339" y="110438"/>
            <a:ext cx="307234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b="1">
                <a:latin typeface="Times New Roman" panose="02020603050405020304" pitchFamily="18" charset="0"/>
                <a:cs typeface="Times New Roman" panose="02020603050405020304" pitchFamily="18" charset="0"/>
              </a:rPr>
              <a:t>III. TỔNG KẾT</a:t>
            </a:r>
          </a:p>
        </p:txBody>
      </p:sp>
      <p:sp>
        <p:nvSpPr>
          <p:cNvPr id="7" name="Text Box 3">
            <a:extLst>
              <a:ext uri="{FF2B5EF4-FFF2-40B4-BE49-F238E27FC236}">
                <a16:creationId xmlns="" xmlns:a16="http://schemas.microsoft.com/office/drawing/2014/main" id="{975A458B-00D7-4F46-86F2-E0F989304007}"/>
              </a:ext>
            </a:extLst>
          </p:cNvPr>
          <p:cNvSpPr txBox="1">
            <a:spLocks noChangeArrowheads="1"/>
          </p:cNvSpPr>
          <p:nvPr/>
        </p:nvSpPr>
        <p:spPr bwMode="auto">
          <a:xfrm>
            <a:off x="256374" y="2468894"/>
            <a:ext cx="3711615"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40000"/>
              </a:spcBef>
            </a:pPr>
            <a:r>
              <a:rPr lang="en-US" altLang="en-US" sz="2400" b="1" dirty="0" err="1">
                <a:solidFill>
                  <a:srgbClr val="FF0000"/>
                </a:solidFill>
                <a:latin typeface="Times New Roman" pitchFamily="18" charset="0"/>
                <a:cs typeface="Times New Roman" pitchFamily="18" charset="0"/>
              </a:rPr>
              <a:t>Vẻ</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đẹp</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phong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cách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Hồ</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Chí</a:t>
            </a:r>
            <a:r>
              <a:rPr lang="en-US" altLang="en-US" sz="2400" b="1" dirty="0">
                <a:solidFill>
                  <a:srgbClr val="FF0000"/>
                </a:solidFill>
                <a:latin typeface="Times New Roman" pitchFamily="18" charset="0"/>
                <a:cs typeface="Times New Roman" pitchFamily="18" charset="0"/>
              </a:rPr>
              <a:t> Minh </a:t>
            </a:r>
            <a:r>
              <a:rPr lang="en-US" altLang="en-US" sz="2400" b="1" dirty="0" err="1">
                <a:solidFill>
                  <a:srgbClr val="FF0000"/>
                </a:solidFill>
                <a:latin typeface="Times New Roman" pitchFamily="18" charset="0"/>
                <a:cs typeface="Times New Roman" pitchFamily="18" charset="0"/>
              </a:rPr>
              <a:t>là</a:t>
            </a:r>
            <a:r>
              <a:rPr lang="en-US" altLang="en-US" sz="2400" b="1" dirty="0">
                <a:solidFill>
                  <a:srgbClr val="FF0000"/>
                </a:solidFill>
                <a:latin typeface="Times New Roman" pitchFamily="18" charset="0"/>
                <a:cs typeface="Times New Roman" pitchFamily="18" charset="0"/>
              </a:rPr>
              <a:t> s</a:t>
            </a:r>
            <a:r>
              <a:rPr lang="en-SG" altLang="en-US" sz="2400" b="1" dirty="0">
                <a:solidFill>
                  <a:srgbClr val="FF0000"/>
                </a:solidFill>
                <a:latin typeface="Times New Roman" pitchFamily="18" charset="0"/>
                <a:cs typeface="Times New Roman" pitchFamily="18" charset="0"/>
              </a:rPr>
              <a:t>ự </a:t>
            </a:r>
            <a:r>
              <a:rPr lang="en-SG" altLang="en-US" sz="2400" b="1" dirty="0" err="1">
                <a:solidFill>
                  <a:srgbClr val="FF0000"/>
                </a:solidFill>
                <a:latin typeface="Times New Roman" pitchFamily="18" charset="0"/>
                <a:cs typeface="Times New Roman" pitchFamily="18" charset="0"/>
              </a:rPr>
              <a:t>kết</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hợp</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hài</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hò</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giữa</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truyền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thống</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văn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hóa</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dân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tộc</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và</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tinh</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hoa</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văn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hóa</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nhân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loại</a:t>
            </a:r>
            <a:r>
              <a:rPr lang="en-SG" altLang="en-US" sz="2400" b="1" dirty="0">
                <a:solidFill>
                  <a:srgbClr val="FF0000"/>
                </a:solidFill>
                <a:latin typeface="Times New Roman" pitchFamily="18" charset="0"/>
                <a:cs typeface="Times New Roman" pitchFamily="18" charset="0"/>
              </a:rPr>
              <a:t>, </a:t>
            </a:r>
            <a:r>
              <a:rPr lang="en-SG" altLang="en-US" sz="2400" b="1" dirty="0" err="1" smtClean="0">
                <a:solidFill>
                  <a:srgbClr val="FF0000"/>
                </a:solidFill>
                <a:latin typeface="Times New Roman" pitchFamily="18" charset="0"/>
                <a:cs typeface="Times New Roman" pitchFamily="18" charset="0"/>
              </a:rPr>
              <a:t>giữa</a:t>
            </a:r>
            <a:r>
              <a:rPr lang="en-SG" altLang="en-US" sz="2400" b="1" dirty="0" smtClean="0">
                <a:solidFill>
                  <a:srgbClr val="FF0000"/>
                </a:solidFill>
                <a:latin typeface="Times New Roman" pitchFamily="18" charset="0"/>
                <a:cs typeface="Times New Roman" pitchFamily="18" charset="0"/>
              </a:rPr>
              <a:t> </a:t>
            </a:r>
            <a:r>
              <a:rPr lang="en-SG" altLang="en-US" sz="2400" b="1" dirty="0" err="1" smtClean="0">
                <a:solidFill>
                  <a:srgbClr val="FF0000"/>
                </a:solidFill>
                <a:latin typeface="Times New Roman" pitchFamily="18" charset="0"/>
                <a:cs typeface="Times New Roman" pitchFamily="18" charset="0"/>
              </a:rPr>
              <a:t>thanh</a:t>
            </a:r>
            <a:r>
              <a:rPr lang="en-SG" altLang="en-US" sz="2400" b="1" dirty="0" smtClean="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cao</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và</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giản</a:t>
            </a:r>
            <a:r>
              <a:rPr lang="en-SG" altLang="en-US" sz="2400" b="1" dirty="0">
                <a:solidFill>
                  <a:srgbClr val="FF0000"/>
                </a:solidFill>
                <a:latin typeface="Times New Roman" pitchFamily="18" charset="0"/>
                <a:cs typeface="Times New Roman" pitchFamily="18" charset="0"/>
              </a:rPr>
              <a:t> </a:t>
            </a:r>
            <a:r>
              <a:rPr lang="en-SG" altLang="en-US" sz="2400" b="1" dirty="0" err="1">
                <a:solidFill>
                  <a:srgbClr val="FF0000"/>
                </a:solidFill>
                <a:latin typeface="Times New Roman" pitchFamily="18" charset="0"/>
                <a:cs typeface="Times New Roman" pitchFamily="18" charset="0"/>
              </a:rPr>
              <a:t>dị</a:t>
            </a:r>
            <a:r>
              <a:rPr lang="en-SG" altLang="en-US" sz="2400" b="1" dirty="0">
                <a:solidFill>
                  <a:srgbClr val="FF0000"/>
                </a:solidFill>
                <a:latin typeface="Times New Roman" pitchFamily="18" charset="0"/>
                <a:cs typeface="Times New Roman" pitchFamily="18" charset="0"/>
              </a:rPr>
              <a:t>.</a:t>
            </a:r>
            <a:endParaRPr lang="en-US" altLang="en-US" sz="2400" b="1"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0" y="204161"/>
            <a:ext cx="2496277" cy="18060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753" y="4965172"/>
            <a:ext cx="1230451" cy="1606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385" y="2336285"/>
            <a:ext cx="1471820" cy="18608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TextBox 10"/>
          <p:cNvSpPr txBox="1"/>
          <p:nvPr/>
        </p:nvSpPr>
        <p:spPr>
          <a:xfrm>
            <a:off x="815413" y="1107171"/>
            <a:ext cx="2976331" cy="707886"/>
          </a:xfrm>
          <a:prstGeom prst="rect">
            <a:avLst/>
          </a:prstGeom>
          <a:noFill/>
        </p:spPr>
        <p:txBody>
          <a:bodyPr wrap="square" rtlCol="0">
            <a:spAutoFit/>
          </a:bodyPr>
          <a:lstStyle/>
          <a:p>
            <a:r>
              <a:rPr lang="en-US" sz="4000" b="1" dirty="0" err="1">
                <a:solidFill>
                  <a:schemeClr val="accent2"/>
                </a:solidFill>
                <a:latin typeface="Times New Roman" panose="02020603050405020304" pitchFamily="18" charset="0"/>
                <a:cs typeface="Times New Roman" panose="02020603050405020304" pitchFamily="18" charset="0"/>
              </a:rPr>
              <a:t>Nội</a:t>
            </a:r>
            <a:r>
              <a:rPr lang="en-US" sz="4000" b="1" dirty="0">
                <a:solidFill>
                  <a:schemeClr val="accent2"/>
                </a:solidFill>
                <a:latin typeface="Times New Roman" panose="02020603050405020304" pitchFamily="18" charset="0"/>
                <a:cs typeface="Times New Roman" panose="02020603050405020304" pitchFamily="18" charset="0"/>
              </a:rPr>
              <a:t> dung</a:t>
            </a:r>
          </a:p>
        </p:txBody>
      </p:sp>
      <p:sp>
        <p:nvSpPr>
          <p:cNvPr id="12" name="TextBox 11"/>
          <p:cNvSpPr txBox="1"/>
          <p:nvPr/>
        </p:nvSpPr>
        <p:spPr>
          <a:xfrm>
            <a:off x="8112224" y="1124744"/>
            <a:ext cx="2976331" cy="646331"/>
          </a:xfrm>
          <a:prstGeom prst="rect">
            <a:avLst/>
          </a:prstGeom>
          <a:noFill/>
        </p:spPr>
        <p:txBody>
          <a:bodyPr wrap="square" rtlCol="0">
            <a:spAutoFit/>
          </a:bodyPr>
          <a:lstStyle/>
          <a:p>
            <a:r>
              <a:rPr lang="en-US" sz="3600" b="1" dirty="0" err="1">
                <a:solidFill>
                  <a:schemeClr val="accent2"/>
                </a:solidFill>
                <a:latin typeface="Times New Roman" panose="02020603050405020304" pitchFamily="18" charset="0"/>
                <a:cs typeface="Times New Roman" panose="02020603050405020304" pitchFamily="18" charset="0"/>
              </a:rPr>
              <a:t>Nghệ</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thuật</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B0830FE9-1482-49B2-9390-EB46904CD77D}"/>
              </a:ext>
            </a:extLst>
          </p:cNvPr>
          <p:cNvSpPr/>
          <p:nvPr/>
        </p:nvSpPr>
        <p:spPr>
          <a:xfrm>
            <a:off x="7109537" y="5186615"/>
            <a:ext cx="4865276" cy="461665"/>
          </a:xfrm>
          <a:prstGeom prst="rect">
            <a:avLst/>
          </a:prstGeom>
        </p:spPr>
        <p:txBody>
          <a:bodyPr wrap="square">
            <a:spAutoFit/>
          </a:bodyPr>
          <a:lstStyle/>
          <a:p>
            <a:pPr marL="648530" indent="-380990">
              <a:buFont typeface="Wingdings" pitchFamily="2" charset="2"/>
              <a:buChar char="§"/>
            </a:pPr>
            <a:r>
              <a:rPr lang="vi-VN" sz="2400" b="1" dirty="0">
                <a:solidFill>
                  <a:schemeClr val="accent2">
                    <a:lumMod val="50000"/>
                  </a:schemeClr>
                </a:solidFill>
                <a:latin typeface="+mj-lt"/>
                <a:cs typeface="Times New Roman" panose="02020603050405020304" pitchFamily="18" charset="0"/>
              </a:rPr>
              <a:t>Kết hợp giữa kể v</a:t>
            </a:r>
            <a:r>
              <a:rPr lang="vi-VN" sz="2400" b="1" dirty="0">
                <a:solidFill>
                  <a:schemeClr val="accent2">
                    <a:lumMod val="50000"/>
                  </a:schemeClr>
                </a:solidFill>
                <a:latin typeface="+mj-lt"/>
                <a:ea typeface="Times New Roman" panose="02020603050405020304" pitchFamily="18" charset="0"/>
              </a:rPr>
              <a:t>à</a:t>
            </a:r>
            <a:r>
              <a:rPr lang="vi-VN" sz="2400" b="1" dirty="0">
                <a:solidFill>
                  <a:schemeClr val="accent2">
                    <a:lumMod val="50000"/>
                  </a:schemeClr>
                </a:solidFill>
                <a:latin typeface="+mj-lt"/>
                <a:cs typeface="Times New Roman" panose="02020603050405020304" pitchFamily="18" charset="0"/>
              </a:rPr>
              <a:t> bình luận.</a:t>
            </a:r>
            <a:endParaRPr lang="vi-VN" altLang="x-none" sz="2400" b="1" dirty="0">
              <a:solidFill>
                <a:schemeClr val="accent2">
                  <a:lumMod val="50000"/>
                </a:schemeClr>
              </a:solidFill>
              <a:latin typeface="+mj-lt"/>
              <a:cs typeface="Times New Roman" panose="02020603050405020304" pitchFamily="18" charset="0"/>
            </a:endParaRPr>
          </a:p>
        </p:txBody>
      </p:sp>
      <p:sp>
        <p:nvSpPr>
          <p:cNvPr id="14" name="Rectangle 13">
            <a:extLst>
              <a:ext uri="{FF2B5EF4-FFF2-40B4-BE49-F238E27FC236}">
                <a16:creationId xmlns="" xmlns:a16="http://schemas.microsoft.com/office/drawing/2014/main" id="{EF8AC713-CAD3-4BB5-8F72-E745C25D5D2E}"/>
              </a:ext>
            </a:extLst>
          </p:cNvPr>
          <p:cNvSpPr/>
          <p:nvPr/>
        </p:nvSpPr>
        <p:spPr>
          <a:xfrm>
            <a:off x="7056107" y="2375205"/>
            <a:ext cx="4704523" cy="830997"/>
          </a:xfrm>
          <a:prstGeom prst="rect">
            <a:avLst/>
          </a:prstGeom>
        </p:spPr>
        <p:txBody>
          <a:bodyPr wrap="square">
            <a:spAutoFit/>
          </a:bodyPr>
          <a:lstStyle/>
          <a:p>
            <a:pPr marL="648530" indent="-380990">
              <a:buFont typeface="Wingdings" pitchFamily="2" charset="2"/>
              <a:buChar char="§"/>
            </a:pPr>
            <a:r>
              <a:rPr lang="vi-VN" sz="2400" b="1" dirty="0">
                <a:solidFill>
                  <a:schemeClr val="accent2">
                    <a:lumMod val="50000"/>
                  </a:schemeClr>
                </a:solidFill>
                <a:latin typeface="+mj-lt"/>
                <a:cs typeface="Times New Roman" panose="02020603050405020304" pitchFamily="18" charset="0"/>
              </a:rPr>
              <a:t>Chọn lọc những chi tiết tiêu biểu.</a:t>
            </a:r>
            <a:endParaRPr lang="vi-VN" altLang="x-none" sz="2400" b="1" dirty="0">
              <a:solidFill>
                <a:schemeClr val="accent2">
                  <a:lumMod val="50000"/>
                </a:schemeClr>
              </a:solidFill>
              <a:latin typeface="+mj-lt"/>
              <a:cs typeface="Times New Roman" panose="02020603050405020304" pitchFamily="18" charset="0"/>
            </a:endParaRPr>
          </a:p>
        </p:txBody>
      </p:sp>
      <p:sp>
        <p:nvSpPr>
          <p:cNvPr id="15" name="Rectangle 14">
            <a:extLst>
              <a:ext uri="{FF2B5EF4-FFF2-40B4-BE49-F238E27FC236}">
                <a16:creationId xmlns="" xmlns:a16="http://schemas.microsoft.com/office/drawing/2014/main" id="{0E4C864A-D57E-4240-AE26-588A8EC08C1B}"/>
              </a:ext>
            </a:extLst>
          </p:cNvPr>
          <p:cNvSpPr/>
          <p:nvPr/>
        </p:nvSpPr>
        <p:spPr>
          <a:xfrm>
            <a:off x="7056107" y="3236979"/>
            <a:ext cx="4371776" cy="1200329"/>
          </a:xfrm>
          <a:prstGeom prst="rect">
            <a:avLst/>
          </a:prstGeom>
        </p:spPr>
        <p:txBody>
          <a:bodyPr wrap="square">
            <a:spAutoFit/>
          </a:bodyPr>
          <a:lstStyle/>
          <a:p>
            <a:pPr marL="648530" indent="-380990">
              <a:buFont typeface="Wingdings" pitchFamily="2" charset="2"/>
              <a:buChar char="§"/>
            </a:pPr>
            <a:r>
              <a:rPr lang="vi-VN" sz="2400" b="1" dirty="0">
                <a:solidFill>
                  <a:schemeClr val="accent2">
                    <a:lumMod val="50000"/>
                  </a:schemeClr>
                </a:solidFill>
                <a:latin typeface="+mj-lt"/>
                <a:cs typeface="Times New Roman" panose="02020603050405020304" pitchFamily="18" charset="0"/>
              </a:rPr>
              <a:t>Đan xen với thơ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Nguyễn</a:t>
            </a:r>
            <a:r>
              <a:rPr lang="en-SG"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Bỉnh</a:t>
            </a:r>
            <a:r>
              <a:rPr lang="en-SG"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Khiêm</a:t>
            </a:r>
            <a:r>
              <a:rPr lang="en-SG"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kết</a:t>
            </a:r>
            <a:r>
              <a:rPr lang="en-SG"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hợp</a:t>
            </a:r>
            <a:r>
              <a:rPr lang="en-SG"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SG" sz="2400" b="1" dirty="0" err="1" smtClean="0">
                <a:solidFill>
                  <a:schemeClr val="accent2">
                    <a:lumMod val="50000"/>
                  </a:schemeClr>
                </a:solidFill>
                <a:latin typeface="Times New Roman" panose="02020603050405020304" pitchFamily="18" charset="0"/>
                <a:cs typeface="Times New Roman" panose="02020603050405020304" pitchFamily="18" charset="0"/>
              </a:rPr>
              <a:t>dùng</a:t>
            </a:r>
            <a:r>
              <a:rPr lang="vi-VN" sz="2400" b="1" dirty="0" smtClean="0">
                <a:solidFill>
                  <a:schemeClr val="accent2">
                    <a:lumMod val="50000"/>
                  </a:schemeClr>
                </a:solidFill>
                <a:latin typeface="+mj-lt"/>
                <a:cs typeface="Times New Roman" panose="02020603050405020304" pitchFamily="18" charset="0"/>
              </a:rPr>
              <a:t> </a:t>
            </a:r>
            <a:r>
              <a:rPr lang="vi-VN" sz="2400" b="1" dirty="0">
                <a:solidFill>
                  <a:schemeClr val="accent2">
                    <a:lumMod val="50000"/>
                  </a:schemeClr>
                </a:solidFill>
                <a:latin typeface="+mj-lt"/>
                <a:cs typeface="Times New Roman" panose="02020603050405020304" pitchFamily="18" charset="0"/>
              </a:rPr>
              <a:t>từ Hán Việt.</a:t>
            </a:r>
            <a:endParaRPr lang="vi-VN" altLang="x-none" sz="2400" b="1" dirty="0">
              <a:solidFill>
                <a:schemeClr val="accent2">
                  <a:lumMod val="50000"/>
                </a:schemeClr>
              </a:solidFill>
              <a:latin typeface="+mj-lt"/>
              <a:cs typeface="Times New Roman" panose="02020603050405020304" pitchFamily="18" charset="0"/>
            </a:endParaRPr>
          </a:p>
        </p:txBody>
      </p:sp>
      <p:sp>
        <p:nvSpPr>
          <p:cNvPr id="16" name="Rectangle 15">
            <a:extLst>
              <a:ext uri="{FF2B5EF4-FFF2-40B4-BE49-F238E27FC236}">
                <a16:creationId xmlns="" xmlns:a16="http://schemas.microsoft.com/office/drawing/2014/main" id="{85506E32-4360-4AD4-9F68-983A3FCD9727}"/>
              </a:ext>
            </a:extLst>
          </p:cNvPr>
          <p:cNvSpPr/>
          <p:nvPr/>
        </p:nvSpPr>
        <p:spPr>
          <a:xfrm>
            <a:off x="7056106" y="4419078"/>
            <a:ext cx="4704523" cy="461665"/>
          </a:xfrm>
          <a:prstGeom prst="rect">
            <a:avLst/>
          </a:prstGeom>
        </p:spPr>
        <p:txBody>
          <a:bodyPr wrap="square">
            <a:spAutoFit/>
          </a:bodyPr>
          <a:lstStyle/>
          <a:p>
            <a:pPr marL="648530" indent="-380990">
              <a:buFont typeface="Wingdings" pitchFamily="2" charset="2"/>
              <a:buChar char="§"/>
            </a:pPr>
            <a:r>
              <a:rPr lang="vi-VN" sz="2400" b="1" dirty="0">
                <a:solidFill>
                  <a:schemeClr val="accent2">
                    <a:lumMod val="50000"/>
                  </a:schemeClr>
                </a:solidFill>
                <a:latin typeface="+mj-lt"/>
                <a:cs typeface="Times New Roman" panose="02020603050405020304" pitchFamily="18" charset="0"/>
              </a:rPr>
              <a:t>Sử dụng nghệ thuật đối lập.</a:t>
            </a:r>
            <a:endParaRPr lang="vi-VN" altLang="x-none" sz="2400" b="1" dirty="0">
              <a:solidFill>
                <a:schemeClr val="accent2">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5385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op 100 Hình Hoa Sen Đẹp Ngất Ngây Lòng Người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2275"/>
            <a:ext cx="121920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p:cNvSpPr>
            <a:spLocks noChangeArrowheads="1"/>
          </p:cNvSpPr>
          <p:nvPr/>
        </p:nvSpPr>
        <p:spPr bwMode="auto">
          <a:xfrm>
            <a:off x="1117600" y="327025"/>
            <a:ext cx="9634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solidFill>
                  <a:srgbClr val="FF0000"/>
                </a:solidFill>
                <a:latin typeface="Times New Roman" panose="02020603050405020304" pitchFamily="18" charset="0"/>
                <a:cs typeface="Times New Roman" panose="02020603050405020304" pitchFamily="18" charset="0"/>
              </a:rPr>
              <a:t>Phong cách Hồ Chí Minh – Lê Anh Trà</a:t>
            </a:r>
          </a:p>
        </p:txBody>
      </p:sp>
      <p:sp>
        <p:nvSpPr>
          <p:cNvPr id="29700" name="TextBox 3"/>
          <p:cNvSpPr txBox="1">
            <a:spLocks noChangeArrowheads="1"/>
          </p:cNvSpPr>
          <p:nvPr/>
        </p:nvSpPr>
        <p:spPr bwMode="auto">
          <a:xfrm>
            <a:off x="1768475" y="1327150"/>
            <a:ext cx="5889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a:solidFill>
                  <a:srgbClr val="002060"/>
                </a:solidFill>
                <a:latin typeface="Times New Roman" panose="02020603050405020304" pitchFamily="18" charset="0"/>
                <a:cs typeface="Times New Roman" panose="02020603050405020304" pitchFamily="18" charset="0"/>
              </a:rPr>
              <a:t>TRUYỀN THỐNG – HIỆN ĐẠI</a:t>
            </a:r>
          </a:p>
          <a:p>
            <a:pPr>
              <a:spcBef>
                <a:spcPct val="0"/>
              </a:spcBef>
              <a:buFontTx/>
              <a:buChar char="-"/>
            </a:pPr>
            <a:r>
              <a:rPr lang="en-US" altLang="en-US">
                <a:solidFill>
                  <a:srgbClr val="002060"/>
                </a:solidFill>
                <a:latin typeface="Times New Roman" panose="02020603050405020304" pitchFamily="18" charset="0"/>
                <a:cs typeface="Times New Roman" panose="02020603050405020304" pitchFamily="18" charset="0"/>
              </a:rPr>
              <a:t>DÂN TỘC – NHÂN LOẠI</a:t>
            </a:r>
          </a:p>
          <a:p>
            <a:pPr>
              <a:spcBef>
                <a:spcPct val="0"/>
              </a:spcBef>
              <a:buFontTx/>
              <a:buChar char="-"/>
            </a:pPr>
            <a:r>
              <a:rPr lang="en-US" altLang="en-US">
                <a:solidFill>
                  <a:srgbClr val="002060"/>
                </a:solidFill>
                <a:latin typeface="Times New Roman" panose="02020603050405020304" pitchFamily="18" charset="0"/>
                <a:cs typeface="Times New Roman" panose="02020603050405020304" pitchFamily="18" charset="0"/>
              </a:rPr>
              <a:t>GIẢN DỊ THANH CAO</a:t>
            </a:r>
          </a:p>
        </p:txBody>
      </p:sp>
      <p:sp>
        <p:nvSpPr>
          <p:cNvPr id="7" name="Striped Right Arrow 6"/>
          <p:cNvSpPr/>
          <p:nvPr/>
        </p:nvSpPr>
        <p:spPr>
          <a:xfrm>
            <a:off x="900113" y="3863975"/>
            <a:ext cx="1127125" cy="738188"/>
          </a:xfrm>
          <a:prstGeom prst="striped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9702" name="Rectangle 5"/>
          <p:cNvSpPr>
            <a:spLocks noChangeArrowheads="1"/>
          </p:cNvSpPr>
          <p:nvPr/>
        </p:nvSpPr>
        <p:spPr bwMode="auto">
          <a:xfrm>
            <a:off x="1965325" y="3425825"/>
            <a:ext cx="8972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Char char="-"/>
            </a:pPr>
            <a:r>
              <a:rPr lang="en-US" altLang="en-US" sz="3600">
                <a:solidFill>
                  <a:srgbClr val="FF0000"/>
                </a:solidFill>
                <a:latin typeface="Times New Roman" panose="02020603050405020304" pitchFamily="18" charset="0"/>
                <a:cs typeface="Times New Roman" panose="02020603050405020304" pitchFamily="18" charset="0"/>
              </a:rPr>
              <a:t>Tự hào, kính yêu, ngưỡng mộ</a:t>
            </a:r>
          </a:p>
          <a:p>
            <a:pPr algn="just">
              <a:spcBef>
                <a:spcPct val="0"/>
              </a:spcBef>
              <a:buFontTx/>
              <a:buChar char="-"/>
            </a:pPr>
            <a:r>
              <a:rPr lang="en-US" altLang="en-US" sz="3600">
                <a:solidFill>
                  <a:srgbClr val="FF0000"/>
                </a:solidFill>
                <a:latin typeface="Times New Roman" panose="02020603050405020304" pitchFamily="18" charset="0"/>
                <a:cs typeface="Times New Roman" panose="02020603050405020304" pitchFamily="18" charset="0"/>
              </a:rPr>
              <a:t>Học tập và làm theo tấm gương đạo đức, phong cách Hồ Chí Minh</a:t>
            </a:r>
          </a:p>
        </p:txBody>
      </p:sp>
    </p:spTree>
    <p:extLst>
      <p:ext uri="{BB962C8B-B14F-4D97-AF65-F5344CB8AC3E}">
        <p14:creationId xmlns:p14="http://schemas.microsoft.com/office/powerpoint/2010/main" val="341938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wipe(down)">
                                      <p:cBhvr>
                                        <p:cTn id="12" dur="500"/>
                                        <p:tgtEl>
                                          <p:spTgt spid="297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9700">
                                            <p:txEl>
                                              <p:pRg st="1" end="1"/>
                                            </p:txEl>
                                          </p:spTgt>
                                        </p:tgtEl>
                                        <p:attrNameLst>
                                          <p:attrName>style.visibility</p:attrName>
                                        </p:attrNameLst>
                                      </p:cBhvr>
                                      <p:to>
                                        <p:strVal val="visible"/>
                                      </p:to>
                                    </p:set>
                                    <p:animEffect transition="in" filter="wipe(down)">
                                      <p:cBhvr>
                                        <p:cTn id="17" dur="500"/>
                                        <p:tgtEl>
                                          <p:spTgt spid="297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9700">
                                            <p:txEl>
                                              <p:pRg st="2" end="2"/>
                                            </p:txEl>
                                          </p:spTgt>
                                        </p:tgtEl>
                                        <p:attrNameLst>
                                          <p:attrName>style.visibility</p:attrName>
                                        </p:attrNameLst>
                                      </p:cBhvr>
                                      <p:to>
                                        <p:strVal val="visible"/>
                                      </p:to>
                                    </p:set>
                                    <p:animEffect transition="in" filter="barn(inVertical)">
                                      <p:cBhvr>
                                        <p:cTn id="22" dur="500"/>
                                        <p:tgtEl>
                                          <p:spTgt spid="2970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9702">
                                            <p:txEl>
                                              <p:pRg st="0" end="0"/>
                                            </p:txEl>
                                          </p:spTgt>
                                        </p:tgtEl>
                                        <p:attrNameLst>
                                          <p:attrName>style.visibility</p:attrName>
                                        </p:attrNameLst>
                                      </p:cBhvr>
                                      <p:to>
                                        <p:strVal val="visible"/>
                                      </p:to>
                                    </p:set>
                                    <p:animEffect transition="in" filter="wipe(down)">
                                      <p:cBhvr>
                                        <p:cTn id="32" dur="500"/>
                                        <p:tgtEl>
                                          <p:spTgt spid="2970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9702">
                                            <p:txEl>
                                              <p:pRg st="1" end="1"/>
                                            </p:txEl>
                                          </p:spTgt>
                                        </p:tgtEl>
                                        <p:attrNameLst>
                                          <p:attrName>style.visibility</p:attrName>
                                        </p:attrNameLst>
                                      </p:cBhvr>
                                      <p:to>
                                        <p:strVal val="visible"/>
                                      </p:to>
                                    </p:set>
                                    <p:animEffect transition="in" filter="barn(inVertical)">
                                      <p:cBhvr>
                                        <p:cTn id="37" dur="500"/>
                                        <p:tgtEl>
                                          <p:spTgt spid="297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5722938"/>
            <a:ext cx="33591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5087938"/>
            <a:ext cx="30845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71988"/>
            <a:ext cx="30797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0" y="4086225"/>
            <a:ext cx="18002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t="14552" r="2185"/>
          <a:stretch>
            <a:fillRect/>
          </a:stretch>
        </p:blipFill>
        <p:spPr bwMode="auto">
          <a:xfrm>
            <a:off x="11113" y="3149600"/>
            <a:ext cx="48815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7">
            <a:extLst>
              <a:ext uri="{28A0092B-C50C-407E-A947-70E740481C1C}">
                <a14:useLocalDpi xmlns:a14="http://schemas.microsoft.com/office/drawing/2010/main" val="0"/>
              </a:ext>
            </a:extLst>
          </a:blip>
          <a:srcRect r="5917"/>
          <a:stretch>
            <a:fillRect/>
          </a:stretch>
        </p:blipFill>
        <p:spPr bwMode="auto">
          <a:xfrm>
            <a:off x="11113" y="2579688"/>
            <a:ext cx="490696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25" y="2868613"/>
            <a:ext cx="22320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3275" y="5014913"/>
            <a:ext cx="3614738"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l="4855"/>
          <a:stretch>
            <a:fillRect/>
          </a:stretch>
        </p:blipFill>
        <p:spPr bwMode="auto">
          <a:xfrm>
            <a:off x="8483600" y="4446588"/>
            <a:ext cx="38004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l="29469" b="27950"/>
          <a:stretch>
            <a:fillRect/>
          </a:stretch>
        </p:blipFill>
        <p:spPr bwMode="auto">
          <a:xfrm rot="1454790">
            <a:off x="6500813" y="4286250"/>
            <a:ext cx="2336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5788" y="2030413"/>
            <a:ext cx="398621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3550" y="1543050"/>
            <a:ext cx="2203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8138" y="1890713"/>
            <a:ext cx="17351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81675" y="3579813"/>
            <a:ext cx="20478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Cover"/>
          <p:cNvPicPr>
            <a:picLocks noChangeAspect="1" noChangeArrowheads="1"/>
          </p:cNvPicPr>
          <p:nvPr/>
        </p:nvPicPr>
        <p:blipFill>
          <a:blip r:embed="rId16">
            <a:extLst>
              <a:ext uri="{28A0092B-C50C-407E-A947-70E740481C1C}">
                <a14:useLocalDpi xmlns:a14="http://schemas.microsoft.com/office/drawing/2010/main" val="0"/>
              </a:ext>
            </a:extLst>
          </a:blip>
          <a:srcRect l="-8688" r="-2" b="15372"/>
          <a:stretch>
            <a:fillRect/>
          </a:stretch>
        </p:blipFill>
        <p:spPr bwMode="auto">
          <a:xfrm>
            <a:off x="-466725" y="1389063"/>
            <a:ext cx="567372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Rectangle 17"/>
          <p:cNvSpPr>
            <a:spLocks noChangeArrowheads="1"/>
          </p:cNvSpPr>
          <p:nvPr/>
        </p:nvSpPr>
        <p:spPr bwMode="auto">
          <a:xfrm>
            <a:off x="318294" y="49213"/>
            <a:ext cx="87716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Phong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cách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Hồ</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Chí</a:t>
            </a:r>
            <a:r>
              <a:rPr lang="en-US" altLang="en-US" sz="4000" b="1" dirty="0">
                <a:solidFill>
                  <a:srgbClr val="FF0000"/>
                </a:solidFill>
                <a:latin typeface="Times New Roman" panose="02020603050405020304" pitchFamily="18" charset="0"/>
                <a:cs typeface="Times New Roman" panose="02020603050405020304" pitchFamily="18" charset="0"/>
              </a:rPr>
              <a:t> Minh – </a:t>
            </a:r>
            <a:r>
              <a:rPr lang="en-US" altLang="en-US" sz="4000" b="1" dirty="0" err="1">
                <a:solidFill>
                  <a:srgbClr val="FF0000"/>
                </a:solidFill>
                <a:latin typeface="Times New Roman" panose="02020603050405020304" pitchFamily="18" charset="0"/>
                <a:cs typeface="Times New Roman" panose="02020603050405020304" pitchFamily="18" charset="0"/>
              </a:rPr>
              <a:t>Lê</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Trà</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57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right)">
                                      <p:cBhvr>
                                        <p:cTn id="47" dur="500"/>
                                        <p:tgtEl>
                                          <p:spTgt spid="2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right)">
                                      <p:cBhvr>
                                        <p:cTn id="52" dur="500"/>
                                        <p:tgtEl>
                                          <p:spTgt spid="2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right)">
                                      <p:cBhvr>
                                        <p:cTn id="57" dur="500"/>
                                        <p:tgtEl>
                                          <p:spTgt spid="215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right)">
                                      <p:cBhvr>
                                        <p:cTn id="62" dur="500"/>
                                        <p:tgtEl>
                                          <p:spTgt spid="215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1"/>
                                        </p:tgtEl>
                                        <p:attrNameLst>
                                          <p:attrName>style.visibility</p:attrName>
                                        </p:attrNameLst>
                                      </p:cBhvr>
                                      <p:to>
                                        <p:strVal val="visible"/>
                                      </p:to>
                                    </p:set>
                                    <p:animEffect transition="in" filter="wipe(right)">
                                      <p:cBhvr>
                                        <p:cTn id="67" dur="500"/>
                                        <p:tgtEl>
                                          <p:spTgt spid="215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2"/>
                                        </p:tgtEl>
                                        <p:attrNameLst>
                                          <p:attrName>style.visibility</p:attrName>
                                        </p:attrNameLst>
                                      </p:cBhvr>
                                      <p:to>
                                        <p:strVal val="visible"/>
                                      </p:to>
                                    </p:set>
                                    <p:animEffect transition="in" filter="wipe(right)">
                                      <p:cBhvr>
                                        <p:cTn id="72" dur="500"/>
                                        <p:tgtEl>
                                          <p:spTgt spid="215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right)">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325438"/>
            <a:ext cx="8504237"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3680522" y="48478"/>
            <a:ext cx="36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800" b="1" dirty="0" smtClean="0">
                <a:solidFill>
                  <a:srgbClr val="FF0000"/>
                </a:solidFill>
                <a:latin typeface="iCiel Bambola"/>
              </a:rPr>
              <a:t>L</a:t>
            </a:r>
            <a:r>
              <a:rPr lang="en-US" altLang="en-US" sz="4800" b="1" dirty="0" smtClean="0">
                <a:solidFill>
                  <a:srgbClr val="FF0000"/>
                </a:solidFill>
                <a:latin typeface="iCiel Bambola"/>
              </a:rPr>
              <a:t>UYỆN TẬP</a:t>
            </a:r>
            <a:endParaRPr lang="en-US" altLang="en-US" sz="4800" b="1" dirty="0">
              <a:solidFill>
                <a:srgbClr val="FF0000"/>
              </a:solidFill>
              <a:latin typeface="iCiel Bambola"/>
            </a:endParaRPr>
          </a:p>
        </p:txBody>
      </p:sp>
      <p:sp>
        <p:nvSpPr>
          <p:cNvPr id="32772" name="Rectangle 5"/>
          <p:cNvSpPr>
            <a:spLocks noChangeArrowheads="1"/>
          </p:cNvSpPr>
          <p:nvPr/>
        </p:nvSpPr>
        <p:spPr bwMode="auto">
          <a:xfrm>
            <a:off x="97580" y="602456"/>
            <a:ext cx="11857037"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buFontTx/>
              <a:buNone/>
            </a:pPr>
            <a:r>
              <a:rPr lang="en-US" altLang="en-US" sz="2400" b="1" u="sng" dirty="0">
                <a:solidFill>
                  <a:srgbClr val="002060"/>
                </a:solidFill>
                <a:latin typeface="Times New Roman" panose="02020603050405020304" pitchFamily="18" charset="0"/>
                <a:cs typeface="Times New Roman" panose="02020603050405020304" pitchFamily="18" charset="0"/>
              </a:rPr>
              <a:t>BÀI </a:t>
            </a:r>
            <a:r>
              <a:rPr lang="en-US" altLang="en-US" sz="2400" b="1" u="sng" dirty="0" smtClean="0">
                <a:solidFill>
                  <a:srgbClr val="002060"/>
                </a:solidFill>
                <a:latin typeface="Times New Roman" panose="02020603050405020304" pitchFamily="18" charset="0"/>
                <a:cs typeface="Times New Roman" panose="02020603050405020304" pitchFamily="18" charset="0"/>
              </a:rPr>
              <a:t>TẬP 1:</a:t>
            </a:r>
            <a:r>
              <a:rPr lang="en-US" altLang="en-US" sz="2400" dirty="0" smtClean="0">
                <a:solidFill>
                  <a:srgbClr val="002060"/>
                </a:solidFill>
                <a:latin typeface="Times New Roman" panose="02020603050405020304" pitchFamily="18" charset="0"/>
                <a:cs typeface="Times New Roman" panose="02020603050405020304" pitchFamily="18" charset="0"/>
              </a:rPr>
              <a:t>Trong </a:t>
            </a:r>
            <a:r>
              <a:rPr lang="en-US" altLang="en-US" sz="2400" dirty="0" err="1">
                <a:solidFill>
                  <a:srgbClr val="002060"/>
                </a:solidFill>
                <a:latin typeface="Times New Roman" panose="02020603050405020304" pitchFamily="18" charset="0"/>
                <a:cs typeface="Times New Roman" panose="02020603050405020304" pitchFamily="18" charset="0"/>
              </a:rPr>
              <a:t>bài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Phong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cách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Hồ</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Chí</a:t>
            </a:r>
            <a:r>
              <a:rPr lang="en-US" altLang="en-US" sz="2400" b="1" i="1" dirty="0">
                <a:solidFill>
                  <a:srgbClr val="FF0000"/>
                </a:solidFill>
                <a:latin typeface="Times New Roman" panose="02020603050405020304" pitchFamily="18" charset="0"/>
                <a:cs typeface="Times New Roman" panose="02020603050405020304" pitchFamily="18" charset="0"/>
              </a:rPr>
              <a:t> Minh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sau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nhắc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Chủ</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tịch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Hồ</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Chí</a:t>
            </a:r>
            <a:r>
              <a:rPr lang="en-US" altLang="en-US" sz="2400" dirty="0">
                <a:solidFill>
                  <a:srgbClr val="002060"/>
                </a:solidFill>
                <a:latin typeface="Times New Roman" panose="02020603050405020304" pitchFamily="18" charset="0"/>
                <a:cs typeface="Times New Roman" panose="02020603050405020304" pitchFamily="18" charset="0"/>
              </a:rPr>
              <a:t> Minh </a:t>
            </a:r>
            <a:r>
              <a:rPr lang="en-US" altLang="en-US" sz="2400" dirty="0" err="1">
                <a:solidFill>
                  <a:srgbClr val="002060"/>
                </a:solidFill>
                <a:latin typeface="Times New Roman" panose="02020603050405020304" pitchFamily="18" charset="0"/>
                <a:cs typeface="Times New Roman" panose="02020603050405020304" pitchFamily="18" charset="0"/>
              </a:rPr>
              <a:t>đã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tiếp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xúc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văn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hóa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nhiều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nước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nhiều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vùng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thế</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Lê</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viết</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400" dirty="0">
              <a:solidFill>
                <a:srgbClr val="002060"/>
              </a:solidFill>
              <a:cs typeface="Calibri" panose="020F0502020204030204" pitchFamily="34" charset="0"/>
            </a:endParaRPr>
          </a:p>
          <a:p>
            <a:pPr algn="just">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Nhưng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điều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kỳ</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lạ</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lạ</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cả</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những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ảnh</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hưởng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quốc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tế</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đó</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đã</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nhào</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nặn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với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cái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gốc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văn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hóa</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dân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tộc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không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gì</a:t>
            </a:r>
            <a:r>
              <a:rPr lang="en-US" altLang="en-US" sz="2400" i="1" dirty="0">
                <a:solidFill>
                  <a:srgbClr val="002060"/>
                </a:solidFill>
                <a:latin typeface="Times New Roman" panose="02020603050405020304" pitchFamily="18" charset="0"/>
                <a:cs typeface="Times New Roman" panose="02020603050405020304" pitchFamily="18" charset="0"/>
              </a:rPr>
              <a:t> lay </a:t>
            </a:r>
            <a:r>
              <a:rPr lang="en-US" altLang="en-US" sz="2400" i="1" dirty="0" err="1">
                <a:solidFill>
                  <a:srgbClr val="002060"/>
                </a:solidFill>
                <a:latin typeface="Times New Roman" panose="02020603050405020304" pitchFamily="18" charset="0"/>
                <a:cs typeface="Times New Roman" panose="02020603050405020304" pitchFamily="18" charset="0"/>
              </a:rPr>
              <a:t>chuyển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được</a:t>
            </a:r>
            <a:r>
              <a:rPr lang="en-US" altLang="en-US" sz="2400" i="1" dirty="0">
                <a:solidFill>
                  <a:srgbClr val="002060"/>
                </a:solidFill>
                <a:latin typeface="Times New Roman" panose="02020603050405020304" pitchFamily="18" charset="0"/>
                <a:cs typeface="Times New Roman" panose="02020603050405020304" pitchFamily="18" charset="0"/>
              </a:rPr>
              <a:t> ở </a:t>
            </a:r>
            <a:r>
              <a:rPr lang="en-US" altLang="en-US" sz="2400" i="1" dirty="0" err="1">
                <a:solidFill>
                  <a:srgbClr val="002060"/>
                </a:solidFill>
                <a:latin typeface="Times New Roman" panose="02020603050405020304" pitchFamily="18" charset="0"/>
                <a:cs typeface="Times New Roman" panose="02020603050405020304" pitchFamily="18" charset="0"/>
              </a:rPr>
              <a:t>Người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để</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trở</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thành</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một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nhân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cách</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Việt</a:t>
            </a:r>
            <a:r>
              <a:rPr lang="en-US" altLang="en-US" sz="2400" i="1" dirty="0">
                <a:solidFill>
                  <a:srgbClr val="002060"/>
                </a:solidFill>
                <a:latin typeface="Times New Roman" panose="02020603050405020304" pitchFamily="18" charset="0"/>
                <a:cs typeface="Times New Roman" panose="02020603050405020304" pitchFamily="18" charset="0"/>
              </a:rPr>
              <a:t> Nam, </a:t>
            </a:r>
            <a:r>
              <a:rPr lang="en-US" altLang="en-US" sz="2400" i="1" dirty="0" err="1">
                <a:solidFill>
                  <a:srgbClr val="002060"/>
                </a:solidFill>
                <a:latin typeface="Times New Roman" panose="02020603050405020304" pitchFamily="18" charset="0"/>
                <a:cs typeface="Times New Roman" panose="02020603050405020304" pitchFamily="18" charset="0"/>
              </a:rPr>
              <a:t>một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lối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sống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bình</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dị</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Việt</a:t>
            </a:r>
            <a:r>
              <a:rPr lang="en-US" altLang="en-US" sz="2400" i="1" dirty="0">
                <a:solidFill>
                  <a:srgbClr val="002060"/>
                </a:solidFill>
                <a:latin typeface="Times New Roman" panose="02020603050405020304" pitchFamily="18" charset="0"/>
                <a:cs typeface="Times New Roman" panose="02020603050405020304" pitchFamily="18" charset="0"/>
              </a:rPr>
              <a:t> Nam,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phương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Đông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nhưng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cũng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đồng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thời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mới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rất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hiện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đại</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400" dirty="0">
              <a:solidFill>
                <a:srgbClr val="002060"/>
              </a:solidFill>
              <a:cs typeface="Calibri" panose="020F0502020204030204" pitchFamily="34" charset="0"/>
            </a:endParaRPr>
          </a:p>
          <a:p>
            <a:pPr algn="r">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a:t>
            </a:r>
            <a:r>
              <a:rPr lang="en-US" altLang="en-US" sz="2400" dirty="0" err="1">
                <a:solidFill>
                  <a:srgbClr val="002060"/>
                </a:solidFill>
                <a:latin typeface="Times New Roman" panose="02020603050405020304" pitchFamily="18" charset="0"/>
                <a:cs typeface="Times New Roman" panose="02020603050405020304" pitchFamily="18" charset="0"/>
              </a:rPr>
              <a:t>Trích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Ngữ</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văn</a:t>
            </a:r>
            <a:r>
              <a:rPr lang="en-US" altLang="en-US" sz="2400" dirty="0">
                <a:solidFill>
                  <a:srgbClr val="002060"/>
                </a:solidFill>
                <a:latin typeface="Times New Roman" panose="02020603050405020304" pitchFamily="18" charset="0"/>
                <a:cs typeface="Times New Roman" panose="02020603050405020304" pitchFamily="18" charset="0"/>
              </a:rPr>
              <a:t> 9, </a:t>
            </a:r>
            <a:r>
              <a:rPr lang="en-US" altLang="en-US" sz="2400" dirty="0" err="1">
                <a:solidFill>
                  <a:srgbClr val="002060"/>
                </a:solidFill>
                <a:latin typeface="Times New Roman" panose="02020603050405020304" pitchFamily="18" charset="0"/>
                <a:cs typeface="Times New Roman" panose="02020603050405020304" pitchFamily="18" charset="0"/>
              </a:rPr>
              <a:t>tập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một</a:t>
            </a:r>
            <a:r>
              <a:rPr lang="en-US" altLang="en-US" sz="2400" dirty="0">
                <a:solidFill>
                  <a:srgbClr val="002060"/>
                </a:solidFill>
                <a:latin typeface="Times New Roman" panose="02020603050405020304" pitchFamily="18" charset="0"/>
                <a:cs typeface="Times New Roman" panose="02020603050405020304" pitchFamily="18" charset="0"/>
              </a:rPr>
              <a:t>, NXB </a:t>
            </a:r>
            <a:r>
              <a:rPr lang="en-US" altLang="en-US" sz="2400" dirty="0" err="1">
                <a:solidFill>
                  <a:srgbClr val="002060"/>
                </a:solidFill>
                <a:latin typeface="Times New Roman" panose="02020603050405020304" pitchFamily="18" charset="0"/>
                <a:cs typeface="Times New Roman" panose="02020603050405020304" pitchFamily="18" charset="0"/>
              </a:rPr>
              <a:t>Giáo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dục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Việt</a:t>
            </a:r>
            <a:r>
              <a:rPr lang="en-US" altLang="en-US" sz="2400" dirty="0">
                <a:solidFill>
                  <a:srgbClr val="002060"/>
                </a:solidFill>
                <a:latin typeface="Times New Roman" panose="02020603050405020304" pitchFamily="18" charset="0"/>
                <a:cs typeface="Times New Roman" panose="02020603050405020304" pitchFamily="18" charset="0"/>
              </a:rPr>
              <a:t> Nam, 2015)</a:t>
            </a:r>
            <a:endParaRPr lang="en-US" altLang="en-US" sz="2400" dirty="0">
              <a:solidFill>
                <a:srgbClr val="002060"/>
              </a:solidFill>
              <a:cs typeface="Calibri" panose="020F0502020204030204" pitchFamily="34" charset="0"/>
            </a:endParaRPr>
          </a:p>
          <a:p>
            <a:pPr algn="just">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1. Ở </a:t>
            </a:r>
            <a:r>
              <a:rPr lang="en-US" altLang="en-US" sz="2400" dirty="0" err="1">
                <a:solidFill>
                  <a:srgbClr val="002060"/>
                </a:solidFill>
                <a:latin typeface="Times New Roman" panose="02020603050405020304" pitchFamily="18" charset="0"/>
                <a:cs typeface="Times New Roman" panose="02020603050405020304" pitchFamily="18" charset="0"/>
              </a:rPr>
              <a:t>phần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thấy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vẻ</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đẹp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Hồ</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Chí</a:t>
            </a:r>
            <a:r>
              <a:rPr lang="en-US" altLang="en-US" sz="2400" dirty="0">
                <a:solidFill>
                  <a:srgbClr val="002060"/>
                </a:solidFill>
                <a:latin typeface="Times New Roman" panose="02020603050405020304" pitchFamily="18" charset="0"/>
                <a:cs typeface="Times New Roman" panose="02020603050405020304" pitchFamily="18" charset="0"/>
              </a:rPr>
              <a:t> Minh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kết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hợp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hài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hòa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bởi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yếu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tố</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nào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Em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hiểu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điều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gì</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về</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cảm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dành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Người</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400" dirty="0">
              <a:solidFill>
                <a:srgbClr val="002060"/>
              </a:solidFill>
              <a:cs typeface="Calibri" panose="020F0502020204030204" pitchFamily="34" charset="0"/>
            </a:endParaRPr>
          </a:p>
          <a:p>
            <a:pPr algn="just">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2. </a:t>
            </a:r>
            <a:r>
              <a:rPr lang="en-US" altLang="en-US" sz="2400" dirty="0" err="1">
                <a:solidFill>
                  <a:srgbClr val="002060"/>
                </a:solidFill>
                <a:latin typeface="Times New Roman" panose="02020603050405020304" pitchFamily="18" charset="0"/>
                <a:cs typeface="Times New Roman" panose="02020603050405020304" pitchFamily="18" charset="0"/>
              </a:rPr>
              <a:t>Xác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định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hai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từ</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sử</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dụng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như</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tính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từ</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phần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trích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dẫn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biết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quả</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nghệ</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thuật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dùng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từ</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ấy</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400" dirty="0">
              <a:solidFill>
                <a:srgbClr val="002060"/>
              </a:solidFill>
              <a:cs typeface="Calibri" panose="020F0502020204030204" pitchFamily="34" charset="0"/>
            </a:endParaRPr>
          </a:p>
          <a:p>
            <a:pPr algn="just">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3. </a:t>
            </a:r>
            <a:r>
              <a:rPr lang="en-US" altLang="en-US" sz="2400" dirty="0" err="1">
                <a:solidFill>
                  <a:srgbClr val="002060"/>
                </a:solidFill>
                <a:latin typeface="Times New Roman" panose="02020603050405020304" pitchFamily="18" charset="0"/>
                <a:cs typeface="Times New Roman" panose="02020603050405020304" pitchFamily="18" charset="0"/>
              </a:rPr>
              <a:t>Em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hãy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Times New Roman" panose="02020603050405020304" pitchFamily="18" charset="0"/>
                <a:cs typeface="Times New Roman" panose="02020603050405020304" pitchFamily="18" charset="0"/>
              </a:rPr>
              <a:t>viết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Times New Roman" panose="02020603050405020304" pitchFamily="18" charset="0"/>
                <a:cs typeface="Times New Roman" panose="02020603050405020304" pitchFamily="18" charset="0"/>
              </a:rPr>
              <a:t>một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Times New Roman" panose="02020603050405020304" pitchFamily="18" charset="0"/>
                <a:cs typeface="Times New Roman" panose="02020603050405020304" pitchFamily="18" charset="0"/>
              </a:rPr>
              <a:t>văn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Times New Roman" panose="02020603050405020304" pitchFamily="18" charset="0"/>
                <a:cs typeface="Times New Roman" panose="02020603050405020304" pitchFamily="18" charset="0"/>
              </a:rPr>
              <a:t>bản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smtClean="0">
                <a:solidFill>
                  <a:srgbClr val="002060"/>
                </a:solidFill>
                <a:latin typeface="Times New Roman" panose="02020603050405020304" pitchFamily="18" charset="0"/>
                <a:cs typeface="Times New Roman" panose="02020603050405020304" pitchFamily="18" charset="0"/>
              </a:rPr>
              <a:t>ngắn</a:t>
            </a:r>
            <a:r>
              <a:rPr lang="en-US" altLang="en-US" sz="2400" dirty="0" smtClean="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khoảng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smtClean="0">
                <a:solidFill>
                  <a:srgbClr val="002060"/>
                </a:solidFill>
                <a:latin typeface="Times New Roman" panose="02020603050405020304" pitchFamily="18" charset="0"/>
                <a:cs typeface="Times New Roman" panose="02020603050405020304" pitchFamily="18" charset="0"/>
              </a:rPr>
              <a:t>200 </a:t>
            </a:r>
            <a:r>
              <a:rPr lang="en-US" altLang="en-US" sz="2400" dirty="0" err="1" smtClean="0">
                <a:solidFill>
                  <a:srgbClr val="002060"/>
                </a:solidFill>
                <a:latin typeface="Times New Roman" panose="02020603050405020304" pitchFamily="18" charset="0"/>
                <a:cs typeface="Times New Roman" panose="02020603050405020304" pitchFamily="18" charset="0"/>
              </a:rPr>
              <a:t>ch</a:t>
            </a:r>
            <a:r>
              <a:rPr lang="vi-VN" altLang="en-US" sz="2400" dirty="0" smtClean="0">
                <a:solidFill>
                  <a:srgbClr val="002060"/>
                </a:solidFill>
                <a:latin typeface="Times New Roman" panose="02020603050405020304" pitchFamily="18" charset="0"/>
                <a:cs typeface="Times New Roman" panose="02020603050405020304" pitchFamily="18" charset="0"/>
              </a:rPr>
              <a:t>ữ</a:t>
            </a:r>
            <a:r>
              <a:rPr lang="en-US" altLang="en-US" sz="2400" dirty="0" smtClean="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trình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bày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suy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nghĩ</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về</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trách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nhiệm</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thế</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hệ</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trẻ</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đối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giữ</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gìn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bản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sắc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văn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hóa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dân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tộc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thời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kỳ</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hội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nhập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phát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triển</a:t>
            </a:r>
            <a:r>
              <a:rPr lang="en-US" altLang="en-US" sz="2400" dirty="0">
                <a:solidFill>
                  <a:srgbClr val="002060"/>
                </a:solidFill>
                <a:latin typeface="Times New Roman" panose="02020603050405020304" pitchFamily="18" charset="0"/>
                <a:cs typeface="Times New Roman" panose="02020603050405020304" pitchFamily="18" charset="0"/>
              </a:rPr>
              <a:t>.</a:t>
            </a:r>
            <a:endParaRPr lang="en-US" altLang="en-US" sz="2400" dirty="0">
              <a:solidFill>
                <a:srgbClr val="002060"/>
              </a:solidFill>
              <a:cs typeface="Calibri" panose="020F0502020204030204" pitchFamily="34" charset="0"/>
            </a:endParaRPr>
          </a:p>
        </p:txBody>
      </p:sp>
    </p:spTree>
    <p:extLst>
      <p:ext uri="{BB962C8B-B14F-4D97-AF65-F5344CB8AC3E}">
        <p14:creationId xmlns:p14="http://schemas.microsoft.com/office/powerpoint/2010/main" val="46901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 100 Hình Hoa Sen Đẹp Ngất Ngây Lòng Người - Hình Ảnh Đẹp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2275"/>
            <a:ext cx="121920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314325" y="265113"/>
            <a:ext cx="1173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a:solidFill>
                  <a:srgbClr val="002060"/>
                </a:solidFill>
                <a:latin typeface="Times New Roman" panose="02020603050405020304" pitchFamily="18" charset="0"/>
                <a:cs typeface="Times New Roman" panose="02020603050405020304" pitchFamily="18" charset="0"/>
              </a:rPr>
              <a:t>Câu 1: </a:t>
            </a:r>
            <a:r>
              <a:rPr lang="en-US" altLang="en-US">
                <a:solidFill>
                  <a:srgbClr val="002060"/>
                </a:solidFill>
                <a:latin typeface="Times New Roman" panose="02020603050405020304" pitchFamily="18" charset="0"/>
                <a:cs typeface="Times New Roman" panose="02020603050405020304" pitchFamily="18" charset="0"/>
              </a:rPr>
              <a:t>Ở phần trích trên, tác giả đã cho thấy vẻ đẹp của phong cách Hồ Chí Minh được kết hợp hài hòa bởi những yếu tố nào? Em hiểu được điều gì về tình cảm của tác giả dành cho Người?</a:t>
            </a:r>
            <a:endParaRPr lang="en-US" altLang="en-US">
              <a:solidFill>
                <a:srgbClr val="002060"/>
              </a:solidFill>
              <a:latin typeface="Arial" panose="020B0604020202020204" pitchFamily="34" charset="0"/>
            </a:endParaRPr>
          </a:p>
        </p:txBody>
      </p:sp>
      <p:sp>
        <p:nvSpPr>
          <p:cNvPr id="32772" name="Rectangle 5"/>
          <p:cNvSpPr>
            <a:spLocks noChangeArrowheads="1"/>
          </p:cNvSpPr>
          <p:nvPr/>
        </p:nvSpPr>
        <p:spPr bwMode="auto">
          <a:xfrm>
            <a:off x="350838" y="3067050"/>
            <a:ext cx="116633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spcAft>
                <a:spcPts val="800"/>
              </a:spcAft>
              <a:buFontTx/>
              <a:buNone/>
            </a:pPr>
            <a:r>
              <a:rPr lang="en-US" altLang="en-US">
                <a:solidFill>
                  <a:srgbClr val="FF0000"/>
                </a:solidFill>
                <a:latin typeface="Times New Roman" panose="02020603050405020304" pitchFamily="18" charset="0"/>
                <a:cs typeface="Times New Roman" panose="02020603050405020304" pitchFamily="18" charset="0"/>
              </a:rPr>
              <a:t>Vẻ đẹp phong cách Hồ Chí Minh được kết hợp hài hòa giữa những ảnh hưởng văn hóa Quốc tế và gốc văn hóa dân tộc.</a:t>
            </a:r>
            <a:endParaRPr lang="en-US" altLang="en-US">
              <a:solidFill>
                <a:srgbClr val="FF0000"/>
              </a:solidFill>
              <a:latin typeface="Times New Roman" panose="02020603050405020304" pitchFamily="18" charset="0"/>
              <a:cs typeface="Calibri" panose="020F0502020204030204" pitchFamily="34" charset="0"/>
            </a:endParaRPr>
          </a:p>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Qua đó tác giả Lê Anh Trà thể hiện tình cảm kính trọng, ca ngợi Bác Hồ, tự hào về Người như một đại diện của một con người ưu tú Việt Nam.</a:t>
            </a:r>
          </a:p>
        </p:txBody>
      </p:sp>
      <p:sp>
        <p:nvSpPr>
          <p:cNvPr id="32773" name="Rectangle 6"/>
          <p:cNvSpPr>
            <a:spLocks noChangeArrowheads="1"/>
          </p:cNvSpPr>
          <p:nvPr/>
        </p:nvSpPr>
        <p:spPr bwMode="auto">
          <a:xfrm>
            <a:off x="4975225" y="2066925"/>
            <a:ext cx="1365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400" b="1">
                <a:solidFill>
                  <a:srgbClr val="FF0000"/>
                </a:solidFill>
                <a:latin typeface="iCiel Bambola"/>
              </a:rPr>
              <a:t>Gợi ý:</a:t>
            </a:r>
            <a:endParaRPr lang="en-US" altLang="en-US" sz="4400" b="1">
              <a:solidFill>
                <a:srgbClr val="FF0000"/>
              </a:solidFill>
              <a:latin typeface="iCiel Bambola"/>
            </a:endParaRPr>
          </a:p>
        </p:txBody>
      </p:sp>
    </p:spTree>
    <p:extLst>
      <p:ext uri="{BB962C8B-B14F-4D97-AF65-F5344CB8AC3E}">
        <p14:creationId xmlns:p14="http://schemas.microsoft.com/office/powerpoint/2010/main" val="563716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wipe(down)">
                                      <p:cBhvr>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2">
                                            <p:txEl>
                                              <p:pRg st="0" end="0"/>
                                            </p:txEl>
                                          </p:spTgt>
                                        </p:tgtEl>
                                        <p:attrNameLst>
                                          <p:attrName>style.visibility</p:attrName>
                                        </p:attrNameLst>
                                      </p:cBhvr>
                                      <p:to>
                                        <p:strVal val="visible"/>
                                      </p:to>
                                    </p:set>
                                    <p:animEffect transition="in" filter="barn(inVertical)">
                                      <p:cBhvr>
                                        <p:cTn id="17" dur="500"/>
                                        <p:tgtEl>
                                          <p:spTgt spid="3277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2772">
                                            <p:txEl>
                                              <p:pRg st="1" end="1"/>
                                            </p:txEl>
                                          </p:spTgt>
                                        </p:tgtEl>
                                        <p:attrNameLst>
                                          <p:attrName>style.visibility</p:attrName>
                                        </p:attrNameLst>
                                      </p:cBhvr>
                                      <p:to>
                                        <p:strVal val="visible"/>
                                      </p:to>
                                    </p:set>
                                    <p:animEffect transition="in" filter="wipe(down)">
                                      <p:cBhvr>
                                        <p:cTn id="22"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ownload Vẽ Hoa Sen Bằng Màu Nước PNG Image with No Backgrou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914400"/>
            <a:ext cx="407035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161925" y="569913"/>
            <a:ext cx="10688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a:solidFill>
                  <a:srgbClr val="002060"/>
                </a:solidFill>
                <a:latin typeface="Times New Roman" panose="02020603050405020304" pitchFamily="18" charset="0"/>
                <a:cs typeface="Times New Roman" panose="02020603050405020304" pitchFamily="18" charset="0"/>
              </a:rPr>
              <a:t>Câu 2: </a:t>
            </a:r>
            <a:r>
              <a:rPr lang="en-US" altLang="en-US">
                <a:solidFill>
                  <a:srgbClr val="002060"/>
                </a:solidFill>
                <a:latin typeface="Times New Roman" panose="02020603050405020304" pitchFamily="18" charset="0"/>
                <a:cs typeface="Times New Roman" panose="02020603050405020304" pitchFamily="18" charset="0"/>
              </a:rPr>
              <a:t>Xác định hai danh từ được sử dụng như tính từ trong phần trích dẫn và cho biết hiệu quả nghệ thuật của cách dùng từ ấy.</a:t>
            </a:r>
            <a:endParaRPr lang="en-US" altLang="en-US">
              <a:solidFill>
                <a:srgbClr val="002060"/>
              </a:solidFill>
              <a:latin typeface="Arial" panose="020B0604020202020204" pitchFamily="34" charset="0"/>
            </a:endParaRPr>
          </a:p>
        </p:txBody>
      </p:sp>
      <p:sp>
        <p:nvSpPr>
          <p:cNvPr id="33796" name="Rectangle 5"/>
          <p:cNvSpPr>
            <a:spLocks noChangeArrowheads="1"/>
          </p:cNvSpPr>
          <p:nvPr/>
        </p:nvSpPr>
        <p:spPr bwMode="auto">
          <a:xfrm>
            <a:off x="5010150" y="2139950"/>
            <a:ext cx="1365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400" b="1">
                <a:solidFill>
                  <a:srgbClr val="FF0000"/>
                </a:solidFill>
                <a:latin typeface="iCiel Bambola"/>
              </a:rPr>
              <a:t>Gợi ý:</a:t>
            </a:r>
            <a:endParaRPr lang="en-US" altLang="en-US" sz="4400" b="1">
              <a:solidFill>
                <a:srgbClr val="FF0000"/>
              </a:solidFill>
              <a:latin typeface="iCiel Bambola"/>
            </a:endParaRPr>
          </a:p>
        </p:txBody>
      </p:sp>
      <p:graphicFrame>
        <p:nvGraphicFramePr>
          <p:cNvPr id="7" name="Table 6"/>
          <p:cNvGraphicFramePr>
            <a:graphicFrameLocks noGrp="1"/>
          </p:cNvGraphicFramePr>
          <p:nvPr/>
        </p:nvGraphicFramePr>
        <p:xfrm>
          <a:off x="161925" y="3192463"/>
          <a:ext cx="10688638" cy="2360612"/>
        </p:xfrm>
        <a:graphic>
          <a:graphicData uri="http://schemas.openxmlformats.org/drawingml/2006/table">
            <a:tbl>
              <a:tblPr/>
              <a:tblGrid>
                <a:gridCol w="10688638">
                  <a:extLst>
                    <a:ext uri="{9D8B030D-6E8A-4147-A177-3AD203B41FA5}">
                      <a16:colId xmlns:a16="http://schemas.microsoft.com/office/drawing/2014/main" xmlns="" val="20000"/>
                    </a:ext>
                  </a:extLst>
                </a:gridCol>
              </a:tblGrid>
              <a:tr h="236061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Hai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danh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từ</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được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sử</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dụng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như</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tính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từ</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Việt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Nam,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Phương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Đông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Cách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dùng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từ</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ấy</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có</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hiệu</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quả</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nghệ</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thuật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cao</a:t>
                      </a:r>
                      <a:r>
                        <a:rPr kumimoji="0" lang="vi-VN"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a:p>
                      <a:pPr marL="0" marR="0" lvl="0" indent="0" algn="just" defTabSz="914400" rtl="0" eaLnBrk="1" fontAlgn="base" latinLnBrk="0" hangingPunct="1">
                        <a:lnSpc>
                          <a:spcPct val="120000"/>
                        </a:lnSpc>
                        <a:spcBef>
                          <a:spcPct val="0"/>
                        </a:spcBef>
                        <a:spcAft>
                          <a:spcPct val="0"/>
                        </a:spcAft>
                        <a:buClrTx/>
                        <a:buSzTx/>
                        <a:buFontTx/>
                        <a:buNone/>
                        <a:tabLst/>
                      </a:pP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Tác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giả</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nhấn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mạnh</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bản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sắc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văn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hóa</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dân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tộc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Việt</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Nam,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bản</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sắc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Phương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Đông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trong</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con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người</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Bác</a:t>
                      </a:r>
                      <a:r>
                        <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Arial" panose="020B0604020202020204" pitchFamily="34" charset="0"/>
                        </a:rPr>
                        <a:t>.</a:t>
                      </a:r>
                      <a:endParaRPr kumimoji="0" lang="en-US" altLang="en-US" sz="3200" b="0" i="0" u="none" strike="noStrike" cap="none" normalizeH="0" baseline="0" dirty="0">
                        <a:ln>
                          <a:noFill/>
                        </a:ln>
                        <a:solidFill>
                          <a:srgbClr val="FF0000"/>
                        </a:solidFill>
                        <a:effectLst/>
                        <a:latin typeface="Times New Roman" panose="02020603050405020304" pitchFamily="18" charset="0"/>
                        <a:cs typeface="Calibri" panose="020F0502020204030204" pitchFamily="34" charset="0"/>
                        <a:sym typeface="Arial" panose="020B0604020202020204" pitchFamily="34"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7521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inVertic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wipe(down)">
                                      <p:cBhvr>
                                        <p:cTn id="12" dur="5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ond Vector Lotus - Hoa Sen Không Nền , Free Transparent Clipart ..."/>
          <p:cNvPicPr>
            <a:picLocks noChangeAspect="1" noChangeArrowheads="1"/>
          </p:cNvPicPr>
          <p:nvPr/>
        </p:nvPicPr>
        <p:blipFill>
          <a:blip r:embed="rId2">
            <a:extLst>
              <a:ext uri="{28A0092B-C50C-407E-A947-70E740481C1C}">
                <a14:useLocalDpi xmlns:a14="http://schemas.microsoft.com/office/drawing/2010/main" val="0"/>
              </a:ext>
            </a:extLst>
          </a:blip>
          <a:srcRect b="8963"/>
          <a:stretch>
            <a:fillRect/>
          </a:stretch>
        </p:blipFill>
        <p:spPr bwMode="auto">
          <a:xfrm>
            <a:off x="4848225" y="3419475"/>
            <a:ext cx="73437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ChangeArrowheads="1"/>
          </p:cNvSpPr>
          <p:nvPr/>
        </p:nvSpPr>
        <p:spPr bwMode="auto">
          <a:xfrm>
            <a:off x="0" y="117475"/>
            <a:ext cx="12049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a:solidFill>
                  <a:srgbClr val="002060"/>
                </a:solidFill>
                <a:latin typeface="Times New Roman" panose="02020603050405020304" pitchFamily="18" charset="0"/>
                <a:cs typeface="Times New Roman" panose="02020603050405020304" pitchFamily="18" charset="0"/>
              </a:rPr>
              <a:t>Em hãy trình bày suy nghĩ (khoảng 2/3 trang giấy thi) về trách nhiệm của thế hệ trẻ đối với việc giữ gìn bản sắc văn hóa dân tộc trong thời kỳ hội nhập và phát triển.</a:t>
            </a:r>
            <a:endParaRPr lang="en-US" altLang="en-US" sz="2800">
              <a:solidFill>
                <a:srgbClr val="002060"/>
              </a:solidFill>
              <a:latin typeface="Arial" panose="020B0604020202020204" pitchFamily="34" charset="0"/>
            </a:endParaRPr>
          </a:p>
        </p:txBody>
      </p:sp>
      <p:sp>
        <p:nvSpPr>
          <p:cNvPr id="34820" name="Rectangle 5"/>
          <p:cNvSpPr>
            <a:spLocks noChangeArrowheads="1"/>
          </p:cNvSpPr>
          <p:nvPr/>
        </p:nvSpPr>
        <p:spPr bwMode="auto">
          <a:xfrm>
            <a:off x="5010150" y="1038225"/>
            <a:ext cx="1365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400" b="1">
                <a:solidFill>
                  <a:srgbClr val="FF0000"/>
                </a:solidFill>
                <a:latin typeface="iCiel Bambola"/>
              </a:rPr>
              <a:t>Gợi ý:</a:t>
            </a:r>
            <a:endParaRPr lang="en-US" altLang="en-US" sz="4400" b="1">
              <a:solidFill>
                <a:srgbClr val="FF0000"/>
              </a:solidFill>
              <a:latin typeface="iCiel Bambola"/>
            </a:endParaRPr>
          </a:p>
        </p:txBody>
      </p:sp>
      <p:sp>
        <p:nvSpPr>
          <p:cNvPr id="34821" name="Rectangle 6"/>
          <p:cNvSpPr>
            <a:spLocks noChangeArrowheads="1"/>
          </p:cNvSpPr>
          <p:nvPr/>
        </p:nvSpPr>
        <p:spPr bwMode="auto">
          <a:xfrm>
            <a:off x="0" y="1547813"/>
            <a:ext cx="1219200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Trách nhiệm thế hệ trẻ đối với việc giữ gìn văn hóa dân tộc trong thời kỳ hội nhập:</a:t>
            </a:r>
            <a:endParaRPr lang="en-US" altLang="en-US" sz="2800">
              <a:solidFill>
                <a:srgbClr val="FF0000"/>
              </a:solidFill>
              <a:cs typeface="Calibri" panose="020F0502020204030204" pitchFamily="34" charset="0"/>
            </a:endParaRPr>
          </a:p>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 Giải thích thời kỳ hội nhập: các nền kinh tế thế giới mở cửa, hội nhập dẫn đến sự giao lưu, ảnh hưởng văn hóa giữa các nước.</a:t>
            </a:r>
            <a:endParaRPr lang="en-US" altLang="en-US" sz="2800">
              <a:solidFill>
                <a:srgbClr val="FF0000"/>
              </a:solidFill>
              <a:cs typeface="Calibri" panose="020F0502020204030204" pitchFamily="34" charset="0"/>
            </a:endParaRPr>
          </a:p>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 Trách nhiệm thế hệ trẻ:</a:t>
            </a:r>
            <a:endParaRPr lang="en-US" altLang="en-US" sz="2800">
              <a:solidFill>
                <a:srgbClr val="FF0000"/>
              </a:solidFill>
              <a:cs typeface="Calibri" panose="020F0502020204030204" pitchFamily="34" charset="0"/>
            </a:endParaRPr>
          </a:p>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 Gìn giữ và phát huy những bản sắc văn hóa tốt đẹp của dân tộc;</a:t>
            </a:r>
            <a:endParaRPr lang="en-US" altLang="en-US" sz="2800">
              <a:solidFill>
                <a:srgbClr val="FF0000"/>
              </a:solidFill>
              <a:cs typeface="Calibri" panose="020F0502020204030204" pitchFamily="34" charset="0"/>
            </a:endParaRPr>
          </a:p>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 Nêu cao tinh thần tự tôn dân tộc, niềm tự hào về những truyền thống văn hóa tốt đẹp: truyền thống yêu nước; Uống nước nhớ nguồn;  văn hóa lễ hội truyền thống; phong tục tập quán; di sản, di tích lịch sử,…</a:t>
            </a:r>
            <a:endParaRPr lang="en-US" altLang="en-US" sz="2800">
              <a:solidFill>
                <a:srgbClr val="FF0000"/>
              </a:solidFill>
              <a:cs typeface="Calibri" panose="020F0502020204030204" pitchFamily="34" charset="0"/>
            </a:endParaRPr>
          </a:p>
        </p:txBody>
      </p:sp>
    </p:spTree>
    <p:extLst>
      <p:ext uri="{BB962C8B-B14F-4D97-AF65-F5344CB8AC3E}">
        <p14:creationId xmlns:p14="http://schemas.microsoft.com/office/powerpoint/2010/main" val="2632627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Effect transition="in" filter="wipe(down)">
                                      <p:cBhvr>
                                        <p:cTn id="12" dur="500"/>
                                        <p:tgtEl>
                                          <p:spTgt spid="348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animEffect transition="in" filter="barn(inVertical)">
                                      <p:cBhvr>
                                        <p:cTn id="17" dur="500"/>
                                        <p:tgtEl>
                                          <p:spTgt spid="34821">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4821">
                                            <p:txEl>
                                              <p:pRg st="1" end="1"/>
                                            </p:txEl>
                                          </p:spTgt>
                                        </p:tgtEl>
                                        <p:attrNameLst>
                                          <p:attrName>style.visibility</p:attrName>
                                        </p:attrNameLst>
                                      </p:cBhvr>
                                      <p:to>
                                        <p:strVal val="visible"/>
                                      </p:to>
                                    </p:set>
                                    <p:animEffect transition="in" filter="barn(inVertical)">
                                      <p:cBhvr>
                                        <p:cTn id="20" dur="500"/>
                                        <p:tgtEl>
                                          <p:spTgt spid="3482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4821">
                                            <p:txEl>
                                              <p:pRg st="2" end="2"/>
                                            </p:txEl>
                                          </p:spTgt>
                                        </p:tgtEl>
                                        <p:attrNameLst>
                                          <p:attrName>style.visibility</p:attrName>
                                        </p:attrNameLst>
                                      </p:cBhvr>
                                      <p:to>
                                        <p:strVal val="visible"/>
                                      </p:to>
                                    </p:set>
                                    <p:animEffect transition="in" filter="barn(inVertical)">
                                      <p:cBhvr>
                                        <p:cTn id="25" dur="500"/>
                                        <p:tgtEl>
                                          <p:spTgt spid="34821">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4821">
                                            <p:txEl>
                                              <p:pRg st="3" end="3"/>
                                            </p:txEl>
                                          </p:spTgt>
                                        </p:tgtEl>
                                        <p:attrNameLst>
                                          <p:attrName>style.visibility</p:attrName>
                                        </p:attrNameLst>
                                      </p:cBhvr>
                                      <p:to>
                                        <p:strVal val="visible"/>
                                      </p:to>
                                    </p:set>
                                    <p:animEffect transition="in" filter="barn(inVertical)">
                                      <p:cBhvr>
                                        <p:cTn id="28" dur="500"/>
                                        <p:tgtEl>
                                          <p:spTgt spid="34821">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4821">
                                            <p:txEl>
                                              <p:pRg st="4" end="4"/>
                                            </p:txEl>
                                          </p:spTgt>
                                        </p:tgtEl>
                                        <p:attrNameLst>
                                          <p:attrName>style.visibility</p:attrName>
                                        </p:attrNameLst>
                                      </p:cBhvr>
                                      <p:to>
                                        <p:strVal val="visible"/>
                                      </p:to>
                                    </p:set>
                                    <p:animEffect transition="in" filter="barn(inVertical)">
                                      <p:cBhvr>
                                        <p:cTn id="31" dur="500"/>
                                        <p:tgtEl>
                                          <p:spTgt spid="34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ranh vẽ hoa s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8850"/>
            <a:ext cx="36385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387350" y="192088"/>
            <a:ext cx="1154112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20000"/>
              </a:lnSpc>
              <a:spcBef>
                <a:spcPct val="0"/>
              </a:spcBef>
              <a:spcAft>
                <a:spcPts val="800"/>
              </a:spcAft>
              <a:buFontTx/>
              <a:buNone/>
            </a:pPr>
            <a:r>
              <a:rPr lang="en-US" altLang="en-US" sz="2800">
                <a:solidFill>
                  <a:srgbClr val="FF0000"/>
                </a:solidFill>
                <a:latin typeface="Times New Roman" panose="02020603050405020304" pitchFamily="18" charset="0"/>
                <a:cs typeface="Times New Roman" panose="02020603050405020304" pitchFamily="18" charset="0"/>
              </a:rPr>
              <a:t>+ Tiếp tục những ảnh hưởng tích cực từ văn hóa nước ngoài đồng thời gạn lọc những ảnh hưởng tiêu cực từ văn hóa ngoại lai.</a:t>
            </a:r>
            <a:endParaRPr lang="en-US" altLang="en-US" sz="2800">
              <a:solidFill>
                <a:srgbClr val="FF0000"/>
              </a:solidFill>
              <a:latin typeface="Times New Roman" panose="02020603050405020304" pitchFamily="18" charset="0"/>
              <a:cs typeface="Calibri" panose="020F0502020204030204" pitchFamily="34" charset="0"/>
            </a:endParaRPr>
          </a:p>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 Đánh giá: đây là vấn đề quan trọng đòi hỏi ý thức và nhận thức của thế hệ trẻ cùng đồng lòng, chung tay góp sức.</a:t>
            </a:r>
          </a:p>
        </p:txBody>
      </p:sp>
    </p:spTree>
    <p:extLst>
      <p:ext uri="{BB962C8B-B14F-4D97-AF65-F5344CB8AC3E}">
        <p14:creationId xmlns:p14="http://schemas.microsoft.com/office/powerpoint/2010/main" val="90038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Effect transition="in" filter="barn(inVertical)">
                                      <p:cBhvr>
                                        <p:cTn id="14"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5823" y="48478"/>
            <a:ext cx="8504237"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ChangeArrowheads="1"/>
          </p:cNvSpPr>
          <p:nvPr/>
        </p:nvSpPr>
        <p:spPr bwMode="auto">
          <a:xfrm>
            <a:off x="3680522" y="48478"/>
            <a:ext cx="36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sz="4800" b="1" dirty="0" smtClean="0">
                <a:solidFill>
                  <a:srgbClr val="FF0000"/>
                </a:solidFill>
                <a:latin typeface="iCiel Bambola"/>
              </a:rPr>
              <a:t>L</a:t>
            </a:r>
            <a:r>
              <a:rPr lang="en-US" altLang="en-US" sz="4800" b="1" dirty="0" smtClean="0">
                <a:solidFill>
                  <a:srgbClr val="FF0000"/>
                </a:solidFill>
                <a:latin typeface="iCiel Bambola"/>
              </a:rPr>
              <a:t>UYỆN TẬP</a:t>
            </a:r>
            <a:endParaRPr lang="en-US" altLang="en-US" sz="4800" b="1" dirty="0">
              <a:solidFill>
                <a:srgbClr val="FF0000"/>
              </a:solidFill>
              <a:latin typeface="iCiel Bambola"/>
            </a:endParaRPr>
          </a:p>
        </p:txBody>
      </p:sp>
      <p:sp>
        <p:nvSpPr>
          <p:cNvPr id="6" name="Rectangle 5"/>
          <p:cNvSpPr/>
          <p:nvPr/>
        </p:nvSpPr>
        <p:spPr>
          <a:xfrm>
            <a:off x="615298" y="879475"/>
            <a:ext cx="10947162" cy="4893647"/>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BÀI </a:t>
            </a:r>
            <a:r>
              <a:rPr lang="en-US" sz="2400" b="1" u="sng" dirty="0" smtClean="0">
                <a:latin typeface="Times New Roman" panose="02020603050405020304" pitchFamily="18" charset="0"/>
                <a:cs typeface="Times New Roman" panose="02020603050405020304" pitchFamily="18" charset="0"/>
              </a:rPr>
              <a:t>TẬP 2:</a:t>
            </a:r>
            <a:endParaRPr lang="en-US" sz="2400" b="1" u="sng"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Cho câu văn sau: </a:t>
            </a:r>
            <a:endParaRPr lang="en-US" sz="2400" b="1" dirty="0">
              <a:latin typeface="Times New Roman" panose="02020603050405020304" pitchFamily="18" charset="0"/>
              <a:cs typeface="Times New Roman" panose="02020603050405020304" pitchFamily="18" charset="0"/>
            </a:endParaRPr>
          </a:p>
          <a:p>
            <a:r>
              <a:rPr lang="vi-VN" sz="2400" b="1" i="1" dirty="0">
                <a:latin typeface="Times New Roman" panose="02020603050405020304" pitchFamily="18" charset="0"/>
                <a:cs typeface="Times New Roman" panose="02020603050405020304" pitchFamily="18" charset="0"/>
              </a:rPr>
              <a:t>  “Nếp sống giản dị và thanh đạm của Bác Hồ, cũng như các vị danh nho xưa, hoàn toàn không phải là một cách tự thần thánh hóa, tự làm cho khác đời, hơn đời, mà đây là lối sống thanh cao, một cách di dưỡng tinh thần, một quan niệm thẩm mĩ về cuộc sống, có khả năng đem lại hạnh phúc thanh cao cho tâm hồn và thể xác.” </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SGK </a:t>
            </a:r>
            <a:r>
              <a:rPr lang="vi-VN" sz="2400" b="1" i="1" dirty="0">
                <a:latin typeface="Times New Roman" panose="02020603050405020304" pitchFamily="18" charset="0"/>
                <a:cs typeface="Times New Roman" panose="02020603050405020304" pitchFamily="18" charset="0"/>
              </a:rPr>
              <a:t>Ngữ văn 9</a:t>
            </a:r>
            <a:r>
              <a:rPr lang="vi-VN" sz="2400" b="1" dirty="0">
                <a:latin typeface="Times New Roman" panose="02020603050405020304" pitchFamily="18" charset="0"/>
                <a:cs typeface="Times New Roman" panose="02020603050405020304" pitchFamily="18" charset="0"/>
              </a:rPr>
              <a:t>, tập một)</a:t>
            </a:r>
            <a:endParaRPr lang="en-US" sz="2400" b="1" dirty="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Câu </a:t>
            </a:r>
            <a:r>
              <a:rPr lang="en-US" sz="2400" b="1" dirty="0" smtClean="0">
                <a:latin typeface="Times New Roman" panose="02020603050405020304" pitchFamily="18" charset="0"/>
                <a:cs typeface="Times New Roman" panose="02020603050405020304" pitchFamily="18" charset="0"/>
              </a:rPr>
              <a:t>1</a:t>
            </a:r>
            <a:r>
              <a:rPr lang="vi-VN" sz="2400" b="1"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Có bạn cho rằng, học tập theo lối sống cao đẹp của Bác, mỗi chúng ta cần nên ép mình vào cuộc sống khắc khổ. Em có đồng ý với suy nghĩ đó không? Vì sao? </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Câu </a:t>
            </a:r>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Viết một văn bản ngắn ( khoảng </a:t>
            </a:r>
            <a:r>
              <a:rPr lang="en-US" sz="2400" b="1" dirty="0">
                <a:latin typeface="Times New Roman" panose="02020603050405020304" pitchFamily="18" charset="0"/>
                <a:cs typeface="Times New Roman" panose="02020603050405020304" pitchFamily="18" charset="0"/>
              </a:rPr>
              <a:t>200 </a:t>
            </a:r>
            <a:r>
              <a:rPr lang="en-US" sz="2400" b="1" dirty="0" err="1">
                <a:latin typeface="Times New Roman" panose="02020603050405020304" pitchFamily="18" charset="0"/>
                <a:cs typeface="Times New Roman" panose="02020603050405020304" pitchFamily="18" charset="0"/>
              </a:rPr>
              <a:t>chữ</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bày suy nghĩ của em về một trong các bài học mà em rút ra được từ câu văn trên?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36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371" y="318711"/>
            <a:ext cx="11425269" cy="6000489"/>
          </a:xfrm>
          <a:prstGeom prst="rect">
            <a:avLst/>
          </a:prstGeom>
        </p:spPr>
        <p:txBody>
          <a:bodyPr wrap="square">
            <a:spAutoFit/>
          </a:bodyPr>
          <a:lstStyle/>
          <a:p>
            <a:r>
              <a:rPr lang="vi-VN" sz="2133" b="1" dirty="0"/>
              <a:t>Câu </a:t>
            </a:r>
            <a:r>
              <a:rPr lang="en-US" sz="2133" b="1" dirty="0"/>
              <a:t>2</a:t>
            </a:r>
            <a:endParaRPr lang="en-US" sz="2133" dirty="0"/>
          </a:p>
          <a:p>
            <a:r>
              <a:rPr lang="vi-VN" sz="2133" dirty="0" smtClean="0"/>
              <a:t> </a:t>
            </a:r>
            <a:r>
              <a:rPr lang="vi-VN" sz="2133" dirty="0"/>
              <a:t>Qua văn bản “Phong cách Hồ Chí Minh” của tác giả Lê Anh Trà, em thấy mình cần học tập ở Bác đức tính giản dị.</a:t>
            </a:r>
            <a:endParaRPr lang="en-US" sz="2133" dirty="0"/>
          </a:p>
          <a:p>
            <a:r>
              <a:rPr lang="vi-VN" sz="2133" dirty="0"/>
              <a:t>(2) Giản dị là sống một cách đơn giản, tự nhiên, không cầu kì phô trương trong lối sống.</a:t>
            </a:r>
            <a:endParaRPr lang="en-US" sz="2133" dirty="0"/>
          </a:p>
          <a:p>
            <a:r>
              <a:rPr lang="vi-VN" sz="2133" b="1" dirty="0"/>
              <a:t>(3)</a:t>
            </a:r>
            <a:r>
              <a:rPr lang="vi-VN" sz="2133" dirty="0"/>
              <a:t> Lối sống giản dị bộc lộ ở nhiều phương diện: trang phục, ăn uống, thói quen, giao tiếp, nói năng, phong cách làm việc...</a:t>
            </a:r>
            <a:endParaRPr lang="en-US" sz="2133" dirty="0"/>
          </a:p>
          <a:p>
            <a:r>
              <a:rPr lang="vi-VN" sz="2133" dirty="0"/>
              <a:t>(4) Trang phục phù hợp với hoàn cảnh, điều kiện, gọn gàng và tiện dụng, tránh cầu kì, loè loẹt.</a:t>
            </a:r>
            <a:endParaRPr lang="en-US" sz="2133" dirty="0"/>
          </a:p>
          <a:p>
            <a:r>
              <a:rPr lang="vi-VN" sz="2133" dirty="0"/>
              <a:t>(5) Cách ứng xử lịch sự, đúng mực; cách suy nghĩ và sử dụng ngôn ngữ giản dị, dễ hiểu, không hoa mĩ, cầu kì rắc rối...</a:t>
            </a:r>
            <a:endParaRPr lang="en-US" sz="2133" dirty="0"/>
          </a:p>
          <a:p>
            <a:r>
              <a:rPr lang="vi-VN" sz="2133" dirty="0"/>
              <a:t>(6) Cách sinh hoạt: hòa đồng với mọi người, tự nhiên và gần gũi trong cách cư xử; không tự coi mình là người đặc biệt, khác người mà cần thấy mình bình thường như những người khác.</a:t>
            </a:r>
            <a:endParaRPr lang="en-US" sz="2133" dirty="0"/>
          </a:p>
          <a:p>
            <a:r>
              <a:rPr lang="vi-VN" sz="2133" dirty="0"/>
              <a:t>(7) Cốt lõi của lối sống giản dị là sự ý thức sâu sắc về mục đích và cách sống sao cho hoà đồng và thoải mái, tự nhiên để tạo thành một phong cách sống. Sống giản dị cũng là biểu hiện của sự sâu sắc trong nhận thức về cuộc sống.</a:t>
            </a:r>
            <a:endParaRPr lang="en-US" sz="2133" dirty="0"/>
          </a:p>
          <a:p>
            <a:r>
              <a:rPr lang="vi-VN" sz="2133" dirty="0"/>
              <a:t>(8) Giản dị khiến người ta dễ hòa nhập với mọi người, làm cho con người trở nên thân thiện với nhau và giúp ta có thêm bạn bè... góp phần làm sáng lên nhân cách của mỗi con người</a:t>
            </a:r>
            <a:r>
              <a:rPr lang="vi-VN" sz="2133" dirty="0"/>
              <a:t>.</a:t>
            </a:r>
            <a:endParaRPr lang="en-US" sz="2133" dirty="0"/>
          </a:p>
        </p:txBody>
      </p:sp>
    </p:spTree>
    <p:extLst>
      <p:ext uri="{BB962C8B-B14F-4D97-AF65-F5344CB8AC3E}">
        <p14:creationId xmlns:p14="http://schemas.microsoft.com/office/powerpoint/2010/main" val="305726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619" y="-96131"/>
            <a:ext cx="2496277" cy="180601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272" y="4076687"/>
            <a:ext cx="2089480" cy="2728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7273" y="1586579"/>
            <a:ext cx="1713188" cy="21659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angle 11"/>
          <p:cNvSpPr/>
          <p:nvPr/>
        </p:nvSpPr>
        <p:spPr>
          <a:xfrm>
            <a:off x="417237" y="806879"/>
            <a:ext cx="6096000" cy="707886"/>
          </a:xfrm>
          <a:prstGeom prst="rect">
            <a:avLst/>
          </a:prstGeom>
        </p:spPr>
        <p:txBody>
          <a:bodyPr>
            <a:spAutoFit/>
          </a:bodyPr>
          <a:lstStyle/>
          <a:p>
            <a:pPr algn="ctr"/>
            <a:r>
              <a:rPr lang="en-SG"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9Slide05 SVNQuarzo" panose="04000000000000000000" pitchFamily="82" charset="0"/>
                <a:cs typeface="Times New Roman" panose="02020603050405020304" pitchFamily="18" charset="0"/>
              </a:rPr>
              <a:t>Hồ</a:t>
            </a:r>
            <a:r>
              <a:rPr lang="en-SG"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9Slide05 SVNQuarzo" panose="04000000000000000000" pitchFamily="82" charset="0"/>
                <a:cs typeface="Times New Roman" panose="02020603050405020304" pitchFamily="18" charset="0"/>
              </a:rPr>
              <a:t> </a:t>
            </a:r>
            <a:r>
              <a:rPr lang="en-SG"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9Slide05 SVNQuarzo" panose="04000000000000000000" pitchFamily="82" charset="0"/>
                <a:cs typeface="Times New Roman" panose="02020603050405020304" pitchFamily="18" charset="0"/>
              </a:rPr>
              <a:t>Chí</a:t>
            </a:r>
            <a:r>
              <a:rPr lang="en-SG"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9Slide05 SVNQuarzo" panose="04000000000000000000" pitchFamily="82" charset="0"/>
                <a:cs typeface="Times New Roman" panose="02020603050405020304" pitchFamily="18" charset="0"/>
              </a:rPr>
              <a:t> Minh</a:t>
            </a:r>
          </a:p>
        </p:txBody>
      </p:sp>
      <p:sp>
        <p:nvSpPr>
          <p:cNvPr id="13" name="Rectangle 1"/>
          <p:cNvSpPr>
            <a:spLocks noChangeArrowheads="1"/>
          </p:cNvSpPr>
          <p:nvPr/>
        </p:nvSpPr>
        <p:spPr bwMode="auto">
          <a:xfrm>
            <a:off x="417237" y="1614474"/>
            <a:ext cx="8463072" cy="4924425"/>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anchor="ctr" anchorCtr="0" compatLnSpc="1">
            <a:prstTxWarp prst="textNoShape">
              <a:avLst/>
            </a:prstTxWarp>
            <a:spAutoFit/>
          </a:bodyPr>
          <a:lstStyle/>
          <a:p>
            <a:pPr algn="just" defTabSz="1219170" fontAlgn="base">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Hồ Chí Minh (1890- 1969), tên khai sinh là Nguyễn Sinh Cung</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Quê quán: làng Kim Liên (làng Sen), xã Kim Liên, huyện Nam Đàn, tỉnh Nghệ An.</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Cuộc đời và sự nghiệp sáng tác</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 Là vị lãnh tụ kính yêu của nước Việt Nam</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 Sau 30 năm bôn ba nước ngoài, Bác trở về trực tiếp lãnh đạo phong trào cách mạng trong nước</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 Không chỉ có sự nghiệp cách mạng, Người còn để lại một số di sản văn học quý giá, xứng đáng là một nhà văn, nhà thơ lớn của dân tộc.</a:t>
            </a:r>
          </a:p>
          <a:p>
            <a:pPr algn="just" defTabSz="1219170" eaLnBrk="0" fontAlgn="base" hangingPunct="0">
              <a:spcBef>
                <a:spcPct val="0"/>
              </a:spcBef>
              <a:spcAft>
                <a:spcPct val="0"/>
              </a:spcAft>
            </a:pPr>
            <a:r>
              <a:rPr lang="en-US" sz="2400" b="1">
                <a:solidFill>
                  <a:schemeClr val="tx1"/>
                </a:solidFill>
                <a:latin typeface="Times New Roman" panose="02020603050405020304" pitchFamily="18" charset="0"/>
                <a:cs typeface="Times New Roman" panose="02020603050405020304" pitchFamily="18" charset="0"/>
              </a:rPr>
              <a:t>- Phong cách sáng tác: Thơ Bác hay viết về thiên nhiên đất nước với tình yêu tha thiết, niềm tự hào, lời thơ nhẹ nhàng bay bổng lãng mạn.</a:t>
            </a:r>
          </a:p>
        </p:txBody>
      </p:sp>
    </p:spTree>
    <p:extLst>
      <p:ext uri="{BB962C8B-B14F-4D97-AF65-F5344CB8AC3E}">
        <p14:creationId xmlns:p14="http://schemas.microsoft.com/office/powerpoint/2010/main" val="24444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381" y="356659"/>
            <a:ext cx="11329259" cy="5344027"/>
          </a:xfrm>
          <a:prstGeom prst="rect">
            <a:avLst/>
          </a:prstGeom>
        </p:spPr>
        <p:txBody>
          <a:bodyPr wrap="square">
            <a:spAutoFit/>
          </a:bodyPr>
          <a:lstStyle/>
          <a:p>
            <a:r>
              <a:rPr lang="vi-VN" sz="2133" dirty="0"/>
              <a:t>(9) Giản dị tạo nên sự thanh thản, bình yên trong tâm hồn và sự nhàn nhã, thư thái trong nhịp sống khiến con người hoà đồng với tự nhiên, gắn bó sâu sắc với các cá nhân khác.</a:t>
            </a:r>
            <a:endParaRPr lang="en-US" sz="2133" dirty="0"/>
          </a:p>
          <a:p>
            <a:r>
              <a:rPr lang="vi-VN" sz="2133" dirty="0"/>
              <a:t>(10) Sống giản dị là một trong những cách để mỗi người sống thật, sống có hứng thú, có ý nghĩa.</a:t>
            </a:r>
            <a:endParaRPr lang="en-US" sz="2133" dirty="0"/>
          </a:p>
          <a:p>
            <a:r>
              <a:rPr lang="vi-VN" sz="2133" dirty="0"/>
              <a:t>(11) Sống giản dị giúp chúng ta hoàn thiện bản thân và tạo cho xã hội sự hoà đồng, bình đẳng, nhân ái.</a:t>
            </a:r>
            <a:endParaRPr lang="en-US" sz="2133" dirty="0"/>
          </a:p>
          <a:p>
            <a:r>
              <a:rPr lang="vi-VN" sz="2133" dirty="0"/>
              <a:t>(12) Lối sống giản dị hoàn toàn khác với lối sống cẩu thả, lạc hậu, gò bó, khuôn mẫu; giản dị cũng không đồng nghĩa với tiết kiệm, hà tiện... giản dị phù hợp với điều kiện, với hoàn cảnh vẫn thể hiện được sự tao nhã, thanh lịch, văn hóa.</a:t>
            </a:r>
            <a:endParaRPr lang="en-US" sz="2133" dirty="0"/>
          </a:p>
          <a:p>
            <a:r>
              <a:rPr lang="vi-VN" sz="2133" dirty="0"/>
              <a:t>(13) Cần phê phán lối sống xa hoa, đua đòi hay giản dị một cách giả tạo.</a:t>
            </a:r>
            <a:endParaRPr lang="en-US" sz="2133" dirty="0"/>
          </a:p>
          <a:p>
            <a:r>
              <a:rPr lang="vi-VN" sz="2133" dirty="0"/>
              <a:t>(14) Để sống giản dị, con người phải trải qua sự rèn luyện, cần một năng lực sống, quyết tâm cao, cũng cần hoà mình vào cuộc sống đế sống và cảm nhận, cần loại bỏ lòng tham và bù đắp tình yêu cuộc sống. </a:t>
            </a:r>
            <a:endParaRPr lang="en-US" sz="2133" dirty="0"/>
          </a:p>
          <a:p>
            <a:r>
              <a:rPr lang="vi-VN" sz="2133" dirty="0"/>
              <a:t>(15) Đó là cách để tránh mọi cám dỗ, giảm áp lực tinh thần và nâng cao bản lĩnh văn hoá.</a:t>
            </a:r>
            <a:endParaRPr lang="en-US" sz="2133" dirty="0"/>
          </a:p>
          <a:p>
            <a:r>
              <a:rPr lang="vi-VN" sz="2133" b="1" dirty="0"/>
              <a:t>(16)</a:t>
            </a:r>
            <a:r>
              <a:rPr lang="vi-VN" sz="2133" dirty="0"/>
              <a:t> Bởi thế chúng ta hãy chọn cho mình một cách sống tốt nhất bằng cách cùng tạo dựng cho bản thân một “lối sống giản dị” riêng.</a:t>
            </a:r>
            <a:endParaRPr lang="en-US" sz="2133" dirty="0"/>
          </a:p>
        </p:txBody>
      </p:sp>
    </p:spTree>
    <p:extLst>
      <p:ext uri="{BB962C8B-B14F-4D97-AF65-F5344CB8AC3E}">
        <p14:creationId xmlns:p14="http://schemas.microsoft.com/office/powerpoint/2010/main" val="100263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C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3859213" y="0"/>
            <a:ext cx="8332787" cy="6858000"/>
          </a:xfrm>
          <a:prstGeom prst="rect">
            <a:avLst/>
          </a:prstGeom>
          <a:solidFill>
            <a:srgbClr val="99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nip Single Corner Rectangle 5"/>
          <p:cNvSpPr/>
          <p:nvPr/>
        </p:nvSpPr>
        <p:spPr>
          <a:xfrm>
            <a:off x="3352800" y="269736"/>
            <a:ext cx="8890000" cy="1108075"/>
          </a:xfrm>
          <a:prstGeom prst="snip1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0485" name="Rectangle 9"/>
          <p:cNvSpPr>
            <a:spLocks noChangeArrowheads="1"/>
          </p:cNvSpPr>
          <p:nvPr/>
        </p:nvSpPr>
        <p:spPr bwMode="auto">
          <a:xfrm>
            <a:off x="608746" y="0"/>
            <a:ext cx="87716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Phong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cách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Hồ</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Chí</a:t>
            </a:r>
            <a:r>
              <a:rPr lang="en-US" altLang="en-US" sz="4000" b="1" dirty="0">
                <a:solidFill>
                  <a:srgbClr val="FF0000"/>
                </a:solidFill>
                <a:latin typeface="Times New Roman" panose="02020603050405020304" pitchFamily="18" charset="0"/>
                <a:cs typeface="Times New Roman" panose="02020603050405020304" pitchFamily="18" charset="0"/>
              </a:rPr>
              <a:t> Minh – </a:t>
            </a:r>
            <a:r>
              <a:rPr lang="en-US" altLang="en-US" sz="4000" b="1" dirty="0" err="1">
                <a:solidFill>
                  <a:srgbClr val="FF0000"/>
                </a:solidFill>
                <a:latin typeface="Times New Roman" panose="02020603050405020304" pitchFamily="18" charset="0"/>
                <a:cs typeface="Times New Roman" panose="02020603050405020304" pitchFamily="18" charset="0"/>
              </a:rPr>
              <a:t>Lê</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Trà</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0486" name="Picture 8" descr="Tác giả Lê Anh Trà – Đôi nét về tiểu sử và sự nghiệp sáng t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785938"/>
            <a:ext cx="318293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6"/>
          <p:cNvSpPr txBox="1">
            <a:spLocks noChangeArrowheads="1"/>
          </p:cNvSpPr>
          <p:nvPr/>
        </p:nvSpPr>
        <p:spPr bwMode="auto">
          <a:xfrm>
            <a:off x="50800" y="1038225"/>
            <a:ext cx="3736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I.  TÌM HIỂU CHUNG</a:t>
            </a:r>
          </a:p>
        </p:txBody>
      </p:sp>
      <p:sp>
        <p:nvSpPr>
          <p:cNvPr id="20488" name="TextBox 8"/>
          <p:cNvSpPr txBox="1">
            <a:spLocks noChangeArrowheads="1"/>
          </p:cNvSpPr>
          <p:nvPr/>
        </p:nvSpPr>
        <p:spPr bwMode="auto">
          <a:xfrm>
            <a:off x="887413" y="5757863"/>
            <a:ext cx="1946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Lê Anh Trà</a:t>
            </a:r>
          </a:p>
        </p:txBody>
      </p:sp>
      <p:sp>
        <p:nvSpPr>
          <p:cNvPr id="11" name="Right Triangle 10"/>
          <p:cNvSpPr/>
          <p:nvPr/>
        </p:nvSpPr>
        <p:spPr>
          <a:xfrm>
            <a:off x="7472633" y="6112001"/>
            <a:ext cx="10304809" cy="7654316"/>
          </a:xfrm>
          <a:prstGeom prst="rtTriangle">
            <a:avLst/>
          </a:prstGeom>
          <a:solidFill>
            <a:srgbClr val="99FF66"/>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Pentagon 13"/>
          <p:cNvSpPr/>
          <p:nvPr/>
        </p:nvSpPr>
        <p:spPr>
          <a:xfrm>
            <a:off x="3859213" y="1117600"/>
            <a:ext cx="4017962" cy="668338"/>
          </a:xfrm>
          <a:prstGeom prst="homePlate">
            <a:avLst/>
          </a:prstGeom>
          <a:solidFill>
            <a:srgbClr val="33CC3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800" b="1" dirty="0">
                <a:solidFill>
                  <a:schemeClr val="bg1"/>
                </a:solidFill>
                <a:latin typeface="Times New Roman" panose="02020603050405020304" pitchFamily="18" charset="0"/>
                <a:cs typeface="Times New Roman" panose="02020603050405020304" pitchFamily="18" charset="0"/>
              </a:rPr>
              <a:t>1. TÁC GIẢ</a:t>
            </a:r>
          </a:p>
        </p:txBody>
      </p:sp>
      <p:sp>
        <p:nvSpPr>
          <p:cNvPr id="20494" name="TextBox 20"/>
          <p:cNvSpPr txBox="1">
            <a:spLocks noChangeArrowheads="1"/>
          </p:cNvSpPr>
          <p:nvPr/>
        </p:nvSpPr>
        <p:spPr bwMode="auto">
          <a:xfrm>
            <a:off x="3824288" y="1814513"/>
            <a:ext cx="82343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Lê Anh Trà (1927 – 1999)</a:t>
            </a:r>
          </a:p>
          <a:p>
            <a:pPr algn="just">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Quê: xã Phổ Minh, Huyện Đức Phổ, Quảng Ngãi.</a:t>
            </a:r>
          </a:p>
          <a:p>
            <a:pPr algn="just">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Là nhà quân sự, nhà báo.</a:t>
            </a:r>
          </a:p>
          <a:p>
            <a:pPr algn="just">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Tác giả chuyên nghiên cứu và viết về Hồ Chí Minh. Tác giả đã được trao tặng những giải thưởng cao quý như: Huy chương kháng chiến chống Pháp hạng nhì, Huân chượng kháng chiến chống Mỹ hạng nhất, Huy hiệu chiến sĩ văn hóa.</a:t>
            </a:r>
          </a:p>
        </p:txBody>
      </p:sp>
      <p:sp>
        <p:nvSpPr>
          <p:cNvPr id="23" name="Right Triangle 22"/>
          <p:cNvSpPr/>
          <p:nvPr/>
        </p:nvSpPr>
        <p:spPr>
          <a:xfrm rot="16200000" flipH="1">
            <a:off x="10030619" y="1029494"/>
            <a:ext cx="2006600" cy="2236788"/>
          </a:xfrm>
          <a:prstGeom prst="rtTriangl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11361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arn(inVertic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fade">
                                      <p:cBhvr>
                                        <p:cTn id="12" dur="1000"/>
                                        <p:tgtEl>
                                          <p:spTgt spid="20487"/>
                                        </p:tgtEl>
                                      </p:cBhvr>
                                    </p:animEffect>
                                    <p:anim calcmode="lin" valueType="num">
                                      <p:cBhvr>
                                        <p:cTn id="13" dur="1000" fill="hold"/>
                                        <p:tgtEl>
                                          <p:spTgt spid="20487"/>
                                        </p:tgtEl>
                                        <p:attrNameLst>
                                          <p:attrName>ppt_x</p:attrName>
                                        </p:attrNameLst>
                                      </p:cBhvr>
                                      <p:tavLst>
                                        <p:tav tm="0">
                                          <p:val>
                                            <p:strVal val="#ppt_x"/>
                                          </p:val>
                                        </p:tav>
                                        <p:tav tm="100000">
                                          <p:val>
                                            <p:strVal val="#ppt_x"/>
                                          </p:val>
                                        </p:tav>
                                      </p:tavLst>
                                    </p:anim>
                                    <p:anim calcmode="lin" valueType="num">
                                      <p:cBhvr>
                                        <p:cTn id="14"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barn(inVertical)">
                                      <p:cBhvr>
                                        <p:cTn id="19" dur="500"/>
                                        <p:tgtEl>
                                          <p:spTgt spid="2048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barn(inVertical)">
                                      <p:cBhvr>
                                        <p:cTn id="22" dur="500"/>
                                        <p:tgtEl>
                                          <p:spTgt spid="204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0494">
                                            <p:txEl>
                                              <p:pRg st="0" end="0"/>
                                            </p:txEl>
                                          </p:spTgt>
                                        </p:tgtEl>
                                        <p:attrNameLst>
                                          <p:attrName>style.visibility</p:attrName>
                                        </p:attrNameLst>
                                      </p:cBhvr>
                                      <p:to>
                                        <p:strVal val="visible"/>
                                      </p:to>
                                    </p:set>
                                    <p:animEffect transition="in" filter="barn(inVertical)">
                                      <p:cBhvr>
                                        <p:cTn id="37" dur="500"/>
                                        <p:tgtEl>
                                          <p:spTgt spid="2049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0494">
                                            <p:txEl>
                                              <p:pRg st="1" end="1"/>
                                            </p:txEl>
                                          </p:spTgt>
                                        </p:tgtEl>
                                        <p:attrNameLst>
                                          <p:attrName>style.visibility</p:attrName>
                                        </p:attrNameLst>
                                      </p:cBhvr>
                                      <p:to>
                                        <p:strVal val="visible"/>
                                      </p:to>
                                    </p:set>
                                    <p:animEffect transition="in" filter="barn(inVertical)">
                                      <p:cBhvr>
                                        <p:cTn id="42" dur="500"/>
                                        <p:tgtEl>
                                          <p:spTgt spid="20494">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20494">
                                            <p:txEl>
                                              <p:pRg st="2" end="2"/>
                                            </p:txEl>
                                          </p:spTgt>
                                        </p:tgtEl>
                                        <p:attrNameLst>
                                          <p:attrName>style.visibility</p:attrName>
                                        </p:attrNameLst>
                                      </p:cBhvr>
                                      <p:to>
                                        <p:strVal val="visible"/>
                                      </p:to>
                                    </p:set>
                                    <p:animEffect transition="in" filter="barn(inVertical)">
                                      <p:cBhvr>
                                        <p:cTn id="47" dur="500"/>
                                        <p:tgtEl>
                                          <p:spTgt spid="2049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0494">
                                            <p:txEl>
                                              <p:pRg st="3" end="3"/>
                                            </p:txEl>
                                          </p:spTgt>
                                        </p:tgtEl>
                                        <p:attrNameLst>
                                          <p:attrName>style.visibility</p:attrName>
                                        </p:attrNameLst>
                                      </p:cBhvr>
                                      <p:to>
                                        <p:strVal val="visible"/>
                                      </p:to>
                                    </p:set>
                                    <p:animEffect transition="in" filter="wipe(down)">
                                      <p:cBhvr>
                                        <p:cTn id="52" dur="500"/>
                                        <p:tgtEl>
                                          <p:spTgt spid="20494">
                                            <p:txEl>
                                              <p:pRg st="3" end="3"/>
                                            </p:tx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485" grpId="0"/>
      <p:bldP spid="20487" grpId="0"/>
      <p:bldP spid="20488" grpId="0"/>
      <p:bldP spid="14"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wnload Vẽ Hoa Sen Bằng Màu Nước PNG Image with No Backgrou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50" y="914400"/>
            <a:ext cx="407035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p:cNvSpPr>
            <a:spLocks noGrp="1"/>
          </p:cNvSpPr>
          <p:nvPr>
            <p:ph sz="half" idx="4294967295"/>
          </p:nvPr>
        </p:nvSpPr>
        <p:spPr>
          <a:xfrm>
            <a:off x="535878" y="1253058"/>
            <a:ext cx="9488339" cy="4351338"/>
          </a:xfrm>
          <a:prstGeom prst="rect">
            <a:avLst/>
          </a:prstGeom>
        </p:spPr>
        <p:txBody>
          <a:bodyPr/>
          <a:lstStyle/>
          <a:p>
            <a:r>
              <a:rPr lang="en-US" altLang="en-US" b="1" dirty="0" smtClean="0">
                <a:latin typeface="Times New Roman" panose="02020603050405020304" pitchFamily="18" charset="0"/>
                <a:cs typeface="Times New Roman" panose="02020603050405020304" pitchFamily="18" charset="0"/>
              </a:rPr>
              <a:t>2. TÁC PHẨM</a:t>
            </a:r>
          </a:p>
          <a:p>
            <a:pPr>
              <a:buFontTx/>
              <a:buChar char="-"/>
            </a:pPr>
            <a:r>
              <a:rPr lang="en-US" altLang="en-US" dirty="0" err="1" smtClean="0">
                <a:latin typeface="Times New Roman" panose="02020603050405020304" pitchFamily="18" charset="0"/>
                <a:cs typeface="Times New Roman" panose="02020603050405020304" pitchFamily="18" charset="0"/>
              </a:rPr>
              <a:t>Kiểu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văn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văn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thông</a:t>
            </a:r>
            <a:r>
              <a:rPr lang="en-US" altLang="en-US" dirty="0" smtClean="0">
                <a:latin typeface="Times New Roman" panose="02020603050405020304" pitchFamily="18" charset="0"/>
                <a:cs typeface="Times New Roman" panose="02020603050405020304" pitchFamily="18" charset="0"/>
              </a:rPr>
              <a:t> tin</a:t>
            </a:r>
          </a:p>
          <a:p>
            <a:pPr>
              <a:buFontTx/>
              <a:buChar char="-"/>
            </a:pPr>
            <a:r>
              <a:rPr lang="en-US" altLang="en-US" dirty="0" smtClean="0">
                <a:latin typeface="Times New Roman" panose="02020603050405020304" pitchFamily="18" charset="0"/>
                <a:cs typeface="Times New Roman" panose="02020603050405020304" pitchFamily="18" charset="0"/>
              </a:rPr>
              <a:t>PTBĐ: </a:t>
            </a:r>
            <a:r>
              <a:rPr lang="en-US" altLang="en-US" dirty="0" err="1" smtClean="0">
                <a:latin typeface="Times New Roman" panose="02020603050405020304" pitchFamily="18" charset="0"/>
                <a:cs typeface="Times New Roman" panose="02020603050405020304" pitchFamily="18" charset="0"/>
              </a:rPr>
              <a:t>Nghị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luận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hợp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thuyết</a:t>
            </a:r>
            <a:r>
              <a:rPr lang="en-US" altLang="en-US" dirty="0" smtClean="0">
                <a:latin typeface="Times New Roman" panose="02020603050405020304" pitchFamily="18" charset="0"/>
                <a:cs typeface="Times New Roman" panose="02020603050405020304" pitchFamily="18" charset="0"/>
              </a:rPr>
              <a:t> minh</a:t>
            </a:r>
          </a:p>
          <a:p>
            <a:pPr>
              <a:buFontTx/>
              <a:buChar char="-"/>
            </a:pPr>
            <a:r>
              <a:rPr lang="en-US" altLang="en-US" dirty="0" err="1" smtClean="0">
                <a:latin typeface="Times New Roman" panose="02020603050405020304" pitchFamily="18" charset="0"/>
                <a:cs typeface="Times New Roman" panose="02020603050405020304" pitchFamily="18" charset="0"/>
              </a:rPr>
              <a:t>Chủ</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đề</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Hội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nhập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thế</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giới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giữ</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gìn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sắc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dân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tộc</a:t>
            </a:r>
            <a:r>
              <a:rPr lang="en-US" altLang="en-US" dirty="0" smtClean="0">
                <a:latin typeface="Times New Roman" panose="02020603050405020304" pitchFamily="18" charset="0"/>
                <a:cs typeface="Times New Roman" panose="02020603050405020304" pitchFamily="18" charset="0"/>
              </a:rPr>
              <a:t>.</a:t>
            </a:r>
          </a:p>
          <a:p>
            <a:pPr>
              <a:buFontTx/>
              <a:buChar char="-"/>
            </a:pPr>
            <a:r>
              <a:rPr lang="en-US" altLang="en-US" dirty="0" err="1" smtClean="0">
                <a:latin typeface="Times New Roman" panose="02020603050405020304" pitchFamily="18" charset="0"/>
                <a:cs typeface="Times New Roman" panose="02020603050405020304" pitchFamily="18" charset="0"/>
              </a:rPr>
              <a:t>Xuất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xứ</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trích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Phong</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cách</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Hồ</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Chí</a:t>
            </a:r>
            <a:r>
              <a:rPr lang="en-US" altLang="en-US" b="1" i="1" dirty="0" smtClean="0">
                <a:latin typeface="Times New Roman" panose="02020603050405020304" pitchFamily="18" charset="0"/>
                <a:cs typeface="Times New Roman" panose="02020603050405020304" pitchFamily="18" charset="0"/>
              </a:rPr>
              <a:t> Minh, </a:t>
            </a:r>
            <a:r>
              <a:rPr lang="en-US" altLang="en-US" b="1" i="1" dirty="0" err="1" smtClean="0">
                <a:latin typeface="Times New Roman" panose="02020603050405020304" pitchFamily="18" charset="0"/>
                <a:cs typeface="Times New Roman" panose="02020603050405020304" pitchFamily="18" charset="0"/>
              </a:rPr>
              <a:t>cái</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vĩ</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đại</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gắn</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với</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cái</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cao</a:t>
            </a:r>
            <a:r>
              <a:rPr lang="en-US" altLang="en-US" b="1" i="1" dirty="0" smtClean="0">
                <a:latin typeface="Times New Roman" panose="02020603050405020304" pitchFamily="18" charset="0"/>
                <a:cs typeface="Times New Roman" panose="02020603050405020304" pitchFamily="18" charset="0"/>
              </a:rPr>
              <a:t> </a:t>
            </a:r>
            <a:r>
              <a:rPr lang="en-US" altLang="en-US" b="1" i="1" dirty="0" err="1" smtClean="0">
                <a:latin typeface="Times New Roman" panose="02020603050405020304" pitchFamily="18" charset="0"/>
                <a:cs typeface="Times New Roman" panose="02020603050405020304" pitchFamily="18" charset="0"/>
              </a:rPr>
              <a:t>cả</a:t>
            </a:r>
            <a:r>
              <a:rPr lang="en-US" altLang="en-US" dirty="0" smtClean="0">
                <a:latin typeface="Times New Roman" panose="02020603050405020304" pitchFamily="18" charset="0"/>
                <a:cs typeface="Times New Roman" panose="02020603050405020304" pitchFamily="18" charset="0"/>
              </a:rPr>
              <a:t>”</a:t>
            </a:r>
          </a:p>
          <a:p>
            <a:pPr marL="0" indent="0">
              <a:buNone/>
            </a:pPr>
            <a:endParaRPr lang="en-US" dirty="0" smtClean="0"/>
          </a:p>
        </p:txBody>
      </p:sp>
    </p:spTree>
    <p:extLst>
      <p:ext uri="{BB962C8B-B14F-4D97-AF65-F5344CB8AC3E}">
        <p14:creationId xmlns:p14="http://schemas.microsoft.com/office/powerpoint/2010/main" val="235145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ownload Vẽ Hoa Sen Bằng Màu Nước PNG Image with No Backgrou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914400"/>
            <a:ext cx="407035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3816350" y="1377950"/>
            <a:ext cx="312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latin typeface="Times New Roman" panose="02020603050405020304" pitchFamily="18" charset="0"/>
                <a:cs typeface="Times New Roman" panose="02020603050405020304" pitchFamily="18" charset="0"/>
              </a:rPr>
              <a:t>Bố cục: 3 phần</a:t>
            </a:r>
          </a:p>
        </p:txBody>
      </p:sp>
      <p:sp>
        <p:nvSpPr>
          <p:cNvPr id="22533" name="Rectangle 5"/>
          <p:cNvSpPr>
            <a:spLocks noChangeArrowheads="1"/>
          </p:cNvSpPr>
          <p:nvPr/>
        </p:nvSpPr>
        <p:spPr bwMode="auto">
          <a:xfrm>
            <a:off x="382588" y="2281238"/>
            <a:ext cx="85534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a:lnSpc>
                <a:spcPct val="150000"/>
              </a:lnSpc>
              <a:spcBef>
                <a:spcPct val="0"/>
              </a:spcBef>
              <a:buSzPts val="1000"/>
              <a:buFontTx/>
              <a:buNone/>
            </a:pPr>
            <a:r>
              <a:rPr lang="en-US" altLang="en-US">
                <a:solidFill>
                  <a:srgbClr val="002060"/>
                </a:solidFill>
                <a:latin typeface="Times New Roman" panose="02020603050405020304" pitchFamily="18" charset="0"/>
                <a:cs typeface="Times New Roman" panose="02020603050405020304" pitchFamily="18" charset="0"/>
              </a:rPr>
              <a:t>- Phần 1. Từ đầu đến "rất hiện đại": Hồ Chí Minh với sự tiếp thu văn hóa các dân tộc nhân loại.</a:t>
            </a:r>
            <a:endParaRPr lang="en-US" altLang="en-US" sz="2400">
              <a:solidFill>
                <a:srgbClr val="002060"/>
              </a:solidFill>
              <a:latin typeface="Times New Roman" panose="02020603050405020304" pitchFamily="18" charset="0"/>
              <a:cs typeface="Calibri" panose="020F0502020204030204" pitchFamily="34" charset="0"/>
            </a:endParaRPr>
          </a:p>
          <a:p>
            <a:pPr>
              <a:lnSpc>
                <a:spcPct val="150000"/>
              </a:lnSpc>
              <a:spcBef>
                <a:spcPct val="0"/>
              </a:spcBef>
              <a:buSzPts val="1000"/>
              <a:buFontTx/>
              <a:buNone/>
            </a:pPr>
            <a:r>
              <a:rPr lang="en-US" altLang="en-US">
                <a:solidFill>
                  <a:srgbClr val="002060"/>
                </a:solidFill>
                <a:latin typeface="Times New Roman" panose="02020603050405020304" pitchFamily="18" charset="0"/>
                <a:cs typeface="Times New Roman" panose="02020603050405020304" pitchFamily="18" charset="0"/>
              </a:rPr>
              <a:t>- Phần 2. Tiếp theo đến “hạ tắm ao”: Những nét đẹp trong lối sống Hồ Chí Minh.</a:t>
            </a:r>
            <a:endParaRPr lang="en-US" altLang="en-US" sz="2400">
              <a:solidFill>
                <a:srgbClr val="002060"/>
              </a:solidFill>
              <a:latin typeface="Times New Roman" panose="02020603050405020304" pitchFamily="18" charset="0"/>
              <a:cs typeface="Calibri" panose="020F0502020204030204" pitchFamily="34" charset="0"/>
            </a:endParaRPr>
          </a:p>
          <a:p>
            <a:pPr>
              <a:lnSpc>
                <a:spcPct val="150000"/>
              </a:lnSpc>
              <a:spcBef>
                <a:spcPct val="0"/>
              </a:spcBef>
              <a:buSzPts val="1000"/>
              <a:buFontTx/>
              <a:buNone/>
            </a:pPr>
            <a:r>
              <a:rPr lang="en-US" altLang="en-US">
                <a:solidFill>
                  <a:srgbClr val="002060"/>
                </a:solidFill>
                <a:latin typeface="Times New Roman" panose="02020603050405020304" pitchFamily="18" charset="0"/>
                <a:cs typeface="Times New Roman" panose="02020603050405020304" pitchFamily="18" charset="0"/>
              </a:rPr>
              <a:t>- Phần 3.  Còn lại: khẳng định ý nghĩa của phong cách Hồ Chí Minh.</a:t>
            </a:r>
            <a:endParaRPr lang="en-US" altLang="en-US" sz="2400">
              <a:solidFill>
                <a:srgbClr val="002060"/>
              </a:solidFill>
              <a:latin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78327227"/>
      </p:ext>
    </p:extLst>
  </p:cSld>
  <p:clrMapOvr>
    <a:masterClrMapping/>
  </p:clrMapOvr>
  <mc:AlternateContent xmlns:mc="http://schemas.openxmlformats.org/markup-compatibility/2006" xmlns:p14="http://schemas.microsoft.com/office/powerpoint/2010/main">
    <mc:Choice Requires="p14">
      <p:transition spd="slow" p14:dur="2000" advTm="5090"/>
    </mc:Choice>
    <mc:Fallback xmlns="">
      <p:transition spd="slow" advTm="509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barn(inVertical)">
                                      <p:cBhvr>
                                        <p:cTn id="12" dur="500"/>
                                        <p:tgtEl>
                                          <p:spTgt spid="22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3">
                                            <p:txEl>
                                              <p:pRg st="1" end="1"/>
                                            </p:txEl>
                                          </p:spTgt>
                                        </p:tgtEl>
                                        <p:attrNameLst>
                                          <p:attrName>style.visibility</p:attrName>
                                        </p:attrNameLst>
                                      </p:cBhvr>
                                      <p:to>
                                        <p:strVal val="visible"/>
                                      </p:to>
                                    </p:set>
                                    <p:animEffect transition="in" filter="barn(inVertical)">
                                      <p:cBhvr>
                                        <p:cTn id="17" dur="500"/>
                                        <p:tgtEl>
                                          <p:spTgt spid="2253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2533">
                                            <p:txEl>
                                              <p:pRg st="2" end="2"/>
                                            </p:txEl>
                                          </p:spTgt>
                                        </p:tgtEl>
                                        <p:attrNameLst>
                                          <p:attrName>style.visibility</p:attrName>
                                        </p:attrNameLst>
                                      </p:cBhvr>
                                      <p:to>
                                        <p:strVal val="visible"/>
                                      </p:to>
                                    </p:set>
                                    <p:animEffect transition="in" filter="barn(inVertical)">
                                      <p:cBhvr>
                                        <p:cTn id="22" dur="500"/>
                                        <p:tgtEl>
                                          <p:spTgt spid="2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 y="-44450"/>
            <a:ext cx="12192000" cy="6858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002060"/>
                </a:solidFill>
                <a:latin typeface="Arial" panose="020B0604020202020204" pitchFamily="34" charset="0"/>
                <a:cs typeface="Arial" panose="020B0604020202020204" pitchFamily="34" charset="0"/>
              </a:rPr>
              <a:t> </a:t>
            </a:r>
            <a:r>
              <a:rPr lang="en-US" sz="3200" b="1">
                <a:solidFill>
                  <a:prstClr val="black"/>
                </a:solidFill>
                <a:latin typeface="iCiel Crocante" panose="02000000000000000000" pitchFamily="2" charset="0"/>
                <a:cs typeface="Times New Roman" panose="02020603050405020304" pitchFamily="18" charset="0"/>
              </a:rPr>
              <a:t>1. HỒ CHÍ MINH VỚI SỰ TIẾP THU VĂN HÓA</a:t>
            </a:r>
            <a:endParaRPr lang="en-US" b="1" dirty="0">
              <a:solidFill>
                <a:prstClr val="black"/>
              </a:solidFill>
              <a:latin typeface="iCiel Crocante" panose="02000000000000000000" pitchFamily="2" charset="0"/>
              <a:cs typeface="Times New Roman" panose="02020603050405020304" pitchFamily="18" charset="0"/>
            </a:endParaRPr>
          </a:p>
        </p:txBody>
      </p:sp>
      <p:sp>
        <p:nvSpPr>
          <p:cNvPr id="5" name="Rectangle 4"/>
          <p:cNvSpPr/>
          <p:nvPr/>
        </p:nvSpPr>
        <p:spPr>
          <a:xfrm>
            <a:off x="0" y="3100388"/>
            <a:ext cx="12192000" cy="223043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0"/>
            <a:ext cx="12192000" cy="809625"/>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 HỒ CHÍ MINH VỚI SỰ TIẾP THU VĂN HÓA</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809625"/>
            <a:ext cx="1087438" cy="2290763"/>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2" name="TextBox 8"/>
          <p:cNvSpPr txBox="1">
            <a:spLocks noChangeArrowheads="1"/>
          </p:cNvSpPr>
          <p:nvPr/>
        </p:nvSpPr>
        <p:spPr bwMode="auto">
          <a:xfrm rot="-5400000">
            <a:off x="-608806" y="1442244"/>
            <a:ext cx="243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a. BỐI CẢNH </a:t>
            </a:r>
          </a:p>
          <a:p>
            <a:pPr algn="ct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TIẾP THU</a:t>
            </a:r>
          </a:p>
        </p:txBody>
      </p:sp>
      <p:sp>
        <p:nvSpPr>
          <p:cNvPr id="10" name="Rectangle 9"/>
          <p:cNvSpPr/>
          <p:nvPr/>
        </p:nvSpPr>
        <p:spPr>
          <a:xfrm>
            <a:off x="-3175" y="3100388"/>
            <a:ext cx="1090613" cy="223043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4" name="TextBox 10"/>
          <p:cNvSpPr txBox="1">
            <a:spLocks noChangeArrowheads="1"/>
          </p:cNvSpPr>
          <p:nvPr/>
        </p:nvSpPr>
        <p:spPr bwMode="auto">
          <a:xfrm rot="-5400000">
            <a:off x="-362744" y="3729832"/>
            <a:ext cx="1946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b. CÁCH</a:t>
            </a:r>
          </a:p>
          <a:p>
            <a:pPr algn="ctr">
              <a:spcBef>
                <a:spcPct val="0"/>
              </a:spcBef>
              <a:buFontTx/>
              <a:buNone/>
            </a:pPr>
            <a:r>
              <a:rPr lang="en-US" altLang="en-US" sz="2800" b="1">
                <a:solidFill>
                  <a:srgbClr val="000000"/>
                </a:solidFill>
                <a:latin typeface="Times New Roman" panose="02020603050405020304" pitchFamily="18" charset="0"/>
                <a:cs typeface="Times New Roman" panose="02020603050405020304" pitchFamily="18" charset="0"/>
              </a:rPr>
              <a:t> TIẾP THU</a:t>
            </a:r>
          </a:p>
        </p:txBody>
      </p:sp>
      <p:sp>
        <p:nvSpPr>
          <p:cNvPr id="24585" name="TextBox 11"/>
          <p:cNvSpPr txBox="1">
            <a:spLocks noChangeArrowheads="1"/>
          </p:cNvSpPr>
          <p:nvPr/>
        </p:nvSpPr>
        <p:spPr bwMode="auto">
          <a:xfrm>
            <a:off x="1222375" y="1012825"/>
            <a:ext cx="5137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2800" dirty="0" err="1">
                <a:solidFill>
                  <a:srgbClr val="000000"/>
                </a:solidFill>
                <a:latin typeface="Times New Roman" panose="02020603050405020304" pitchFamily="18" charset="0"/>
                <a:cs typeface="Times New Roman" panose="02020603050405020304" pitchFamily="18" charset="0"/>
              </a:rPr>
              <a:t>Trên</a:t>
            </a:r>
            <a:r>
              <a:rPr lang="en-US" altLang="en-US" sz="2800" dirty="0">
                <a:solidFill>
                  <a:srgbClr val="000000"/>
                </a:solidFill>
                <a:latin typeface="Times New Roman" panose="02020603050405020304" pitchFamily="18" charset="0"/>
                <a:cs typeface="Times New Roman" panose="02020603050405020304" pitchFamily="18" charset="0"/>
              </a:rPr>
              <a:t> con </a:t>
            </a:r>
            <a:r>
              <a:rPr lang="en-US" altLang="en-US" sz="2800" dirty="0" err="1">
                <a:solidFill>
                  <a:srgbClr val="000000"/>
                </a:solidFill>
                <a:latin typeface="Times New Roman" panose="02020603050405020304" pitchFamily="18" charset="0"/>
                <a:cs typeface="Times New Roman" panose="02020603050405020304" pitchFamily="18" charset="0"/>
              </a:rPr>
              <a:t>đường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vượt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dương</a:t>
            </a:r>
            <a:r>
              <a:rPr lang="en-US" altLang="en-US" sz="2800" dirty="0">
                <a:solidFill>
                  <a:srgbClr val="000000"/>
                </a:solidFill>
                <a:latin typeface="Times New Roman" panose="02020603050405020304" pitchFamily="18" charset="0"/>
                <a:cs typeface="Times New Roman" panose="02020603050405020304" pitchFamily="18" charset="0"/>
              </a:rPr>
              <a:t>.</a:t>
            </a:r>
          </a:p>
          <a:p>
            <a:pPr>
              <a:spcBef>
                <a:spcPct val="0"/>
              </a:spcBef>
              <a:buFontTx/>
              <a:buChar char="-"/>
            </a:pPr>
            <a:r>
              <a:rPr lang="en-US" altLang="en-US" sz="2800" dirty="0" err="1">
                <a:solidFill>
                  <a:srgbClr val="000000"/>
                </a:solidFill>
                <a:latin typeface="Times New Roman" panose="02020603050405020304" pitchFamily="18" charset="0"/>
                <a:cs typeface="Times New Roman" panose="02020603050405020304" pitchFamily="18" charset="0"/>
              </a:rPr>
              <a:t>Ghé</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giới</a:t>
            </a:r>
            <a:r>
              <a:rPr lang="en-US" altLang="en-US" sz="2800" dirty="0">
                <a:solidFill>
                  <a:srgbClr val="000000"/>
                </a:solidFill>
                <a:latin typeface="Times New Roman" panose="02020603050405020304" pitchFamily="18" charset="0"/>
                <a:cs typeface="Times New Roman" panose="02020603050405020304" pitchFamily="18" charset="0"/>
              </a:rPr>
              <a:t>.</a:t>
            </a:r>
          </a:p>
          <a:p>
            <a:pPr>
              <a:spcBef>
                <a:spcPct val="0"/>
              </a:spcBef>
              <a:buFontTx/>
              <a:buChar char="-"/>
            </a:pPr>
            <a:r>
              <a:rPr lang="en-US" altLang="en-US" sz="2800" dirty="0" err="1">
                <a:solidFill>
                  <a:srgbClr val="000000"/>
                </a:solidFill>
                <a:latin typeface="Times New Roman" panose="02020603050405020304" pitchFamily="18" charset="0"/>
                <a:cs typeface="Times New Roman" panose="02020603050405020304" pitchFamily="18" charset="0"/>
              </a:rPr>
              <a:t>Nói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viết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thứ</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tiếng</a:t>
            </a:r>
            <a:r>
              <a:rPr lang="en-US" altLang="en-US" sz="2800" dirty="0">
                <a:solidFill>
                  <a:srgbClr val="000000"/>
                </a:solidFill>
                <a:latin typeface="Times New Roman" panose="02020603050405020304" pitchFamily="18" charset="0"/>
                <a:cs typeface="Times New Roman" panose="02020603050405020304" pitchFamily="18" charset="0"/>
              </a:rPr>
              <a:t>.</a:t>
            </a:r>
          </a:p>
          <a:p>
            <a:pPr>
              <a:spcBef>
                <a:spcPct val="0"/>
              </a:spcBef>
              <a:buFontTx/>
              <a:buChar char="-"/>
            </a:pPr>
            <a:r>
              <a:rPr lang="en-US" altLang="en-US" sz="2800" dirty="0" err="1">
                <a:solidFill>
                  <a:srgbClr val="000000"/>
                </a:solidFill>
                <a:latin typeface="Times New Roman" panose="02020603050405020304" pitchFamily="18" charset="0"/>
                <a:cs typeface="Times New Roman" panose="02020603050405020304" pitchFamily="18" charset="0"/>
              </a:rPr>
              <a:t>Làm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nhiều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nghề</a:t>
            </a:r>
            <a:r>
              <a:rPr lang="en-US" altLang="en-US" sz="2800" dirty="0">
                <a:solidFill>
                  <a:srgbClr val="00000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1222375" y="3384550"/>
            <a:ext cx="5032375" cy="1816100"/>
          </a:xfrm>
          <a:prstGeom prst="rect">
            <a:avLst/>
          </a:prstGeom>
          <a:noFill/>
        </p:spPr>
        <p:txBody>
          <a:bodyPr wrap="none">
            <a:spAutoFit/>
          </a:bodyPr>
          <a:lstStyle/>
          <a:p>
            <a:pPr marL="285750" indent="-285750">
              <a:buFontTx/>
              <a:buChar char="-"/>
              <a:defRPr/>
            </a:pP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a:p>
            <a:pPr marL="285750" indent="-285750">
              <a:buFontTx/>
              <a:buChar char="-"/>
              <a:defRPr/>
            </a:pP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a:t>
            </a:r>
          </a:p>
          <a:p>
            <a:pPr>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hay.</a:t>
            </a:r>
          </a:p>
          <a:p>
            <a:pPr>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a:t>
            </a:r>
          </a:p>
        </p:txBody>
      </p:sp>
      <p:sp>
        <p:nvSpPr>
          <p:cNvPr id="14" name="Right Brace 13"/>
          <p:cNvSpPr/>
          <p:nvPr/>
        </p:nvSpPr>
        <p:spPr>
          <a:xfrm>
            <a:off x="6175375" y="1009650"/>
            <a:ext cx="393700" cy="18161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ight Brace 14"/>
          <p:cNvSpPr/>
          <p:nvPr/>
        </p:nvSpPr>
        <p:spPr>
          <a:xfrm>
            <a:off x="6192838" y="3298825"/>
            <a:ext cx="392112" cy="18161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TextBox 15"/>
          <p:cNvSpPr txBox="1"/>
          <p:nvPr/>
        </p:nvSpPr>
        <p:spPr>
          <a:xfrm>
            <a:off x="6632575" y="1030288"/>
            <a:ext cx="5495925" cy="1814512"/>
          </a:xfrm>
          <a:prstGeom prst="rect">
            <a:avLst/>
          </a:prstGeom>
          <a:solidFill>
            <a:schemeClr val="accent1">
              <a:lumMod val="20000"/>
              <a:lumOff val="80000"/>
            </a:schemeClr>
          </a:solidFill>
        </p:spPr>
        <p:txBody>
          <a:bodyPr>
            <a:spAutoFit/>
          </a:bodyPr>
          <a:lstStyle/>
          <a:p>
            <a:pPr marL="285750" indent="-285750">
              <a:buFontTx/>
              <a:buChar char="-"/>
              <a:defRPr/>
            </a:pP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marL="285750" indent="-285750">
              <a:buFontTx/>
              <a:buChar char="-"/>
              <a:defRPr/>
            </a:pP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6569075" y="3251200"/>
            <a:ext cx="5494338" cy="1816100"/>
          </a:xfrm>
          <a:prstGeom prst="rect">
            <a:avLst/>
          </a:prstGeom>
          <a:solidFill>
            <a:schemeClr val="accent3">
              <a:lumMod val="75000"/>
            </a:schemeClr>
          </a:solidFill>
        </p:spPr>
        <p:txBody>
          <a:bodyPr>
            <a:spAutoFit/>
          </a:bodyPr>
          <a:lstStyle/>
          <a:p>
            <a:pPr marL="285750" indent="-285750">
              <a:buFontTx/>
              <a:buChar char="-"/>
              <a:defRPr/>
            </a:pPr>
            <a:r>
              <a:rPr lang="en-US" sz="2800" dirty="0" err="1">
                <a:solidFill>
                  <a:schemeClr val="bg1"/>
                </a:solidFill>
                <a:latin typeface="Times New Roman" panose="02020603050405020304" pitchFamily="18" charset="0"/>
                <a:cs typeface="Times New Roman" panose="02020603050405020304" pitchFamily="18" charset="0"/>
              </a:rPr>
              <a:t>Tiếp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lọc</a:t>
            </a:r>
            <a:r>
              <a:rPr lang="en-US" sz="28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defRPr/>
            </a:pP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sở</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vốn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tộc</a:t>
            </a:r>
            <a:r>
              <a:rPr lang="en-US" sz="2800" dirty="0">
                <a:solidFill>
                  <a:schemeClr val="bg1"/>
                </a:solidFill>
                <a:latin typeface="Times New Roman" panose="02020603050405020304" pitchFamily="18" charset="0"/>
                <a:cs typeface="Times New Roman" panose="02020603050405020304" pitchFamily="18" charset="0"/>
              </a:rPr>
              <a:t>.</a:t>
            </a:r>
          </a:p>
          <a:p>
            <a:pPr>
              <a:defRPr/>
            </a:pPr>
            <a:r>
              <a:rPr lang="en-US" sz="2800" dirty="0">
                <a:solidFill>
                  <a:schemeClr val="bg1"/>
                </a:solidFill>
                <a:latin typeface="Times New Roman" panose="02020603050405020304" pitchFamily="18" charset="0"/>
                <a:cs typeface="Times New Roman" panose="02020603050405020304" pitchFamily="18" charset="0"/>
              </a:rPr>
              <a:t>=&gt; </a:t>
            </a:r>
            <a:r>
              <a:rPr lang="en-US" sz="2800" dirty="0" err="1">
                <a:solidFill>
                  <a:schemeClr val="bg1"/>
                </a:solidFill>
                <a:latin typeface="Times New Roman" panose="02020603050405020304" pitchFamily="18" charset="0"/>
                <a:cs typeface="Times New Roman" panose="02020603050405020304" pitchFamily="18" charset="0"/>
              </a:rPr>
              <a:t>Nghệ</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luận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hợp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luận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kể</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251529" y="5694363"/>
            <a:ext cx="612775" cy="428625"/>
          </a:xfrm>
          <a:prstGeom prst="striped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2" name="Rectangle 19"/>
          <p:cNvSpPr>
            <a:spLocks noChangeArrowheads="1"/>
          </p:cNvSpPr>
          <p:nvPr/>
        </p:nvSpPr>
        <p:spPr bwMode="auto">
          <a:xfrm>
            <a:off x="780027" y="5572451"/>
            <a:ext cx="46281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Phong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Hồ</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Chí</a:t>
            </a:r>
            <a:r>
              <a:rPr lang="en-US" altLang="en-US" b="1" dirty="0">
                <a:solidFill>
                  <a:srgbClr val="FF0000"/>
                </a:solidFill>
                <a:latin typeface="Times New Roman" panose="02020603050405020304" pitchFamily="18" charset="0"/>
                <a:cs typeface="Times New Roman" panose="02020603050405020304" pitchFamily="18" charset="0"/>
              </a:rPr>
              <a:t> Minh</a:t>
            </a:r>
          </a:p>
        </p:txBody>
      </p:sp>
      <p:sp>
        <p:nvSpPr>
          <p:cNvPr id="19" name="Rounded Rectangle 18"/>
          <p:cNvSpPr/>
          <p:nvPr/>
        </p:nvSpPr>
        <p:spPr>
          <a:xfrm>
            <a:off x="5533315" y="5329237"/>
            <a:ext cx="6516962" cy="1527175"/>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hợp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hòa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giữa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hóa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thống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618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1000"/>
                                        <p:tgtEl>
                                          <p:spTgt spid="24582"/>
                                        </p:tgtEl>
                                      </p:cBhvr>
                                    </p:animEffect>
                                    <p:anim calcmode="lin" valueType="num">
                                      <p:cBhvr>
                                        <p:cTn id="13" dur="1000" fill="hold"/>
                                        <p:tgtEl>
                                          <p:spTgt spid="24582"/>
                                        </p:tgtEl>
                                        <p:attrNameLst>
                                          <p:attrName>ppt_x</p:attrName>
                                        </p:attrNameLst>
                                      </p:cBhvr>
                                      <p:tavLst>
                                        <p:tav tm="0">
                                          <p:val>
                                            <p:strVal val="#ppt_x"/>
                                          </p:val>
                                        </p:tav>
                                        <p:tav tm="100000">
                                          <p:val>
                                            <p:strVal val="#ppt_x"/>
                                          </p:val>
                                        </p:tav>
                                      </p:tavLst>
                                    </p:anim>
                                    <p:anim calcmode="lin" valueType="num">
                                      <p:cBhvr>
                                        <p:cTn id="14"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4585">
                                            <p:txEl>
                                              <p:pRg st="0" end="0"/>
                                            </p:txEl>
                                          </p:spTgt>
                                        </p:tgtEl>
                                        <p:attrNameLst>
                                          <p:attrName>style.visibility</p:attrName>
                                        </p:attrNameLst>
                                      </p:cBhvr>
                                      <p:to>
                                        <p:strVal val="visible"/>
                                      </p:to>
                                    </p:set>
                                    <p:animEffect transition="in" filter="barn(inVertical)">
                                      <p:cBhvr>
                                        <p:cTn id="19" dur="500"/>
                                        <p:tgtEl>
                                          <p:spTgt spid="2458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4585">
                                            <p:txEl>
                                              <p:pRg st="1" end="1"/>
                                            </p:txEl>
                                          </p:spTgt>
                                        </p:tgtEl>
                                        <p:attrNameLst>
                                          <p:attrName>style.visibility</p:attrName>
                                        </p:attrNameLst>
                                      </p:cBhvr>
                                      <p:to>
                                        <p:strVal val="visible"/>
                                      </p:to>
                                    </p:set>
                                    <p:animEffect transition="in" filter="circle(in)">
                                      <p:cBhvr>
                                        <p:cTn id="24" dur="2000"/>
                                        <p:tgtEl>
                                          <p:spTgt spid="2458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nodeType="clickEffect">
                                  <p:stCondLst>
                                    <p:cond delay="0"/>
                                  </p:stCondLst>
                                  <p:childTnLst>
                                    <p:set>
                                      <p:cBhvr>
                                        <p:cTn id="28" dur="1" fill="hold">
                                          <p:stCondLst>
                                            <p:cond delay="0"/>
                                          </p:stCondLst>
                                        </p:cTn>
                                        <p:tgtEl>
                                          <p:spTgt spid="24585">
                                            <p:txEl>
                                              <p:pRg st="2" end="2"/>
                                            </p:txEl>
                                          </p:spTgt>
                                        </p:tgtEl>
                                        <p:attrNameLst>
                                          <p:attrName>style.visibility</p:attrName>
                                        </p:attrNameLst>
                                      </p:cBhvr>
                                      <p:to>
                                        <p:strVal val="visible"/>
                                      </p:to>
                                    </p:set>
                                    <p:animEffect transition="in" filter="wheel(1)">
                                      <p:cBhvr>
                                        <p:cTn id="29" dur="2000"/>
                                        <p:tgtEl>
                                          <p:spTgt spid="2458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24585">
                                            <p:txEl>
                                              <p:pRg st="3" end="3"/>
                                            </p:txEl>
                                          </p:spTgt>
                                        </p:tgtEl>
                                        <p:attrNameLst>
                                          <p:attrName>style.visibility</p:attrName>
                                        </p:attrNameLst>
                                      </p:cBhvr>
                                      <p:to>
                                        <p:strVal val="visible"/>
                                      </p:to>
                                    </p:set>
                                    <p:animEffect transition="in" filter="circle(in)">
                                      <p:cBhvr>
                                        <p:cTn id="34" dur="2000"/>
                                        <p:tgtEl>
                                          <p:spTgt spid="2458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wipe(down)">
                                      <p:cBhvr>
                                        <p:cTn id="49" dur="500"/>
                                        <p:tgtEl>
                                          <p:spTgt spid="16">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down)">
                                      <p:cBhvr>
                                        <p:cTn id="54" dur="500"/>
                                        <p:tgtEl>
                                          <p:spTgt spid="16">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wipe(down)">
                                      <p:cBhvr>
                                        <p:cTn id="59" dur="500"/>
                                        <p:tgtEl>
                                          <p:spTgt spid="16">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584"/>
                                        </p:tgtEl>
                                        <p:attrNameLst>
                                          <p:attrName>style.visibility</p:attrName>
                                        </p:attrNameLst>
                                      </p:cBhvr>
                                      <p:to>
                                        <p:strVal val="visible"/>
                                      </p:to>
                                    </p:set>
                                    <p:animEffect transition="in" filter="barn(inVertical)">
                                      <p:cBhvr>
                                        <p:cTn id="64" dur="500"/>
                                        <p:tgtEl>
                                          <p:spTgt spid="2458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nodeType="clickEffect">
                                  <p:stCondLst>
                                    <p:cond delay="0"/>
                                  </p:stCondLst>
                                  <p:childTnLst>
                                    <p:set>
                                      <p:cBhvr>
                                        <p:cTn id="75" dur="1" fill="hold">
                                          <p:stCondLst>
                                            <p:cond delay="0"/>
                                          </p:stCondLst>
                                        </p:cTn>
                                        <p:tgtEl>
                                          <p:spTgt spid="13">
                                            <p:txEl>
                                              <p:pRg st="0" end="0"/>
                                            </p:txEl>
                                          </p:spTgt>
                                        </p:tgtEl>
                                        <p:attrNameLst>
                                          <p:attrName>style.visibility</p:attrName>
                                        </p:attrNameLst>
                                      </p:cBhvr>
                                      <p:to>
                                        <p:strVal val="visible"/>
                                      </p:to>
                                    </p:set>
                                    <p:animEffect transition="in" filter="fade">
                                      <p:cBhvr>
                                        <p:cTn id="76" dur="1000"/>
                                        <p:tgtEl>
                                          <p:spTgt spid="13">
                                            <p:txEl>
                                              <p:pRg st="0" end="0"/>
                                            </p:txEl>
                                          </p:spTgt>
                                        </p:tgtEl>
                                      </p:cBhvr>
                                    </p:animEffect>
                                    <p:anim calcmode="lin" valueType="num">
                                      <p:cBhvr>
                                        <p:cTn id="7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13">
                                            <p:txEl>
                                              <p:pRg st="1" end="1"/>
                                            </p:txEl>
                                          </p:spTgt>
                                        </p:tgtEl>
                                        <p:attrNameLst>
                                          <p:attrName>style.visibility</p:attrName>
                                        </p:attrNameLst>
                                      </p:cBhvr>
                                      <p:to>
                                        <p:strVal val="visible"/>
                                      </p:to>
                                    </p:set>
                                    <p:animEffect transition="in" filter="fade">
                                      <p:cBhvr>
                                        <p:cTn id="83" dur="1000"/>
                                        <p:tgtEl>
                                          <p:spTgt spid="13">
                                            <p:txEl>
                                              <p:pRg st="1" end="1"/>
                                            </p:txEl>
                                          </p:spTgt>
                                        </p:tgtEl>
                                      </p:cBhvr>
                                    </p:animEffect>
                                    <p:anim calcmode="lin" valueType="num">
                                      <p:cBhvr>
                                        <p:cTn id="8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2" presetClass="entr" presetSubtype="0" fill="hold" nodeType="clickEffect">
                                  <p:stCondLst>
                                    <p:cond delay="0"/>
                                  </p:stCondLst>
                                  <p:childTnLst>
                                    <p:set>
                                      <p:cBhvr>
                                        <p:cTn id="89" dur="1" fill="hold">
                                          <p:stCondLst>
                                            <p:cond delay="0"/>
                                          </p:stCondLst>
                                        </p:cTn>
                                        <p:tgtEl>
                                          <p:spTgt spid="13">
                                            <p:txEl>
                                              <p:pRg st="2" end="2"/>
                                            </p:txEl>
                                          </p:spTgt>
                                        </p:tgtEl>
                                        <p:attrNameLst>
                                          <p:attrName>style.visibility</p:attrName>
                                        </p:attrNameLst>
                                      </p:cBhvr>
                                      <p:to>
                                        <p:strVal val="visible"/>
                                      </p:to>
                                    </p:set>
                                    <p:animEffect transition="in" filter="fade">
                                      <p:cBhvr>
                                        <p:cTn id="90" dur="1000"/>
                                        <p:tgtEl>
                                          <p:spTgt spid="13">
                                            <p:txEl>
                                              <p:pRg st="2" end="2"/>
                                            </p:txEl>
                                          </p:spTgt>
                                        </p:tgtEl>
                                      </p:cBhvr>
                                    </p:animEffect>
                                    <p:anim calcmode="lin" valueType="num">
                                      <p:cBhvr>
                                        <p:cTn id="9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nodeType="clickEffect">
                                  <p:stCondLst>
                                    <p:cond delay="0"/>
                                  </p:stCondLst>
                                  <p:childTnLst>
                                    <p:set>
                                      <p:cBhvr>
                                        <p:cTn id="96" dur="1" fill="hold">
                                          <p:stCondLst>
                                            <p:cond delay="0"/>
                                          </p:stCondLst>
                                        </p:cTn>
                                        <p:tgtEl>
                                          <p:spTgt spid="13">
                                            <p:txEl>
                                              <p:pRg st="3" end="3"/>
                                            </p:txEl>
                                          </p:spTgt>
                                        </p:tgtEl>
                                        <p:attrNameLst>
                                          <p:attrName>style.visibility</p:attrName>
                                        </p:attrNameLst>
                                      </p:cBhvr>
                                      <p:to>
                                        <p:strVal val="visible"/>
                                      </p:to>
                                    </p:set>
                                    <p:animEffect transition="in" filter="fade">
                                      <p:cBhvr>
                                        <p:cTn id="97" dur="1000"/>
                                        <p:tgtEl>
                                          <p:spTgt spid="13">
                                            <p:txEl>
                                              <p:pRg st="3" end="3"/>
                                            </p:txEl>
                                          </p:spTgt>
                                        </p:tgtEl>
                                      </p:cBhvr>
                                    </p:animEffect>
                                    <p:anim calcmode="lin" valueType="num">
                                      <p:cBhvr>
                                        <p:cTn id="98"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barn(inVertical)">
                                      <p:cBhvr>
                                        <p:cTn id="104" dur="500"/>
                                        <p:tgtEl>
                                          <p:spTgt spid="1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heel(1)">
                                      <p:cBhvr>
                                        <p:cTn id="109" dur="2000"/>
                                        <p:tgtEl>
                                          <p:spTgt spid="1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6" presetClass="entr" presetSubtype="21" fill="hold" nodeType="clickEffect">
                                  <p:stCondLst>
                                    <p:cond delay="0"/>
                                  </p:stCondLst>
                                  <p:childTnLst>
                                    <p:set>
                                      <p:cBhvr>
                                        <p:cTn id="113" dur="1" fill="hold">
                                          <p:stCondLst>
                                            <p:cond delay="0"/>
                                          </p:stCondLst>
                                        </p:cTn>
                                        <p:tgtEl>
                                          <p:spTgt spid="17">
                                            <p:txEl>
                                              <p:pRg st="0" end="0"/>
                                            </p:txEl>
                                          </p:spTgt>
                                        </p:tgtEl>
                                        <p:attrNameLst>
                                          <p:attrName>style.visibility</p:attrName>
                                        </p:attrNameLst>
                                      </p:cBhvr>
                                      <p:to>
                                        <p:strVal val="visible"/>
                                      </p:to>
                                    </p:set>
                                    <p:animEffect transition="in" filter="barn(inVertical)">
                                      <p:cBhvr>
                                        <p:cTn id="114" dur="500"/>
                                        <p:tgtEl>
                                          <p:spTgt spid="17">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17">
                                            <p:txEl>
                                              <p:pRg st="1" end="1"/>
                                            </p:txEl>
                                          </p:spTgt>
                                        </p:tgtEl>
                                        <p:attrNameLst>
                                          <p:attrName>style.visibility</p:attrName>
                                        </p:attrNameLst>
                                      </p:cBhvr>
                                      <p:to>
                                        <p:strVal val="visible"/>
                                      </p:to>
                                    </p:set>
                                    <p:animEffect transition="in" filter="fade">
                                      <p:cBhvr>
                                        <p:cTn id="119" dur="1000"/>
                                        <p:tgtEl>
                                          <p:spTgt spid="17">
                                            <p:txEl>
                                              <p:pRg st="1" end="1"/>
                                            </p:txEl>
                                          </p:spTgt>
                                        </p:tgtEl>
                                      </p:cBhvr>
                                    </p:animEffect>
                                    <p:anim calcmode="lin" valueType="num">
                                      <p:cBhvr>
                                        <p:cTn id="12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21"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6" presetClass="entr" presetSubtype="21" fill="hold" nodeType="clickEffect">
                                  <p:stCondLst>
                                    <p:cond delay="0"/>
                                  </p:stCondLst>
                                  <p:childTnLst>
                                    <p:set>
                                      <p:cBhvr>
                                        <p:cTn id="125" dur="1" fill="hold">
                                          <p:stCondLst>
                                            <p:cond delay="0"/>
                                          </p:stCondLst>
                                        </p:cTn>
                                        <p:tgtEl>
                                          <p:spTgt spid="17">
                                            <p:txEl>
                                              <p:pRg st="2" end="2"/>
                                            </p:txEl>
                                          </p:spTgt>
                                        </p:tgtEl>
                                        <p:attrNameLst>
                                          <p:attrName>style.visibility</p:attrName>
                                        </p:attrNameLst>
                                      </p:cBhvr>
                                      <p:to>
                                        <p:strVal val="visible"/>
                                      </p:to>
                                    </p:set>
                                    <p:animEffect transition="in" filter="barn(inVertical)">
                                      <p:cBhvr>
                                        <p:cTn id="126" dur="500"/>
                                        <p:tgtEl>
                                          <p:spTgt spid="17">
                                            <p:txEl>
                                              <p:pRg st="2" end="2"/>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entr" presetSubtype="0" fill="hold"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24592"/>
                                        </p:tgtEl>
                                        <p:attrNameLst>
                                          <p:attrName>style.visibility</p:attrName>
                                        </p:attrNameLst>
                                      </p:cBhvr>
                                      <p:to>
                                        <p:strVal val="visible"/>
                                      </p:to>
                                    </p:set>
                                    <p:animEffect transition="in" filter="fade">
                                      <p:cBhvr>
                                        <p:cTn id="138" dur="1000"/>
                                        <p:tgtEl>
                                          <p:spTgt spid="24592"/>
                                        </p:tgtEl>
                                      </p:cBhvr>
                                    </p:animEffect>
                                    <p:anim calcmode="lin" valueType="num">
                                      <p:cBhvr>
                                        <p:cTn id="139" dur="1000" fill="hold"/>
                                        <p:tgtEl>
                                          <p:spTgt spid="24592"/>
                                        </p:tgtEl>
                                        <p:attrNameLst>
                                          <p:attrName>ppt_x</p:attrName>
                                        </p:attrNameLst>
                                      </p:cBhvr>
                                      <p:tavLst>
                                        <p:tav tm="0">
                                          <p:val>
                                            <p:strVal val="#ppt_x"/>
                                          </p:val>
                                        </p:tav>
                                        <p:tav tm="100000">
                                          <p:val>
                                            <p:strVal val="#ppt_x"/>
                                          </p:val>
                                        </p:tav>
                                      </p:tavLst>
                                    </p:anim>
                                    <p:anim calcmode="lin" valueType="num">
                                      <p:cBhvr>
                                        <p:cTn id="140" dur="1000" fill="hold"/>
                                        <p:tgtEl>
                                          <p:spTgt spid="24592"/>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wipe(down)">
                                      <p:cBhvr>
                                        <p:cTn id="145" dur="500"/>
                                        <p:tgtEl>
                                          <p:spTgt spid="19"/>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19">
                                            <p:txEl>
                                              <p:pRg st="0" end="0"/>
                                            </p:txEl>
                                          </p:spTgt>
                                        </p:tgtEl>
                                        <p:attrNameLst>
                                          <p:attrName>style.visibility</p:attrName>
                                        </p:attrNameLst>
                                      </p:cBhvr>
                                      <p:to>
                                        <p:strVal val="visible"/>
                                      </p:to>
                                    </p:set>
                                    <p:animEffect transition="in" filter="wipe(down)">
                                      <p:cBhvr>
                                        <p:cTn id="15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582" grpId="0"/>
      <p:bldP spid="24584" grpId="0"/>
      <p:bldP spid="13" grpId="0"/>
      <p:bldP spid="14" grpId="0" animBg="1"/>
      <p:bldP spid="15" grpId="0" animBg="1"/>
      <p:bldP spid="16" grpId="0" animBg="1"/>
      <p:bldP spid="17" grpId="0" animBg="1"/>
      <p:bldP spid="24592"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726"/>
            <a:ext cx="12192000" cy="811213"/>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 2. NÉT ĐẸP TRONG LỐI SỐNG CỦA CHỦ TỊCH HỒ CHÍ </a:t>
            </a:r>
            <a:r>
              <a:rPr lang="en-US" sz="2400" b="1" dirty="0" smtClean="0">
                <a:solidFill>
                  <a:srgbClr val="FF0000"/>
                </a:solidFill>
                <a:latin typeface="Times New Roman" panose="02020603050405020304" pitchFamily="18" charset="0"/>
                <a:cs typeface="Times New Roman" panose="02020603050405020304" pitchFamily="18" charset="0"/>
              </a:rPr>
              <a:t>MINH</a:t>
            </a:r>
          </a:p>
          <a:p>
            <a:pPr>
              <a:defRPr/>
            </a:pPr>
            <a:r>
              <a:rPr lang="en-US" sz="2400" b="1" dirty="0" smtClean="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0" y="809625"/>
            <a:ext cx="3001963" cy="39354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001963" y="809625"/>
            <a:ext cx="3001962" cy="3935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003925" y="809625"/>
            <a:ext cx="3003550" cy="39354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9007475" y="809625"/>
            <a:ext cx="3184525" cy="3935413"/>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0" y="809625"/>
            <a:ext cx="3001963" cy="523875"/>
          </a:xfrm>
          <a:prstGeom prst="rect">
            <a:avLst/>
          </a:prstGeom>
          <a:solidFill>
            <a:schemeClr val="accent3">
              <a:lumMod val="40000"/>
              <a:lumOff val="60000"/>
            </a:schemeClr>
          </a:solidFill>
        </p:spPr>
        <p:txBody>
          <a:bodyPr>
            <a:spAutoFit/>
          </a:bodyPr>
          <a:lstStyle/>
          <a:p>
            <a:pPr algn="ctr">
              <a:defRPr/>
            </a:pPr>
            <a:r>
              <a:rPr lang="en-US" sz="2800" b="1" dirty="0" err="1">
                <a:solidFill>
                  <a:srgbClr val="002060"/>
                </a:solidFill>
                <a:latin typeface="Times New Roman" panose="02020603050405020304" pitchFamily="18" charset="0"/>
                <a:cs typeface="Times New Roman" panose="02020603050405020304" pitchFamily="18" charset="0"/>
              </a:rPr>
              <a:t>Nơi</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001963" y="809625"/>
            <a:ext cx="3001962" cy="523875"/>
          </a:xfrm>
          <a:prstGeom prst="rect">
            <a:avLst/>
          </a:prstGeom>
          <a:solidFill>
            <a:schemeClr val="accent3">
              <a:lumMod val="60000"/>
              <a:lumOff val="40000"/>
            </a:schemeClr>
          </a:solidFill>
        </p:spPr>
        <p:txBody>
          <a:bodyPr>
            <a:spAutoFit/>
          </a:bodyPr>
          <a:lstStyle/>
          <a:p>
            <a:pPr algn="ctr">
              <a:defRPr/>
            </a:pPr>
            <a:r>
              <a:rPr lang="en-US" sz="2800" b="1" dirty="0" err="1">
                <a:solidFill>
                  <a:srgbClr val="002060"/>
                </a:solidFill>
                <a:latin typeface="Times New Roman" panose="02020603050405020304" pitchFamily="18" charset="0"/>
                <a:cs typeface="Times New Roman" panose="02020603050405020304" pitchFamily="18" charset="0"/>
              </a:rPr>
              <a:t>Trang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phục</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03925" y="820738"/>
            <a:ext cx="3003550" cy="522287"/>
          </a:xfrm>
          <a:prstGeom prst="rect">
            <a:avLst/>
          </a:prstGeom>
          <a:solidFill>
            <a:schemeClr val="accent3">
              <a:lumMod val="75000"/>
            </a:schemeClr>
          </a:solidFill>
        </p:spPr>
        <p:txBody>
          <a:bodyPr>
            <a:spAutoFit/>
          </a:bodyPr>
          <a:lstStyle/>
          <a:p>
            <a:pPr algn="ctr">
              <a:defRPr/>
            </a:pPr>
            <a:r>
              <a:rPr lang="en-US" sz="2800" b="1" dirty="0" err="1">
                <a:solidFill>
                  <a:schemeClr val="bg1"/>
                </a:solidFill>
                <a:latin typeface="Times New Roman" panose="02020603050405020304" pitchFamily="18" charset="0"/>
                <a:cs typeface="Times New Roman" panose="02020603050405020304" pitchFamily="18" charset="0"/>
              </a:rPr>
              <a:t>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uống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007475" y="820738"/>
            <a:ext cx="3184525" cy="522287"/>
          </a:xfrm>
          <a:prstGeom prst="rect">
            <a:avLst/>
          </a:prstGeom>
          <a:solidFill>
            <a:schemeClr val="accent3">
              <a:lumMod val="50000"/>
            </a:schemeClr>
          </a:solidFill>
        </p:spPr>
        <p:txBody>
          <a:bodyPr>
            <a:spAutoFit/>
          </a:bodyPr>
          <a:lstStyle/>
          <a:p>
            <a:pPr algn="ctr">
              <a:defRPr/>
            </a:pPr>
            <a:r>
              <a:rPr lang="en-US" sz="2800" b="1" dirty="0" err="1">
                <a:solidFill>
                  <a:schemeClr val="bg1"/>
                </a:solidFill>
                <a:latin typeface="Times New Roman" panose="02020603050405020304" pitchFamily="18" charset="0"/>
                <a:cs typeface="Times New Roman" panose="02020603050405020304" pitchFamily="18" charset="0"/>
              </a:rPr>
              <a:t>Tư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trang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0" y="1533525"/>
            <a:ext cx="3001963" cy="3108325"/>
          </a:xfrm>
          <a:prstGeom prst="rect">
            <a:avLst/>
          </a:prstGeom>
          <a:noFill/>
        </p:spPr>
        <p:txBody>
          <a:bodyPr>
            <a:spAutoFit/>
          </a:bodyPr>
          <a:lstStyle/>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a:t>
            </a:r>
          </a:p>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3001963" y="1533525"/>
            <a:ext cx="3001962" cy="3108325"/>
          </a:xfrm>
          <a:prstGeom prst="rect">
            <a:avLst/>
          </a:prstGeom>
          <a:noFill/>
        </p:spPr>
        <p:txBody>
          <a:bodyPr>
            <a:spAutoFit/>
          </a:bodyPr>
          <a:lstStyle/>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a:t>
            </a:r>
          </a:p>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a:t>
            </a:r>
          </a:p>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lốp</a:t>
            </a:r>
            <a:endParaRPr lang="en-US" sz="2800" dirty="0">
              <a:latin typeface="Times New Roman" panose="02020603050405020304" pitchFamily="18" charset="0"/>
              <a:cs typeface="Times New Roman" panose="02020603050405020304" pitchFamily="18" charset="0"/>
            </a:endParaRPr>
          </a:p>
          <a:p>
            <a:pPr algn="just">
              <a:defRP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5959475" y="1573213"/>
            <a:ext cx="3001963" cy="2246312"/>
          </a:xfrm>
          <a:prstGeom prst="rect">
            <a:avLst/>
          </a:prstGeom>
          <a:noFill/>
        </p:spPr>
        <p:txBody>
          <a:bodyPr>
            <a:spAutoFit/>
          </a:bodyPr>
          <a:lstStyle/>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9097963" y="1573213"/>
            <a:ext cx="3001962" cy="2246312"/>
          </a:xfrm>
          <a:prstGeom prst="rect">
            <a:avLst/>
          </a:prstGeom>
          <a:noFill/>
        </p:spPr>
        <p:txBody>
          <a:bodyPr>
            <a:spAutoFit/>
          </a:bodyPr>
          <a:lstStyle/>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vali</a:t>
            </a:r>
            <a:r>
              <a:rPr lang="en-US" sz="2800" dirty="0">
                <a:latin typeface="Times New Roman" panose="02020603050405020304" pitchFamily="18" charset="0"/>
                <a:cs typeface="Times New Roman" panose="02020603050405020304" pitchFamily="18" charset="0"/>
              </a:rPr>
              <a:t> con.</a:t>
            </a:r>
          </a:p>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a:t>
            </a:r>
          </a:p>
          <a:p>
            <a:pPr marL="285750" indent="-285750" algn="just">
              <a:buFontTx/>
              <a:buChar char="-"/>
              <a:defRPr/>
            </a:pP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ỏi</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0" y="4745038"/>
            <a:ext cx="12192000" cy="20955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6" name="TextBox 19"/>
          <p:cNvSpPr txBox="1">
            <a:spLocks noChangeArrowheads="1"/>
          </p:cNvSpPr>
          <p:nvPr/>
        </p:nvSpPr>
        <p:spPr bwMode="auto">
          <a:xfrm>
            <a:off x="849208" y="5107320"/>
            <a:ext cx="1101128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DẪN CHỨNG TIÊU BIỂU, BÌNH LUẬN XEN LẪN CHỨNG MINH</a:t>
            </a:r>
          </a:p>
          <a:p>
            <a:pPr>
              <a:lnSpc>
                <a:spcPct val="120000"/>
              </a:lnSpc>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LỐI SỐNG GIẢN DỊ, THANH </a:t>
            </a:r>
            <a:r>
              <a:rPr lang="en-US" altLang="en-US" sz="2800" b="1" dirty="0" smtClean="0">
                <a:solidFill>
                  <a:srgbClr val="FF0000"/>
                </a:solidFill>
                <a:latin typeface="Times New Roman" panose="02020603050405020304" pitchFamily="18" charset="0"/>
                <a:cs typeface="Times New Roman" panose="02020603050405020304" pitchFamily="18" charset="0"/>
              </a:rPr>
              <a:t>CAO</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Striped Right Arrow 20"/>
          <p:cNvSpPr/>
          <p:nvPr/>
        </p:nvSpPr>
        <p:spPr>
          <a:xfrm>
            <a:off x="236433" y="5543823"/>
            <a:ext cx="612775" cy="428625"/>
          </a:xfrm>
          <a:prstGeom prst="striped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4585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fade">
                                      <p:cBhvr>
                                        <p:cTn id="33" dur="1000"/>
                                        <p:tgtEl>
                                          <p:spTgt spid="15">
                                            <p:txEl>
                                              <p:pRg st="1" end="1"/>
                                            </p:txEl>
                                          </p:spTgt>
                                        </p:tgtEl>
                                      </p:cBhvr>
                                    </p:animEffect>
                                    <p:anim calcmode="lin" valueType="num">
                                      <p:cBhvr>
                                        <p:cTn id="34"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Effect transition="in" filter="fade">
                                      <p:cBhvr>
                                        <p:cTn id="40" dur="1000"/>
                                        <p:tgtEl>
                                          <p:spTgt spid="15">
                                            <p:txEl>
                                              <p:pRg st="2" end="2"/>
                                            </p:txEl>
                                          </p:spTgt>
                                        </p:tgtEl>
                                      </p:cBhvr>
                                    </p:animEffect>
                                    <p:anim calcmode="lin" valueType="num">
                                      <p:cBhvr>
                                        <p:cTn id="4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1000"/>
                                        <p:tgtEl>
                                          <p:spTgt spid="16">
                                            <p:txEl>
                                              <p:pRg st="0" end="0"/>
                                            </p:txEl>
                                          </p:spTgt>
                                        </p:tgtEl>
                                      </p:cBhvr>
                                    </p:animEffect>
                                    <p:anim calcmode="lin" valueType="num">
                                      <p:cBhvr>
                                        <p:cTn id="5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barn(inVertical)">
                                      <p:cBhvr>
                                        <p:cTn id="61" dur="500"/>
                                        <p:tgtEl>
                                          <p:spTgt spid="16">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xEl>
                                              <p:pRg st="2" end="2"/>
                                            </p:txEl>
                                          </p:spTgt>
                                        </p:tgtEl>
                                        <p:attrNameLst>
                                          <p:attrName>style.visibility</p:attrName>
                                        </p:attrNameLst>
                                      </p:cBhvr>
                                      <p:to>
                                        <p:strVal val="visible"/>
                                      </p:to>
                                    </p:set>
                                    <p:animEffect transition="in" filter="fade">
                                      <p:cBhvr>
                                        <p:cTn id="66" dur="1000"/>
                                        <p:tgtEl>
                                          <p:spTgt spid="16">
                                            <p:txEl>
                                              <p:pRg st="2" end="2"/>
                                            </p:txEl>
                                          </p:spTgt>
                                        </p:tgtEl>
                                      </p:cBhvr>
                                    </p:animEffect>
                                    <p:anim calcmode="lin" valueType="num">
                                      <p:cBhvr>
                                        <p:cTn id="6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16">
                                            <p:txEl>
                                              <p:pRg st="3" end="3"/>
                                            </p:txEl>
                                          </p:spTgt>
                                        </p:tgtEl>
                                        <p:attrNameLst>
                                          <p:attrName>style.visibility</p:attrName>
                                        </p:attrNameLst>
                                      </p:cBhvr>
                                      <p:to>
                                        <p:strVal val="visible"/>
                                      </p:to>
                                    </p:set>
                                    <p:animEffect transition="in" filter="barn(inVertical)">
                                      <p:cBhvr>
                                        <p:cTn id="73" dur="500"/>
                                        <p:tgtEl>
                                          <p:spTgt spid="16">
                                            <p:txEl>
                                              <p:pRg st="3" end="3"/>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1" fill="hold" nodeType="click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Effect transition="in" filter="barn(inVertical)">
                                      <p:cBhvr>
                                        <p:cTn id="83" dur="500"/>
                                        <p:tgtEl>
                                          <p:spTgt spid="17">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17">
                                            <p:txEl>
                                              <p:pRg st="1" end="1"/>
                                            </p:txEl>
                                          </p:spTgt>
                                        </p:tgtEl>
                                        <p:attrNameLst>
                                          <p:attrName>style.visibility</p:attrName>
                                        </p:attrNameLst>
                                      </p:cBhvr>
                                      <p:to>
                                        <p:strVal val="visible"/>
                                      </p:to>
                                    </p:set>
                                    <p:animEffect transition="in" filter="wipe(down)">
                                      <p:cBhvr>
                                        <p:cTn id="88" dur="500"/>
                                        <p:tgtEl>
                                          <p:spTgt spid="17">
                                            <p:txEl>
                                              <p:pRg st="1" end="1"/>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circle(in)">
                                      <p:cBhvr>
                                        <p:cTn id="93" dur="2000"/>
                                        <p:tgtEl>
                                          <p:spTgt spid="1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16" fill="hold" nodeType="clickEffect">
                                  <p:stCondLst>
                                    <p:cond delay="0"/>
                                  </p:stCondLst>
                                  <p:childTnLst>
                                    <p:set>
                                      <p:cBhvr>
                                        <p:cTn id="97" dur="1" fill="hold">
                                          <p:stCondLst>
                                            <p:cond delay="0"/>
                                          </p:stCondLst>
                                        </p:cTn>
                                        <p:tgtEl>
                                          <p:spTgt spid="18">
                                            <p:txEl>
                                              <p:pRg st="0" end="0"/>
                                            </p:txEl>
                                          </p:spTgt>
                                        </p:tgtEl>
                                        <p:attrNameLst>
                                          <p:attrName>style.visibility</p:attrName>
                                        </p:attrNameLst>
                                      </p:cBhvr>
                                      <p:to>
                                        <p:strVal val="visible"/>
                                      </p:to>
                                    </p:set>
                                    <p:animEffect transition="in" filter="circle(in)">
                                      <p:cBhvr>
                                        <p:cTn id="98" dur="2000"/>
                                        <p:tgtEl>
                                          <p:spTgt spid="18">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ntr" presetSubtype="16" fill="hold" nodeType="clickEffect">
                                  <p:stCondLst>
                                    <p:cond delay="0"/>
                                  </p:stCondLst>
                                  <p:childTnLst>
                                    <p:set>
                                      <p:cBhvr>
                                        <p:cTn id="102" dur="1" fill="hold">
                                          <p:stCondLst>
                                            <p:cond delay="0"/>
                                          </p:stCondLst>
                                        </p:cTn>
                                        <p:tgtEl>
                                          <p:spTgt spid="18">
                                            <p:txEl>
                                              <p:pRg st="1" end="1"/>
                                            </p:txEl>
                                          </p:spTgt>
                                        </p:tgtEl>
                                        <p:attrNameLst>
                                          <p:attrName>style.visibility</p:attrName>
                                        </p:attrNameLst>
                                      </p:cBhvr>
                                      <p:to>
                                        <p:strVal val="visible"/>
                                      </p:to>
                                    </p:set>
                                    <p:animEffect transition="in" filter="circle(in)">
                                      <p:cBhvr>
                                        <p:cTn id="103" dur="2000"/>
                                        <p:tgtEl>
                                          <p:spTgt spid="18">
                                            <p:txEl>
                                              <p:pRg st="1" end="1"/>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18">
                                            <p:txEl>
                                              <p:pRg st="2" end="2"/>
                                            </p:txEl>
                                          </p:spTgt>
                                        </p:tgtEl>
                                        <p:attrNameLst>
                                          <p:attrName>style.visibility</p:attrName>
                                        </p:attrNameLst>
                                      </p:cBhvr>
                                      <p:to>
                                        <p:strVal val="visible"/>
                                      </p:to>
                                    </p:set>
                                    <p:animEffect transition="in" filter="wipe(down)">
                                      <p:cBhvr>
                                        <p:cTn id="108" dur="500"/>
                                        <p:tgtEl>
                                          <p:spTgt spid="18">
                                            <p:txEl>
                                              <p:pRg st="2" end="2"/>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6" presetClass="entr" presetSubtype="21" fill="hold" nodeType="clickEffect">
                                  <p:stCondLst>
                                    <p:cond delay="0"/>
                                  </p:stCondLst>
                                  <p:childTnLst>
                                    <p:set>
                                      <p:cBhvr>
                                        <p:cTn id="112" dur="1" fill="hold">
                                          <p:stCondLst>
                                            <p:cond delay="0"/>
                                          </p:stCondLst>
                                        </p:cTn>
                                        <p:tgtEl>
                                          <p:spTgt spid="18">
                                            <p:txEl>
                                              <p:pRg st="3" end="3"/>
                                            </p:txEl>
                                          </p:spTgt>
                                        </p:tgtEl>
                                        <p:attrNameLst>
                                          <p:attrName>style.visibility</p:attrName>
                                        </p:attrNameLst>
                                      </p:cBhvr>
                                      <p:to>
                                        <p:strVal val="visible"/>
                                      </p:to>
                                    </p:set>
                                    <p:animEffect transition="in" filter="barn(inVertical)">
                                      <p:cBhvr>
                                        <p:cTn id="113" dur="500"/>
                                        <p:tgtEl>
                                          <p:spTgt spid="18">
                                            <p:txEl>
                                              <p:pRg st="3" end="3"/>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2" presetClass="entr" presetSubtype="0" fill="hold"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1000"/>
                                        <p:tgtEl>
                                          <p:spTgt spid="21"/>
                                        </p:tgtEl>
                                      </p:cBhvr>
                                    </p:animEffect>
                                    <p:anim calcmode="lin" valueType="num">
                                      <p:cBhvr>
                                        <p:cTn id="119" dur="1000" fill="hold"/>
                                        <p:tgtEl>
                                          <p:spTgt spid="21"/>
                                        </p:tgtEl>
                                        <p:attrNameLst>
                                          <p:attrName>ppt_x</p:attrName>
                                        </p:attrNameLst>
                                      </p:cBhvr>
                                      <p:tavLst>
                                        <p:tav tm="0">
                                          <p:val>
                                            <p:strVal val="#ppt_x"/>
                                          </p:val>
                                        </p:tav>
                                        <p:tav tm="100000">
                                          <p:val>
                                            <p:strVal val="#ppt_x"/>
                                          </p:val>
                                        </p:tav>
                                      </p:tavLst>
                                    </p:anim>
                                    <p:anim calcmode="lin" valueType="num">
                                      <p:cBhvr>
                                        <p:cTn id="1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6" presetClass="entr" presetSubtype="21" fill="hold" nodeType="clickEffect">
                                  <p:stCondLst>
                                    <p:cond delay="0"/>
                                  </p:stCondLst>
                                  <p:childTnLst>
                                    <p:set>
                                      <p:cBhvr>
                                        <p:cTn id="124" dur="1" fill="hold">
                                          <p:stCondLst>
                                            <p:cond delay="0"/>
                                          </p:stCondLst>
                                        </p:cTn>
                                        <p:tgtEl>
                                          <p:spTgt spid="25616">
                                            <p:txEl>
                                              <p:pRg st="0" end="0"/>
                                            </p:txEl>
                                          </p:spTgt>
                                        </p:tgtEl>
                                        <p:attrNameLst>
                                          <p:attrName>style.visibility</p:attrName>
                                        </p:attrNameLst>
                                      </p:cBhvr>
                                      <p:to>
                                        <p:strVal val="visible"/>
                                      </p:to>
                                    </p:set>
                                    <p:animEffect transition="in" filter="barn(inVertical)">
                                      <p:cBhvr>
                                        <p:cTn id="125" dur="500"/>
                                        <p:tgtEl>
                                          <p:spTgt spid="25616">
                                            <p:txEl>
                                              <p:pRg st="0" end="0"/>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nodeType="clickEffect">
                                  <p:stCondLst>
                                    <p:cond delay="0"/>
                                  </p:stCondLst>
                                  <p:childTnLst>
                                    <p:set>
                                      <p:cBhvr>
                                        <p:cTn id="129" dur="1" fill="hold">
                                          <p:stCondLst>
                                            <p:cond delay="0"/>
                                          </p:stCondLst>
                                        </p:cTn>
                                        <p:tgtEl>
                                          <p:spTgt spid="25616">
                                            <p:txEl>
                                              <p:pRg st="1" end="1"/>
                                            </p:txEl>
                                          </p:spTgt>
                                        </p:tgtEl>
                                        <p:attrNameLst>
                                          <p:attrName>style.visibility</p:attrName>
                                        </p:attrNameLst>
                                      </p:cBhvr>
                                      <p:to>
                                        <p:strVal val="visible"/>
                                      </p:to>
                                    </p:set>
                                    <p:animEffect transition="in" filter="wipe(down)">
                                      <p:cBhvr>
                                        <p:cTn id="130" dur="500"/>
                                        <p:tgtEl>
                                          <p:spTgt spid="256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260" y="1397160"/>
            <a:ext cx="1440160" cy="34163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n-SG" sz="2400" b="1" dirty="0">
              <a:solidFill>
                <a:schemeClr val="bg1"/>
              </a:solidFill>
              <a:latin typeface="Times New Roman" panose="02020603050405020304" pitchFamily="18" charset="0"/>
              <a:cs typeface="Times New Roman" panose="02020603050405020304" pitchFamily="18" charset="0"/>
            </a:endParaRPr>
          </a:p>
          <a:p>
            <a:pPr algn="ctr"/>
            <a:endParaRPr lang="en-SG" sz="2400" b="1" dirty="0">
              <a:solidFill>
                <a:schemeClr val="bg1"/>
              </a:solidFill>
              <a:latin typeface="Times New Roman" panose="02020603050405020304" pitchFamily="18" charset="0"/>
              <a:cs typeface="Times New Roman" panose="02020603050405020304" pitchFamily="18" charset="0"/>
            </a:endParaRPr>
          </a:p>
          <a:p>
            <a:pPr algn="ctr"/>
            <a:r>
              <a:rPr lang="en-SG" sz="2400" b="1" dirty="0" smtClean="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Lối</a:t>
            </a: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sống</a:t>
            </a: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thanh</a:t>
            </a: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cao</a:t>
            </a:r>
            <a:endParaRPr lang="en-SG" sz="2400" b="1" dirty="0">
              <a:solidFill>
                <a:schemeClr val="bg1"/>
              </a:solidFill>
              <a:latin typeface="Times New Roman" panose="02020603050405020304" pitchFamily="18" charset="0"/>
              <a:cs typeface="Times New Roman" panose="02020603050405020304" pitchFamily="18" charset="0"/>
            </a:endParaRPr>
          </a:p>
          <a:p>
            <a:pPr algn="ct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của</a:t>
            </a: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Bác</a:t>
            </a:r>
            <a:r>
              <a:rPr lang="en-SG" sz="2400" b="1" dirty="0">
                <a:solidFill>
                  <a:schemeClr val="bg1"/>
                </a:solidFill>
                <a:latin typeface="Times New Roman" panose="02020603050405020304" pitchFamily="18" charset="0"/>
                <a:cs typeface="Times New Roman" panose="02020603050405020304" pitchFamily="18" charset="0"/>
              </a:rPr>
              <a:t> </a:t>
            </a:r>
            <a:r>
              <a:rPr lang="en-SG" sz="2400" b="1" dirty="0" err="1">
                <a:solidFill>
                  <a:schemeClr val="bg1"/>
                </a:solidFill>
                <a:latin typeface="Times New Roman" panose="02020603050405020304" pitchFamily="18" charset="0"/>
                <a:cs typeface="Times New Roman" panose="02020603050405020304" pitchFamily="18" charset="0"/>
              </a:rPr>
              <a:t>Hồ</a:t>
            </a:r>
            <a:endParaRPr lang="en-SG" sz="2400" b="1" dirty="0">
              <a:solidFill>
                <a:schemeClr val="bg1"/>
              </a:solidFill>
              <a:latin typeface="Times New Roman" panose="02020603050405020304" pitchFamily="18" charset="0"/>
              <a:cs typeface="Times New Roman" panose="02020603050405020304" pitchFamily="18" charset="0"/>
            </a:endParaRPr>
          </a:p>
          <a:p>
            <a:pPr algn="ctr"/>
            <a:endParaRPr lang="en-SG" sz="2400" b="1" dirty="0">
              <a:solidFill>
                <a:schemeClr val="bg1"/>
              </a:solidFill>
              <a:latin typeface="Times New Roman" panose="02020603050405020304" pitchFamily="18" charset="0"/>
              <a:cs typeface="Times New Roman" panose="02020603050405020304" pitchFamily="18" charset="0"/>
            </a:endParaRPr>
          </a:p>
          <a:p>
            <a:pPr algn="ctr"/>
            <a:endParaRPr lang="en-SG" sz="2400" b="1" dirty="0">
              <a:solidFill>
                <a:schemeClr val="bg1"/>
              </a:solidFill>
              <a:latin typeface="Times New Roman" panose="02020603050405020304" pitchFamily="18" charset="0"/>
              <a:cs typeface="Times New Roman" panose="02020603050405020304" pitchFamily="18" charset="0"/>
            </a:endParaRPr>
          </a:p>
        </p:txBody>
      </p:sp>
      <p:sp>
        <p:nvSpPr>
          <p:cNvPr id="7" name="Rectangle 10">
            <a:extLst>
              <a:ext uri="{FF2B5EF4-FFF2-40B4-BE49-F238E27FC236}">
                <a16:creationId xmlns="" xmlns:a16="http://schemas.microsoft.com/office/drawing/2014/main" id="{2B0C4326-5C62-474A-AB0A-DD64B6BF8734}"/>
              </a:ext>
            </a:extLst>
          </p:cNvPr>
          <p:cNvSpPr/>
          <p:nvPr/>
        </p:nvSpPr>
        <p:spPr>
          <a:xfrm>
            <a:off x="4655843" y="1317454"/>
            <a:ext cx="6624733" cy="9131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r>
              <a:rPr sz="2667" dirty="0" err="1">
                <a:latin typeface="Times New Roman" panose="02020603050405020304" pitchFamily="18" charset="0"/>
                <a:cs typeface="Times New Roman" panose="02020603050405020304" pitchFamily="18" charset="0"/>
              </a:rPr>
              <a:t>Đây</a:t>
            </a:r>
            <a:r>
              <a:rPr sz="2667" dirty="0">
                <a:latin typeface="Times New Roman" panose="02020603050405020304" pitchFamily="18" charset="0"/>
                <a:cs typeface="Times New Roman" panose="02020603050405020304" pitchFamily="18" charset="0"/>
              </a:rPr>
              <a:t> không phải l</a:t>
            </a:r>
            <a:r>
              <a:rPr sz="2667" dirty="0">
                <a:latin typeface="Times New Roman" panose="02020603050405020304" pitchFamily="18" charset="0"/>
                <a:ea typeface="Times New Roman" panose="02020603050405020304" pitchFamily="18" charset="0"/>
              </a:rPr>
              <a:t>à</a:t>
            </a:r>
            <a:r>
              <a:rPr sz="2667" dirty="0">
                <a:latin typeface="Times New Roman" panose="02020603050405020304" pitchFamily="18" charset="0"/>
                <a:cs typeface="Times New Roman" panose="02020603050405020304" pitchFamily="18" charset="0"/>
              </a:rPr>
              <a:t> lối sống khắc khổ của người tự vui trong cảnh nghèo </a:t>
            </a:r>
            <a:r>
              <a:rPr sz="2667" dirty="0" err="1">
                <a:latin typeface="Times New Roman" panose="02020603050405020304" pitchFamily="18" charset="0"/>
                <a:cs typeface="Times New Roman" panose="02020603050405020304" pitchFamily="18" charset="0"/>
              </a:rPr>
              <a:t>khó</a:t>
            </a:r>
            <a:r>
              <a:rPr sz="2667" dirty="0">
                <a:latin typeface="Times New Roman" panose="02020603050405020304" pitchFamily="18" charset="0"/>
                <a:cs typeface="Times New Roman" panose="02020603050405020304" pitchFamily="18" charset="0"/>
              </a:rPr>
              <a:t>.</a:t>
            </a:r>
            <a:endParaRPr sz="2667" i="1" dirty="0">
              <a:latin typeface="Times New Roman" panose="02020603050405020304" pitchFamily="18" charset="0"/>
              <a:ea typeface="Times New Roman" panose="02020603050405020304" pitchFamily="18" charset="0"/>
            </a:endParaRPr>
          </a:p>
        </p:txBody>
      </p:sp>
      <p:sp>
        <p:nvSpPr>
          <p:cNvPr id="8" name="Rectangle 10">
            <a:extLst>
              <a:ext uri="{FF2B5EF4-FFF2-40B4-BE49-F238E27FC236}">
                <a16:creationId xmlns="" xmlns:a16="http://schemas.microsoft.com/office/drawing/2014/main" id="{F37C77D7-D5D2-481B-8407-967D3E2110F8}"/>
              </a:ext>
            </a:extLst>
          </p:cNvPr>
          <p:cNvSpPr/>
          <p:nvPr/>
        </p:nvSpPr>
        <p:spPr>
          <a:xfrm>
            <a:off x="4655840" y="2761457"/>
            <a:ext cx="6624735" cy="9131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r>
              <a:rPr sz="2667" dirty="0" err="1">
                <a:latin typeface="Times New Roman" panose="02020603050405020304" pitchFamily="18" charset="0"/>
                <a:cs typeface="Times New Roman" panose="02020603050405020304" pitchFamily="18" charset="0"/>
              </a:rPr>
              <a:t>Đây</a:t>
            </a:r>
            <a:r>
              <a:rPr sz="2667" dirty="0">
                <a:latin typeface="Times New Roman" panose="02020603050405020304" pitchFamily="18" charset="0"/>
                <a:cs typeface="Times New Roman" panose="02020603050405020304" pitchFamily="18" charset="0"/>
              </a:rPr>
              <a:t> cũng không phải l</a:t>
            </a:r>
            <a:r>
              <a:rPr sz="2667" dirty="0">
                <a:latin typeface="Times New Roman" panose="02020603050405020304" pitchFamily="18" charset="0"/>
                <a:ea typeface="Times New Roman" panose="02020603050405020304" pitchFamily="18" charset="0"/>
              </a:rPr>
              <a:t>à</a:t>
            </a:r>
            <a:r>
              <a:rPr sz="2667" dirty="0">
                <a:latin typeface="Times New Roman" panose="02020603050405020304" pitchFamily="18" charset="0"/>
                <a:cs typeface="Times New Roman" panose="02020603050405020304" pitchFamily="18" charset="0"/>
              </a:rPr>
              <a:t> cách tự thần thánh hoá, tự l</a:t>
            </a:r>
            <a:r>
              <a:rPr sz="2667" dirty="0">
                <a:latin typeface="Times New Roman" panose="02020603050405020304" pitchFamily="18" charset="0"/>
                <a:ea typeface="Times New Roman" panose="02020603050405020304" pitchFamily="18" charset="0"/>
              </a:rPr>
              <a:t>à</a:t>
            </a:r>
            <a:r>
              <a:rPr sz="2667" dirty="0">
                <a:latin typeface="Times New Roman" panose="02020603050405020304" pitchFamily="18" charset="0"/>
                <a:cs typeface="Times New Roman" panose="02020603050405020304" pitchFamily="18" charset="0"/>
              </a:rPr>
              <a:t>m cho khác đời, hơn </a:t>
            </a:r>
            <a:r>
              <a:rPr lang="en-US" sz="2667" dirty="0" err="1">
                <a:latin typeface="Times New Roman" panose="02020603050405020304" pitchFamily="18" charset="0"/>
                <a:cs typeface="Times New Roman" panose="02020603050405020304" pitchFamily="18" charset="0"/>
              </a:rPr>
              <a:t>người</a:t>
            </a:r>
            <a:r>
              <a:rPr sz="2667" dirty="0">
                <a:latin typeface="Times New Roman" panose="02020603050405020304" pitchFamily="18" charset="0"/>
                <a:cs typeface="Times New Roman" panose="02020603050405020304" pitchFamily="18" charset="0"/>
              </a:rPr>
              <a:t>.</a:t>
            </a:r>
            <a:endParaRPr sz="2667" i="1" dirty="0">
              <a:latin typeface="Times New Roman" panose="02020603050405020304" pitchFamily="18" charset="0"/>
              <a:ea typeface="Times New Roman" panose="02020603050405020304" pitchFamily="18" charset="0"/>
            </a:endParaRPr>
          </a:p>
        </p:txBody>
      </p:sp>
      <p:sp>
        <p:nvSpPr>
          <p:cNvPr id="9" name="Rectangle 10">
            <a:extLst>
              <a:ext uri="{FF2B5EF4-FFF2-40B4-BE49-F238E27FC236}">
                <a16:creationId xmlns="" xmlns:a16="http://schemas.microsoft.com/office/drawing/2014/main" id="{7D215E8D-ECFD-454A-8BB4-096285F52CD8}"/>
              </a:ext>
            </a:extLst>
          </p:cNvPr>
          <p:cNvSpPr/>
          <p:nvPr/>
        </p:nvSpPr>
        <p:spPr>
          <a:xfrm>
            <a:off x="4544745" y="4344106"/>
            <a:ext cx="6624736" cy="13236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r>
              <a:rPr sz="2667" dirty="0" err="1">
                <a:latin typeface="Times New Roman" panose="02020603050405020304" pitchFamily="18" charset="0"/>
                <a:cs typeface="Times New Roman" panose="02020603050405020304" pitchFamily="18" charset="0"/>
              </a:rPr>
              <a:t>Đây</a:t>
            </a:r>
            <a:r>
              <a:rPr sz="2667" dirty="0">
                <a:latin typeface="Times New Roman" panose="02020603050405020304" pitchFamily="18" charset="0"/>
                <a:cs typeface="Times New Roman" panose="02020603050405020304" pitchFamily="18" charset="0"/>
              </a:rPr>
              <a:t> l</a:t>
            </a:r>
            <a:r>
              <a:rPr sz="2667" dirty="0">
                <a:latin typeface="Times New Roman" panose="02020603050405020304" pitchFamily="18" charset="0"/>
                <a:ea typeface="Times New Roman" panose="02020603050405020304" pitchFamily="18" charset="0"/>
              </a:rPr>
              <a:t>à</a:t>
            </a:r>
            <a:r>
              <a:rPr sz="2667" dirty="0">
                <a:latin typeface="Times New Roman" panose="02020603050405020304" pitchFamily="18" charset="0"/>
                <a:cs typeface="Times New Roman" panose="02020603050405020304" pitchFamily="18" charset="0"/>
              </a:rPr>
              <a:t> một cách sống có văn hoá đã trở th</a:t>
            </a:r>
            <a:r>
              <a:rPr sz="2667" dirty="0">
                <a:latin typeface="Times New Roman" panose="02020603050405020304" pitchFamily="18" charset="0"/>
                <a:ea typeface="Times New Roman" panose="02020603050405020304" pitchFamily="18" charset="0"/>
              </a:rPr>
              <a:t>à</a:t>
            </a:r>
            <a:r>
              <a:rPr sz="2667" dirty="0">
                <a:latin typeface="Times New Roman" panose="02020603050405020304" pitchFamily="18" charset="0"/>
                <a:cs typeface="Times New Roman" panose="02020603050405020304" pitchFamily="18" charset="0"/>
              </a:rPr>
              <a:t>nh một quan niệm thẩm mĩ : </a:t>
            </a:r>
            <a:r>
              <a:rPr sz="2667" i="1" dirty="0">
                <a:latin typeface="Times New Roman" panose="02020603050405020304" pitchFamily="18" charset="0"/>
                <a:cs typeface="Times New Roman" panose="02020603050405020304" pitchFamily="18" charset="0"/>
              </a:rPr>
              <a:t>Cái đẹp l</a:t>
            </a:r>
            <a:r>
              <a:rPr sz="2667" i="1" dirty="0">
                <a:latin typeface="Times New Roman" panose="02020603050405020304" pitchFamily="18" charset="0"/>
                <a:ea typeface="Times New Roman" panose="02020603050405020304" pitchFamily="18" charset="0"/>
              </a:rPr>
              <a:t>à</a:t>
            </a:r>
            <a:r>
              <a:rPr sz="2667" i="1" dirty="0">
                <a:latin typeface="Times New Roman" panose="02020603050405020304" pitchFamily="18" charset="0"/>
                <a:cs typeface="Times New Roman" panose="02020603050405020304" pitchFamily="18" charset="0"/>
              </a:rPr>
              <a:t> sự giản dị tự nhiên.</a:t>
            </a:r>
            <a:endParaRPr sz="2667" i="1" dirty="0">
              <a:latin typeface="Times New Roman" panose="02020603050405020304" pitchFamily="18" charset="0"/>
              <a:ea typeface="Times New Roman" panose="02020603050405020304" pitchFamily="18" charset="0"/>
            </a:endParaRPr>
          </a:p>
        </p:txBody>
      </p:sp>
      <p:cxnSp>
        <p:nvCxnSpPr>
          <p:cNvPr id="11" name="Straight Arrow Connector 10"/>
          <p:cNvCxnSpPr>
            <a:stCxn id="6" idx="3"/>
            <a:endCxn id="7" idx="1"/>
          </p:cNvCxnSpPr>
          <p:nvPr/>
        </p:nvCxnSpPr>
        <p:spPr>
          <a:xfrm flipV="1">
            <a:off x="4107420" y="1774054"/>
            <a:ext cx="548423" cy="1331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a:off x="4107420" y="3105320"/>
            <a:ext cx="548420" cy="112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9" idx="1"/>
          </p:cNvCxnSpPr>
          <p:nvPr/>
        </p:nvCxnSpPr>
        <p:spPr>
          <a:xfrm>
            <a:off x="4107420" y="3105320"/>
            <a:ext cx="437325" cy="1900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Content Placeholder 15" descr="cd195hoc2"/>
          <p:cNvPicPr>
            <a:picLocks noGrp="1" noChangeAspect="1"/>
          </p:cNvPicPr>
          <p:nvPr>
            <p:ph idx="1"/>
          </p:nvPr>
        </p:nvPicPr>
        <p:blipFill>
          <a:blip r:embed="rId2"/>
          <a:srcRect/>
          <a:stretch>
            <a:fillRect/>
          </a:stretch>
        </p:blipFill>
        <p:spPr>
          <a:xfrm>
            <a:off x="82756" y="1791144"/>
            <a:ext cx="2365841" cy="43953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11"/>
          <p:cNvSpPr/>
          <p:nvPr/>
        </p:nvSpPr>
        <p:spPr>
          <a:xfrm>
            <a:off x="0" y="-119726"/>
            <a:ext cx="12192000" cy="1222133"/>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 2. NÉT ĐẸP TRONG LỐI SỐNG CỦA CHỦ TỊCH HỒ CHÍ </a:t>
            </a:r>
            <a:r>
              <a:rPr lang="en-US" sz="2400" b="1" dirty="0" smtClean="0">
                <a:solidFill>
                  <a:srgbClr val="FF0000"/>
                </a:solidFill>
                <a:latin typeface="Times New Roman" panose="02020603050405020304" pitchFamily="18" charset="0"/>
                <a:cs typeface="Times New Roman" panose="02020603050405020304" pitchFamily="18" charset="0"/>
              </a:rPr>
              <a:t>MINH</a:t>
            </a:r>
          </a:p>
          <a:p>
            <a:pPr marL="457200" indent="-457200">
              <a:buAutoNum type="alphaLcPeriod"/>
              <a:defRPr/>
            </a:pPr>
            <a:r>
              <a:rPr lang="en-US" sz="2400" b="1" dirty="0" err="1" smtClean="0">
                <a:solidFill>
                  <a:srgbClr val="FF0000"/>
                </a:solidFill>
                <a:latin typeface="Times New Roman" panose="02020603050405020304" pitchFamily="18" charset="0"/>
                <a:cs typeface="Times New Roman" panose="02020603050405020304" pitchFamily="18" charset="0"/>
              </a:rPr>
              <a:t>Biểu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hiện</a:t>
            </a:r>
            <a:r>
              <a:rPr lang="en-US" sz="2400" b="1" dirty="0" smtClean="0">
                <a:solidFill>
                  <a:srgbClr val="FF0000"/>
                </a:solidFill>
                <a:latin typeface="Times New Roman" panose="02020603050405020304" pitchFamily="18" charset="0"/>
                <a:cs typeface="Times New Roman" panose="02020603050405020304" pitchFamily="18" charset="0"/>
              </a:rPr>
              <a:t>:</a:t>
            </a:r>
          </a:p>
          <a:p>
            <a:pPr marL="457200" indent="-457200">
              <a:buAutoNum type="alphaLcPeriod"/>
              <a:defRPr/>
            </a:pP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xét</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5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237" y="806081"/>
            <a:ext cx="6830891"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a:t>3. Ý nghĩa của phong cách, lối sống Hồ Chí Minh</a:t>
            </a:r>
          </a:p>
        </p:txBody>
      </p:sp>
      <p:sp>
        <p:nvSpPr>
          <p:cNvPr id="6" name="Rectangle 5">
            <a:extLst>
              <a:ext uri="{FF2B5EF4-FFF2-40B4-BE49-F238E27FC236}">
                <a16:creationId xmlns="" xmlns:a16="http://schemas.microsoft.com/office/drawing/2014/main" id="{758CE47E-8DAE-48EF-A3BE-997CAEED4571}"/>
              </a:ext>
            </a:extLst>
          </p:cNvPr>
          <p:cNvSpPr/>
          <p:nvPr/>
        </p:nvSpPr>
        <p:spPr>
          <a:xfrm>
            <a:off x="303870" y="2938879"/>
            <a:ext cx="7328301" cy="13236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altLang="en-US" sz="2667" dirty="0" err="1">
                <a:solidFill>
                  <a:schemeClr val="bg1"/>
                </a:solidFill>
                <a:latin typeface="Times New Roman" panose="02020603050405020304" pitchFamily="18" charset="0"/>
                <a:cs typeface="Times New Roman" panose="02020603050405020304" pitchFamily="18" charset="0"/>
              </a:rPr>
              <a:t>Vẻ</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đẹp</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trong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phong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cách</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sống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l</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err="1">
                <a:solidFill>
                  <a:schemeClr val="bg1"/>
                </a:solidFill>
                <a:latin typeface="Times New Roman" panose="02020603050405020304" pitchFamily="18" charset="0"/>
                <a:cs typeface="Times New Roman" panose="02020603050405020304" pitchFamily="18" charset="0"/>
              </a:rPr>
              <a:t>m</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việc</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của</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Bác</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l</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vẻ</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đẹp</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vốn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có</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tự</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nhiên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gần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gũi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không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xa</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lạ</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với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mọi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người</a:t>
            </a:r>
            <a:r>
              <a:rPr lang="en-US" altLang="en-US" sz="2667" dirty="0">
                <a:solidFill>
                  <a:schemeClr val="bg1"/>
                </a:solidFill>
                <a:latin typeface="Times New Roman" panose="02020603050405020304" pitchFamily="18" charset="0"/>
                <a:cs typeface="Times New Roman" panose="02020603050405020304" pitchFamily="18" charset="0"/>
              </a:rPr>
              <a:t>. </a:t>
            </a:r>
            <a:endParaRPr lang="en-SG" sz="2667" dirty="0">
              <a:solidFill>
                <a:schemeClr val="bg1"/>
              </a:solidFill>
            </a:endParaRPr>
          </a:p>
        </p:txBody>
      </p:sp>
      <p:sp>
        <p:nvSpPr>
          <p:cNvPr id="7" name="Rectangle 6">
            <a:extLst>
              <a:ext uri="{FF2B5EF4-FFF2-40B4-BE49-F238E27FC236}">
                <a16:creationId xmlns="" xmlns:a16="http://schemas.microsoft.com/office/drawing/2014/main" id="{A6F6E745-7D4D-4360-9465-C89CE71A549B}"/>
              </a:ext>
            </a:extLst>
          </p:cNvPr>
          <p:cNvSpPr/>
          <p:nvPr/>
        </p:nvSpPr>
        <p:spPr>
          <a:xfrm>
            <a:off x="335361" y="4667071"/>
            <a:ext cx="9982143" cy="13236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altLang="en-US" sz="2667" dirty="0" err="1">
                <a:solidFill>
                  <a:schemeClr val="bg1"/>
                </a:solidFill>
                <a:latin typeface="Times New Roman" panose="02020603050405020304" pitchFamily="18" charset="0"/>
                <a:cs typeface="Times New Roman" panose="02020603050405020304" pitchFamily="18" charset="0"/>
              </a:rPr>
              <a:t>Bài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học</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Coi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trọng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giá</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trị</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tinh</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thần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không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lệ</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thuộc</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err="1">
                <a:solidFill>
                  <a:schemeClr val="bg1"/>
                </a:solidFill>
                <a:latin typeface="Times New Roman" panose="02020603050405020304" pitchFamily="18" charset="0"/>
                <a:cs typeface="Times New Roman" panose="02020603050405020304" pitchFamily="18" charset="0"/>
              </a:rPr>
              <a:t>o</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vật</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chất</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không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coi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cuộc</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sống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l</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hưởng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thụ</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Sống</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h</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err="1">
                <a:solidFill>
                  <a:schemeClr val="bg1"/>
                </a:solidFill>
                <a:latin typeface="Times New Roman" panose="02020603050405020304" pitchFamily="18" charset="0"/>
                <a:cs typeface="Times New Roman" panose="02020603050405020304" pitchFamily="18" charset="0"/>
              </a:rPr>
              <a:t>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hòa</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thân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thiện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với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thiên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nhiên</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v</a:t>
            </a:r>
            <a:r>
              <a:rPr lang="en-US" altLang="en-US" sz="2667" dirty="0" err="1">
                <a:solidFill>
                  <a:schemeClr val="bg1"/>
                </a:solidFill>
                <a:latin typeface="Times New Roman" panose="02020603050405020304" pitchFamily="18" charset="0"/>
                <a:ea typeface="Times New Roman" panose="02020603050405020304" pitchFamily="18" charset="0"/>
              </a:rPr>
              <a:t>à</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mọi</a:t>
            </a:r>
            <a:r>
              <a:rPr lang="en-US" altLang="en-US" sz="2667" dirty="0">
                <a:solidFill>
                  <a:schemeClr val="bg1"/>
                </a:solidFill>
                <a:latin typeface="Times New Roman" panose="02020603050405020304" pitchFamily="18" charset="0"/>
                <a:cs typeface="Times New Roman" panose="02020603050405020304" pitchFamily="18" charset="0"/>
              </a:rPr>
              <a:t> </a:t>
            </a:r>
            <a:r>
              <a:rPr lang="en-US" altLang="en-US" sz="2667" dirty="0" err="1">
                <a:solidFill>
                  <a:schemeClr val="bg1"/>
                </a:solidFill>
                <a:latin typeface="Times New Roman" panose="02020603050405020304" pitchFamily="18" charset="0"/>
                <a:cs typeface="Times New Roman" panose="02020603050405020304" pitchFamily="18" charset="0"/>
              </a:rPr>
              <a:t>người</a:t>
            </a:r>
            <a:r>
              <a:rPr lang="en-US" altLang="en-US" sz="2667" dirty="0">
                <a:solidFill>
                  <a:schemeClr val="bg1"/>
                </a:solidFill>
                <a:latin typeface="Times New Roman" panose="02020603050405020304" pitchFamily="18" charset="0"/>
                <a:cs typeface="Times New Roman" panose="02020603050405020304" pitchFamily="18" charset="0"/>
              </a:rPr>
              <a:t>.</a:t>
            </a:r>
            <a:endParaRPr lang="en-SG" sz="2667"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245" y="1027805"/>
            <a:ext cx="2089480" cy="2728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p:cNvSpPr/>
          <p:nvPr/>
        </p:nvSpPr>
        <p:spPr>
          <a:xfrm>
            <a:off x="768085" y="1785204"/>
            <a:ext cx="6096000" cy="748988"/>
          </a:xfrm>
          <a:prstGeom prst="rect">
            <a:avLst/>
          </a:prstGeom>
        </p:spPr>
        <p:txBody>
          <a:bodyPr>
            <a:spAutoFit/>
          </a:bodyPr>
          <a:lstStyle/>
          <a:p>
            <a:pPr algn="ctr"/>
            <a:r>
              <a:rPr lang="en-SG" sz="4267"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5 SVNQuarzo" panose="04000000000000000000" pitchFamily="82" charset="0"/>
                <a:ea typeface="#9Slide05 SVNQuarzo" panose="04000000000000000000" pitchFamily="82" charset="0"/>
              </a:rPr>
              <a:t>Hồ</a:t>
            </a:r>
            <a:r>
              <a:rPr lang="en-SG" sz="426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5 SVNQuarzo" panose="04000000000000000000" pitchFamily="82" charset="0"/>
                <a:ea typeface="#9Slide05 SVNQuarzo" panose="04000000000000000000" pitchFamily="82" charset="0"/>
              </a:rPr>
              <a:t> </a:t>
            </a:r>
            <a:r>
              <a:rPr lang="en-SG" sz="4267"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5 SVNQuarzo" panose="04000000000000000000" pitchFamily="82" charset="0"/>
                <a:ea typeface="#9Slide05 SVNQuarzo" panose="04000000000000000000" pitchFamily="82" charset="0"/>
              </a:rPr>
              <a:t>Chí</a:t>
            </a:r>
            <a:r>
              <a:rPr lang="en-SG" sz="426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5 SVNQuarzo" panose="04000000000000000000" pitchFamily="82" charset="0"/>
                <a:ea typeface="#9Slide05 SVNQuarzo" panose="04000000000000000000" pitchFamily="82" charset="0"/>
              </a:rPr>
              <a:t> Minh</a:t>
            </a:r>
          </a:p>
        </p:txBody>
      </p:sp>
    </p:spTree>
    <p:extLst>
      <p:ext uri="{BB962C8B-B14F-4D97-AF65-F5344CB8AC3E}">
        <p14:creationId xmlns:p14="http://schemas.microsoft.com/office/powerpoint/2010/main" val="40338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2678124"/>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8|1.4|0.6|1.3|0.9|0.7|0.5|0.6|0.5"/>
</p:tagLst>
</file>

<file path=ppt/tags/tag4.xml><?xml version="1.0" encoding="utf-8"?>
<p:tagLst xmlns:a="http://schemas.openxmlformats.org/drawingml/2006/main" xmlns:r="http://schemas.openxmlformats.org/officeDocument/2006/relationships" xmlns:p="http://schemas.openxmlformats.org/presentationml/2006/main">
  <p:tag name="TIMING" val="|0.3|0.8|1|1.7|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1805</Words>
  <Application>Microsoft Office PowerPoint</Application>
  <PresentationFormat>Widescreen</PresentationFormat>
  <Paragraphs>149</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#9Slide05 SVNQuarzo</vt:lpstr>
      <vt:lpstr>Arial</vt:lpstr>
      <vt:lpstr>Calibri</vt:lpstr>
      <vt:lpstr>Calibri Light</vt:lpstr>
      <vt:lpstr>iCiel Bambola</vt:lpstr>
      <vt:lpstr>iCiel Crocante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cp:revision>
  <dcterms:created xsi:type="dcterms:W3CDTF">2021-09-11T05:24:21Z</dcterms:created>
  <dcterms:modified xsi:type="dcterms:W3CDTF">2021-09-14T03:22:36Z</dcterms:modified>
</cp:coreProperties>
</file>