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36"/>
  </p:notesMasterIdLst>
  <p:sldIdLst>
    <p:sldId id="283" r:id="rId2"/>
    <p:sldId id="392" r:id="rId3"/>
    <p:sldId id="393" r:id="rId4"/>
    <p:sldId id="394" r:id="rId5"/>
    <p:sldId id="395" r:id="rId6"/>
    <p:sldId id="396" r:id="rId7"/>
    <p:sldId id="397" r:id="rId8"/>
    <p:sldId id="398" r:id="rId9"/>
    <p:sldId id="399" r:id="rId10"/>
    <p:sldId id="400" r:id="rId11"/>
    <p:sldId id="368" r:id="rId12"/>
    <p:sldId id="277" r:id="rId13"/>
    <p:sldId id="366" r:id="rId14"/>
    <p:sldId id="298" r:id="rId15"/>
    <p:sldId id="361" r:id="rId16"/>
    <p:sldId id="299" r:id="rId17"/>
    <p:sldId id="300" r:id="rId18"/>
    <p:sldId id="301" r:id="rId19"/>
    <p:sldId id="362" r:id="rId20"/>
    <p:sldId id="363" r:id="rId21"/>
    <p:sldId id="365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76" r:id="rId30"/>
    <p:sldId id="377" r:id="rId31"/>
    <p:sldId id="378" r:id="rId32"/>
    <p:sldId id="379" r:id="rId33"/>
    <p:sldId id="380" r:id="rId34"/>
    <p:sldId id="381" r:id="rId35"/>
  </p:sldIdLst>
  <p:sldSz cx="9144000" cy="6858000" type="screen4x3"/>
  <p:notesSz cx="6858000" cy="9144000"/>
  <p:embeddedFontLs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Cambria" pitchFamily="18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 Manh Quan" initials="LMQ" lastIdx="1" clrIdx="0">
    <p:extLst>
      <p:ext uri="{19B8F6BF-5375-455C-9EA6-DF929625EA0E}">
        <p15:presenceInfo xmlns="" xmlns:p15="http://schemas.microsoft.com/office/powerpoint/2012/main" userId="Le Manh Qu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CE3"/>
    <a:srgbClr val="EF5288"/>
    <a:srgbClr val="EF578A"/>
    <a:srgbClr val="FF40FF"/>
    <a:srgbClr val="54FF00"/>
    <a:srgbClr val="ECD8E9"/>
    <a:srgbClr val="EE297E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17"/>
    <p:restoredTop sz="95332" autoAdjust="0"/>
  </p:normalViewPr>
  <p:slideViewPr>
    <p:cSldViewPr snapToGrid="0" snapToObjects="1">
      <p:cViewPr>
        <p:scale>
          <a:sx n="81" d="100"/>
          <a:sy n="81" d="100"/>
        </p:scale>
        <p:origin x="-822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06-Nov-21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9371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73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53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78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69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34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8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="" xmlns:a16="http://schemas.microsoft.com/office/drawing/2014/main" id="{2A00D6E8-4354-504F-BBB9-097897761210}"/>
              </a:ext>
            </a:extLst>
          </p:cNvPr>
          <p:cNvSpPr txBox="1"/>
          <p:nvPr userDrawn="1"/>
        </p:nvSpPr>
        <p:spPr>
          <a:xfrm>
            <a:off x="115064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4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=""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179114" y="-23405"/>
            <a:ext cx="2979277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FESTIVALS</a:t>
            </a:r>
            <a:r>
              <a:rPr lang="en-US" sz="2000" b="1" baseline="0">
                <a:solidFill>
                  <a:schemeClr val="bg1"/>
                </a:solidFill>
              </a:rPr>
              <a:t> AND FREE TIME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4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=""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3161697" y="0"/>
            <a:ext cx="2979277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chemeClr val="bg1"/>
                </a:solidFill>
              </a:rPr>
              <a:t>FESTIVALS</a:t>
            </a:r>
            <a:r>
              <a:rPr lang="en-US" sz="2000" b="1" baseline="0">
                <a:solidFill>
                  <a:schemeClr val="bg1"/>
                </a:solidFill>
              </a:rPr>
              <a:t> AND FREE TIME</a:t>
            </a:r>
            <a:endParaRPr lang="en-US" sz="2000" b="1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6EAE-AF01-4F9C-97A0-B7797D826312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4BD72-ED2E-4B2E-A615-00467BAE8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98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67" r:id="rId4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media" Target="../media/media9.m4a"/><Relationship Id="rId7" Type="http://schemas.openxmlformats.org/officeDocument/2006/relationships/image" Target="../media/image2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5.wdp"/><Relationship Id="rId4" Type="http://schemas.openxmlformats.org/officeDocument/2006/relationships/audio" Target="../media/media9.m4a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7" Type="http://schemas.openxmlformats.org/officeDocument/2006/relationships/image" Target="../media/image8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p3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7039FE7-8233-0B44-B577-993CD81589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02512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0588" y="154529"/>
            <a:ext cx="8512399" cy="1331646"/>
            <a:chOff x="2408354" y="378735"/>
            <a:chExt cx="7848394" cy="2069937"/>
          </a:xfrm>
        </p:grpSpPr>
        <p:pic>
          <p:nvPicPr>
            <p:cNvPr id="3" name="Picture 2" descr="Homework for Monday 1st October – Year 6&amp;#39;s Class Blo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354" y="378735"/>
              <a:ext cx="7848394" cy="2069937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4" name="Rounded Rectangle 3"/>
            <p:cNvSpPr/>
            <p:nvPr/>
          </p:nvSpPr>
          <p:spPr bwMode="auto">
            <a:xfrm>
              <a:off x="4491302" y="863249"/>
              <a:ext cx="3682496" cy="1482283"/>
            </a:xfrm>
            <a:prstGeom prst="roundRect">
              <a:avLst/>
            </a:prstGeom>
            <a:solidFill>
              <a:srgbClr val="DDF4F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HOMEWORK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vi-VN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983117" y="2210009"/>
            <a:ext cx="47838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endParaRPr lang="en-US" sz="2400" b="1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3117" y="1583453"/>
            <a:ext cx="522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Vocabulary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ammar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654526" y="2816670"/>
            <a:ext cx="66663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Trắc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nghiệm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trên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K12 Online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New word 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r>
              <a:rPr lang="vi-VN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Reading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sách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Workbook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801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0A4FF31-2F00-CC49-AF6D-3B247118217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C4048CE-C629-7040-AC4A-BC22C59AF0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384685"/>
            <a:ext cx="9088105" cy="56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43201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0A4FF31-2F00-CC49-AF6D-3B247118217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4197" y="498763"/>
            <a:ext cx="2556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Vocabulary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204" y="1429788"/>
            <a:ext cx="4653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always /ˈ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ɔːlweɪz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usually /ˈ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juːʒuəli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often /ˈ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ɔːfn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sometimes /ˈ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sʌmtaɪmz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rarely /ˈ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rerli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never /ˈ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nevər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13375" y="1429788"/>
            <a:ext cx="224773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3246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0A4FF31-2F00-CC49-AF6D-3B247118217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031" y="519545"/>
            <a:ext cx="7735164" cy="5758125"/>
          </a:xfrm>
          <a:prstGeom prst="rect">
            <a:avLst/>
          </a:prstGeom>
        </p:spPr>
      </p:pic>
      <p:pic>
        <p:nvPicPr>
          <p:cNvPr id="2" name="41 Track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3654" y="1692132"/>
            <a:ext cx="358774" cy="3587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2100" y="5154277"/>
            <a:ext cx="1003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rarely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91503" y="5154277"/>
            <a:ext cx="1003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sometimes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45849" y="5152788"/>
            <a:ext cx="1003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usually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44200" y="5152787"/>
            <a:ext cx="1003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often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9794" y="5152786"/>
            <a:ext cx="1003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always</a:t>
            </a:r>
          </a:p>
        </p:txBody>
      </p:sp>
    </p:spTree>
    <p:extLst>
      <p:ext uri="{BB962C8B-B14F-4D97-AF65-F5344CB8AC3E}">
        <p14:creationId xmlns:p14="http://schemas.microsoft.com/office/powerpoint/2010/main" val="21219835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0A4FF31-2F00-CC49-AF6D-3B247118217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47" y="529936"/>
            <a:ext cx="8833986" cy="5671705"/>
          </a:xfrm>
          <a:prstGeom prst="rect">
            <a:avLst/>
          </a:prstGeom>
        </p:spPr>
      </p:pic>
      <p:pic>
        <p:nvPicPr>
          <p:cNvPr id="3" name="42 Track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3070" y="529936"/>
            <a:ext cx="487363" cy="48736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319279" y="826179"/>
            <a:ext cx="342900" cy="31681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42 Track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04071" y="3568989"/>
            <a:ext cx="487363" cy="487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05449" y="4435813"/>
            <a:ext cx="1003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always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05449" y="4794442"/>
            <a:ext cx="1003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usually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56537" y="5173569"/>
            <a:ext cx="1003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often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43103" y="5554498"/>
            <a:ext cx="1003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sometimes</a:t>
            </a:r>
          </a:p>
        </p:txBody>
      </p:sp>
    </p:spTree>
    <p:extLst>
      <p:ext uri="{BB962C8B-B14F-4D97-AF65-F5344CB8AC3E}">
        <p14:creationId xmlns:p14="http://schemas.microsoft.com/office/powerpoint/2010/main" val="18827540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9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95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0A4FF31-2F00-CC49-AF6D-3B247118217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-1" y="245648"/>
            <a:ext cx="8553796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111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81075" algn="l"/>
              </a:tabLst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II/</a:t>
            </a:r>
            <a:r>
              <a:rPr kumimoji="0" lang="en-US" sz="32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Grammar: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5111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81075" algn="l"/>
              </a:tabLst>
            </a:pPr>
            <a:endParaRPr kumimoji="0" lang="en-US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511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81075" algn="l"/>
              </a:tabLst>
            </a:pP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Ex1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How often do they go to the zoo?</a:t>
            </a:r>
          </a:p>
          <a:p>
            <a:pPr marL="0" marR="0" lvl="0" indent="511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81075" algn="l"/>
              </a:tabLst>
            </a:pPr>
            <a:r>
              <a:rPr kumimoji="0" lang="en-US" sz="2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		They </a:t>
            </a:r>
            <a:r>
              <a:rPr kumimoji="0" lang="en-US" sz="2800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sometimes</a:t>
            </a:r>
            <a:r>
              <a:rPr kumimoji="0" lang="en-US" sz="2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go to the zoo.</a:t>
            </a:r>
          </a:p>
          <a:p>
            <a:pPr marL="0" marR="0" lvl="0" indent="511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81075" algn="l"/>
              </a:tabLst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511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81075" algn="l"/>
              </a:tabLst>
            </a:pP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Ex2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How often is she late for school?</a:t>
            </a:r>
          </a:p>
          <a:p>
            <a:pPr marL="0" marR="0" lvl="0" indent="511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81075" algn="l"/>
              </a:tabLst>
            </a:pPr>
            <a:r>
              <a:rPr kumimoji="0" lang="en-US" sz="2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		She is </a:t>
            </a:r>
            <a:r>
              <a:rPr kumimoji="0" lang="en-US" sz="2800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never</a:t>
            </a:r>
            <a:r>
              <a:rPr kumimoji="0" lang="en-US" sz="280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late for school</a:t>
            </a:r>
            <a:r>
              <a:rPr kumimoji="0" lang="en-US" sz="2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.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511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81075" algn="l"/>
              </a:tabLst>
            </a:pPr>
            <a:endParaRPr kumimoji="0" lang="en-US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007" y="3150524"/>
            <a:ext cx="80217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BE.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always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usually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strike="sngStrik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always play soccer.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I always play soccer on Saturdays.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601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0A4FF31-2F00-CC49-AF6D-3B247118217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83" y="506557"/>
            <a:ext cx="8755207" cy="5557314"/>
          </a:xfrm>
          <a:prstGeom prst="rect">
            <a:avLst/>
          </a:prstGeom>
        </p:spPr>
      </p:pic>
      <p:pic>
        <p:nvPicPr>
          <p:cNvPr id="3" name="43 Track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7318" y="5065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080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0A4FF31-2F00-CC49-AF6D-3B247118217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76" y="1957387"/>
            <a:ext cx="8860551" cy="3217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8021" y="3644998"/>
            <a:ext cx="1003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always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42214" y="2810262"/>
            <a:ext cx="1003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usually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07374" y="3226154"/>
            <a:ext cx="1003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never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49585" y="4055681"/>
            <a:ext cx="1003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often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8021" y="4461486"/>
            <a:ext cx="1003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rarely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03000E9-B507-490D-A4B0-4CF7C693A26C}"/>
              </a:ext>
            </a:extLst>
          </p:cNvPr>
          <p:cNvSpPr txBox="1"/>
          <p:nvPr/>
        </p:nvSpPr>
        <p:spPr>
          <a:xfrm>
            <a:off x="217776" y="460051"/>
            <a:ext cx="472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Activity 2: Read and fill in the blanks (b/p. 31)</a:t>
            </a:r>
          </a:p>
        </p:txBody>
      </p:sp>
    </p:spTree>
    <p:extLst>
      <p:ext uri="{BB962C8B-B14F-4D97-AF65-F5344CB8AC3E}">
        <p14:creationId xmlns:p14="http://schemas.microsoft.com/office/powerpoint/2010/main" val="25490268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0A4FF31-2F00-CC49-AF6D-3B247118217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53" y="1789400"/>
            <a:ext cx="8989737" cy="3395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70767" y="2445650"/>
            <a:ext cx="277704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He rarely goes shopping.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70767" y="3070727"/>
            <a:ext cx="277704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He always does homework.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70767" y="3695804"/>
            <a:ext cx="277704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She often plays soccer.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70766" y="4305026"/>
            <a:ext cx="315111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She sometimes has barbercues.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6A5D756-BEF7-4B8D-9F37-AABAF61FC725}"/>
              </a:ext>
            </a:extLst>
          </p:cNvPr>
          <p:cNvSpPr/>
          <p:nvPr/>
        </p:nvSpPr>
        <p:spPr>
          <a:xfrm>
            <a:off x="417676" y="5061178"/>
            <a:ext cx="20006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How often?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2E054FC-01AC-45D2-B194-95FFE482FDFD}"/>
              </a:ext>
            </a:extLst>
          </p:cNvPr>
          <p:cNvSpPr txBox="1"/>
          <p:nvPr/>
        </p:nvSpPr>
        <p:spPr>
          <a:xfrm>
            <a:off x="215348" y="440711"/>
            <a:ext cx="6357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Activity 3: Look at the table and answer the questions.  (c/p. 23)</a:t>
            </a:r>
          </a:p>
        </p:txBody>
      </p:sp>
    </p:spTree>
    <p:extLst>
      <p:ext uri="{BB962C8B-B14F-4D97-AF65-F5344CB8AC3E}">
        <p14:creationId xmlns:p14="http://schemas.microsoft.com/office/powerpoint/2010/main" val="2295892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0A4FF31-2F00-CC49-AF6D-3B247118217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4" y="1024369"/>
            <a:ext cx="5555233" cy="14828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3" b="91667" l="1316" r="99211">
                        <a14:foregroundMark x1="1316" y1="5303" x2="99211" y2="91667"/>
                        <a14:foregroundMark x1="48158" y1="41667" x2="60789" y2="44697"/>
                        <a14:backgroundMark x1="3421" y1="70455" x2="263" y2="939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635" y="2613314"/>
            <a:ext cx="5100205" cy="1771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0" b="91304" l="358" r="98927">
                        <a14:foregroundMark x1="358" y1="870" x2="98927" y2="89565"/>
                        <a14:foregroundMark x1="4293" y1="34783" x2="35599" y2="91304"/>
                        <a14:foregroundMark x1="17352" y1="6957" x2="85689" y2="7826"/>
                        <a14:foregroundMark x1="5725" y1="11304" x2="84436" y2="16522"/>
                        <a14:foregroundMark x1="5188" y1="76522" x2="91234" y2="83478"/>
                        <a14:foregroundMark x1="3578" y1="63478" x2="3399" y2="79130"/>
                        <a14:foregroundMark x1="93560" y1="5217" x2="94812" y2="84348"/>
                        <a14:backgroundMark x1="94275" y1="5217" x2="98748" y2="1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323" y="4524374"/>
            <a:ext cx="7252233" cy="1491962"/>
          </a:xfrm>
          <a:prstGeom prst="rect">
            <a:avLst/>
          </a:prstGeom>
        </p:spPr>
      </p:pic>
      <p:pic>
        <p:nvPicPr>
          <p:cNvPr id="6" name="44 Track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40162" y="3080616"/>
            <a:ext cx="487363" cy="48736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123950" y="5001923"/>
            <a:ext cx="319748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45 Track 4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00662" y="4464267"/>
            <a:ext cx="487363" cy="48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0B73C9E-21EB-472D-8051-9058C3ACC3F2}"/>
              </a:ext>
            </a:extLst>
          </p:cNvPr>
          <p:cNvSpPr txBox="1"/>
          <p:nvPr/>
        </p:nvSpPr>
        <p:spPr>
          <a:xfrm>
            <a:off x="695323" y="509865"/>
            <a:ext cx="472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	How to stress the adverbs for emphasis.</a:t>
            </a:r>
          </a:p>
        </p:txBody>
      </p:sp>
    </p:spTree>
    <p:extLst>
      <p:ext uri="{BB962C8B-B14F-4D97-AF65-F5344CB8AC3E}">
        <p14:creationId xmlns:p14="http://schemas.microsoft.com/office/powerpoint/2010/main" val="28002301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3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4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20E55E7-F19C-8146-8B3E-9666E6D1BC7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59" l="0" r="99244">
                        <a14:foregroundMark x1="1296" y1="517" x2="58099" y2="98103"/>
                        <a14:foregroundMark x1="21166" y1="2586" x2="99028" y2="81724"/>
                        <a14:foregroundMark x1="67711" y1="2414" x2="99352" y2="36034"/>
                        <a14:foregroundMark x1="92225" y1="5172" x2="95896" y2="24828"/>
                        <a14:foregroundMark x1="2808" y1="35172" x2="2160" y2="97759"/>
                        <a14:foregroundMark x1="33909" y1="91379" x2="35637" y2="96379"/>
                        <a14:foregroundMark x1="6695" y1="2069" x2="9611" y2="10862"/>
                        <a14:foregroundMark x1="45896" y1="13621" x2="79590" y2="191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925" y="666750"/>
            <a:ext cx="8820150" cy="5524500"/>
          </a:xfrm>
          <a:prstGeom prst="rect">
            <a:avLst/>
          </a:prstGeom>
        </p:spPr>
      </p:pic>
      <p:pic>
        <p:nvPicPr>
          <p:cNvPr id="8" name="34 Track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05606" y="2072698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9891" y="4349169"/>
            <a:ext cx="132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swimming,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0673" y="4670716"/>
            <a:ext cx="132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 the mall,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817" y="4947808"/>
            <a:ext cx="132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 the beach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87157" y="4352944"/>
            <a:ext cx="132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video game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93049" y="4342553"/>
            <a:ext cx="132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pizza,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99975" y="4661209"/>
            <a:ext cx="132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barbecue,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7292" y="4949983"/>
            <a:ext cx="132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cake,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28319" y="4338683"/>
            <a:ext cx="132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TV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32047" y="4338683"/>
            <a:ext cx="132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cake,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28542" y="4660360"/>
            <a:ext cx="132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movie</a:t>
            </a:r>
          </a:p>
        </p:txBody>
      </p:sp>
    </p:spTree>
    <p:extLst>
      <p:ext uri="{BB962C8B-B14F-4D97-AF65-F5344CB8AC3E}">
        <p14:creationId xmlns:p14="http://schemas.microsoft.com/office/powerpoint/2010/main" val="18765452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08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0A4FF31-2F00-CC49-AF6D-3B247118217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83" y="497897"/>
            <a:ext cx="8734425" cy="57363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9ECD764-FAA0-4A6F-B581-6EADA1AE49E6}"/>
              </a:ext>
            </a:extLst>
          </p:cNvPr>
          <p:cNvSpPr txBox="1"/>
          <p:nvPr/>
        </p:nvSpPr>
        <p:spPr>
          <a:xfrm>
            <a:off x="124692" y="300598"/>
            <a:ext cx="7876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Activity 2: Speaking – What’s Your “Spirit Animal?”</a:t>
            </a:r>
          </a:p>
        </p:txBody>
      </p:sp>
    </p:spTree>
    <p:extLst>
      <p:ext uri="{BB962C8B-B14F-4D97-AF65-F5344CB8AC3E}">
        <p14:creationId xmlns:p14="http://schemas.microsoft.com/office/powerpoint/2010/main" val="147607682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0588" y="154529"/>
            <a:ext cx="8512399" cy="1331646"/>
            <a:chOff x="2408354" y="378735"/>
            <a:chExt cx="7848394" cy="2069937"/>
          </a:xfrm>
        </p:grpSpPr>
        <p:pic>
          <p:nvPicPr>
            <p:cNvPr id="3" name="Picture 2" descr="Homework for Monday 1st October – Year 6&amp;#39;s Class Blo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354" y="378735"/>
              <a:ext cx="7848394" cy="2069937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4" name="Rounded Rectangle 3"/>
            <p:cNvSpPr/>
            <p:nvPr/>
          </p:nvSpPr>
          <p:spPr bwMode="auto">
            <a:xfrm>
              <a:off x="4491302" y="863249"/>
              <a:ext cx="3682496" cy="1482283"/>
            </a:xfrm>
            <a:prstGeom prst="roundRect">
              <a:avLst/>
            </a:prstGeom>
            <a:solidFill>
              <a:srgbClr val="DDF4F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HOMEWORK 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983117" y="2210009"/>
            <a:ext cx="70109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K12 Online</a:t>
            </a:r>
          </a:p>
          <a:p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3117" y="1583453"/>
            <a:ext cx="522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Vocabulary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ammar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983117" y="2836565"/>
            <a:ext cx="7010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Chuẩn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bị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Unit 4_Lesson 2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9129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6625291-754D-F24E-8695-F7C2431C1D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384685"/>
            <a:ext cx="9140303" cy="56836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56A4470-80C3-FF48-A68E-1A61018F8D9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4030086421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361A2E0-30FA-4156-93AD-B941DB2FA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969" y="3561526"/>
            <a:ext cx="3176279" cy="23791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DF5C82F-13E2-4C88-9EEC-D77AA83BB680}"/>
              </a:ext>
            </a:extLst>
          </p:cNvPr>
          <p:cNvSpPr txBox="1"/>
          <p:nvPr/>
        </p:nvSpPr>
        <p:spPr>
          <a:xfrm>
            <a:off x="261252" y="1351702"/>
            <a:ext cx="440773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/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pərˈfɔːrməns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(n):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food stand /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fuːd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stænd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(n):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fashion show /ˈ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fæʃn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ʃəʊ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(n):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puppet show /ˈ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pʌpɪt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ʃəʊ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/(n):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tug of war /ˌ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tʌɡ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əv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wɔːr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(n):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talent show /ˈ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tælənt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ʃəʊ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(n): 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17CA9EF-2670-4E51-A251-7E0D28368E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54"/>
          <a:stretch/>
        </p:blipFill>
        <p:spPr>
          <a:xfrm>
            <a:off x="4845935" y="2622783"/>
            <a:ext cx="4138423" cy="3589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6882AA6-5B16-4D5D-9499-EE37DD9A9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922" y="3414721"/>
            <a:ext cx="3306787" cy="24645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5F48EF7-6722-4116-98F5-289CA94EBD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1" t="13767" r="-1031" b="26518"/>
          <a:stretch/>
        </p:blipFill>
        <p:spPr>
          <a:xfrm>
            <a:off x="5016928" y="3898120"/>
            <a:ext cx="3621781" cy="23805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729E8BD3-CE5E-41D5-8877-BB9973A5B0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6611" y="4339520"/>
            <a:ext cx="4124699" cy="247394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4197" y="498763"/>
            <a:ext cx="2556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Vocabulary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5988" y="2529047"/>
            <a:ext cx="4038316" cy="26832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DF5C82F-13E2-4C88-9EEC-D77AA83BB680}"/>
              </a:ext>
            </a:extLst>
          </p:cNvPr>
          <p:cNvSpPr txBox="1"/>
          <p:nvPr/>
        </p:nvSpPr>
        <p:spPr>
          <a:xfrm>
            <a:off x="4623953" y="1351702"/>
            <a:ext cx="440773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310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046B04B-5A25-E240-88C9-CC67AC5E4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83" y="734632"/>
            <a:ext cx="8947033" cy="4767952"/>
          </a:xfrm>
          <a:prstGeom prst="rect">
            <a:avLst/>
          </a:prstGeom>
        </p:spPr>
      </p:pic>
      <p:pic>
        <p:nvPicPr>
          <p:cNvPr id="4" name="46 Track 46">
            <a:hlinkClick r:id="" action="ppaction://media"/>
            <a:extLst>
              <a:ext uri="{FF2B5EF4-FFF2-40B4-BE49-F238E27FC236}">
                <a16:creationId xmlns="" xmlns:a16="http://schemas.microsoft.com/office/drawing/2014/main" id="{0B05F70E-A766-684E-B3C5-79077FB08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3044" y="858285"/>
            <a:ext cx="306968" cy="30696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287F30F1-B538-8549-B19C-0988CE969FED}"/>
              </a:ext>
            </a:extLst>
          </p:cNvPr>
          <p:cNvSpPr/>
          <p:nvPr/>
        </p:nvSpPr>
        <p:spPr>
          <a:xfrm>
            <a:off x="7203311" y="2679676"/>
            <a:ext cx="342900" cy="316819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A8A969DB-4065-ED41-8514-D723449B7C41}"/>
              </a:ext>
            </a:extLst>
          </p:cNvPr>
          <p:cNvSpPr/>
          <p:nvPr/>
        </p:nvSpPr>
        <p:spPr>
          <a:xfrm>
            <a:off x="5506762" y="1425717"/>
            <a:ext cx="342900" cy="316819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FDDCBDA4-3039-E148-B1A6-2E2E8A9C98F7}"/>
              </a:ext>
            </a:extLst>
          </p:cNvPr>
          <p:cNvSpPr/>
          <p:nvPr/>
        </p:nvSpPr>
        <p:spPr>
          <a:xfrm>
            <a:off x="7211403" y="1512340"/>
            <a:ext cx="342900" cy="316819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FE339207-994C-7440-AF7A-78EC0B136A84}"/>
              </a:ext>
            </a:extLst>
          </p:cNvPr>
          <p:cNvSpPr/>
          <p:nvPr/>
        </p:nvSpPr>
        <p:spPr>
          <a:xfrm>
            <a:off x="3712445" y="2663492"/>
            <a:ext cx="342900" cy="316819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F0D60D6D-B83D-7D4C-98FC-34AC7999B1CC}"/>
              </a:ext>
            </a:extLst>
          </p:cNvPr>
          <p:cNvSpPr/>
          <p:nvPr/>
        </p:nvSpPr>
        <p:spPr>
          <a:xfrm>
            <a:off x="1985046" y="2655399"/>
            <a:ext cx="342900" cy="316819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1A16BFD-DB08-C048-8302-531A193D75BA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28579800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1B1C7522-9B04-4FBA-80C1-1C9320A97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706406"/>
              </p:ext>
            </p:extLst>
          </p:nvPr>
        </p:nvGraphicFramePr>
        <p:xfrm>
          <a:off x="172278" y="628373"/>
          <a:ext cx="8878958" cy="381384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53340">
                  <a:extLst>
                    <a:ext uri="{9D8B030D-6E8A-4147-A177-3AD203B41FA5}">
                      <a16:colId xmlns="" xmlns:a16="http://schemas.microsoft.com/office/drawing/2014/main" val="1569367060"/>
                    </a:ext>
                  </a:extLst>
                </a:gridCol>
                <a:gridCol w="4525618">
                  <a:extLst>
                    <a:ext uri="{9D8B030D-6E8A-4147-A177-3AD203B41FA5}">
                      <a16:colId xmlns="" xmlns:a16="http://schemas.microsoft.com/office/drawing/2014/main" val="981897563"/>
                    </a:ext>
                  </a:extLst>
                </a:gridCol>
              </a:tblGrid>
              <a:tr h="52456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Positive (good)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Negative (bad)</a:t>
                      </a:r>
                    </a:p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81023758"/>
                  </a:ext>
                </a:extLst>
              </a:tr>
              <a:tr h="3021367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90367475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75438" y="1510678"/>
            <a:ext cx="242989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wonderful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interesting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exciting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helpful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66320" y="1510678"/>
            <a:ext cx="273305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complicated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awful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35482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20E55E7-F19C-8146-8B3E-9666E6D1BC7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70" y="477470"/>
            <a:ext cx="7776730" cy="5882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8604" y="1229914"/>
            <a:ext cx="277704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It is in the park.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5139" y="1778143"/>
            <a:ext cx="277704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It starts at 10 a.m.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9546" y="2343549"/>
            <a:ext cx="389659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There’s a tug of war and a fashion show.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6649" y="2899834"/>
            <a:ext cx="34316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food stand opens at 10:30 a.m.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7431" y="3456322"/>
            <a:ext cx="277704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bus leaves at 9:30 a.m.</a:t>
            </a:r>
          </a:p>
        </p:txBody>
      </p:sp>
    </p:spTree>
    <p:extLst>
      <p:ext uri="{BB962C8B-B14F-4D97-AF65-F5344CB8AC3E}">
        <p14:creationId xmlns:p14="http://schemas.microsoft.com/office/powerpoint/2010/main" val="28689531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167952" y="641511"/>
            <a:ext cx="910667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111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81075" algn="l"/>
              </a:tabLst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II/</a:t>
            </a:r>
            <a:r>
              <a:rPr kumimoji="0" lang="en-US" sz="32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Grammar:</a:t>
            </a:r>
          </a:p>
          <a:p>
            <a:pPr marL="0" marR="0" lvl="0" indent="5111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81075" algn="l"/>
              </a:tabLst>
            </a:pP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(The Present Simple Tense)</a:t>
            </a:r>
            <a:endParaRPr lang="en-US" sz="3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563" y="3054651"/>
            <a:ext cx="3789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4563" y="3615609"/>
            <a:ext cx="8326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8144" y="4582199"/>
            <a:ext cx="40161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Ex: The trains leaves at 10 a.m.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School starts at 7 o’clock.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8509" y="1836584"/>
            <a:ext cx="3311236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+ am/ is/ are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+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bare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V 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e/</a:t>
            </a:r>
            <a:r>
              <a:rPr lang="en-US" sz="2800" b="1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endParaRPr lang="en-US" sz="2800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5881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20E55E7-F19C-8146-8B3E-9666E6D1BC7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6800"/>
            <a:ext cx="9104246" cy="5011882"/>
          </a:xfrm>
          <a:prstGeom prst="rect">
            <a:avLst/>
          </a:prstGeom>
        </p:spPr>
      </p:pic>
      <p:pic>
        <p:nvPicPr>
          <p:cNvPr id="3" name="47 Track 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3843" y="11686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968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EC0EB0F-FE60-484D-8A03-0B0043503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5" y="771350"/>
            <a:ext cx="8922646" cy="447389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="" xmlns:a16="http://schemas.microsoft.com/office/drawing/2014/main" id="{3EBE8D1C-F8E8-364A-95A4-4530771682C9}"/>
              </a:ext>
            </a:extLst>
          </p:cNvPr>
          <p:cNvSpPr txBox="1"/>
          <p:nvPr/>
        </p:nvSpPr>
        <p:spPr>
          <a:xfrm>
            <a:off x="2692871" y="2105689"/>
            <a:ext cx="1003012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open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="" xmlns:a16="http://schemas.microsoft.com/office/drawing/2014/main" id="{A888A1BF-F6BA-3442-A313-6A43C6B9F356}"/>
              </a:ext>
            </a:extLst>
          </p:cNvPr>
          <p:cNvSpPr txBox="1"/>
          <p:nvPr/>
        </p:nvSpPr>
        <p:spPr>
          <a:xfrm>
            <a:off x="2226944" y="2638963"/>
            <a:ext cx="1003012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leaves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="" xmlns:a16="http://schemas.microsoft.com/office/drawing/2014/main" id="{0124465B-E85F-9A44-8AD5-9264BE9D48E8}"/>
              </a:ext>
            </a:extLst>
          </p:cNvPr>
          <p:cNvSpPr txBox="1"/>
          <p:nvPr/>
        </p:nvSpPr>
        <p:spPr>
          <a:xfrm>
            <a:off x="4659779" y="3156888"/>
            <a:ext cx="1003012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close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="" xmlns:a16="http://schemas.microsoft.com/office/drawing/2014/main" id="{977C23DB-3120-3F4C-9A5A-5AE279A5C028}"/>
              </a:ext>
            </a:extLst>
          </p:cNvPr>
          <p:cNvSpPr txBox="1"/>
          <p:nvPr/>
        </p:nvSpPr>
        <p:spPr>
          <a:xfrm>
            <a:off x="3136499" y="3683974"/>
            <a:ext cx="1003012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ends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="" xmlns:a16="http://schemas.microsoft.com/office/drawing/2014/main" id="{732CEB49-4A38-154D-ABAD-4D8C09EC1FE2}"/>
              </a:ext>
            </a:extLst>
          </p:cNvPr>
          <p:cNvSpPr txBox="1"/>
          <p:nvPr/>
        </p:nvSpPr>
        <p:spPr>
          <a:xfrm>
            <a:off x="3856261" y="4217248"/>
            <a:ext cx="1003012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leave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9B683A9-CDCC-B447-A39E-0317E9490C2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285743911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707935"/>
              </p:ext>
            </p:extLst>
          </p:nvPr>
        </p:nvGraphicFramePr>
        <p:xfrm>
          <a:off x="93785" y="480649"/>
          <a:ext cx="8909538" cy="28369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4606"/>
                <a:gridCol w="1803039"/>
                <a:gridCol w="970491"/>
                <a:gridCol w="2269697"/>
                <a:gridCol w="3171705"/>
              </a:tblGrid>
              <a:tr h="4052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Words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Transcription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Meaning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52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6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friendly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(adj)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/ˈfrendli/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Thân thiện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52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funny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(adj)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/ˈfʌni/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Buồn cười, vui nhộn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52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6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helpful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(adj)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/ˈhelpfl/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 ích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52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6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kind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(adj)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/kaɪnd/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Tử tế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52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6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lazy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(adj)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/ˈleɪzi/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Lười biếng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52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6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selfish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(adj)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/ˈselfɪʃ/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Ích</a:t>
                      </a: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kỷ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410720"/>
              </p:ext>
            </p:extLst>
          </p:nvPr>
        </p:nvGraphicFramePr>
        <p:xfrm>
          <a:off x="93785" y="3317628"/>
          <a:ext cx="8909538" cy="3036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4605"/>
                <a:gridCol w="1803039"/>
                <a:gridCol w="970491"/>
                <a:gridCol w="2269697"/>
                <a:gridCol w="3171706"/>
              </a:tblGrid>
              <a:tr h="6072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housework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(n)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/ˈ</a:t>
                      </a:r>
                      <a:r>
                        <a:rPr lang="en-US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haʊswɜːrk</a:t>
                      </a: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072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6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character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(n)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/ˈkærəktər/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</a:t>
                      </a:r>
                      <a:r>
                        <a:rPr lang="en-US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072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6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schoolwork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(n)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/ˈskuːlwɜːrk/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072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6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expression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(n)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/ɪkˈspreʃn/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 ngữ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072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6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shuttlecock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(n)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/ˈ</a:t>
                      </a:r>
                      <a:r>
                        <a:rPr lang="en-US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ʃʌtlkɑːk</a:t>
                      </a: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890283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D0850BF-2E04-2F42-9B72-B977CED00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382" y="591605"/>
            <a:ext cx="6962709" cy="4746116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="" xmlns:a16="http://schemas.microsoft.com/office/drawing/2014/main" id="{13EB3BE0-EFD7-5448-A3B7-83B5079017C5}"/>
              </a:ext>
            </a:extLst>
          </p:cNvPr>
          <p:cNvSpPr txBox="1"/>
          <p:nvPr/>
        </p:nvSpPr>
        <p:spPr>
          <a:xfrm>
            <a:off x="2210136" y="1750500"/>
            <a:ext cx="2777042" cy="4001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It starts at 11 a.m.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="" xmlns:a16="http://schemas.microsoft.com/office/drawing/2014/main" id="{D9D24EB4-66F6-194C-A88B-F7CF359F3A95}"/>
              </a:ext>
            </a:extLst>
          </p:cNvPr>
          <p:cNvSpPr txBox="1"/>
          <p:nvPr/>
        </p:nvSpPr>
        <p:spPr>
          <a:xfrm>
            <a:off x="2210136" y="2704930"/>
            <a:ext cx="2777042" cy="4001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It ends at 10 a.m.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="" xmlns:a16="http://schemas.microsoft.com/office/drawing/2014/main" id="{A9332AD8-6524-514A-A27F-99FE7E4FF344}"/>
              </a:ext>
            </a:extLst>
          </p:cNvPr>
          <p:cNvSpPr txBox="1"/>
          <p:nvPr/>
        </p:nvSpPr>
        <p:spPr>
          <a:xfrm>
            <a:off x="2210136" y="3659360"/>
            <a:ext cx="2777042" cy="4001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It opens at 12:30 p.m.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="" xmlns:a16="http://schemas.microsoft.com/office/drawing/2014/main" id="{7EF72479-86D0-A744-98F0-6F5951BEDACD}"/>
              </a:ext>
            </a:extLst>
          </p:cNvPr>
          <p:cNvSpPr txBox="1"/>
          <p:nvPr/>
        </p:nvSpPr>
        <p:spPr>
          <a:xfrm>
            <a:off x="2210136" y="4613790"/>
            <a:ext cx="2777042" cy="4001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It leaves in 10 minutes.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248F921-551D-0B4E-8485-81DB4BFE088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12060069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C5230C4-2171-6C40-8773-70597C5113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60" y="600459"/>
            <a:ext cx="8730097" cy="4956280"/>
          </a:xfrm>
          <a:prstGeom prst="rect">
            <a:avLst/>
          </a:prstGeom>
        </p:spPr>
      </p:pic>
      <p:pic>
        <p:nvPicPr>
          <p:cNvPr id="4" name="48 Track 48">
            <a:hlinkClick r:id="" action="ppaction://media"/>
            <a:extLst>
              <a:ext uri="{FF2B5EF4-FFF2-40B4-BE49-F238E27FC236}">
                <a16:creationId xmlns="" xmlns:a16="http://schemas.microsoft.com/office/drawing/2014/main" id="{048BD7FE-7F03-0A48-997F-C56F82E81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6046" y="2728800"/>
            <a:ext cx="297621" cy="297621"/>
          </a:xfrm>
          <a:prstGeom prst="rect">
            <a:avLst/>
          </a:prstGeom>
        </p:spPr>
      </p:pic>
      <p:pic>
        <p:nvPicPr>
          <p:cNvPr id="5" name="49 Track 49">
            <a:hlinkClick r:id="" action="ppaction://media"/>
            <a:extLst>
              <a:ext uri="{FF2B5EF4-FFF2-40B4-BE49-F238E27FC236}">
                <a16:creationId xmlns="" xmlns:a16="http://schemas.microsoft.com/office/drawing/2014/main" id="{6165A80E-D7E4-2F44-A6BD-98B53E5E1A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9815" y="3899118"/>
            <a:ext cx="297621" cy="29762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F7D6E23F-AF53-C14E-B166-C64061FDED22}"/>
              </a:ext>
            </a:extLst>
          </p:cNvPr>
          <p:cNvCxnSpPr>
            <a:cxnSpLocks/>
          </p:cNvCxnSpPr>
          <p:nvPr/>
        </p:nvCxnSpPr>
        <p:spPr>
          <a:xfrm>
            <a:off x="830155" y="4442212"/>
            <a:ext cx="264942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52385F1-26E7-7645-A23D-BB2BC299B26B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234084548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20E55E7-F19C-8146-8B3E-9666E6D1BC7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8721"/>
          <a:stretch/>
        </p:blipFill>
        <p:spPr>
          <a:xfrm>
            <a:off x="190500" y="510894"/>
            <a:ext cx="8797636" cy="554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33210"/>
      </p:ext>
    </p:extLst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9F8EBAE-19BD-7F48-A9CE-95FF509E3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890"/>
          <a:stretch/>
        </p:blipFill>
        <p:spPr>
          <a:xfrm>
            <a:off x="-1" y="389372"/>
            <a:ext cx="9148755" cy="57897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B7C944E-2199-B44A-9C84-946AF8F6555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667681706"/>
      </p:ext>
    </p:extLst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0588" y="154529"/>
            <a:ext cx="8512399" cy="1331646"/>
            <a:chOff x="2408354" y="378735"/>
            <a:chExt cx="7848394" cy="2069937"/>
          </a:xfrm>
        </p:grpSpPr>
        <p:pic>
          <p:nvPicPr>
            <p:cNvPr id="3" name="Picture 2" descr="Homework for Monday 1st October – Year 6&amp;#39;s Class Blo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354" y="378735"/>
              <a:ext cx="7848394" cy="2069937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4" name="Rounded Rectangle 3"/>
            <p:cNvSpPr/>
            <p:nvPr/>
          </p:nvSpPr>
          <p:spPr bwMode="auto">
            <a:xfrm>
              <a:off x="4491302" y="863249"/>
              <a:ext cx="3682496" cy="1482283"/>
            </a:xfrm>
            <a:prstGeom prst="roundRect">
              <a:avLst/>
            </a:prstGeom>
            <a:solidFill>
              <a:srgbClr val="DDF4F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HOMEWORK 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983117" y="2210009"/>
            <a:ext cx="7010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K12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Online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3117" y="1583453"/>
            <a:ext cx="522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Vocabulary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ammar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983117" y="2836565"/>
            <a:ext cx="7010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Chuẩn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bị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Unit 4_Lesson 3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0976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B29E8F-8BC9-DD47-BE65-42E9C77D443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86" y="451820"/>
            <a:ext cx="8063688" cy="58675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830" y="1923465"/>
            <a:ext cx="69545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11191" y="4912583"/>
            <a:ext cx="144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helpful (G)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11191" y="5180168"/>
            <a:ext cx="144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funny (G)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16387" y="5445285"/>
            <a:ext cx="144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friendly (G)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11191" y="5689620"/>
            <a:ext cx="144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selfish (B)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49292" y="5971343"/>
            <a:ext cx="144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kind (G)</a:t>
            </a:r>
          </a:p>
        </p:txBody>
      </p:sp>
      <p:pic>
        <p:nvPicPr>
          <p:cNvPr id="11" name="38 Track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11191" y="4395841"/>
            <a:ext cx="357809" cy="35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365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7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B29E8F-8BC9-DD47-BE65-42E9C77D443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" b="99424" l="112" r="99554">
                        <a14:foregroundMark x1="223" y1="2879" x2="99219" y2="98081"/>
                        <a14:foregroundMark x1="12835" y1="33205" x2="38281" y2="95585"/>
                        <a14:foregroundMark x1="2232" y1="76200" x2="22991" y2="97889"/>
                        <a14:foregroundMark x1="9933" y1="78695" x2="25000" y2="79271"/>
                        <a14:foregroundMark x1="36719" y1="79655" x2="52790" y2="79271"/>
                        <a14:foregroundMark x1="26897" y1="87908" x2="78237" y2="93090"/>
                        <a14:foregroundMark x1="28683" y1="99616" x2="74442" y2="98464"/>
                        <a14:foregroundMark x1="45647" y1="10557" x2="99554" y2="768"/>
                        <a14:foregroundMark x1="6138" y1="2879" x2="55915" y2="1919"/>
                        <a14:foregroundMark x1="32478" y1="4415" x2="58147" y2="53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" y="947737"/>
            <a:ext cx="8534400" cy="496252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561609" y="1239983"/>
            <a:ext cx="400216" cy="3290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579918" y="2722418"/>
            <a:ext cx="966355" cy="4052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579918" y="3127664"/>
            <a:ext cx="981941" cy="3550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579918" y="2722418"/>
            <a:ext cx="981941" cy="7602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579918" y="3887933"/>
            <a:ext cx="981941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39 Track 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09717" y="1667453"/>
            <a:ext cx="410730" cy="410730"/>
          </a:xfrm>
          <a:prstGeom prst="rect">
            <a:avLst/>
          </a:prstGeom>
        </p:spPr>
      </p:pic>
      <p:pic>
        <p:nvPicPr>
          <p:cNvPr id="15" name="40 Track 4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8143" y="4628861"/>
            <a:ext cx="487363" cy="487363"/>
          </a:xfrm>
          <a:prstGeom prst="rect">
            <a:avLst/>
          </a:prstGeom>
        </p:spPr>
      </p:pic>
      <p:pic>
        <p:nvPicPr>
          <p:cNvPr id="11" name="39 Track 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74553" y="1034618"/>
            <a:ext cx="410730" cy="41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191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92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6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92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B29E8F-8BC9-DD47-BE65-42E9C77D443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3" y="1271153"/>
            <a:ext cx="9079952" cy="392430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1759" y="1830533"/>
            <a:ext cx="283845" cy="24591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46909" y="4509366"/>
            <a:ext cx="3086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thinks about other people/tries to help her family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9940" y="4277743"/>
            <a:ext cx="22846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never does any chores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79939" y="4509366"/>
            <a:ext cx="22846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doesn’t share anything</a:t>
            </a:r>
          </a:p>
        </p:txBody>
      </p:sp>
    </p:spTree>
    <p:extLst>
      <p:ext uri="{BB962C8B-B14F-4D97-AF65-F5344CB8AC3E}">
        <p14:creationId xmlns:p14="http://schemas.microsoft.com/office/powerpoint/2010/main" val="41243764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B29E8F-8BC9-DD47-BE65-42E9C77D443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7" y="1714499"/>
            <a:ext cx="9002684" cy="35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79620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B29E8F-8BC9-DD47-BE65-42E9C77D443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737" l="892" r="99220">
                        <a14:foregroundMark x1="892" y1="0" x2="99331" y2="89069"/>
                        <a14:foregroundMark x1="45708" y1="94737" x2="88852" y2="94332"/>
                        <a14:foregroundMark x1="7023" y1="4453" x2="18060" y2="8097"/>
                        <a14:backgroundMark x1="92308" y1="96356" x2="99889" y2="97166"/>
                        <a14:backgroundMark x1="669" y1="97976" x2="47157" y2="97773"/>
                        <a14:backgroundMark x1="57079" y1="99190" x2="74136" y2="995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01857"/>
            <a:ext cx="9098860" cy="501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1295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252118"/>
            <a:ext cx="8953500" cy="2162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CB29E8F-8BC9-DD47-BE65-42E9C77D443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637646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3469</TotalTime>
  <Words>777</Words>
  <Application>Microsoft Office PowerPoint</Application>
  <PresentationFormat>On-screen Show (4:3)</PresentationFormat>
  <Paragraphs>226</Paragraphs>
  <Slides>34</Slides>
  <Notes>7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Times New Roman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PC</cp:lastModifiedBy>
  <cp:revision>230</cp:revision>
  <dcterms:created xsi:type="dcterms:W3CDTF">2019-07-02T02:13:33Z</dcterms:created>
  <dcterms:modified xsi:type="dcterms:W3CDTF">2021-11-06T09:20:54Z</dcterms:modified>
</cp:coreProperties>
</file>