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264" r:id="rId3"/>
    <p:sldId id="274" r:id="rId4"/>
    <p:sldId id="273" r:id="rId5"/>
    <p:sldId id="277" r:id="rId6"/>
    <p:sldId id="283" r:id="rId7"/>
    <p:sldId id="276" r:id="rId8"/>
    <p:sldId id="280" r:id="rId9"/>
    <p:sldId id="281" r:id="rId10"/>
    <p:sldId id="282" r:id="rId11"/>
    <p:sldId id="284" r:id="rId12"/>
    <p:sldId id="270" r:id="rId13"/>
    <p:sldId id="285" r:id="rId14"/>
    <p:sldId id="286" r:id="rId15"/>
    <p:sldId id="287" r:id="rId16"/>
    <p:sldId id="333" r:id="rId17"/>
    <p:sldId id="289" r:id="rId18"/>
    <p:sldId id="341" r:id="rId19"/>
    <p:sldId id="257" r:id="rId20"/>
    <p:sldId id="342" r:id="rId21"/>
    <p:sldId id="338" r:id="rId22"/>
    <p:sldId id="297" r:id="rId23"/>
    <p:sldId id="343" r:id="rId24"/>
    <p:sldId id="298" r:id="rId25"/>
    <p:sldId id="301" r:id="rId26"/>
    <p:sldId id="308" r:id="rId27"/>
    <p:sldId id="310" r:id="rId28"/>
    <p:sldId id="3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26DD-1AB6-4F98-97A1-442BB5B95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22265-2358-4297-B4FD-953B9CAE5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0CCD-7BF0-40F6-967D-0BCFB9E6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06AF4-4D87-4026-9D85-C7201972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78B10-3309-400B-BE33-BD09C3CA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89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7B00-7C61-4C06-B469-B77CC4E3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00218-95E1-4F73-9565-19C078C16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0905C-D7D4-45F6-89F6-5721A12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F89C3-BB95-43FB-85B8-62A7CC9D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3BABF-287A-42D3-B095-6779CE1C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632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43B4D-96E5-4110-BEFE-D36F36903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38B93-2674-4038-9326-723F318AC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CB46-1F8B-4B92-AFB4-93EFAB228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AA77-4C1C-4BFE-947E-417292AA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01B84-3BB4-4DF9-BA07-E2E3969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059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7D2D-9B05-44B6-A4B5-79BD1DC4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76477-1EB1-449E-B0D6-3109D1A87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9AA93-6693-44A3-823C-4096AB5D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B0B80-3BED-471C-9C8A-9510E711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F439B-AF7C-431E-AC96-2EDDD718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17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6713-01B7-4D26-8612-33036956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C74E-42E5-428A-B072-8FF940EE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5C494-536D-4B20-ACDB-3A436E57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C5C47-B9F1-4970-9D6F-C94596F3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DB7F3-7208-464E-998F-F6FA1D6A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03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CC01-F58B-4D97-8E73-1F43784E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05FB6-DCF8-4F03-9D42-BF678C4BD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418AA-05E3-4A79-98B5-65F018248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9989E-938C-4D19-99D9-A72BAA27F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873B7-F49E-4F0D-9B70-BB98C66EF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CB161-4162-40E1-BFCF-DD041E57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6166-9159-46A5-B627-3C1D1E0D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DA64A-F72F-448F-B173-375BB4437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E36B-01BA-4AB3-847E-FA667061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E0390-3E62-4E3B-962E-8D9A32ADA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E0961-1DA7-4C48-95C3-A9F2B5E58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7599-0306-4AB3-93B9-D80EE29E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84B71-CA30-463D-91D7-194BA7A6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10F840-5C47-4101-9624-AF0672EC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26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5C38-3391-4367-9D57-35350968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E1BB5-8429-409B-9613-85B7C32B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39164-5ED8-4F08-AA33-92953F1B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6DE51-1DBC-4F60-B556-7988499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12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04CA36-2736-4BC0-AFC5-3506CBFF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2B200-C3BB-4F90-A7BB-255A924F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79D69-DA9C-4E3B-9F2E-20E1CAD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154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5205F-D762-4A7B-933E-09DD77EC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2D72D-B590-4066-A8F1-213DC1E2C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BAB8E-B157-430A-A611-C99330D49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4C776-CE69-44A8-8B49-F8C25EA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CABBA-F4D6-4223-A2C9-1ABFDCED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8CBB2-F6B2-4AEC-8711-CA229C98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7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13C9-9B2E-4FDD-B26C-FCFACA27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4120A-4EDE-4A21-9FE8-1FF52E166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47D06-A6B1-4A8F-99E3-1A3F6623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76408-0682-4718-BF71-83A42EA7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58777-1863-4E07-94AE-FF1ADB26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6B809-A08A-44A6-9761-44A2E667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937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95C6D9-223A-447E-B68B-B51873D1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225DA-0DBE-49DD-A4F0-55389921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F31BA-B034-44E8-8525-A120F4C1B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53CC7-3D9E-4422-874C-F8EEAB94C791}" type="datetimeFigureOut">
              <a:rPr lang="en-CA" smtClean="0"/>
              <a:t>2021-11-09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FD206-3987-473F-85BA-3BE39D79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F5640-7FC3-4889-9F4D-8FDACB550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AE52-DFA1-4A9A-8B89-C468A9D938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67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9.gif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9.gif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jpeg"/><Relationship Id="rId7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gif"/><Relationship Id="rId4" Type="http://schemas.openxmlformats.org/officeDocument/2006/relationships/image" Target="../media/image9.gif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3E0D9-2A98-4E27-A2F8-823E44E0697D}"/>
              </a:ext>
            </a:extLst>
          </p:cNvPr>
          <p:cNvSpPr/>
          <p:nvPr/>
        </p:nvSpPr>
        <p:spPr>
          <a:xfrm>
            <a:off x="631170" y="801184"/>
            <a:ext cx="10929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CHỦ ĐỀ V: MÔI TRƯỜNG PHI ĐỊA ĐỚI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A2422B-09B5-4DA3-BCF5-C6D88C1B672E}"/>
              </a:ext>
            </a:extLst>
          </p:cNvPr>
          <p:cNvSpPr/>
          <p:nvPr/>
        </p:nvSpPr>
        <p:spPr>
          <a:xfrm>
            <a:off x="2200543" y="2186100"/>
            <a:ext cx="77909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Môi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hoang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60A16-3FC5-4812-BA0C-A8EF13576CD0}"/>
              </a:ext>
            </a:extLst>
          </p:cNvPr>
          <p:cNvSpPr/>
          <p:nvPr/>
        </p:nvSpPr>
        <p:spPr>
          <a:xfrm>
            <a:off x="2476259" y="3118256"/>
            <a:ext cx="72394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Môi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vùn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40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62235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82838" y="-26913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7F7A3-0BBE-4848-BFF4-EC24E7BF7B19}"/>
              </a:ext>
            </a:extLst>
          </p:cNvPr>
          <p:cNvSpPr txBox="1"/>
          <p:nvPr/>
        </p:nvSpPr>
        <p:spPr>
          <a:xfrm>
            <a:off x="1380890" y="488699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-Khí hậu</a:t>
            </a:r>
          </a:p>
        </p:txBody>
      </p:sp>
      <p:pic>
        <p:nvPicPr>
          <p:cNvPr id="18" name="Picture 26" descr="nguyentungoc0163 | theNEXTvoz">
            <a:extLst>
              <a:ext uri="{FF2B5EF4-FFF2-40B4-BE49-F238E27FC236}">
                <a16:creationId xmlns:a16="http://schemas.microsoft.com/office/drawing/2014/main" id="{07920D77-E2BF-413E-9A88-EFA31EEDD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5" y="5486043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B0E4685-1246-4FCA-B918-7644EFE3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2" y="571722"/>
            <a:ext cx="7963070" cy="5677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B16AF64-E88A-46A1-898C-B05E11B4F526}"/>
              </a:ext>
            </a:extLst>
          </p:cNvPr>
          <p:cNvSpPr/>
          <p:nvPr/>
        </p:nvSpPr>
        <p:spPr>
          <a:xfrm>
            <a:off x="2366080" y="4591578"/>
            <a:ext cx="2750284" cy="850679"/>
          </a:xfrm>
          <a:prstGeom prst="wedgeRectCallout">
            <a:avLst>
              <a:gd name="adj1" fmla="val -44833"/>
              <a:gd name="adj2" fmla="val 852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hiếm hoi trong hoang mạc có nguồn nước gọi là các ốc đảo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75674" y="1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Drawing Love GIF by Ai and Aiko">
            <a:extLst>
              <a:ext uri="{FF2B5EF4-FFF2-40B4-BE49-F238E27FC236}">
                <a16:creationId xmlns:a16="http://schemas.microsoft.com/office/drawing/2014/main" id="{31A32E8C-1033-4DD1-B029-7573BED429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6" y="1781925"/>
            <a:ext cx="2463834" cy="27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4275552-F724-45E8-9674-03907277E778}"/>
              </a:ext>
            </a:extLst>
          </p:cNvPr>
          <p:cNvSpPr/>
          <p:nvPr/>
        </p:nvSpPr>
        <p:spPr>
          <a:xfrm>
            <a:off x="3896070" y="1804226"/>
            <a:ext cx="6779058" cy="2789247"/>
          </a:xfrm>
          <a:prstGeom prst="homePlate">
            <a:avLst>
              <a:gd name="adj" fmla="val 43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phân bố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hoang mạc phân bố </a:t>
            </a: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dọc chí tuyến, ở giữa lục địa hoặc ở </a:t>
            </a:r>
          </a:p>
          <a:p>
            <a:pPr algn="just"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nơi có dòng biển lạnh chảy gần bờ.</a:t>
            </a:r>
          </a:p>
          <a:p>
            <a:pPr algn="just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hoang mạc rất khô </a:t>
            </a: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hạn, khắc nghiệt, chênh lệch nhiệt độ </a:t>
            </a: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giữa ngày và đêm rất lớn.</a:t>
            </a:r>
          </a:p>
          <a:p>
            <a:pPr algn="just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ert forest landscape at sunset scene with desert animals and plants  2763948 Vector Art at Vecteezy">
            <a:extLst>
              <a:ext uri="{FF2B5EF4-FFF2-40B4-BE49-F238E27FC236}">
                <a16:creationId xmlns:a16="http://schemas.microsoft.com/office/drawing/2014/main" id="{F36B84A9-466A-4564-BB0F-828F11C8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0962"/>
            <a:ext cx="9906000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2025A-689B-45F9-BC5F-10C993438035}"/>
              </a:ext>
            </a:extLst>
          </p:cNvPr>
          <p:cNvSpPr/>
          <p:nvPr/>
        </p:nvSpPr>
        <p:spPr>
          <a:xfrm>
            <a:off x="1143000" y="14869"/>
            <a:ext cx="9906000" cy="1336093"/>
          </a:xfrm>
          <a:prstGeom prst="rect">
            <a:avLst/>
          </a:prstGeom>
          <a:solidFill>
            <a:srgbClr val="FFC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9D7DB-6D1E-48D5-8F29-3B97F998C636}"/>
              </a:ext>
            </a:extLst>
          </p:cNvPr>
          <p:cNvSpPr/>
          <p:nvPr/>
        </p:nvSpPr>
        <p:spPr>
          <a:xfrm>
            <a:off x="1204455" y="27525"/>
            <a:ext cx="95432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6" descr="nguyentungoc0163 | theNEXTvoz">
            <a:extLst>
              <a:ext uri="{FF2B5EF4-FFF2-40B4-BE49-F238E27FC236}">
                <a16:creationId xmlns:a16="http://schemas.microsoft.com/office/drawing/2014/main" id="{C62EDA09-9D80-4491-B765-A3CB1ED11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5" y="5458520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A541774-1D38-4232-A89C-CF99DD4FF882}"/>
              </a:ext>
            </a:extLst>
          </p:cNvPr>
          <p:cNvSpPr/>
          <p:nvPr/>
        </p:nvSpPr>
        <p:spPr>
          <a:xfrm>
            <a:off x="1293645" y="4691886"/>
            <a:ext cx="2763594" cy="766634"/>
          </a:xfrm>
          <a:prstGeom prst="wedgeRectCallout">
            <a:avLst>
              <a:gd name="adj1" fmla="val 1428"/>
              <a:gd name="adj2" fmla="val 858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thực vật trong hoang mạc rất đa dạng nà</a:t>
            </a:r>
          </a:p>
          <a:p>
            <a:pPr algn="ctr"/>
            <a:endParaRPr lang="en-US"/>
          </a:p>
        </p:txBody>
      </p:sp>
      <p:pic>
        <p:nvPicPr>
          <p:cNvPr id="3074" name="Picture 2" descr="Góc Nhỏ - ✿◕ ‿ ◕✿ Khu Vườn Hoa Xương Rồng...✿◕ ‿ ◕✿ | Diễn Đàn Xổ Số Thần  Tài">
            <a:extLst>
              <a:ext uri="{FF2B5EF4-FFF2-40B4-BE49-F238E27FC236}">
                <a16:creationId xmlns:a16="http://schemas.microsoft.com/office/drawing/2014/main" id="{238E7281-487B-483C-8FD0-E0686E7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31" y="632625"/>
            <a:ext cx="3552025" cy="22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CD76152-4E93-4ACA-9264-2BAB2496E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b="11531"/>
          <a:stretch/>
        </p:blipFill>
        <p:spPr bwMode="auto">
          <a:xfrm>
            <a:off x="4281672" y="4389582"/>
            <a:ext cx="3552025" cy="223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283E7-7047-45D4-82E4-FF3F64A59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65" y="2990647"/>
            <a:ext cx="2774790" cy="3699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4447D-7711-4B68-8079-5CFDCDB3D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75" y="1776291"/>
            <a:ext cx="3698027" cy="2449399"/>
          </a:xfrm>
          <a:prstGeom prst="rect">
            <a:avLst/>
          </a:prstGeom>
        </p:spPr>
      </p:pic>
      <p:pic>
        <p:nvPicPr>
          <p:cNvPr id="3076" name="Picture 4" descr="Bottle Tree | บอนไซ">
            <a:extLst>
              <a:ext uri="{FF2B5EF4-FFF2-40B4-BE49-F238E27FC236}">
                <a16:creationId xmlns:a16="http://schemas.microsoft.com/office/drawing/2014/main" id="{A865DC29-4D75-4226-9883-386AEFDF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76" y="1213154"/>
            <a:ext cx="2248470" cy="337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ert forest landscape at sunset scene with desert animals and plants  2763948 Vector Art at Vecteezy">
            <a:extLst>
              <a:ext uri="{FF2B5EF4-FFF2-40B4-BE49-F238E27FC236}">
                <a16:creationId xmlns:a16="http://schemas.microsoft.com/office/drawing/2014/main" id="{F36B84A9-466A-4564-BB0F-828F11C8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0962"/>
            <a:ext cx="9906000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2025A-689B-45F9-BC5F-10C993438035}"/>
              </a:ext>
            </a:extLst>
          </p:cNvPr>
          <p:cNvSpPr/>
          <p:nvPr/>
        </p:nvSpPr>
        <p:spPr>
          <a:xfrm>
            <a:off x="1143000" y="14869"/>
            <a:ext cx="9906000" cy="1336093"/>
          </a:xfrm>
          <a:prstGeom prst="rect">
            <a:avLst/>
          </a:prstGeom>
          <a:solidFill>
            <a:srgbClr val="FFC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9D7DB-6D1E-48D5-8F29-3B97F998C636}"/>
              </a:ext>
            </a:extLst>
          </p:cNvPr>
          <p:cNvSpPr/>
          <p:nvPr/>
        </p:nvSpPr>
        <p:spPr>
          <a:xfrm>
            <a:off x="1143000" y="27525"/>
            <a:ext cx="976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6" descr="nguyentungoc0163 | theNEXTvoz">
            <a:extLst>
              <a:ext uri="{FF2B5EF4-FFF2-40B4-BE49-F238E27FC236}">
                <a16:creationId xmlns:a16="http://schemas.microsoft.com/office/drawing/2014/main" id="{C62EDA09-9D80-4491-B765-A3CB1ED11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5" y="5458520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A541774-1D38-4232-A89C-CF99DD4FF882}"/>
              </a:ext>
            </a:extLst>
          </p:cNvPr>
          <p:cNvSpPr/>
          <p:nvPr/>
        </p:nvSpPr>
        <p:spPr>
          <a:xfrm>
            <a:off x="2873665" y="5458520"/>
            <a:ext cx="2045888" cy="766634"/>
          </a:xfrm>
          <a:prstGeom prst="wedgeRectCallout">
            <a:avLst>
              <a:gd name="adj1" fmla="val -62881"/>
              <a:gd name="adj2" fmla="val -51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cũng không hề ít...</a:t>
            </a:r>
          </a:p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891C586-51E1-4F88-9599-14611F39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54" y="625432"/>
            <a:ext cx="3002991" cy="21411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CE2852-817A-42A6-B51B-5814063F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3379" r="10379" b="9746"/>
          <a:stretch/>
        </p:blipFill>
        <p:spPr bwMode="auto">
          <a:xfrm>
            <a:off x="7983935" y="5000963"/>
            <a:ext cx="3002992" cy="18076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9C7C001-DF35-46BD-9E13-4296373A1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1784" r="28782"/>
          <a:stretch/>
        </p:blipFill>
        <p:spPr bwMode="auto">
          <a:xfrm>
            <a:off x="5069947" y="5000964"/>
            <a:ext cx="2763594" cy="182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Fennec Fox">
            <a:extLst>
              <a:ext uri="{FF2B5EF4-FFF2-40B4-BE49-F238E27FC236}">
                <a16:creationId xmlns:a16="http://schemas.microsoft.com/office/drawing/2014/main" id="{2D8DC951-943C-4AF2-A1FE-93DA22302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r="4694"/>
          <a:stretch/>
        </p:blipFill>
        <p:spPr bwMode="auto">
          <a:xfrm>
            <a:off x="5069947" y="2818567"/>
            <a:ext cx="2763594" cy="20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Interesting Camel Facts &amp;amp; Information for Kids">
            <a:extLst>
              <a:ext uri="{FF2B5EF4-FFF2-40B4-BE49-F238E27FC236}">
                <a16:creationId xmlns:a16="http://schemas.microsoft.com/office/drawing/2014/main" id="{0AD1D06B-1D33-469C-A733-BF207330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t="12358"/>
          <a:stretch/>
        </p:blipFill>
        <p:spPr bwMode="auto">
          <a:xfrm>
            <a:off x="1713484" y="1187686"/>
            <a:ext cx="3318865" cy="22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proving the Camel | Science News for Students">
            <a:extLst>
              <a:ext uri="{FF2B5EF4-FFF2-40B4-BE49-F238E27FC236}">
                <a16:creationId xmlns:a16="http://schemas.microsoft.com/office/drawing/2014/main" id="{951D6426-7AFA-42F0-8C0B-0273FB48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0" y="3552109"/>
            <a:ext cx="3300100" cy="185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5C01EE9-AF73-4AA6-97E9-8A4B84D6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37" y="670327"/>
            <a:ext cx="2785466" cy="20866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eekend with Snakes in UAE | Weekend ideas for the UAE">
            <a:extLst>
              <a:ext uri="{FF2B5EF4-FFF2-40B4-BE49-F238E27FC236}">
                <a16:creationId xmlns:a16="http://schemas.microsoft.com/office/drawing/2014/main" id="{CC213729-9FCF-4DBD-8CF2-187AE9E61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b="13130"/>
          <a:stretch/>
        </p:blipFill>
        <p:spPr bwMode="auto">
          <a:xfrm>
            <a:off x="7983936" y="2818568"/>
            <a:ext cx="2977157" cy="20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ert forest landscape at sunset scene with desert animals and plants  2763948 Vector Art at Vecteezy">
            <a:extLst>
              <a:ext uri="{FF2B5EF4-FFF2-40B4-BE49-F238E27FC236}">
                <a16:creationId xmlns:a16="http://schemas.microsoft.com/office/drawing/2014/main" id="{F36B84A9-466A-4564-BB0F-828F11C8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0962"/>
            <a:ext cx="9906000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2025A-689B-45F9-BC5F-10C993438035}"/>
              </a:ext>
            </a:extLst>
          </p:cNvPr>
          <p:cNvSpPr/>
          <p:nvPr/>
        </p:nvSpPr>
        <p:spPr>
          <a:xfrm>
            <a:off x="1143000" y="14869"/>
            <a:ext cx="9906000" cy="1336093"/>
          </a:xfrm>
          <a:prstGeom prst="rect">
            <a:avLst/>
          </a:prstGeom>
          <a:solidFill>
            <a:srgbClr val="FFC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9D7DB-6D1E-48D5-8F29-3B97F998C636}"/>
              </a:ext>
            </a:extLst>
          </p:cNvPr>
          <p:cNvSpPr/>
          <p:nvPr/>
        </p:nvSpPr>
        <p:spPr>
          <a:xfrm>
            <a:off x="1143000" y="27525"/>
            <a:ext cx="976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6" descr="nguyentungoc0163 | theNEXTvoz">
            <a:extLst>
              <a:ext uri="{FF2B5EF4-FFF2-40B4-BE49-F238E27FC236}">
                <a16:creationId xmlns:a16="http://schemas.microsoft.com/office/drawing/2014/main" id="{C62EDA09-9D80-4491-B765-A3CB1ED11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5" y="5458520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A541774-1D38-4232-A89C-CF99DD4FF882}"/>
              </a:ext>
            </a:extLst>
          </p:cNvPr>
          <p:cNvSpPr/>
          <p:nvPr/>
        </p:nvSpPr>
        <p:spPr>
          <a:xfrm>
            <a:off x="2801307" y="5458521"/>
            <a:ext cx="1511952" cy="580467"/>
          </a:xfrm>
          <a:prstGeom prst="wedgeRectCallout">
            <a:avLst>
              <a:gd name="adj1" fmla="val -66797"/>
              <a:gd name="adj2" fmla="val -6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“Thủ đoạn” để thích nghi </a:t>
            </a:r>
          </a:p>
          <a:p>
            <a:pPr algn="ctr"/>
            <a:endParaRPr 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5A64608-3735-4415-8606-D22CE5458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7412" r="6407" b="35534"/>
          <a:stretch/>
        </p:blipFill>
        <p:spPr bwMode="auto">
          <a:xfrm rot="5400000">
            <a:off x="1020090" y="2098899"/>
            <a:ext cx="4118290" cy="247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237E028-B321-48AD-8F84-CBE8500A7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9"/>
          <a:stretch/>
        </p:blipFill>
        <p:spPr bwMode="auto">
          <a:xfrm>
            <a:off x="4398160" y="3538421"/>
            <a:ext cx="4163669" cy="32321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8A6116C-328A-4426-AAB8-133A034D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r="13229" b="4262"/>
          <a:stretch>
            <a:fillRect/>
          </a:stretch>
        </p:blipFill>
        <p:spPr bwMode="auto">
          <a:xfrm>
            <a:off x="7059003" y="638107"/>
            <a:ext cx="3921473" cy="28128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3783009-6F78-4F2F-A092-A9CDB2903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4727" r="51052" b="23008"/>
          <a:stretch/>
        </p:blipFill>
        <p:spPr bwMode="auto">
          <a:xfrm>
            <a:off x="8636149" y="3538421"/>
            <a:ext cx="2344327" cy="32920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llout: Quad Arrow 6">
            <a:extLst>
              <a:ext uri="{FF2B5EF4-FFF2-40B4-BE49-F238E27FC236}">
                <a16:creationId xmlns:a16="http://schemas.microsoft.com/office/drawing/2014/main" id="{B71C013D-F480-4D65-A670-14E00F1CA6F8}"/>
              </a:ext>
            </a:extLst>
          </p:cNvPr>
          <p:cNvSpPr/>
          <p:nvPr/>
        </p:nvSpPr>
        <p:spPr>
          <a:xfrm>
            <a:off x="4323840" y="1059126"/>
            <a:ext cx="2735162" cy="2417743"/>
          </a:xfrm>
          <a:prstGeom prst="quadArrowCallout">
            <a:avLst>
              <a:gd name="adj1" fmla="val 18515"/>
              <a:gd name="adj2" fmla="val 16066"/>
              <a:gd name="adj3" fmla="val 13774"/>
              <a:gd name="adj4" fmla="val 573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dự trữ nước và chất dinh dưỡng trong cơ thể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sert forest landscape at sunset scene with desert animals and plants  2763948 Vector Art at Vecteezy">
            <a:extLst>
              <a:ext uri="{FF2B5EF4-FFF2-40B4-BE49-F238E27FC236}">
                <a16:creationId xmlns:a16="http://schemas.microsoft.com/office/drawing/2014/main" id="{F36B84A9-466A-4564-BB0F-828F11C8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0962"/>
            <a:ext cx="9906000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2025A-689B-45F9-BC5F-10C993438035}"/>
              </a:ext>
            </a:extLst>
          </p:cNvPr>
          <p:cNvSpPr/>
          <p:nvPr/>
        </p:nvSpPr>
        <p:spPr>
          <a:xfrm>
            <a:off x="1143000" y="14869"/>
            <a:ext cx="9906000" cy="1336093"/>
          </a:xfrm>
          <a:prstGeom prst="rect">
            <a:avLst/>
          </a:prstGeom>
          <a:solidFill>
            <a:srgbClr val="FFC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9D7DB-6D1E-48D5-8F29-3B97F998C636}"/>
              </a:ext>
            </a:extLst>
          </p:cNvPr>
          <p:cNvSpPr/>
          <p:nvPr/>
        </p:nvSpPr>
        <p:spPr>
          <a:xfrm>
            <a:off x="1143000" y="27525"/>
            <a:ext cx="976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6" descr="nguyentungoc0163 | theNEXTvoz">
            <a:extLst>
              <a:ext uri="{FF2B5EF4-FFF2-40B4-BE49-F238E27FC236}">
                <a16:creationId xmlns:a16="http://schemas.microsoft.com/office/drawing/2014/main" id="{C62EDA09-9D80-4491-B765-A3CB1ED11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55" y="5458520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A541774-1D38-4232-A89C-CF99DD4FF882}"/>
              </a:ext>
            </a:extLst>
          </p:cNvPr>
          <p:cNvSpPr/>
          <p:nvPr/>
        </p:nvSpPr>
        <p:spPr>
          <a:xfrm>
            <a:off x="2801307" y="5458521"/>
            <a:ext cx="1511952" cy="580467"/>
          </a:xfrm>
          <a:prstGeom prst="wedgeRectCallout">
            <a:avLst>
              <a:gd name="adj1" fmla="val -66797"/>
              <a:gd name="adj2" fmla="val -6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“Thủ đoạn” để thích nghi </a:t>
            </a:r>
          </a:p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9987976-F0E6-4281-B215-96BE7234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41" y="4780080"/>
            <a:ext cx="2996705" cy="19973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F843A3F-DBA7-461D-9556-25174818D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/>
          <a:stretch/>
        </p:blipFill>
        <p:spPr bwMode="auto">
          <a:xfrm>
            <a:off x="7978295" y="2700600"/>
            <a:ext cx="3021794" cy="19973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DBC1CBC-9F7E-4258-9FBB-B0C434118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r="9033"/>
          <a:stretch/>
        </p:blipFill>
        <p:spPr bwMode="auto">
          <a:xfrm>
            <a:off x="7965752" y="654641"/>
            <a:ext cx="3021794" cy="19845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esert fox cubs play in Israel - Limited Edition of 100 Photography by  Yarin Klien | Saatchi Art">
            <a:extLst>
              <a:ext uri="{FF2B5EF4-FFF2-40B4-BE49-F238E27FC236}">
                <a16:creationId xmlns:a16="http://schemas.microsoft.com/office/drawing/2014/main" id="{A174B696-1AA7-4638-B36C-358FD31F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39" y="4775574"/>
            <a:ext cx="2996705" cy="199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4518DCC-5B18-42C2-A623-77BFA43D1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2" b="8496"/>
          <a:stretch/>
        </p:blipFill>
        <p:spPr bwMode="auto">
          <a:xfrm>
            <a:off x="1359921" y="3429000"/>
            <a:ext cx="3466069" cy="19064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angaroo Rats Are Furry, Spring-Loaded Ninjas | The Kid Should See This">
            <a:extLst>
              <a:ext uri="{FF2B5EF4-FFF2-40B4-BE49-F238E27FC236}">
                <a16:creationId xmlns:a16="http://schemas.microsoft.com/office/drawing/2014/main" id="{4276A28E-224E-4C19-B2B0-D57D30C7A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14" y="1240510"/>
            <a:ext cx="3460678" cy="20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llout: Quad Arrow 21">
            <a:extLst>
              <a:ext uri="{FF2B5EF4-FFF2-40B4-BE49-F238E27FC236}">
                <a16:creationId xmlns:a16="http://schemas.microsoft.com/office/drawing/2014/main" id="{40D63ACB-1587-4A0B-BEB2-48D1C719693B}"/>
              </a:ext>
            </a:extLst>
          </p:cNvPr>
          <p:cNvSpPr/>
          <p:nvPr/>
        </p:nvSpPr>
        <p:spPr>
          <a:xfrm>
            <a:off x="5220544" y="2694058"/>
            <a:ext cx="2398731" cy="2032264"/>
          </a:xfrm>
          <a:prstGeom prst="quadArrowCallout">
            <a:avLst>
              <a:gd name="adj1" fmla="val 18515"/>
              <a:gd name="adj2" fmla="val 16066"/>
              <a:gd name="adj3" fmla="val 13774"/>
              <a:gd name="adj4" fmla="val 573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chế 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 đa sự mất nước</a:t>
            </a:r>
          </a:p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DFE4637-827E-4A86-A4F2-89AE27788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3" b="14738"/>
          <a:stretch/>
        </p:blipFill>
        <p:spPr bwMode="auto">
          <a:xfrm>
            <a:off x="4863333" y="654641"/>
            <a:ext cx="2996705" cy="19805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pic>
        <p:nvPicPr>
          <p:cNvPr id="16" name="Picture 2" descr="Drawing Love GIF by Ai and Aiko">
            <a:extLst>
              <a:ext uri="{FF2B5EF4-FFF2-40B4-BE49-F238E27FC236}">
                <a16:creationId xmlns:a16="http://schemas.microsoft.com/office/drawing/2014/main" id="{31A32E8C-1033-4DD1-B029-7573BED429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6" y="1781925"/>
            <a:ext cx="2463834" cy="27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4275552-F724-45E8-9674-03907277E778}"/>
              </a:ext>
            </a:extLst>
          </p:cNvPr>
          <p:cNvSpPr/>
          <p:nvPr/>
        </p:nvSpPr>
        <p:spPr>
          <a:xfrm>
            <a:off x="3896071" y="1804226"/>
            <a:ext cx="6766011" cy="2789247"/>
          </a:xfrm>
          <a:prstGeom prst="homePlate">
            <a:avLst>
              <a:gd name="adj" fmla="val 382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D4B44-5F12-4C58-977C-BFBF95D02197}"/>
              </a:ext>
            </a:extLst>
          </p:cNvPr>
          <p:cNvSpPr/>
          <p:nvPr/>
        </p:nvSpPr>
        <p:spPr>
          <a:xfrm>
            <a:off x="1143000" y="27525"/>
            <a:ext cx="97689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spc="50" dirty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3600" b="1" spc="50" dirty="0">
              <a:ln w="0"/>
              <a:blipFill>
                <a:blip r:embed="rId4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aeacco Cactus Desert Sand Wood Sun Blue Sky Natural Scenic Photographic  Backgrounds Photography Backdrops For Photo Studio|Background| - AliExpress">
            <a:extLst>
              <a:ext uri="{FF2B5EF4-FFF2-40B4-BE49-F238E27FC236}">
                <a16:creationId xmlns:a16="http://schemas.microsoft.com/office/drawing/2014/main" id="{2A3B0161-0D92-49AA-8427-ED196D35C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 b="16067"/>
          <a:stretch/>
        </p:blipFill>
        <p:spPr bwMode="auto">
          <a:xfrm>
            <a:off x="81494" y="71021"/>
            <a:ext cx="6232125" cy="4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A5FB4D-6C7F-4F35-B789-7671693F8996}"/>
              </a:ext>
            </a:extLst>
          </p:cNvPr>
          <p:cNvSpPr txBox="1"/>
          <p:nvPr/>
        </p:nvSpPr>
        <p:spPr>
          <a:xfrm rot="21262665">
            <a:off x="4819715" y="3115843"/>
            <a:ext cx="107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F3986-ED99-4C25-A246-AF09B43EBC10}"/>
              </a:ext>
            </a:extLst>
          </p:cNvPr>
          <p:cNvSpPr txBox="1"/>
          <p:nvPr/>
        </p:nvSpPr>
        <p:spPr>
          <a:xfrm rot="21262665">
            <a:off x="4643487" y="3381664"/>
            <a:ext cx="91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Khám phá Himalaya - kì quan thiên nhiên của thế giới">
            <a:extLst>
              <a:ext uri="{FF2B5EF4-FFF2-40B4-BE49-F238E27FC236}">
                <a16:creationId xmlns:a16="http://schemas.microsoft.com/office/drawing/2014/main" id="{15E9176B-447C-4594-91A8-F0712F4A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79" y="3643530"/>
            <a:ext cx="5836521" cy="32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20DB6E49-C24B-4308-BA4D-19E3CBD6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92" y="895546"/>
            <a:ext cx="9255711" cy="77121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B80A-245E-4FBE-A859-42C9647F869B}"/>
              </a:ext>
            </a:extLst>
          </p:cNvPr>
          <p:cNvSpPr/>
          <p:nvPr/>
        </p:nvSpPr>
        <p:spPr>
          <a:xfrm>
            <a:off x="3553689" y="2010292"/>
            <a:ext cx="4655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Đặc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môi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endParaRPr lang="en-US" sz="3600" b="0" cap="none" spc="0" dirty="0">
              <a:ln w="0"/>
              <a:solidFill>
                <a:srgbClr val="99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438EC-E483-4DCC-A9EA-75EE086E4A2A}"/>
              </a:ext>
            </a:extLst>
          </p:cNvPr>
          <p:cNvSpPr/>
          <p:nvPr/>
        </p:nvSpPr>
        <p:spPr>
          <a:xfrm>
            <a:off x="3553689" y="2782669"/>
            <a:ext cx="45874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Cư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trú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6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endParaRPr lang="en-US" sz="3600" b="0" cap="none" spc="0" dirty="0">
              <a:ln w="0"/>
              <a:solidFill>
                <a:srgbClr val="99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461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6F1A75-8C8F-4550-A6C3-49621C05BD28}"/>
              </a:ext>
            </a:extLst>
          </p:cNvPr>
          <p:cNvGrpSpPr/>
          <p:nvPr/>
        </p:nvGrpSpPr>
        <p:grpSpPr>
          <a:xfrm>
            <a:off x="6303302" y="3503776"/>
            <a:ext cx="5808799" cy="3325374"/>
            <a:chOff x="6303302" y="3503776"/>
            <a:chExt cx="5808799" cy="3325374"/>
          </a:xfrm>
        </p:grpSpPr>
        <p:pic>
          <p:nvPicPr>
            <p:cNvPr id="13" name="Picture 2" descr="Trắc nghiệm địa lí 7 bài 23: Môi trường vùng núi - Tech12h">
              <a:extLst>
                <a:ext uri="{FF2B5EF4-FFF2-40B4-BE49-F238E27FC236}">
                  <a16:creationId xmlns:a16="http://schemas.microsoft.com/office/drawing/2014/main" id="{480B0C3A-5AE5-4A52-B40F-6625EC4EC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302" y="3630968"/>
              <a:ext cx="5808799" cy="319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305E8A-85C3-4916-A330-5BBC802BD7DD}"/>
                </a:ext>
              </a:extLst>
            </p:cNvPr>
            <p:cNvSpPr/>
            <p:nvPr/>
          </p:nvSpPr>
          <p:spPr>
            <a:xfrm>
              <a:off x="7662171" y="3503776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104575"/>
            <a:ext cx="10515600" cy="77121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13EDC5-5A1E-4CB9-A5A4-C81D887F2B17}"/>
              </a:ext>
            </a:extLst>
          </p:cNvPr>
          <p:cNvSpPr/>
          <p:nvPr/>
        </p:nvSpPr>
        <p:spPr>
          <a:xfrm>
            <a:off x="658585" y="875792"/>
            <a:ext cx="4163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2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Đặc</a:t>
            </a:r>
            <a:r>
              <a:rPr lang="en-US" sz="32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32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môi</a:t>
            </a:r>
            <a:r>
              <a:rPr lang="en-US" sz="3200" b="0" cap="none" spc="0" dirty="0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99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endParaRPr lang="en-US" sz="3200" b="0" cap="none" spc="0" dirty="0">
              <a:ln w="0"/>
              <a:solidFill>
                <a:srgbClr val="99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54252-CF99-4690-8819-CD2E69D17FAA}"/>
              </a:ext>
            </a:extLst>
          </p:cNvPr>
          <p:cNvSpPr txBox="1"/>
          <p:nvPr/>
        </p:nvSpPr>
        <p:spPr>
          <a:xfrm>
            <a:off x="432050" y="1375774"/>
            <a:ext cx="10336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SGK/74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23.2?</a:t>
            </a:r>
            <a:endParaRPr lang="en-CA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E807EE-930E-42BF-B7D8-99CFEF2BD8C9}"/>
              </a:ext>
            </a:extLst>
          </p:cNvPr>
          <p:cNvGrpSpPr/>
          <p:nvPr/>
        </p:nvGrpSpPr>
        <p:grpSpPr>
          <a:xfrm>
            <a:off x="191024" y="2202689"/>
            <a:ext cx="7106144" cy="2738488"/>
            <a:chOff x="191024" y="2202689"/>
            <a:chExt cx="7106144" cy="2738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72F2B5-3FE9-4F3D-8C4B-BDE53782BF89}"/>
                </a:ext>
              </a:extLst>
            </p:cNvPr>
            <p:cNvGrpSpPr/>
            <p:nvPr/>
          </p:nvGrpSpPr>
          <p:grpSpPr>
            <a:xfrm>
              <a:off x="191024" y="2329881"/>
              <a:ext cx="7106144" cy="2611296"/>
              <a:chOff x="191024" y="2329881"/>
              <a:chExt cx="7106144" cy="2611296"/>
            </a:xfrm>
          </p:grpSpPr>
          <p:pic>
            <p:nvPicPr>
              <p:cNvPr id="11" name="Picture 2" descr="Trả lời câu hỏi in nghiêng - Study for our future">
                <a:extLst>
                  <a:ext uri="{FF2B5EF4-FFF2-40B4-BE49-F238E27FC236}">
                    <a16:creationId xmlns:a16="http://schemas.microsoft.com/office/drawing/2014/main" id="{10863051-F190-4D7A-8205-B113243811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024" y="2329882"/>
                <a:ext cx="3448821" cy="25516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Các nhân tố ảnh hưởng đến sự phát triển và phân bố của sinh vật | SGK Địa  lí lớp 10">
                <a:extLst>
                  <a:ext uri="{FF2B5EF4-FFF2-40B4-BE49-F238E27FC236}">
                    <a16:creationId xmlns:a16="http://schemas.microsoft.com/office/drawing/2014/main" id="{C0713C39-1C15-4479-893C-329B548FF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845" y="2329881"/>
                <a:ext cx="3657323" cy="2611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1B7A33-E36C-492F-A27B-3CD235F814A2}"/>
                </a:ext>
              </a:extLst>
            </p:cNvPr>
            <p:cNvSpPr/>
            <p:nvPr/>
          </p:nvSpPr>
          <p:spPr>
            <a:xfrm>
              <a:off x="3371983" y="220268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7F7877C-A512-43A2-BBF0-3CF0093B76BB}"/>
              </a:ext>
            </a:extLst>
          </p:cNvPr>
          <p:cNvSpPr/>
          <p:nvPr/>
        </p:nvSpPr>
        <p:spPr>
          <a:xfrm>
            <a:off x="7483290" y="2354802"/>
            <a:ext cx="4376478" cy="771217"/>
          </a:xfrm>
          <a:prstGeom prst="wedgeRectCallout">
            <a:avLst>
              <a:gd name="adj1" fmla="val -62106"/>
              <a:gd name="adj2" fmla="val -615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xuất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tuyết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vĩnh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cửu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en-CA" sz="2400" dirty="0">
              <a:solidFill>
                <a:srgbClr val="FF0000"/>
              </a:solidFill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5836D6E-4CCD-4692-943D-C5A61DDDB870}"/>
              </a:ext>
            </a:extLst>
          </p:cNvPr>
          <p:cNvSpPr/>
          <p:nvPr/>
        </p:nvSpPr>
        <p:spPr>
          <a:xfrm>
            <a:off x="1811044" y="5422485"/>
            <a:ext cx="5370192" cy="771217"/>
          </a:xfrm>
          <a:prstGeom prst="wedgeRectCallout">
            <a:avLst>
              <a:gd name="adj1" fmla="val 58416"/>
              <a:gd name="adj2" fmla="val -16155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sườn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núi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phía</a:t>
            </a:r>
            <a:r>
              <a:rPr lang="en-US" sz="2400" dirty="0">
                <a:solidFill>
                  <a:srgbClr val="FF0000"/>
                </a:solidFill>
              </a:rPr>
              <a:t> Nam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triển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sườn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phía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bắc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en-CA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sert Vector Icon.Cartoon Vector Icon Isolated On White Background Desert.  Stock Vector - Illustration of valley, adventure: 215519332">
            <a:extLst>
              <a:ext uri="{FF2B5EF4-FFF2-40B4-BE49-F238E27FC236}">
                <a16:creationId xmlns:a16="http://schemas.microsoft.com/office/drawing/2014/main" id="{451AAB38-E689-4A11-8A83-3ACB869DF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10" y="1068086"/>
            <a:ext cx="9906000" cy="45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2A4C6C-3A9C-4E83-8973-521D5EB0070B}"/>
              </a:ext>
            </a:extLst>
          </p:cNvPr>
          <p:cNvSpPr/>
          <p:nvPr/>
        </p:nvSpPr>
        <p:spPr>
          <a:xfrm>
            <a:off x="5122889" y="3245370"/>
            <a:ext cx="1956216" cy="183630"/>
          </a:xfrm>
          <a:prstGeom prst="rect">
            <a:avLst/>
          </a:prstGeom>
          <a:solidFill>
            <a:srgbClr val="A6C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530CB-29F2-4390-B805-B065E1ECAF12}"/>
              </a:ext>
            </a:extLst>
          </p:cNvPr>
          <p:cNvSpPr txBox="1"/>
          <p:nvPr/>
        </p:nvSpPr>
        <p:spPr>
          <a:xfrm>
            <a:off x="1893927" y="1974161"/>
            <a:ext cx="84041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V: MÔI TRƯỜNG PHI ĐỊA ĐỚI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1: </a:t>
            </a:r>
          </a:p>
          <a:p>
            <a:r>
              <a:rPr lang="en-US" sz="6000" b="1" dirty="0" err="1">
                <a:ln w="12700">
                  <a:solidFill>
                    <a:srgbClr val="C00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6000" b="1" dirty="0">
                <a:ln w="12700">
                  <a:solidFill>
                    <a:srgbClr val="C00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C00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ln w="12700">
                  <a:solidFill>
                    <a:srgbClr val="C00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Hoang </a:t>
            </a:r>
            <a:r>
              <a:rPr lang="en-US" sz="6000" b="1" dirty="0" err="1">
                <a:ln w="12700">
                  <a:solidFill>
                    <a:srgbClr val="C000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6000" b="1" dirty="0">
              <a:ln w="12700">
                <a:solidFill>
                  <a:srgbClr val="C00000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18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7C94BA-638E-4EA2-B2F1-11ADC1585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504" y="3758124"/>
            <a:ext cx="6647583" cy="3088088"/>
          </a:xfrm>
          <a:prstGeom prst="rect">
            <a:avLst/>
          </a:prstGeom>
        </p:spPr>
      </p:pic>
      <p:pic>
        <p:nvPicPr>
          <p:cNvPr id="8" name="Picture 4" descr="Các nhân tố ảnh hưởng đến sự phát triển và phân bố của sinh vật | SGK Địa  lí lớp 10">
            <a:extLst>
              <a:ext uri="{FF2B5EF4-FFF2-40B4-BE49-F238E27FC236}">
                <a16:creationId xmlns:a16="http://schemas.microsoft.com/office/drawing/2014/main" id="{82415386-88E3-43FF-8AC3-2220A102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54" y="259011"/>
            <a:ext cx="4325106" cy="313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6172F1-8CB3-4FFB-9BCD-EE9800BCB3B4}"/>
              </a:ext>
            </a:extLst>
          </p:cNvPr>
          <p:cNvSpPr txBox="1"/>
          <p:nvPr/>
        </p:nvSpPr>
        <p:spPr>
          <a:xfrm>
            <a:off x="568146" y="3354100"/>
            <a:ext cx="10771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0,6</a:t>
            </a:r>
            <a:r>
              <a:rPr 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=&gt;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9ABF3-CC2A-4213-BC75-90971A1F21B6}"/>
              </a:ext>
            </a:extLst>
          </p:cNvPr>
          <p:cNvSpPr txBox="1"/>
          <p:nvPr/>
        </p:nvSpPr>
        <p:spPr>
          <a:xfrm>
            <a:off x="451282" y="4984427"/>
            <a:ext cx="4820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3000m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5500m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FCC320-F058-4B20-BD62-C05B6DF0A6D2}"/>
              </a:ext>
            </a:extLst>
          </p:cNvPr>
          <p:cNvSpPr/>
          <p:nvPr/>
        </p:nvSpPr>
        <p:spPr>
          <a:xfrm>
            <a:off x="7550699" y="4522762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?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105B9-71BD-4B4B-9665-1FF36BFE943F}"/>
              </a:ext>
            </a:extLst>
          </p:cNvPr>
          <p:cNvSpPr/>
          <p:nvPr/>
        </p:nvSpPr>
        <p:spPr>
          <a:xfrm>
            <a:off x="9181093" y="3865762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?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E51416-8DD9-42A0-8327-327CF9BB9CE6}"/>
              </a:ext>
            </a:extLst>
          </p:cNvPr>
          <p:cNvGrpSpPr/>
          <p:nvPr/>
        </p:nvGrpSpPr>
        <p:grpSpPr>
          <a:xfrm>
            <a:off x="156840" y="210016"/>
            <a:ext cx="7548789" cy="3121134"/>
            <a:chOff x="156840" y="210016"/>
            <a:chExt cx="7548789" cy="31211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30DEBF-19F2-4431-BC8F-EA57B68AD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40" y="210016"/>
              <a:ext cx="7548789" cy="312113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6FA523-BA52-4F55-8D03-C5A7A5922DBB}"/>
                </a:ext>
              </a:extLst>
            </p:cNvPr>
            <p:cNvSpPr/>
            <p:nvPr/>
          </p:nvSpPr>
          <p:spPr>
            <a:xfrm>
              <a:off x="156840" y="2254928"/>
              <a:ext cx="4255362" cy="88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115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9">
            <a:extLst>
              <a:ext uri="{FF2B5EF4-FFF2-40B4-BE49-F238E27FC236}">
                <a16:creationId xmlns:a16="http://schemas.microsoft.com/office/drawing/2014/main" id="{C31FD1C7-EFAF-4EB9-A5A4-08D12889402B}"/>
              </a:ext>
            </a:extLst>
          </p:cNvPr>
          <p:cNvSpPr txBox="1"/>
          <p:nvPr/>
        </p:nvSpPr>
        <p:spPr>
          <a:xfrm>
            <a:off x="719534" y="279263"/>
            <a:ext cx="1043925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ẩm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4" descr="Các nhân tố ảnh hưởng đến sự phát triển và phân bố của sinh vật | SGK Địa  lí lớp 10">
            <a:extLst>
              <a:ext uri="{FF2B5EF4-FFF2-40B4-BE49-F238E27FC236}">
                <a16:creationId xmlns:a16="http://schemas.microsoft.com/office/drawing/2014/main" id="{FF232904-C8DD-40C6-9EDA-8551EBA3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1753035"/>
            <a:ext cx="5055391" cy="38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1AC96E-3C8F-4D04-8C73-D09F520BB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01" y="1664258"/>
            <a:ext cx="6396359" cy="37738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9C46BB-7E0D-48D1-B063-8535E80C1748}"/>
              </a:ext>
            </a:extLst>
          </p:cNvPr>
          <p:cNvSpPr txBox="1"/>
          <p:nvPr/>
        </p:nvSpPr>
        <p:spPr>
          <a:xfrm>
            <a:off x="804397" y="454916"/>
            <a:ext cx="10754329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môi </a:t>
            </a:r>
            <a:r>
              <a:rPr lang="vi-VN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C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đai cao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khi đi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C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sườn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sườn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.</a:t>
            </a:r>
            <a:endParaRPr lang="en-C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830B0A-A7A8-4C94-8DD6-3EBD8496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" y="1570423"/>
            <a:ext cx="6107374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9176B-5B04-4A3C-AC80-5A51C6FE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87" y="1576200"/>
            <a:ext cx="5959413" cy="38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3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8" name="Picture 14" descr="Deo hai Va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795" y="1714629"/>
            <a:ext cx="3925570" cy="4271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93895" y="1714629"/>
            <a:ext cx="3753485" cy="4271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365" y="1714629"/>
            <a:ext cx="3859530" cy="4271010"/>
          </a:xfrm>
          <a:prstGeom prst="rect">
            <a:avLst/>
          </a:prstGeom>
        </p:spPr>
      </p:pic>
      <p:sp>
        <p:nvSpPr>
          <p:cNvPr id="9218" name="Rectangle 2"/>
          <p:cNvSpPr>
            <a:spLocks noGrp="1"/>
          </p:cNvSpPr>
          <p:nvPr/>
        </p:nvSpPr>
        <p:spPr>
          <a:xfrm>
            <a:off x="589730" y="497323"/>
            <a:ext cx="1125765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sau nói lên vấn đề gì ở vùng núi? em hãy nêu biện pháp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92332" y="445153"/>
            <a:ext cx="502092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Cư trú của con người: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9">
            <a:extLst>
              <a:ext uri="{FF2B5EF4-FFF2-40B4-BE49-F238E27FC236}">
                <a16:creationId xmlns:a16="http://schemas.microsoft.com/office/drawing/2014/main" id="{13F997CF-FF7C-450F-9087-3E5D8130AEBC}"/>
              </a:ext>
            </a:extLst>
          </p:cNvPr>
          <p:cNvSpPr txBox="1"/>
          <p:nvPr/>
        </p:nvSpPr>
        <p:spPr>
          <a:xfrm>
            <a:off x="495226" y="1831199"/>
            <a:ext cx="11258809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14300"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thưa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?</a:t>
            </a:r>
          </a:p>
          <a:p>
            <a:pPr indent="114300"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trú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miền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Nam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Sừng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châu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Phi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?</a:t>
            </a:r>
          </a:p>
          <a:p>
            <a:pPr indent="114300"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Nam: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họ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B8032-DAF4-4E29-A059-B82FAD022FE8}"/>
              </a:ext>
            </a:extLst>
          </p:cNvPr>
          <p:cNvSpPr txBox="1"/>
          <p:nvPr/>
        </p:nvSpPr>
        <p:spPr>
          <a:xfrm>
            <a:off x="792332" y="1091484"/>
            <a:ext cx="8946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825120" y="1208707"/>
            <a:ext cx="1041747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  <a:p>
            <a:pPr indent="0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đăc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. </a:t>
            </a:r>
            <a:endParaRPr lang="en-US" sz="240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A24300E-EFBF-42CF-B314-C49BF772F54C}"/>
              </a:ext>
            </a:extLst>
          </p:cNvPr>
          <p:cNvSpPr txBox="1"/>
          <p:nvPr/>
        </p:nvSpPr>
        <p:spPr>
          <a:xfrm>
            <a:off x="1075074" y="418520"/>
            <a:ext cx="502092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Cư trú của con người: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85335" y="1111946"/>
            <a:ext cx="11021330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H23.2,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sườn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phía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  <a:p>
            <a:pPr indent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23.3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  <a:p>
            <a:pPr indent="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khăn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Cambria" panose="02040503050406030204" pitchFamily="18" charset="0"/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996974" y="405191"/>
            <a:ext cx="37896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buClrTx/>
              <a:buSzTx/>
              <a:buFontTx/>
            </a:pPr>
            <a:r>
              <a:rPr lang="en-US" sz="4000" b="1" u="sng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4000" b="1" u="sng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u="sng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endParaRPr lang="en-US" sz="4000" b="1" u="sng" dirty="0">
              <a:ln/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n the end GIF - Find on GIFER">
            <a:extLst>
              <a:ext uri="{FF2B5EF4-FFF2-40B4-BE49-F238E27FC236}">
                <a16:creationId xmlns:a16="http://schemas.microsoft.com/office/drawing/2014/main" id="{99A5B7F1-243D-4994-8B99-E92C735FA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30" y="1632668"/>
            <a:ext cx="5913997" cy="365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0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C7CFD-3591-45FF-B243-9A509FBD0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" t="671" r="1293" b="1314"/>
          <a:stretch/>
        </p:blipFill>
        <p:spPr>
          <a:xfrm>
            <a:off x="2139518" y="13657"/>
            <a:ext cx="7901127" cy="6835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ED5FB-8DC1-4868-9F49-B941203E9F9D}"/>
              </a:ext>
            </a:extLst>
          </p:cNvPr>
          <p:cNvSpPr/>
          <p:nvPr/>
        </p:nvSpPr>
        <p:spPr>
          <a:xfrm rot="21420989">
            <a:off x="3989210" y="1383421"/>
            <a:ext cx="46153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9B9A80-D2E4-42AC-A9E4-0D51894853BE}"/>
              </a:ext>
            </a:extLst>
          </p:cNvPr>
          <p:cNvSpPr/>
          <p:nvPr/>
        </p:nvSpPr>
        <p:spPr>
          <a:xfrm>
            <a:off x="3489933" y="2235957"/>
            <a:ext cx="505004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92F76-2E8A-44E5-80F8-2239183F2805}"/>
              </a:ext>
            </a:extLst>
          </p:cNvPr>
          <p:cNvSpPr/>
          <p:nvPr/>
        </p:nvSpPr>
        <p:spPr>
          <a:xfrm rot="60000">
            <a:off x="3438720" y="3573841"/>
            <a:ext cx="55899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97342" y="1"/>
            <a:ext cx="5872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2" descr="Đầu Karaoke Online Có Gì Đặc Biệt Mà Khiến Ai Cũng Muốn Sở Hữu?">
            <a:extLst>
              <a:ext uri="{FF2B5EF4-FFF2-40B4-BE49-F238E27FC236}">
                <a16:creationId xmlns:a16="http://schemas.microsoft.com/office/drawing/2014/main" id="{B4CBCED8-C7CE-4920-A9FD-938EBE0ED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88" y="5240740"/>
            <a:ext cx="1557989" cy="15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3EB69EB-BC97-4DBD-B530-8C94910DA18B}"/>
              </a:ext>
            </a:extLst>
          </p:cNvPr>
          <p:cNvSpPr/>
          <p:nvPr/>
        </p:nvSpPr>
        <p:spPr>
          <a:xfrm>
            <a:off x="2077293" y="4545745"/>
            <a:ext cx="2143444" cy="707886"/>
          </a:xfrm>
          <a:prstGeom prst="wedgeEllipseCallout">
            <a:avLst>
              <a:gd name="adj1" fmla="val -29924"/>
              <a:gd name="adj2" fmla="val 86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hoang mạc?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895394-0BC6-49F8-AA4B-231289A2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/>
          <a:stretch>
            <a:fillRect/>
          </a:stretch>
        </p:blipFill>
        <p:spPr bwMode="auto">
          <a:xfrm>
            <a:off x="6198220" y="1035632"/>
            <a:ext cx="4798740" cy="34215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9F62A2C-148D-4903-A23A-284CAF680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r="5704"/>
          <a:stretch>
            <a:fillRect/>
          </a:stretch>
        </p:blipFill>
        <p:spPr bwMode="auto">
          <a:xfrm>
            <a:off x="1183905" y="1035632"/>
            <a:ext cx="4818863" cy="343643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6AD31-439D-4D3C-A2E1-74A630BC46DB}"/>
              </a:ext>
            </a:extLst>
          </p:cNvPr>
          <p:cNvSpPr txBox="1"/>
          <p:nvPr/>
        </p:nvSpPr>
        <p:spPr>
          <a:xfrm>
            <a:off x="1326988" y="3828585"/>
            <a:ext cx="426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xa xôi, không có người đặt chân tới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DBCA8-8A06-4E4E-880E-62276B3FC8DF}"/>
              </a:ext>
            </a:extLst>
          </p:cNvPr>
          <p:cNvSpPr txBox="1"/>
          <p:nvPr/>
        </p:nvSpPr>
        <p:spPr>
          <a:xfrm>
            <a:off x="7702859" y="1072441"/>
            <a:ext cx="323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vùng đất rộng lớn, vắng vẻ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CA6BC-D56A-44E6-AAB3-CFB480D305FB}"/>
              </a:ext>
            </a:extLst>
          </p:cNvPr>
          <p:cNvSpPr txBox="1"/>
          <p:nvPr/>
        </p:nvSpPr>
        <p:spPr>
          <a:xfrm>
            <a:off x="1395759" y="542696"/>
            <a:ext cx="274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-Vị trí phân bố     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D12AD6D-F5C6-4A1F-B7BB-805E735B1F2B}"/>
              </a:ext>
            </a:extLst>
          </p:cNvPr>
          <p:cNvSpPr/>
          <p:nvPr/>
        </p:nvSpPr>
        <p:spPr>
          <a:xfrm>
            <a:off x="5333451" y="3858983"/>
            <a:ext cx="4307455" cy="959004"/>
          </a:xfrm>
          <a:prstGeom prst="wedgeEllipseCallout">
            <a:avLst>
              <a:gd name="adj1" fmla="val 50194"/>
              <a:gd name="adj2" fmla="val 688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Hoang mạc là những vùng đất hoang vắng rộng lớn</a:t>
            </a:r>
          </a:p>
        </p:txBody>
      </p:sp>
      <p:pic>
        <p:nvPicPr>
          <p:cNvPr id="13" name="Picture 26" descr="nguyentungoc0163 | theNEXTvoz">
            <a:extLst>
              <a:ext uri="{FF2B5EF4-FFF2-40B4-BE49-F238E27FC236}">
                <a16:creationId xmlns:a16="http://schemas.microsoft.com/office/drawing/2014/main" id="{FACD1F3D-A533-432A-B265-1B6D233122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61" y="4515888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75674" y="1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FB13A-7645-44A7-BD98-0ED018FAD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28" y="901420"/>
            <a:ext cx="8266771" cy="4593511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1AD7370F-B957-4C67-8144-1AB77F7B8A89}"/>
              </a:ext>
            </a:extLst>
          </p:cNvPr>
          <p:cNvSpPr/>
          <p:nvPr/>
        </p:nvSpPr>
        <p:spPr>
          <a:xfrm>
            <a:off x="8155492" y="5227239"/>
            <a:ext cx="1902588" cy="973873"/>
          </a:xfrm>
          <a:prstGeom prst="wedgeEllipseCallout">
            <a:avLst>
              <a:gd name="adj1" fmla="val 59705"/>
              <a:gd name="adj2" fmla="val 22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hoang mạc phân bố ở đâu?</a:t>
            </a:r>
          </a:p>
        </p:txBody>
      </p:sp>
      <p:pic>
        <p:nvPicPr>
          <p:cNvPr id="17" name="Picture 18" descr="Những điều cần biết về xuất khẩu lao động Nhật Bản | ISORA - Trung tâm Đào  tạo XKLĐ Nhật Bản - Nhật ngữ ISORA">
            <a:extLst>
              <a:ext uri="{FF2B5EF4-FFF2-40B4-BE49-F238E27FC236}">
                <a16:creationId xmlns:a16="http://schemas.microsoft.com/office/drawing/2014/main" id="{00FFFB24-8913-459D-BB2B-893E13AC8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7" b="87646" l="27521" r="73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5755" r="26398" b="12614"/>
          <a:stretch/>
        </p:blipFill>
        <p:spPr bwMode="auto">
          <a:xfrm>
            <a:off x="10139856" y="5204971"/>
            <a:ext cx="909144" cy="1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BB93C6-E066-495D-991F-7CF13EC2BE11}"/>
              </a:ext>
            </a:extLst>
          </p:cNvPr>
          <p:cNvSpPr/>
          <p:nvPr/>
        </p:nvSpPr>
        <p:spPr>
          <a:xfrm rot="21373093">
            <a:off x="9252225" y="2230378"/>
            <a:ext cx="1005840" cy="142449"/>
          </a:xfrm>
          <a:prstGeom prst="rect">
            <a:avLst/>
          </a:prstGeom>
          <a:solidFill>
            <a:srgbClr val="9DB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tuyến Bắc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847F3-DD8F-4FF3-AB0C-6C9BB2F5E52F}"/>
              </a:ext>
            </a:extLst>
          </p:cNvPr>
          <p:cNvSpPr/>
          <p:nvPr/>
        </p:nvSpPr>
        <p:spPr>
          <a:xfrm>
            <a:off x="2002113" y="3929513"/>
            <a:ext cx="1051463" cy="136964"/>
          </a:xfrm>
          <a:prstGeom prst="rect">
            <a:avLst/>
          </a:prstGeom>
          <a:solidFill>
            <a:srgbClr val="9DB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tuyến Nam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9819B3F-72DE-4CA7-9B8F-FDC77400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r="4997"/>
          <a:stretch>
            <a:fillRect/>
          </a:stretch>
        </p:blipFill>
        <p:spPr bwMode="auto">
          <a:xfrm>
            <a:off x="3907430" y="2579813"/>
            <a:ext cx="2160089" cy="1506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ongolian Gobi - Picture of Sunpath Hostel, Ulaanbaatar - Tripadvisor">
            <a:extLst>
              <a:ext uri="{FF2B5EF4-FFF2-40B4-BE49-F238E27FC236}">
                <a16:creationId xmlns:a16="http://schemas.microsoft.com/office/drawing/2014/main" id="{1D50853E-8EB6-42C3-8437-EA4C7BD62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/>
          <a:stretch/>
        </p:blipFill>
        <p:spPr bwMode="auto">
          <a:xfrm>
            <a:off x="8793957" y="62218"/>
            <a:ext cx="2217052" cy="151704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hile. Pacific ocean on the way to Atacama desert - YouTube">
            <a:extLst>
              <a:ext uri="{FF2B5EF4-FFF2-40B4-BE49-F238E27FC236}">
                <a16:creationId xmlns:a16="http://schemas.microsoft.com/office/drawing/2014/main" id="{EB4763EF-54BF-42E7-90C5-02F900E9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r="6175"/>
          <a:stretch/>
        </p:blipFill>
        <p:spPr bwMode="auto">
          <a:xfrm>
            <a:off x="1242107" y="4273482"/>
            <a:ext cx="2188571" cy="153994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3d Man Standing And Presenting Q And A Word Questions And Answers Concept  Over White Stock Illustration - Illustration of assistance, communication:  59707871">
            <a:extLst>
              <a:ext uri="{FF2B5EF4-FFF2-40B4-BE49-F238E27FC236}">
                <a16:creationId xmlns:a16="http://schemas.microsoft.com/office/drawing/2014/main" id="{94CDDFAB-9B28-49D7-84EA-40D85E281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67" b="67833" l="7500" r="2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9" t="23621" r="73548" b="32647"/>
          <a:stretch/>
        </p:blipFill>
        <p:spPr bwMode="auto">
          <a:xfrm>
            <a:off x="1537297" y="2137651"/>
            <a:ext cx="921260" cy="15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2A0C31-DDBA-4C9E-9AF9-F1117C4694E4}"/>
              </a:ext>
            </a:extLst>
          </p:cNvPr>
          <p:cNvSpPr txBox="1"/>
          <p:nvPr/>
        </p:nvSpPr>
        <p:spPr>
          <a:xfrm>
            <a:off x="1169748" y="4249720"/>
            <a:ext cx="23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A-ta-ca-ma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809417A-D4F6-461E-A3C2-260B517BF5AF}"/>
              </a:ext>
            </a:extLst>
          </p:cNvPr>
          <p:cNvSpPr/>
          <p:nvPr/>
        </p:nvSpPr>
        <p:spPr>
          <a:xfrm>
            <a:off x="2458557" y="1009350"/>
            <a:ext cx="4019782" cy="1418167"/>
          </a:xfrm>
          <a:prstGeom prst="wedgeEllipseCallout">
            <a:avLst>
              <a:gd name="adj1" fmla="val -60948"/>
              <a:gd name="adj2" fmla="val 47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Hoang mạc phân bố dọc chí tuyến, ở giữa lục địa hoặc ở nơi có dòng biển lạnh chảy gần bờ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276E23-3C3B-4EDC-9E85-55BEDD0382F6}"/>
              </a:ext>
            </a:extLst>
          </p:cNvPr>
          <p:cNvSpPr txBox="1"/>
          <p:nvPr/>
        </p:nvSpPr>
        <p:spPr>
          <a:xfrm>
            <a:off x="1411206" y="547684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-Vị trí phân bố     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D7A8CBE-3857-46EA-AA8C-906EBE914361}"/>
              </a:ext>
            </a:extLst>
          </p:cNvPr>
          <p:cNvSpPr/>
          <p:nvPr/>
        </p:nvSpPr>
        <p:spPr>
          <a:xfrm>
            <a:off x="3878948" y="2560078"/>
            <a:ext cx="2217052" cy="1539940"/>
          </a:xfrm>
          <a:prstGeom prst="wedgeRectCallout">
            <a:avLst>
              <a:gd name="adj1" fmla="val 42553"/>
              <a:gd name="adj2" fmla="val -6056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F66C4155-0C56-4196-9316-3877A18219FF}"/>
              </a:ext>
            </a:extLst>
          </p:cNvPr>
          <p:cNvSpPr/>
          <p:nvPr/>
        </p:nvSpPr>
        <p:spPr>
          <a:xfrm>
            <a:off x="1213625" y="4271898"/>
            <a:ext cx="2217052" cy="1539940"/>
          </a:xfrm>
          <a:prstGeom prst="wedgeRectCallout">
            <a:avLst>
              <a:gd name="adj1" fmla="val 48191"/>
              <a:gd name="adj2" fmla="val -7295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9801887B-0994-4295-AE99-90DA93B1F31A}"/>
              </a:ext>
            </a:extLst>
          </p:cNvPr>
          <p:cNvSpPr/>
          <p:nvPr/>
        </p:nvSpPr>
        <p:spPr>
          <a:xfrm>
            <a:off x="8803467" y="39324"/>
            <a:ext cx="2217052" cy="1539940"/>
          </a:xfrm>
          <a:prstGeom prst="wedgeRectCallout">
            <a:avLst>
              <a:gd name="adj1" fmla="val -58628"/>
              <a:gd name="adj2" fmla="val 4964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577F0C-80BB-42BE-896B-664BFC392B32}"/>
              </a:ext>
            </a:extLst>
          </p:cNvPr>
          <p:cNvSpPr txBox="1"/>
          <p:nvPr/>
        </p:nvSpPr>
        <p:spPr>
          <a:xfrm>
            <a:off x="3953684" y="3716879"/>
            <a:ext cx="220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Xa-ha-ra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68E69A-0048-4A44-8F95-42D44E4A29D4}"/>
              </a:ext>
            </a:extLst>
          </p:cNvPr>
          <p:cNvSpPr txBox="1"/>
          <p:nvPr/>
        </p:nvSpPr>
        <p:spPr>
          <a:xfrm>
            <a:off x="9106787" y="1223762"/>
            <a:ext cx="187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Gô-bi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1ED65-4DC8-457C-9EE9-265218C7EE1C}"/>
              </a:ext>
            </a:extLst>
          </p:cNvPr>
          <p:cNvSpPr txBox="1"/>
          <p:nvPr/>
        </p:nvSpPr>
        <p:spPr>
          <a:xfrm>
            <a:off x="3430678" y="4836360"/>
            <a:ext cx="341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phân bố hoang mạc trên thế giới</a:t>
            </a:r>
          </a:p>
        </p:txBody>
      </p:sp>
    </p:spTree>
    <p:extLst>
      <p:ext uri="{BB962C8B-B14F-4D97-AF65-F5344CB8AC3E}">
        <p14:creationId xmlns:p14="http://schemas.microsoft.com/office/powerpoint/2010/main" val="13188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1" grpId="0" animBg="1"/>
      <p:bldP spid="9" grpId="0"/>
      <p:bldP spid="21" grpId="0" animBg="1"/>
      <p:bldP spid="2" grpId="0" animBg="1"/>
      <p:bldP spid="20" grpId="0" animBg="1"/>
      <p:bldP spid="23" grpId="0" animBg="1"/>
      <p:bldP spid="24" grpId="0"/>
      <p:bldP spid="2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75674" y="1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Drawing Love GIF by Ai and Aiko">
            <a:extLst>
              <a:ext uri="{FF2B5EF4-FFF2-40B4-BE49-F238E27FC236}">
                <a16:creationId xmlns:a16="http://schemas.microsoft.com/office/drawing/2014/main" id="{31A32E8C-1033-4DD1-B029-7573BED429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06" y="1781925"/>
            <a:ext cx="2463834" cy="27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4275552-F724-45E8-9674-03907277E778}"/>
              </a:ext>
            </a:extLst>
          </p:cNvPr>
          <p:cNvSpPr/>
          <p:nvPr/>
        </p:nvSpPr>
        <p:spPr>
          <a:xfrm>
            <a:off x="3896070" y="1804226"/>
            <a:ext cx="6779058" cy="2789247"/>
          </a:xfrm>
          <a:prstGeom prst="homePlate">
            <a:avLst>
              <a:gd name="adj" fmla="val 43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phân bố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hoang mạc phân bố </a:t>
            </a: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dọc chí tuyến, ở giữa lục địa hoặc ở </a:t>
            </a:r>
          </a:p>
          <a:p>
            <a:pPr algn="just"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nơi có dòng biển lạnh chảy gần bờ.</a:t>
            </a:r>
          </a:p>
          <a:p>
            <a:pPr algn="just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82838" y="-26913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7F7A3-0BBE-4848-BFF4-EC24E7BF7B19}"/>
              </a:ext>
            </a:extLst>
          </p:cNvPr>
          <p:cNvSpPr txBox="1"/>
          <p:nvPr/>
        </p:nvSpPr>
        <p:spPr>
          <a:xfrm>
            <a:off x="1380890" y="488699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-Khí hậu</a:t>
            </a:r>
          </a:p>
        </p:txBody>
      </p:sp>
      <p:pic>
        <p:nvPicPr>
          <p:cNvPr id="2050" name="Picture 2" descr="Thermometer on extreme warm desert sand Stock Photo by ©stevanovicigor  108884842">
            <a:extLst>
              <a:ext uri="{FF2B5EF4-FFF2-40B4-BE49-F238E27FC236}">
                <a16:creationId xmlns:a16="http://schemas.microsoft.com/office/drawing/2014/main" id="{9740AC28-5D73-46CC-A61E-F0C3D3CC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52" y="1011919"/>
            <a:ext cx="2743026" cy="41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0B8BDAB-DDD8-40A9-B123-4811E656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50612"/>
          <a:stretch/>
        </p:blipFill>
        <p:spPr bwMode="auto">
          <a:xfrm>
            <a:off x="4502574" y="1011920"/>
            <a:ext cx="2743026" cy="41088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74DACC-BE2F-4F64-901F-F8E090453852}"/>
              </a:ext>
            </a:extLst>
          </p:cNvPr>
          <p:cNvSpPr/>
          <p:nvPr/>
        </p:nvSpPr>
        <p:spPr>
          <a:xfrm>
            <a:off x="7519896" y="1680833"/>
            <a:ext cx="3474720" cy="13719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đến sự khắc nghiệt của khí hậu hoang mạc, người ta thường nghĩ đến điều gì?</a:t>
            </a:r>
          </a:p>
        </p:txBody>
      </p:sp>
      <p:pic>
        <p:nvPicPr>
          <p:cNvPr id="2052" name="Picture 4" descr="Guess Who! - Scratch Studio">
            <a:extLst>
              <a:ext uri="{FF2B5EF4-FFF2-40B4-BE49-F238E27FC236}">
                <a16:creationId xmlns:a16="http://schemas.microsoft.com/office/drawing/2014/main" id="{357B29A5-EAAB-4E02-BD9A-398C56F28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1" y="-65888"/>
            <a:ext cx="2155613" cy="21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nguyentungoc0163 | theNEXTvoz">
            <a:extLst>
              <a:ext uri="{FF2B5EF4-FFF2-40B4-BE49-F238E27FC236}">
                <a16:creationId xmlns:a16="http://schemas.microsoft.com/office/drawing/2014/main" id="{07920D77-E2BF-413E-9A88-EFA31EEDD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701" y="4719088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BE3D779-7E42-4AC7-B13A-EC78F65CC926}"/>
              </a:ext>
            </a:extLst>
          </p:cNvPr>
          <p:cNvSpPr/>
          <p:nvPr/>
        </p:nvSpPr>
        <p:spPr>
          <a:xfrm>
            <a:off x="8247690" y="3951554"/>
            <a:ext cx="2743026" cy="767534"/>
          </a:xfrm>
          <a:prstGeom prst="wedgeEllipseCallout">
            <a:avLst>
              <a:gd name="adj1" fmla="val -36405"/>
              <a:gd name="adj2" fmla="val 110278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nhưng chưa đủ đâu! 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2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FB4217B7-9913-46BF-B4D3-CA17C8511568}"/>
              </a:ext>
            </a:extLst>
          </p:cNvPr>
          <p:cNvSpPr/>
          <p:nvPr/>
        </p:nvSpPr>
        <p:spPr>
          <a:xfrm>
            <a:off x="2009987" y="4382347"/>
            <a:ext cx="1645920" cy="738404"/>
          </a:xfrm>
          <a:prstGeom prst="irregularSeal1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7032CEB9-618E-477F-82EA-0591C8B38869}"/>
              </a:ext>
            </a:extLst>
          </p:cNvPr>
          <p:cNvSpPr/>
          <p:nvPr/>
        </p:nvSpPr>
        <p:spPr>
          <a:xfrm>
            <a:off x="4655876" y="1143607"/>
            <a:ext cx="2328759" cy="738404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 HẠN</a:t>
            </a:r>
          </a:p>
        </p:txBody>
      </p:sp>
    </p:spTree>
    <p:extLst>
      <p:ext uri="{BB962C8B-B14F-4D97-AF65-F5344CB8AC3E}">
        <p14:creationId xmlns:p14="http://schemas.microsoft.com/office/powerpoint/2010/main" val="6922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0" grpId="0" animBg="1"/>
      <p:bldP spid="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82838" y="-26913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7F7A3-0BBE-4848-BFF4-EC24E7BF7B19}"/>
              </a:ext>
            </a:extLst>
          </p:cNvPr>
          <p:cNvSpPr txBox="1"/>
          <p:nvPr/>
        </p:nvSpPr>
        <p:spPr>
          <a:xfrm>
            <a:off x="1380890" y="488699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-Khí hậu</a:t>
            </a:r>
          </a:p>
        </p:txBody>
      </p:sp>
      <p:pic>
        <p:nvPicPr>
          <p:cNvPr id="18" name="Picture 26" descr="nguyentungoc0163 | theNEXTvoz">
            <a:extLst>
              <a:ext uri="{FF2B5EF4-FFF2-40B4-BE49-F238E27FC236}">
                <a16:creationId xmlns:a16="http://schemas.microsoft.com/office/drawing/2014/main" id="{07920D77-E2BF-413E-9A88-EFA31EEDD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701" y="4719088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0B85413-119D-40FF-A4F4-83CB1359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36833"/>
          <a:stretch>
            <a:fillRect/>
          </a:stretch>
        </p:blipFill>
        <p:spPr bwMode="auto">
          <a:xfrm rot="5400000">
            <a:off x="698320" y="1631546"/>
            <a:ext cx="4069170" cy="29013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235C673-E816-45A0-A4C7-5BCB13FE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>
            <a:fillRect/>
          </a:stretch>
        </p:blipFill>
        <p:spPr bwMode="auto">
          <a:xfrm rot="5400000">
            <a:off x="3738158" y="1616709"/>
            <a:ext cx="4066026" cy="29015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A4DA7A-AD8B-4225-A97D-2AC925A3CC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77"/>
          <a:stretch/>
        </p:blipFill>
        <p:spPr>
          <a:xfrm>
            <a:off x="7314876" y="2280"/>
            <a:ext cx="3734125" cy="3512875"/>
          </a:xfrm>
          <a:prstGeom prst="rect">
            <a:avLst/>
          </a:prstGeom>
        </p:spPr>
      </p:pic>
      <p:sp>
        <p:nvSpPr>
          <p:cNvPr id="25" name="Explosion: 8 Points 24">
            <a:extLst>
              <a:ext uri="{FF2B5EF4-FFF2-40B4-BE49-F238E27FC236}">
                <a16:creationId xmlns:a16="http://schemas.microsoft.com/office/drawing/2014/main" id="{FD4B3508-9C3A-41C6-8357-2FAC65B4A2D4}"/>
              </a:ext>
            </a:extLst>
          </p:cNvPr>
          <p:cNvSpPr/>
          <p:nvPr/>
        </p:nvSpPr>
        <p:spPr>
          <a:xfrm>
            <a:off x="1733171" y="4664242"/>
            <a:ext cx="1999469" cy="738404"/>
          </a:xfrm>
          <a:prstGeom prst="irregularSeal1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59640F24-908F-4F0E-A353-E14BCE4C5175}"/>
              </a:ext>
            </a:extLst>
          </p:cNvPr>
          <p:cNvSpPr/>
          <p:nvPr/>
        </p:nvSpPr>
        <p:spPr>
          <a:xfrm>
            <a:off x="4773993" y="4559601"/>
            <a:ext cx="1999469" cy="738404"/>
          </a:xfrm>
          <a:prstGeom prst="irregularSeal1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8B82D25-86D0-422F-A57B-115659FC8003}"/>
              </a:ext>
            </a:extLst>
          </p:cNvPr>
          <p:cNvSpPr/>
          <p:nvPr/>
        </p:nvSpPr>
        <p:spPr>
          <a:xfrm>
            <a:off x="8208220" y="3688623"/>
            <a:ext cx="2747611" cy="856998"/>
          </a:xfrm>
          <a:prstGeom prst="wedgeRectCallout">
            <a:avLst>
              <a:gd name="adj1" fmla="val -32001"/>
              <a:gd name="adj2" fmla="val 1006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nghiệt lớn nhất là chênh lệch nhiệt độ giữa ban ngày-ban đêm rất lớn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C7156-1824-4BED-B517-B33D1F311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" b="-1"/>
          <a:stretch/>
        </p:blipFill>
        <p:spPr>
          <a:xfrm>
            <a:off x="1143000" y="4906537"/>
            <a:ext cx="9906000" cy="1951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363E-5341-4C3C-993C-FC701B61F1FB}"/>
              </a:ext>
            </a:extLst>
          </p:cNvPr>
          <p:cNvSpPr/>
          <p:nvPr/>
        </p:nvSpPr>
        <p:spPr>
          <a:xfrm>
            <a:off x="1082838" y="-26913"/>
            <a:ext cx="5833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spc="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spc="50" dirty="0">
              <a:ln w="0"/>
              <a:blipFill>
                <a:blip r:embed="rId3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7F7A3-0BBE-4848-BFF4-EC24E7BF7B19}"/>
              </a:ext>
            </a:extLst>
          </p:cNvPr>
          <p:cNvSpPr txBox="1"/>
          <p:nvPr/>
        </p:nvSpPr>
        <p:spPr>
          <a:xfrm>
            <a:off x="1380890" y="488699"/>
            <a:ext cx="254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-Khí hậu</a:t>
            </a:r>
          </a:p>
        </p:txBody>
      </p:sp>
      <p:pic>
        <p:nvPicPr>
          <p:cNvPr id="18" name="Picture 26" descr="nguyentungoc0163 | theNEXTvoz">
            <a:extLst>
              <a:ext uri="{FF2B5EF4-FFF2-40B4-BE49-F238E27FC236}">
                <a16:creationId xmlns:a16="http://schemas.microsoft.com/office/drawing/2014/main" id="{07920D77-E2BF-413E-9A88-EFA31EEDDA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5" y="5486043"/>
            <a:ext cx="1511952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C14CE-177C-409E-AEF1-74478E79C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58" y="588771"/>
            <a:ext cx="6529697" cy="4897273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1DBED5F-D60C-4330-BC41-82E6A822CEC8}"/>
              </a:ext>
            </a:extLst>
          </p:cNvPr>
          <p:cNvSpPr/>
          <p:nvPr/>
        </p:nvSpPr>
        <p:spPr>
          <a:xfrm>
            <a:off x="2366081" y="4591578"/>
            <a:ext cx="2046393" cy="850679"/>
          </a:xfrm>
          <a:prstGeom prst="wedgeRectCallout">
            <a:avLst>
              <a:gd name="adj1" fmla="val -44833"/>
              <a:gd name="adj2" fmla="val 852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vậy mà đá trong hoang mạc đều bị nứt vỡ ra cả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1109</Words>
  <Application>Microsoft Office PowerPoint</Application>
  <PresentationFormat>Widescreen</PresentationFormat>
  <Paragraphs>116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điểm 2: Môi Trường Vùng Núi</vt:lpstr>
      <vt:lpstr>Chủ điểm 2: Môi Trường Vùng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 Mai Nguyen</dc:creator>
  <cp:lastModifiedBy>Tuyet Mai Nguyen</cp:lastModifiedBy>
  <cp:revision>6</cp:revision>
  <dcterms:created xsi:type="dcterms:W3CDTF">2021-11-07T12:44:54Z</dcterms:created>
  <dcterms:modified xsi:type="dcterms:W3CDTF">2021-11-09T00:26:58Z</dcterms:modified>
</cp:coreProperties>
</file>