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media/media2.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media/media1.WAV" ContentType="audio/x-wav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70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2" r:id="rId12"/>
    <p:sldId id="256" r:id="rId13"/>
    <p:sldId id="283" r:id="rId14"/>
    <p:sldId id="258" r:id="rId15"/>
    <p:sldId id="259" r:id="rId16"/>
    <p:sldId id="260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6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37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562278E-2414-4C80-807D-3EDF11845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04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225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43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13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74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68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62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12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64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E85E6-69BB-465D-9786-7A4CAA91E196}" type="datetimeFigureOut">
              <a:rPr lang="en-US" smtClean="0"/>
              <a:pPr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1A0F-9EB1-457E-B202-E1833FC795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76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E7%20U6%20B1.wav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60336"/>
            <a:ext cx="9494520" cy="6619037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3B0-BECD-4D1C-A085-7F22A374984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990600"/>
            <a:ext cx="78486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endParaRPr lang="en-US" altLang="en-US" sz="4000" b="1">
              <a:latin typeface=".Vn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71624" y="982351"/>
            <a:ext cx="8839200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dirty="0">
                <a:solidFill>
                  <a:srgbClr val="800080"/>
                </a:solidFill>
                <a:latin typeface=".VnAristote" pitchFamily="34" charset="0"/>
              </a:rPr>
              <a:t>Unit 6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4800" dirty="0">
                <a:solidFill>
                  <a:srgbClr val="800080"/>
                </a:solidFill>
                <a:latin typeface=".VnAristote" pitchFamily="34" charset="0"/>
              </a:rPr>
              <a:t> Period 34</a:t>
            </a:r>
          </a:p>
          <a:p>
            <a:pPr algn="ctr" eaLnBrk="0" hangingPunct="0">
              <a:spcBef>
                <a:spcPct val="50000"/>
              </a:spcBef>
            </a:pPr>
            <a:endParaRPr lang="en-US" altLang="en-US" sz="6500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76600" y="3048001"/>
            <a:ext cx="563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solidFill>
                  <a:srgbClr val="0000CC"/>
                </a:solidFill>
                <a:latin typeface=".VnRevue" pitchFamily="34" charset="0"/>
              </a:rPr>
              <a:t>After School</a:t>
            </a:r>
            <a:r>
              <a:rPr lang="en-US" altLang="en-US" sz="6000">
                <a:solidFill>
                  <a:srgbClr val="0000CC"/>
                </a:solidFill>
                <a:latin typeface=".VnRevue" pitchFamily="34" charset="0"/>
              </a:rPr>
              <a:t>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0" y="4114801"/>
            <a:ext cx="7620000" cy="10064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solidFill>
                  <a:srgbClr val="FF00FF"/>
                </a:solidFill>
                <a:latin typeface="Arial" panose="020B0604020202020204" pitchFamily="34" charset="0"/>
              </a:rPr>
              <a:t>B1: Let’s go!</a:t>
            </a:r>
            <a:r>
              <a:rPr lang="en-US" altLang="en-US" sz="6000">
                <a:solidFill>
                  <a:srgbClr val="FF00FF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" name="AutoShape 2" descr="Beautiful Wallpaper Hd Splash Watercolor Multicolor Stock Vector (Royalty  Free) 1731530434"/>
          <p:cNvSpPr>
            <a:spLocks noChangeAspect="1" noChangeArrowheads="1"/>
          </p:cNvSpPr>
          <p:nvPr/>
        </p:nvSpPr>
        <p:spPr bwMode="auto">
          <a:xfrm>
            <a:off x="155574" y="-144463"/>
            <a:ext cx="5229225" cy="52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eautiful Wallpaper Hd Splash Watercolor Multicolor Stock Vector (Royalty  Free) 17315304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Abstract Pink Blue Red Yellow Green Violet Orange Purple Watercolor On  White Background.The Color Splashing In The Paper.It Is A Hand Drawn. Stock  Photo, Picture And Royalty Free Image. Image 121413106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bstract Pink Blue Red Yellow Green Violet Orange Purple Watercolor On  White Background.The Color Splashing In The Paper.It Is A Hand Drawn. Stock  Photo, Picture And Royalty Free Image. Image 121413106."/>
          <p:cNvSpPr>
            <a:spLocks noChangeAspect="1" noChangeArrowheads="1"/>
          </p:cNvSpPr>
          <p:nvPr/>
        </p:nvSpPr>
        <p:spPr bwMode="auto">
          <a:xfrm>
            <a:off x="2057400" y="-1439865"/>
            <a:ext cx="4889500" cy="48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300+ Mẫu Background đẹp Chất Lượng Trong Thiết Kế In ấ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663381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5" y="536864"/>
            <a:ext cx="5705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375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50" y="62688"/>
            <a:ext cx="10223500" cy="681042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3B0-BECD-4D1C-A085-7F22A374984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990600"/>
            <a:ext cx="78486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r>
              <a:rPr lang="en-US" altLang="en-US" sz="4000" b="1">
                <a:latin typeface=".VnArial" pitchFamily="34" charset="0"/>
              </a:rPr>
              <a:t/>
            </a:r>
            <a:br>
              <a:rPr lang="en-US" altLang="en-US" sz="4000" b="1">
                <a:latin typeface=".VnArial" pitchFamily="34" charset="0"/>
              </a:rPr>
            </a:br>
            <a:endParaRPr lang="en-US" altLang="en-US" sz="4000" b="1">
              <a:latin typeface=".Vn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1031436"/>
            <a:ext cx="8839200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dirty="0">
                <a:solidFill>
                  <a:srgbClr val="800080"/>
                </a:solidFill>
                <a:latin typeface=".VnAristote" pitchFamily="34" charset="0"/>
              </a:rPr>
              <a:t>Unit 6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4800" dirty="0">
                <a:solidFill>
                  <a:srgbClr val="800080"/>
                </a:solidFill>
                <a:latin typeface=".VnAristote" pitchFamily="34" charset="0"/>
              </a:rPr>
              <a:t> Period 34</a:t>
            </a:r>
          </a:p>
          <a:p>
            <a:pPr algn="ctr" eaLnBrk="0" hangingPunct="0">
              <a:spcBef>
                <a:spcPct val="50000"/>
              </a:spcBef>
            </a:pPr>
            <a:endParaRPr lang="en-US" altLang="en-US" sz="6500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76600" y="3048001"/>
            <a:ext cx="563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solidFill>
                  <a:srgbClr val="0000CC"/>
                </a:solidFill>
                <a:latin typeface=".VnRevue" pitchFamily="34" charset="0"/>
              </a:rPr>
              <a:t>After School</a:t>
            </a:r>
            <a:r>
              <a:rPr lang="en-US" altLang="en-US" sz="6000">
                <a:solidFill>
                  <a:srgbClr val="0000CC"/>
                </a:solidFill>
                <a:latin typeface=".VnRevue" pitchFamily="34" charset="0"/>
              </a:rPr>
              <a:t> </a:t>
            </a:r>
          </a:p>
        </p:txBody>
      </p:sp>
      <p:pic>
        <p:nvPicPr>
          <p:cNvPr id="4102" name="Picture 6" descr="XMASCA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2743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0" y="4114801"/>
            <a:ext cx="7620000" cy="10064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>
                <a:solidFill>
                  <a:srgbClr val="FF00FF"/>
                </a:solidFill>
                <a:latin typeface="Arial" panose="020B0604020202020204" pitchFamily="34" charset="0"/>
              </a:rPr>
              <a:t>B1: Let’s go!</a:t>
            </a:r>
            <a:r>
              <a:rPr lang="en-US" altLang="en-US" sz="6000">
                <a:solidFill>
                  <a:srgbClr val="FF00FF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2" name="AutoShape 2" descr="Beautiful Wallpaper Hd Splash Watercolor Multicolor Stock Vector (Royalty  Free) 1731530434"/>
          <p:cNvSpPr>
            <a:spLocks noChangeAspect="1" noChangeArrowheads="1"/>
          </p:cNvSpPr>
          <p:nvPr/>
        </p:nvSpPr>
        <p:spPr bwMode="auto">
          <a:xfrm>
            <a:off x="155574" y="-144463"/>
            <a:ext cx="5229225" cy="52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Beautiful Wallpaper Hd Splash Watercolor Multicolor Stock Vector (Royalty  Free) 17315304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Abstract Pink Blue Red Yellow Green Violet Orange Purple Watercolor On  White Background.The Color Splashing In The Paper.It Is A Hand Drawn. Stock  Photo, Picture And Royalty Free Image. Image 121413106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bstract Pink Blue Red Yellow Green Violet Orange Purple Watercolor On  White Background.The Color Splashing In The Paper.It Is A Hand Drawn. Stock  Photo, Picture And Royalty Free Image. Image 121413106."/>
          <p:cNvSpPr>
            <a:spLocks noChangeAspect="1" noChangeArrowheads="1"/>
          </p:cNvSpPr>
          <p:nvPr/>
        </p:nvSpPr>
        <p:spPr bwMode="auto">
          <a:xfrm>
            <a:off x="2057400" y="-1439865"/>
            <a:ext cx="4889500" cy="48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8459088"/>
      </p:ext>
    </p:extLst>
  </p:cSld>
  <p:clrMapOvr>
    <a:masterClrMapping/>
  </p:clrMapOvr>
  <p:transition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31763"/>
            <a:ext cx="9144000" cy="2387600"/>
          </a:xfrm>
        </p:spPr>
        <p:txBody>
          <a:bodyPr>
            <a:normAutofit/>
          </a:bodyPr>
          <a:lstStyle/>
          <a:p>
            <a:r>
              <a:rPr lang="vi-VN" sz="6600" dirty="0"/>
              <a:t>Introduce the new words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66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0" y="161925"/>
            <a:ext cx="10515600" cy="1325563"/>
          </a:xfrm>
        </p:spPr>
        <p:txBody>
          <a:bodyPr>
            <a:normAutofit/>
          </a:bodyPr>
          <a:lstStyle/>
          <a:p>
            <a:r>
              <a:rPr lang="vi-VN" sz="8000" dirty="0"/>
              <a:t>assignment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2" descr="55,690 Assignment Stock Vector Illustration and Royalty Free Assignment  Clipart"/>
          <p:cNvSpPr>
            <a:spLocks noChangeAspect="1" noChangeArrowheads="1"/>
          </p:cNvSpPr>
          <p:nvPr/>
        </p:nvSpPr>
        <p:spPr bwMode="auto">
          <a:xfrm>
            <a:off x="838200" y="-652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1825625"/>
            <a:ext cx="5613972" cy="46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5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88"/>
            <a:ext cx="9144000" cy="1655762"/>
          </a:xfrm>
        </p:spPr>
        <p:txBody>
          <a:bodyPr>
            <a:noAutofit/>
          </a:bodyPr>
          <a:lstStyle/>
          <a:p>
            <a:r>
              <a:rPr lang="vi-VN" sz="11500" dirty="0"/>
              <a:t>relax</a:t>
            </a:r>
            <a:endParaRPr lang="en-US" sz="1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120" y="1695450"/>
            <a:ext cx="608896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1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Children And Balloons For Word Fun Illustration Royalty Free Cliparts,  Vectors, And Stock Illustration. Image 85193894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9" y="600074"/>
            <a:ext cx="6054867" cy="596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91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-170656"/>
            <a:ext cx="9144000" cy="2387600"/>
          </a:xfrm>
        </p:spPr>
        <p:txBody>
          <a:bodyPr/>
          <a:lstStyle/>
          <a:p>
            <a:r>
              <a:rPr lang="vi-VN" dirty="0"/>
              <a:t>Come 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Why vs. How Come – Jessica&amp;#39;s English C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216944"/>
            <a:ext cx="8194420" cy="44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738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7778750"/>
            <a:ext cx="2743200" cy="365125"/>
          </a:xfrm>
        </p:spPr>
        <p:txBody>
          <a:bodyPr/>
          <a:lstStyle/>
          <a:p>
            <a:fld id="{C19C83FE-81D4-47A5-AC38-A18DEBED56D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828800" y="35560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-</a:t>
            </a: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</a:rPr>
              <a:t> (</a:t>
            </a: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an)</a:t>
            </a: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</a:rPr>
              <a:t> assignment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0" y="3556000"/>
            <a:ext cx="510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99FF"/>
                </a:solidFill>
                <a:latin typeface="Arial" panose="020B0604020202020204" pitchFamily="34" charset="0"/>
              </a:rPr>
              <a:t>= homework: </a:t>
            </a:r>
            <a:r>
              <a:rPr lang="en-US" altLang="en-US">
                <a:solidFill>
                  <a:srgbClr val="3399FF"/>
                </a:solidFill>
              </a:rPr>
              <a:t>bài tập về nhà</a:t>
            </a:r>
            <a:r>
              <a:rPr lang="en-US" altLang="en-US"/>
              <a:t>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28800" y="439420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CC3300"/>
                </a:solidFill>
                <a:latin typeface="Arial" panose="020B0604020202020204" pitchFamily="34" charset="0"/>
              </a:rPr>
              <a:t>relax</a:t>
            </a:r>
            <a:endParaRPr lang="en-US" altLang="en-US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62400" y="4394200"/>
            <a:ext cx="647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3399FF"/>
                </a:solidFill>
                <a:latin typeface="Arial" panose="020B0604020202020204" pitchFamily="34" charset="0"/>
              </a:rPr>
              <a:t>Thư giãn</a:t>
            </a:r>
            <a:endParaRPr lang="en-US" altLang="en-US" dirty="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828800" y="49276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Arial" panose="020B0604020202020204" pitchFamily="34" charset="0"/>
              </a:rPr>
              <a:t>-</a:t>
            </a:r>
            <a:r>
              <a:rPr lang="en-US" altLang="en-US" dirty="0">
                <a:solidFill>
                  <a:srgbClr val="009900"/>
                </a:solidFill>
                <a:latin typeface="Arial" panose="020B0604020202020204" pitchFamily="34" charset="0"/>
              </a:rPr>
              <a:t> Come on: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953000" y="49276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solidFill>
                  <a:srgbClr val="3399FF"/>
                </a:solidFill>
                <a:latin typeface="Arial" panose="020B0604020202020204" pitchFamily="34" charset="0"/>
              </a:rPr>
              <a:t>Đi</a:t>
            </a:r>
            <a:r>
              <a:rPr lang="en-US" altLang="en-US" dirty="0">
                <a:solidFill>
                  <a:srgbClr val="3399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3399FF"/>
                </a:solidFill>
                <a:latin typeface="Arial" panose="020B0604020202020204" pitchFamily="34" charset="0"/>
              </a:rPr>
              <a:t>nào</a:t>
            </a:r>
            <a:endParaRPr lang="en-US" altLang="en-US" dirty="0">
              <a:solidFill>
                <a:srgbClr val="3399FF"/>
              </a:solidFill>
              <a:latin typeface="Arial" panose="020B0604020202020204" pitchFamily="34" charset="0"/>
            </a:endParaRPr>
          </a:p>
        </p:txBody>
      </p:sp>
      <p:sp>
        <p:nvSpPr>
          <p:cNvPr id="30737" name="WordArt 17"/>
          <p:cNvSpPr>
            <a:spLocks noChangeArrowheads="1" noChangeShapeType="1" noTextEdit="1"/>
          </p:cNvSpPr>
          <p:nvPr/>
        </p:nvSpPr>
        <p:spPr bwMode="auto">
          <a:xfrm>
            <a:off x="1905000" y="2565400"/>
            <a:ext cx="59436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1. Vocabulary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1752600" y="14986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u="sng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UNIT 6</a:t>
            </a:r>
            <a:r>
              <a:rPr lang="en-US" alt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 AFTER SCHOOL</a:t>
            </a:r>
            <a:br>
              <a:rPr lang="en-US" altLang="en-US" sz="28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B1: Let’s go!</a:t>
            </a:r>
          </a:p>
        </p:txBody>
      </p:sp>
      <p:pic>
        <p:nvPicPr>
          <p:cNvPr id="18471" name="Picture 39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45729">
            <a:off x="8839200" y="1727200"/>
            <a:ext cx="16764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28800" y="55626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CC3300"/>
                </a:solidFill>
                <a:latin typeface="Arial" panose="020B0604020202020204" pitchFamily="34" charset="0"/>
              </a:rPr>
              <a:t>fun</a:t>
            </a:r>
            <a:endParaRPr lang="en-US" altLang="en-US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953000" y="55626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dirty="0">
                <a:solidFill>
                  <a:srgbClr val="3399FF"/>
                </a:solidFill>
                <a:latin typeface="Arial" panose="020B0604020202020204" pitchFamily="34" charset="0"/>
              </a:rPr>
              <a:t>Thư giãn</a:t>
            </a:r>
            <a:endParaRPr lang="en-US" altLang="en-US" dirty="0">
              <a:solidFill>
                <a:srgbClr val="3399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0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5" grpId="0"/>
      <p:bldP spid="30727" grpId="0"/>
      <p:bldP spid="30732" grpId="0"/>
      <p:bldP spid="30733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1DE6-F94E-4317-89FE-92FDBE2772E9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27650" name="Picture 2" descr="Image7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739" y="677861"/>
            <a:ext cx="9582213" cy="586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200401" y="1371600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95800" y="2286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Lan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697664" y="1219200"/>
            <a:ext cx="84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Nam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908926" y="15240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</a:rPr>
              <a:t>Ba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9604" y="113307"/>
            <a:ext cx="4878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/>
              <a:t>Who are they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8075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BA2F2-EB3B-4DC9-850A-C3FFEBCB9D64}" type="slidenum">
              <a:rPr lang="en-US" altLang="en-US"/>
              <a:pPr/>
              <a:t>19</a:t>
            </a:fld>
            <a:endParaRPr lang="en-US" altLang="en-US"/>
          </a:p>
        </p:txBody>
      </p:sp>
      <p:graphicFrame>
        <p:nvGraphicFramePr>
          <p:cNvPr id="56322" name="Group 2"/>
          <p:cNvGraphicFramePr>
            <a:graphicFrameLocks noGrp="1"/>
          </p:cNvGraphicFramePr>
          <p:nvPr/>
        </p:nvGraphicFramePr>
        <p:xfrm>
          <a:off x="1676400" y="1143000"/>
          <a:ext cx="8763000" cy="4876800"/>
        </p:xfrm>
        <a:graphic>
          <a:graphicData uri="http://schemas.openxmlformats.org/drawingml/2006/table">
            <a:tbl>
              <a:tblPr/>
              <a:tblGrid>
                <a:gridCol w="6608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Nam wants to go to the movies.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There are some good movies on at the moment.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Lan wants to listen to some music at her house.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Hoa doesn’t have too many assignments.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Today is Sunday.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8061325" y="646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8382000" y="1752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2400">
              <a:solidFill>
                <a:srgbClr val="FF0000"/>
              </a:solidFill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9448800" y="2468563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590800" y="304801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8382000" y="17526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9525000" y="17526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960120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8458200" y="49530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9525000" y="41148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9525000" y="4572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2819400" y="-57943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3429000" y="-57943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3962400" y="-57943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4572000" y="-6096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5486400" y="-609600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729" name="Text Box 36"/>
          <p:cNvSpPr txBox="1">
            <a:spLocks noChangeArrowheads="1"/>
          </p:cNvSpPr>
          <p:nvPr/>
        </p:nvSpPr>
        <p:spPr bwMode="auto">
          <a:xfrm>
            <a:off x="1752600" y="533401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Listen. Then answer True (T) or False (F)?</a:t>
            </a:r>
          </a:p>
        </p:txBody>
      </p:sp>
      <p:pic>
        <p:nvPicPr>
          <p:cNvPr id="29731" name="Picture 35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7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8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L 0.325 0.323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6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L 0.55 0.4238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1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4855E-7 L 0.49166 0.563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6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28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4855E-7 L 0.65834 0.7079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35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24855E-7 L 0.725 0.8189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6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40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9737" fill="hold"/>
                                        <p:tgtEl>
                                          <p:spTgt spid="29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1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31"/>
                </p:tgtEl>
              </p:cMediaNode>
            </p:video>
          </p:childTnLst>
        </p:cTn>
      </p:par>
    </p:tnLst>
    <p:bldLst>
      <p:bldP spid="56351" grpId="0"/>
      <p:bldP spid="56352" grpId="0"/>
      <p:bldP spid="56353" grpId="0"/>
      <p:bldP spid="56354" grpId="0"/>
      <p:bldP spid="563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rm Up là gì và cấu trúc cụm từ Warm Up trong câu Tiế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71574"/>
            <a:ext cx="7682366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0467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321B-BFA5-486B-A893-6FE810DB8367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5126" name="Picture 6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943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600200" y="1066801"/>
            <a:ext cx="685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Vocabulary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400">
                <a:solidFill>
                  <a:srgbClr val="FF0000"/>
                </a:solidFill>
                <a:latin typeface="Arial Narrow" panose="020B0606020202030204" pitchFamily="34" charset="0"/>
              </a:rPr>
              <a:t>Listen. Then practice in groups of four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29000" y="71628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bg2"/>
                </a:solidFill>
              </a:rPr>
              <a:t>listen</a:t>
            </a:r>
          </a:p>
        </p:txBody>
      </p:sp>
      <p:pic>
        <p:nvPicPr>
          <p:cNvPr id="513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55675"/>
            <a:ext cx="4831080" cy="33115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52600" y="2212975"/>
            <a:ext cx="533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990033"/>
                </a:solidFill>
              </a:rPr>
              <a:t>Ba :</a:t>
            </a:r>
            <a:r>
              <a:rPr lang="en-US" altLang="en-US" sz="2400">
                <a:solidFill>
                  <a:srgbClr val="0000CC"/>
                </a:solidFill>
              </a:rPr>
              <a:t>   What should we do this evening?</a:t>
            </a:r>
          </a:p>
          <a:p>
            <a:r>
              <a:rPr lang="en-US" altLang="en-US" sz="2400">
                <a:solidFill>
                  <a:srgbClr val="660066"/>
                </a:solidFill>
              </a:rPr>
              <a:t>Nam:</a:t>
            </a:r>
            <a:r>
              <a:rPr lang="en-US" altLang="en-US" sz="2400">
                <a:solidFill>
                  <a:srgbClr val="0000CC"/>
                </a:solidFill>
              </a:rPr>
              <a:t> What about going to the movies? </a:t>
            </a:r>
          </a:p>
          <a:p>
            <a:r>
              <a:rPr lang="en-US" altLang="en-US" sz="2400">
                <a:solidFill>
                  <a:srgbClr val="CC00FF"/>
                </a:solidFill>
              </a:rPr>
              <a:t>Lan:</a:t>
            </a:r>
            <a:r>
              <a:rPr lang="en-US" altLang="en-US" sz="2400">
                <a:solidFill>
                  <a:srgbClr val="0000CC"/>
                </a:solidFill>
              </a:rPr>
              <a:t>  There aren’t any good movies</a:t>
            </a:r>
          </a:p>
          <a:p>
            <a:r>
              <a:rPr lang="en-US" altLang="en-US" sz="2400">
                <a:solidFill>
                  <a:srgbClr val="0000CC"/>
                </a:solidFill>
              </a:rPr>
              <a:t>          on at  the moment. Let’s go to</a:t>
            </a:r>
          </a:p>
          <a:p>
            <a:r>
              <a:rPr lang="en-US" altLang="en-US" sz="2400">
                <a:solidFill>
                  <a:srgbClr val="0000CC"/>
                </a:solidFill>
              </a:rPr>
              <a:t>          my house. We can listen to</a:t>
            </a:r>
          </a:p>
          <a:p>
            <a:r>
              <a:rPr lang="en-US" altLang="en-US" sz="2400">
                <a:solidFill>
                  <a:srgbClr val="0000CC"/>
                </a:solidFill>
              </a:rPr>
              <a:t>          some music.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752600" y="4422775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6600"/>
                </a:solidFill>
              </a:rPr>
              <a:t>Hoa:</a:t>
            </a:r>
            <a:r>
              <a:rPr lang="en-US" altLang="en-US" sz="2400">
                <a:solidFill>
                  <a:srgbClr val="0000CC"/>
                </a:solidFill>
              </a:rPr>
              <a:t>  I’m sorry, Lan. I can’t come. I have too man assignments.</a:t>
            </a:r>
          </a:p>
          <a:p>
            <a:r>
              <a:rPr lang="en-US" altLang="en-US" sz="2400">
                <a:solidFill>
                  <a:srgbClr val="660066"/>
                </a:solidFill>
              </a:rPr>
              <a:t>Nam:</a:t>
            </a:r>
            <a:r>
              <a:rPr lang="en-US" altLang="en-US" sz="2400">
                <a:solidFill>
                  <a:srgbClr val="0000CC"/>
                </a:solidFill>
              </a:rPr>
              <a:t> Hoa! It is Sunday tomorrow. Why don’t you relax ?</a:t>
            </a:r>
          </a:p>
          <a:p>
            <a:r>
              <a:rPr lang="en-US" altLang="en-US" sz="2400">
                <a:solidFill>
                  <a:srgbClr val="990033"/>
                </a:solidFill>
              </a:rPr>
              <a:t>Ba:</a:t>
            </a:r>
            <a:r>
              <a:rPr lang="en-US" altLang="en-US" sz="2400">
                <a:solidFill>
                  <a:srgbClr val="0000CC"/>
                </a:solidFill>
              </a:rPr>
              <a:t>    Come on. Let’s go to Lan’s house.</a:t>
            </a:r>
          </a:p>
          <a:p>
            <a:r>
              <a:rPr lang="en-US" altLang="en-US" sz="2400">
                <a:solidFill>
                  <a:srgbClr val="CC00FF"/>
                </a:solidFill>
              </a:rPr>
              <a:t>Lan:</a:t>
            </a:r>
            <a:r>
              <a:rPr lang="en-US" altLang="en-US" sz="2400">
                <a:solidFill>
                  <a:srgbClr val="0000CC"/>
                </a:solidFill>
              </a:rPr>
              <a:t>  Are you going to come, Hoa? It’ll be  fun.    </a:t>
            </a:r>
          </a:p>
          <a:p>
            <a:r>
              <a:rPr lang="en-US" altLang="en-US" sz="2400">
                <a:solidFill>
                  <a:srgbClr val="006600"/>
                </a:solidFill>
              </a:rPr>
              <a:t>Hoa:</a:t>
            </a:r>
            <a:r>
              <a:rPr lang="en-US" altLang="en-US" sz="2400">
                <a:solidFill>
                  <a:srgbClr val="0000CC"/>
                </a:solidFill>
              </a:rPr>
              <a:t>  Ok.  I’ll come. Thanks.</a:t>
            </a:r>
          </a:p>
          <a:p>
            <a:r>
              <a:rPr lang="en-US" altLang="en-US" sz="2400">
                <a:solidFill>
                  <a:srgbClr val="660066"/>
                </a:solidFill>
              </a:rPr>
              <a:t>Nam:</a:t>
            </a:r>
            <a:r>
              <a:rPr lang="en-US" altLang="en-US" sz="2400">
                <a:solidFill>
                  <a:srgbClr val="0000CC"/>
                </a:solidFill>
              </a:rPr>
              <a:t>  Great ! Now you ‘re learning to relax.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920030" y="-76200"/>
            <a:ext cx="23535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u="sng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6</a:t>
            </a:r>
            <a:r>
              <a:rPr lang="en-US" altLang="en-US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AFTER SCHOOL</a:t>
            </a:r>
            <a:br>
              <a:rPr lang="en-US" altLang="en-US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B1: Let’s go!</a:t>
            </a:r>
          </a:p>
          <a:p>
            <a:pPr algn="ctr" eaLnBrk="0" hangingPunct="0"/>
            <a:endParaRPr lang="en-US" altLang="en-US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5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737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</p:childTnLst>
        </p:cTn>
      </p:par>
    </p:tnLst>
    <p:bldLst>
      <p:bldP spid="5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E58C-FA50-4243-8EAF-B9AAB074CE92}" type="slidenum">
              <a:rPr lang="en-US" altLang="en-US"/>
              <a:pPr/>
              <a:t>21</a:t>
            </a:fld>
            <a:endParaRPr lang="en-US" altLang="en-US"/>
          </a:p>
        </p:txBody>
      </p:sp>
      <p:graphicFrame>
        <p:nvGraphicFramePr>
          <p:cNvPr id="32770" name="Group 2"/>
          <p:cNvGraphicFramePr>
            <a:graphicFrameLocks noGrp="1"/>
          </p:cNvGraphicFramePr>
          <p:nvPr>
            <p:ph sz="half" idx="1"/>
          </p:nvPr>
        </p:nvGraphicFramePr>
        <p:xfrm>
          <a:off x="1981200" y="1752600"/>
          <a:ext cx="3581400" cy="4572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about   +  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V-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...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776" name="Group 8"/>
          <p:cNvGraphicFramePr>
            <a:graphicFrameLocks noGrp="1"/>
          </p:cNvGraphicFramePr>
          <p:nvPr>
            <p:ph sz="quarter" idx="2"/>
          </p:nvPr>
        </p:nvGraphicFramePr>
        <p:xfrm>
          <a:off x="1981200" y="2462213"/>
          <a:ext cx="3581400" cy="433388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Let’s            +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infinitive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782" name="Group 14"/>
          <p:cNvGraphicFramePr>
            <a:graphicFrameLocks noGrp="1"/>
          </p:cNvGraphicFramePr>
          <p:nvPr>
            <p:ph sz="quarter" idx="3"/>
          </p:nvPr>
        </p:nvGraphicFramePr>
        <p:xfrm>
          <a:off x="1981200" y="3048000"/>
          <a:ext cx="3581400" cy="4572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don’t  you +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infinitive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447800" y="1143001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3.  </a:t>
            </a:r>
            <a:r>
              <a:rPr lang="en-US" altLang="en-US" sz="2000"/>
              <a:t>Model sentences</a:t>
            </a:r>
            <a:r>
              <a:rPr lang="en-US" altLang="en-US" sz="2000"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943600" y="12192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962400" y="1143001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>
                <a:solidFill>
                  <a:srgbClr val="9900FF"/>
                </a:solidFill>
                <a:latin typeface="Arial" panose="020B0604020202020204" pitchFamily="34" charset="0"/>
              </a:rPr>
              <a:t> Suggestions: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7391400" y="1127126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>
                <a:solidFill>
                  <a:srgbClr val="9900FF"/>
                </a:solidFill>
                <a:latin typeface="Arial" panose="020B0604020202020204" pitchFamily="34" charset="0"/>
              </a:rPr>
              <a:t>+ Responses :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172200" y="2312988"/>
            <a:ext cx="1905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- Yes, Let’s.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 Ok. I’ll come.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 Great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6019800" y="1371601"/>
            <a:ext cx="1981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        </a:t>
            </a:r>
            <a:r>
              <a:rPr lang="en-US" altLang="en-US" u="sng">
                <a:latin typeface="Arial" panose="020B0604020202020204" pitchFamily="34" charset="0"/>
              </a:rPr>
              <a:t>Agree</a:t>
            </a:r>
            <a:r>
              <a:rPr lang="en-US" altLang="en-US">
                <a:latin typeface="Arial" panose="020B0604020202020204" pitchFamily="34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   - Good idea !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8458200" y="1550988"/>
            <a:ext cx="23622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u="sng">
                <a:solidFill>
                  <a:srgbClr val="FF0066"/>
                </a:solidFill>
                <a:latin typeface="Arial" panose="020B0604020202020204" pitchFamily="34" charset="0"/>
              </a:rPr>
              <a:t>Disagree 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660066"/>
                </a:solidFill>
                <a:latin typeface="Arial" panose="020B0604020202020204" pitchFamily="34" charset="0"/>
              </a:rPr>
              <a:t>     - </a:t>
            </a:r>
            <a:r>
              <a:rPr lang="en-US" altLang="en-US">
                <a:latin typeface="Arial" panose="020B0604020202020204" pitchFamily="34" charset="0"/>
              </a:rPr>
              <a:t>Sorry, I can’t.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     - No, I don’t like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1524000" y="3886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a, </a:t>
            </a:r>
            <a:r>
              <a:rPr lang="en-US" altLang="en-US">
                <a:latin typeface="Arial" panose="020B0604020202020204" pitchFamily="34" charset="0"/>
              </a:rPr>
              <a:t>Word cue drill: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1981200" y="4662488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1. Let’s / go/ swimming      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98120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4. What / watch  / T V ?       </a:t>
            </a:r>
            <a:r>
              <a:rPr lang="en-US" altLang="en-US">
                <a:solidFill>
                  <a:srgbClr val="00CC66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1981200" y="5043488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2. Why /join / us ?     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00CC66"/>
                </a:solidFill>
                <a:latin typeface="Arial" panose="020B0604020202020204" pitchFamily="34" charset="0"/>
              </a:rPr>
              <a:t>x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1981200" y="5348288"/>
            <a:ext cx="327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3. Let’s / study / library.    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v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6553200" y="3505201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1. S</a:t>
            </a:r>
            <a:r>
              <a:rPr lang="en-US" altLang="en-US" sz="1600">
                <a:solidFill>
                  <a:srgbClr val="FF0066"/>
                </a:solidFill>
                <a:latin typeface="Arial" panose="020B0604020202020204" pitchFamily="34" charset="0"/>
              </a:rPr>
              <a:t>1 : 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Let’s  go swimming.</a:t>
            </a: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781800" y="3824288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1600">
                <a:solidFill>
                  <a:srgbClr val="FF0066"/>
                </a:solidFill>
                <a:latin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:Yes, let’s  / good idea !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6400800" y="4419601"/>
            <a:ext cx="4343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4. S1:  What about watching TV ?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   S2 : No, I don’t like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477000" y="4217988"/>
            <a:ext cx="419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2. S</a:t>
            </a:r>
            <a:r>
              <a:rPr lang="en-US" altLang="en-US" sz="1600">
                <a:solidFill>
                  <a:srgbClr val="FF0066"/>
                </a:solidFill>
                <a:latin typeface="Arial" panose="020B0604020202020204" pitchFamily="34" charset="0"/>
              </a:rPr>
              <a:t>1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: Why don’t you join us ?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   S</a:t>
            </a:r>
            <a:r>
              <a:rPr lang="en-US" altLang="en-US" sz="1600">
                <a:solidFill>
                  <a:srgbClr val="FF0066"/>
                </a:solidFill>
                <a:latin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: Sorry, I can’t</a:t>
            </a: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6400800" y="4343401"/>
            <a:ext cx="3962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3. S</a:t>
            </a:r>
            <a:r>
              <a:rPr lang="en-US" altLang="en-US" sz="1600">
                <a:solidFill>
                  <a:srgbClr val="FF0066"/>
                </a:solidFill>
                <a:latin typeface="Arial" panose="020B0604020202020204" pitchFamily="34" charset="0"/>
              </a:rPr>
              <a:t>1 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: Let’s study in the library.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   S</a:t>
            </a:r>
            <a:r>
              <a:rPr lang="en-US" altLang="en-US" sz="1600">
                <a:solidFill>
                  <a:srgbClr val="FF0066"/>
                </a:solidFill>
                <a:latin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 : Yes, let’s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1524000" y="35814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</a:rPr>
              <a:t>*</a:t>
            </a:r>
            <a:r>
              <a:rPr lang="en-US" altLang="en-US" sz="2400" u="sng">
                <a:solidFill>
                  <a:srgbClr val="FF0066"/>
                </a:solidFill>
                <a:latin typeface="Arial" panose="020B0604020202020204" pitchFamily="34" charset="0"/>
              </a:rPr>
              <a:t> Practice</a:t>
            </a:r>
            <a:r>
              <a:rPr lang="en-US" altLang="en-US" sz="2400">
                <a:solidFill>
                  <a:srgbClr val="FF0066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4632325" y="255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altLang="en-US" u="sng">
              <a:latin typeface="Arial" panose="020B0604020202020204" pitchFamily="34" charset="0"/>
            </a:endParaRP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1524000" y="41910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b</a:t>
            </a:r>
            <a:r>
              <a:rPr lang="en-US" altLang="en-US">
                <a:latin typeface="Arial" panose="020B0604020202020204" pitchFamily="34" charset="0"/>
              </a:rPr>
              <a:t>, Make suggestions using the pictures: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553200" y="4267200"/>
            <a:ext cx="3200400" cy="2133600"/>
            <a:chOff x="7658" y="6174"/>
            <a:chExt cx="3234" cy="3617"/>
          </a:xfrm>
        </p:grpSpPr>
        <p:pic>
          <p:nvPicPr>
            <p:cNvPr id="32809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8" y="6174"/>
              <a:ext cx="2394" cy="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0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" y="6174"/>
              <a:ext cx="1607" cy="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811" name="Picture 43" descr="scan0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59226"/>
            <a:ext cx="32766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13225"/>
            <a:ext cx="32766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8153400" y="3595688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play badminton</a:t>
            </a:r>
          </a:p>
        </p:txBody>
      </p:sp>
      <p:pic>
        <p:nvPicPr>
          <p:cNvPr id="32814" name="Picture 46" descr="CHESS03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65601"/>
            <a:ext cx="3124200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815" name="Picture 47" descr="scan00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94189"/>
            <a:ext cx="29718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1828800" y="76200"/>
            <a:ext cx="830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u="sng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UNIT 6</a:t>
            </a:r>
            <a:r>
              <a:rPr lang="en-US" altLang="en-US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: AFTER SCHOOL</a:t>
            </a:r>
            <a:br>
              <a:rPr lang="en-US" altLang="en-US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B1: Let’s go!</a:t>
            </a:r>
          </a:p>
          <a:p>
            <a:pPr algn="ctr" eaLnBrk="0" hangingPunct="0"/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1447800" y="533401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1. Vocabulary</a:t>
            </a:r>
          </a:p>
          <a:p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2. Listen. Then practice in groups of four</a:t>
            </a:r>
          </a:p>
        </p:txBody>
      </p:sp>
    </p:spTree>
    <p:extLst>
      <p:ext uri="{BB962C8B-B14F-4D97-AF65-F5344CB8AC3E}">
        <p14:creationId xmlns:p14="http://schemas.microsoft.com/office/powerpoint/2010/main" xmlns="" val="16203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10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1" dur="2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2" dur="5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2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8" grpId="0"/>
      <p:bldP spid="32789" grpId="0" animBg="1"/>
      <p:bldP spid="32790" grpId="0"/>
      <p:bldP spid="32791" grpId="0"/>
      <p:bldP spid="32792" grpId="0"/>
      <p:bldP spid="32793" grpId="0"/>
      <p:bldP spid="32794" grpId="0"/>
      <p:bldP spid="32795" grpId="0"/>
      <p:bldP spid="32796" grpId="0"/>
      <p:bldP spid="32796" grpId="1"/>
      <p:bldP spid="32797" grpId="0"/>
      <p:bldP spid="32797" grpId="1"/>
      <p:bldP spid="32798" grpId="0"/>
      <p:bldP spid="32798" grpId="1"/>
      <p:bldP spid="32799" grpId="0"/>
      <p:bldP spid="32799" grpId="1"/>
      <p:bldP spid="32800" grpId="0"/>
      <p:bldP spid="32800" grpId="1"/>
      <p:bldP spid="32801" grpId="0"/>
      <p:bldP spid="32801" grpId="1"/>
      <p:bldP spid="32802" grpId="0"/>
      <p:bldP spid="32802" grpId="1"/>
      <p:bldP spid="32803" grpId="0"/>
      <p:bldP spid="32803" grpId="1"/>
      <p:bldP spid="32804" grpId="0"/>
      <p:bldP spid="32804" grpId="1"/>
      <p:bldP spid="32805" grpId="0"/>
      <p:bldP spid="32807" grpId="0"/>
      <p:bldP spid="32813" grpId="0"/>
      <p:bldP spid="328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9123-5CC2-4299-BDAD-B309BB8D965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76400" y="188912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Arial Narrow" panose="020B0606020202030204" pitchFamily="34" charset="0"/>
              </a:rPr>
              <a:t>4. Answer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828800" y="2514600"/>
            <a:ext cx="6019800" cy="2133600"/>
          </a:xfrm>
          <a:prstGeom prst="star16">
            <a:avLst>
              <a:gd name="adj" fmla="val 46875"/>
            </a:avLst>
          </a:prstGeom>
          <a:solidFill>
            <a:srgbClr val="00FFFF"/>
          </a:solidFill>
          <a:ln w="76200">
            <a:pattFill prst="lgCheck">
              <a:fgClr>
                <a:srgbClr val="FF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057400" y="3382963"/>
            <a:ext cx="510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/>
              <a:t>a.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sz="2000">
                <a:solidFill>
                  <a:srgbClr val="0033CC"/>
                </a:solidFill>
              </a:rPr>
              <a:t>What does Nam want to do?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38400" y="3276600"/>
            <a:ext cx="510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/>
              <a:t>b.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sz="2000">
                <a:solidFill>
                  <a:srgbClr val="0033CC"/>
                </a:solidFill>
              </a:rPr>
              <a:t>Why doesn’t Lan want to go to the movies?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438400" y="3200400"/>
            <a:ext cx="510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/>
              <a:t>c.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sz="2000">
                <a:solidFill>
                  <a:srgbClr val="0033CC"/>
                </a:solidFill>
              </a:rPr>
              <a:t>What does Lan want to do?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438400" y="3306763"/>
            <a:ext cx="510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/>
              <a:t>d.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 sz="2000">
                <a:solidFill>
                  <a:srgbClr val="0033CC"/>
                </a:solidFill>
              </a:rPr>
              <a:t>Why doesn’t Hoa want to go to Lan’s house?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14600" y="3413126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2000"/>
              <a:t>e.</a:t>
            </a:r>
            <a:r>
              <a:rPr lang="en-US" altLang="en-US" sz="2000">
                <a:solidFill>
                  <a:srgbClr val="0033CC"/>
                </a:solidFill>
              </a:rPr>
              <a:t> What day is it?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3505200" y="4572000"/>
            <a:ext cx="6858000" cy="2209800"/>
          </a:xfrm>
          <a:prstGeom prst="star32">
            <a:avLst>
              <a:gd name="adj" fmla="val 47894"/>
            </a:avLst>
          </a:prstGeom>
          <a:solidFill>
            <a:srgbClr val="00FF00"/>
          </a:solidFill>
          <a:ln w="76200">
            <a:pattFill prst="lgCheck">
              <a:fgClr>
                <a:srgbClr val="80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410200" y="5348289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2000">
                <a:solidFill>
                  <a:srgbClr val="990033"/>
                </a:solidFill>
                <a:latin typeface=".VnTime" panose="020B7200000000000000" pitchFamily="34" charset="0"/>
              </a:rPr>
              <a:t>He wants go to the movies.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343400" y="5394326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en-US" sz="2000">
                <a:solidFill>
                  <a:srgbClr val="990033"/>
                </a:solidFill>
              </a:rPr>
              <a:t>Because there aren’t any good movies on at the moment.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419600" y="5394326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2000">
                <a:solidFill>
                  <a:srgbClr val="990033"/>
                </a:solidFill>
              </a:rPr>
              <a:t>She wants to listen to some music at her house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191000" y="5394326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2000">
                <a:solidFill>
                  <a:srgbClr val="990033"/>
                </a:solidFill>
              </a:rPr>
              <a:t>Because she has too many  assignments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95800" y="5394326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2000">
                <a:solidFill>
                  <a:srgbClr val="990033"/>
                </a:solidFill>
              </a:rPr>
              <a:t>It’s Saturday</a:t>
            </a:r>
          </a:p>
        </p:txBody>
      </p:sp>
      <p:pic>
        <p:nvPicPr>
          <p:cNvPr id="13332" name="Picture 20" descr="0035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124200"/>
            <a:ext cx="1066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054537" y="22226"/>
            <a:ext cx="3073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u="sng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6</a:t>
            </a:r>
            <a:r>
              <a:rPr lang="en-US" alt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AFTER SCHOOL</a:t>
            </a:r>
            <a:br>
              <a:rPr lang="en-US" altLang="en-US" sz="240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B1: Let’s go!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676400" y="974726"/>
            <a:ext cx="457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/>
              <a:t>1. Vocabulary.</a:t>
            </a:r>
          </a:p>
          <a:p>
            <a:r>
              <a:rPr lang="en-US" altLang="en-US" sz="2000"/>
              <a:t>2. Listen. Then practice in groups of four.</a:t>
            </a:r>
          </a:p>
          <a:p>
            <a:r>
              <a:rPr lang="en-US" altLang="en-US" sz="2000"/>
              <a:t>3. Model sentences.</a:t>
            </a:r>
          </a:p>
        </p:txBody>
      </p:sp>
    </p:spTree>
    <p:extLst>
      <p:ext uri="{BB962C8B-B14F-4D97-AF65-F5344CB8AC3E}">
        <p14:creationId xmlns:p14="http://schemas.microsoft.com/office/powerpoint/2010/main" xmlns="" val="11127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0" grpId="1"/>
      <p:bldP spid="13321" grpId="0"/>
      <p:bldP spid="13321" grpId="1"/>
      <p:bldP spid="13322" grpId="0"/>
      <p:bldP spid="13322" grpId="1"/>
      <p:bldP spid="13323" grpId="0"/>
      <p:bldP spid="13323" grpId="1"/>
      <p:bldP spid="13324" grpId="0"/>
      <p:bldP spid="13327" grpId="0"/>
      <p:bldP spid="13327" grpId="1"/>
      <p:bldP spid="13328" grpId="0"/>
      <p:bldP spid="13328" grpId="1"/>
      <p:bldP spid="13329" grpId="0"/>
      <p:bldP spid="13329" grpId="1"/>
      <p:bldP spid="13330" grpId="0"/>
      <p:bldP spid="13330" grpId="1"/>
      <p:bldP spid="133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7CCFD-953C-4ABC-9CA0-8FD6D8780E49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44034" name="Picture 2" descr="d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2140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d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E7 U6 B1.wav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15600" y="6705600"/>
            <a:ext cx="152400" cy="152400"/>
          </a:xfrm>
        </p:spPr>
      </p:pic>
      <p:sp>
        <p:nvSpPr>
          <p:cNvPr id="440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077200" cy="2011362"/>
          </a:xfrm>
        </p:spPr>
        <p:txBody>
          <a:bodyPr/>
          <a:lstStyle/>
          <a:p>
            <a:r>
              <a:rPr lang="en-US" altLang="en-US">
                <a:solidFill>
                  <a:srgbClr val="FF00FF"/>
                </a:solidFill>
              </a:rPr>
              <a:t>The answers:</a:t>
            </a:r>
            <a:br>
              <a:rPr lang="en-US" altLang="en-US">
                <a:solidFill>
                  <a:srgbClr val="FF00FF"/>
                </a:solidFill>
              </a:rPr>
            </a:br>
            <a:endParaRPr lang="en-US" altLang="en-US">
              <a:solidFill>
                <a:srgbClr val="FF00FF"/>
              </a:solidFill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2286000" y="1371601"/>
            <a:ext cx="7772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 dirty="0">
                <a:solidFill>
                  <a:srgbClr val="6600FF"/>
                </a:solidFill>
              </a:rPr>
              <a:t>He wants to go to the movies.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 dirty="0">
                <a:solidFill>
                  <a:srgbClr val="6600FF"/>
                </a:solidFill>
              </a:rPr>
              <a:t>Because there aren’t any good movies on at the moment. 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 dirty="0">
                <a:solidFill>
                  <a:srgbClr val="6600FF"/>
                </a:solidFill>
              </a:rPr>
              <a:t>She  wants to listen to some music.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 dirty="0">
                <a:solidFill>
                  <a:srgbClr val="6600FF"/>
                </a:solidFill>
              </a:rPr>
              <a:t>Because </a:t>
            </a:r>
            <a:r>
              <a:rPr lang="en-US" altLang="en-US" b="1" dirty="0" err="1">
                <a:solidFill>
                  <a:srgbClr val="6600FF"/>
                </a:solidFill>
              </a:rPr>
              <a:t>Hoa</a:t>
            </a:r>
            <a:r>
              <a:rPr lang="en-US" altLang="en-US" b="1" dirty="0">
                <a:solidFill>
                  <a:srgbClr val="6600FF"/>
                </a:solidFill>
              </a:rPr>
              <a:t> has too many assignments.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 dirty="0">
                <a:solidFill>
                  <a:srgbClr val="6600FF"/>
                </a:solidFill>
              </a:rPr>
              <a:t>It is Saturday.</a:t>
            </a:r>
          </a:p>
        </p:txBody>
      </p:sp>
      <p:pic>
        <p:nvPicPr>
          <p:cNvPr id="87061" name="Picture 21" descr="Tay viÕt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945729">
            <a:off x="7772400" y="0"/>
            <a:ext cx="20574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39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4"/>
                </p:tgtEl>
              </p:cMediaNode>
            </p:audio>
          </p:childTnLst>
        </p:cTn>
      </p:par>
    </p:tnLst>
    <p:bldLst>
      <p:bldP spid="87055" grpId="0"/>
      <p:bldP spid="87055" grpId="1"/>
      <p:bldP spid="87055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78CB2-1EBB-4775-9229-CDA08C0D119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209800" y="4419600"/>
            <a:ext cx="764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- Learn by heart new words.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209801" y="5029201"/>
            <a:ext cx="8054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2800" b="1" i="1">
                <a:solidFill>
                  <a:schemeClr val="accent2"/>
                </a:solidFill>
                <a:latin typeface="Arial Narrow" panose="020B0606020202030204" pitchFamily="34" charset="0"/>
              </a:rPr>
              <a:t>- Write 5 sentences with: </a:t>
            </a:r>
            <a:r>
              <a:rPr lang="en-US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Let’s + V (bare infinitive)</a:t>
            </a:r>
          </a:p>
          <a:p>
            <a:pPr algn="r"/>
            <a:r>
              <a:rPr lang="en-US" altLang="en-US" sz="2800" b="1">
                <a:solidFill>
                  <a:srgbClr val="FF0000"/>
                </a:solidFill>
                <a:latin typeface="Arial Narrow" panose="020B0606020202030204" pitchFamily="34" charset="0"/>
              </a:rPr>
              <a:t>Why don’t we / you +  V (bare infinitive) ?  </a:t>
            </a:r>
            <a:endParaRPr lang="en-US" altLang="en-US" sz="2800" b="1" i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133601" y="5943600"/>
            <a:ext cx="8328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2"/>
                </a:solidFill>
                <a:latin typeface="Arial Narrow" panose="020B0606020202030204" pitchFamily="34" charset="0"/>
              </a:rPr>
              <a:t>- Prepare: unit 6 – B 2- page 65</a:t>
            </a:r>
            <a:endParaRPr lang="en-US" altLang="en-US" sz="28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AutoShape 2" descr="Homework Clipart - Jensen&amp;#39;s Yamaha Music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Children Homework Stock Illustrations – 22,849 Children Homework Stock  Illustrations, Vectors &amp;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735" y="591351"/>
            <a:ext cx="4751705" cy="29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331421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  <p:bldP spid="126982" grpId="0" autoUpdateAnimBg="0"/>
      <p:bldP spid="194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DRLC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96400" cy="6858000"/>
          </a:xfrm>
          <a:prstGeom prst="rect">
            <a:avLst/>
          </a:prstGeom>
          <a:solidFill>
            <a:schemeClr val="hlink"/>
          </a:solidFill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06195" y="2407920"/>
            <a:ext cx="453201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LANGUAGE </a:t>
            </a:r>
          </a:p>
          <a:p>
            <a:pPr algn="ctr">
              <a:defRPr/>
            </a:pP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FOCUS 2 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254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553200" cy="609600"/>
          </a:xfrm>
        </p:spPr>
        <p:txBody>
          <a:bodyPr/>
          <a:lstStyle/>
          <a:p>
            <a:pPr eaLnBrk="1" hangingPunct="1"/>
            <a:r>
              <a:rPr lang="en-US" altLang="en-US" sz="3400" b="1">
                <a:solidFill>
                  <a:srgbClr val="800080"/>
                </a:solidFill>
              </a:rPr>
              <a:t>1.Complete the passage:</a:t>
            </a:r>
            <a:endParaRPr lang="vi-VN" altLang="en-US" sz="3400" b="1">
              <a:solidFill>
                <a:srgbClr val="80008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3962400"/>
            <a:ext cx="9448800" cy="2895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FF"/>
                </a:solidFill>
              </a:rPr>
              <a:t>	</a:t>
            </a:r>
            <a:endParaRPr lang="vi-VN" altLang="en-US">
              <a:solidFill>
                <a:srgbClr val="0000FF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lum contras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4191000" cy="3276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29000" y="1004888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is doing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524000" y="19050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2800">
                <a:solidFill>
                  <a:srgbClr val="FF0000"/>
                </a:solidFill>
              </a:rPr>
              <a:t>is writing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343400" y="25146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is reading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971800" y="33528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is cooking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543800" y="3886201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are playing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543800" y="434340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is kicking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05400" y="47386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is ru</a:t>
            </a:r>
            <a:r>
              <a:rPr lang="en-US" altLang="en-US" sz="2800" u="sng">
                <a:solidFill>
                  <a:srgbClr val="FF0000"/>
                </a:solidFill>
              </a:rPr>
              <a:t>nn</a:t>
            </a:r>
            <a:r>
              <a:rPr lang="en-US" altLang="en-US" sz="2800">
                <a:solidFill>
                  <a:srgbClr val="FF0000"/>
                </a:solidFill>
              </a:rPr>
              <a:t>ing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1524000" y="533401"/>
            <a:ext cx="5105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It is six thirty in the evening. Lan (do) …...…............ her homework. She   (write) ……...…… an English essay.</a:t>
            </a:r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>
            <a:off x="1524000" y="2514600"/>
            <a:ext cx="518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Mr.Thanh (read)……………. a newspaper and Mrs. Quyen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0000FF"/>
                </a:solidFill>
              </a:rPr>
              <a:t>(cook) ……………… dinner. </a:t>
            </a:r>
            <a:endParaRPr lang="en-US" altLang="en-US" sz="2800"/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1524000" y="3929064"/>
            <a:ext cx="914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Liem and Tien, Lan’s brothers, (play) ……………… soccer in the back yard. Liem (kick) ………………the ball and Tien (run) …………………after it.</a:t>
            </a:r>
            <a:endParaRPr lang="vi-VN" altLang="en-US" sz="280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971800" y="52578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What is Lan doing?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667000" y="5897564"/>
            <a:ext cx="548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_She is doing her homework.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971800" y="5211764"/>
            <a:ext cx="548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What is Mrs. Quyen doing?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667000" y="5897564"/>
            <a:ext cx="4800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- She is cooking dinner.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2971800" y="5211764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What is Mr. Thanh doing?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2819400" y="5897564"/>
            <a:ext cx="5181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-He’s reading a newspaper.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2971800" y="52578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What are Liem and Tien doing?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2667000" y="5897564"/>
            <a:ext cx="548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- They are playing soccer.</a:t>
            </a:r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>
            <a:off x="7772400" y="1447800"/>
            <a:ext cx="838200" cy="4572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7848600" y="1524001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LAN</a:t>
            </a: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 rot="9957826">
            <a:off x="7470775" y="685800"/>
            <a:ext cx="1371600" cy="4572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 rot="-726153">
            <a:off x="7467600" y="6858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Mrs Quyen</a:t>
            </a: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8686800" y="1905000"/>
            <a:ext cx="1219200" cy="4572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8686800" y="19812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Mr Thanh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>
            <a:off x="8839200" y="457200"/>
            <a:ext cx="1828800" cy="457200"/>
          </a:xfrm>
          <a:prstGeom prst="flowChartMagnetic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8915400" y="4714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Liem and Tien</a:t>
            </a:r>
          </a:p>
        </p:txBody>
      </p:sp>
    </p:spTree>
    <p:extLst>
      <p:ext uri="{BB962C8B-B14F-4D97-AF65-F5344CB8AC3E}">
        <p14:creationId xmlns:p14="http://schemas.microsoft.com/office/powerpoint/2010/main" xmlns="" val="388224057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0" grpId="0"/>
      <p:bldP spid="23561" grpId="0"/>
      <p:bldP spid="23562" grpId="0"/>
      <p:bldP spid="23563" grpId="0"/>
      <p:bldP spid="23564" grpId="0"/>
      <p:bldP spid="23570" grpId="0"/>
      <p:bldP spid="23570" grpId="1"/>
      <p:bldP spid="23571" grpId="0"/>
      <p:bldP spid="23571" grpId="1"/>
      <p:bldP spid="23572" grpId="0" build="allAtOnce"/>
      <p:bldP spid="23573" grpId="0" build="allAtOnce"/>
      <p:bldP spid="23574" grpId="0"/>
      <p:bldP spid="23574" grpId="1"/>
      <p:bldP spid="23575" grpId="0"/>
      <p:bldP spid="23575" grpId="1"/>
      <p:bldP spid="23576" grpId="0"/>
      <p:bldP spid="23577" grpId="0"/>
      <p:bldP spid="23577" grpId="1"/>
      <p:bldP spid="23578" grpId="0" animBg="1"/>
      <p:bldP spid="23579" grpId="0"/>
      <p:bldP spid="23580" grpId="0" animBg="1"/>
      <p:bldP spid="23581" grpId="0"/>
      <p:bldP spid="23582" grpId="0" animBg="1"/>
      <p:bldP spid="23583" grpId="0"/>
      <p:bldP spid="23585" grpId="0" animBg="1"/>
      <p:bldP spid="235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DSC00306.JPG"/>
          <p:cNvPicPr>
            <a:picLocks noGrp="1" noChangeAspect="1"/>
          </p:cNvPicPr>
          <p:nvPr isPhoto="1"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2971800" y="152400"/>
            <a:ext cx="65532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800080"/>
                </a:solidFill>
                <a:latin typeface="Comic Sans MS" panose="030F0702030302020204" pitchFamily="66" charset="0"/>
              </a:rPr>
              <a:t>This / that, these / those</a:t>
            </a:r>
          </a:p>
        </p:txBody>
      </p:sp>
      <p:pic>
        <p:nvPicPr>
          <p:cNvPr id="25604" name="Picture 12" descr="K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5" descr="th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17"/>
          <p:cNvSpPr>
            <a:spLocks noChangeArrowheads="1"/>
          </p:cNvSpPr>
          <p:nvPr/>
        </p:nvSpPr>
        <p:spPr bwMode="auto">
          <a:xfrm>
            <a:off x="6705600" y="1143000"/>
            <a:ext cx="3962400" cy="1600200"/>
          </a:xfrm>
          <a:prstGeom prst="wedgeRoundRectCallout">
            <a:avLst>
              <a:gd name="adj1" fmla="val 42991"/>
              <a:gd name="adj2" fmla="val 66963"/>
              <a:gd name="adj3" fmla="val 16667"/>
            </a:avLst>
          </a:prstGeom>
          <a:solidFill>
            <a:schemeClr val="bg1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0600" name="AutoShape 8"/>
          <p:cNvSpPr>
            <a:spLocks noChangeArrowheads="1"/>
          </p:cNvSpPr>
          <p:nvPr/>
        </p:nvSpPr>
        <p:spPr bwMode="auto">
          <a:xfrm>
            <a:off x="6705600" y="1219200"/>
            <a:ext cx="3962400" cy="1600200"/>
          </a:xfrm>
          <a:prstGeom prst="wedgeRoundRectCallout">
            <a:avLst>
              <a:gd name="adj1" fmla="val 45032"/>
              <a:gd name="adj2" fmla="val 6845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Comic Sans MS" panose="030F0702030302020204" pitchFamily="66" charset="0"/>
              </a:rPr>
              <a:t>This room is very untidy.</a:t>
            </a:r>
          </a:p>
        </p:txBody>
      </p:sp>
      <p:sp>
        <p:nvSpPr>
          <p:cNvPr id="25608" name="Text Box 18"/>
          <p:cNvSpPr txBox="1">
            <a:spLocks noChangeArrowheads="1"/>
          </p:cNvSpPr>
          <p:nvPr/>
        </p:nvSpPr>
        <p:spPr bwMode="auto">
          <a:xfrm>
            <a:off x="1981200" y="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800080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4821011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DSC00307.JPG"/>
          <p:cNvPicPr>
            <a:picLocks noGrp="1" noChangeAspect="1"/>
          </p:cNvPicPr>
          <p:nvPr isPhoto="1"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2667000" y="762000"/>
            <a:ext cx="3733800" cy="1219200"/>
          </a:xfrm>
          <a:prstGeom prst="wedgeEllipseCallout">
            <a:avLst>
              <a:gd name="adj1" fmla="val 50509"/>
              <a:gd name="adj2" fmla="val 48440"/>
            </a:avLst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Put…………… bag away</a:t>
            </a:r>
          </a:p>
        </p:txBody>
      </p:sp>
      <p:sp>
        <p:nvSpPr>
          <p:cNvPr id="26628" name="AutoShape 5"/>
          <p:cNvSpPr>
            <a:spLocks noChangeArrowheads="1"/>
          </p:cNvSpPr>
          <p:nvPr/>
        </p:nvSpPr>
        <p:spPr bwMode="auto">
          <a:xfrm>
            <a:off x="1676400" y="5410200"/>
            <a:ext cx="3200400" cy="1371600"/>
          </a:xfrm>
          <a:prstGeom prst="wedgeRoundRectCallout">
            <a:avLst>
              <a:gd name="adj1" fmla="val 44444"/>
              <a:gd name="adj2" fmla="val -64236"/>
              <a:gd name="adj3" fmla="val 16667"/>
            </a:avLst>
          </a:prstGeom>
          <a:solidFill>
            <a:schemeClr val="bg1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………. isn’t my bag. Mom. …………is my bag.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014788" y="914400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this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828800" y="5486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That 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2819400" y="5791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This </a:t>
            </a:r>
          </a:p>
        </p:txBody>
      </p:sp>
      <p:sp>
        <p:nvSpPr>
          <p:cNvPr id="26632" name="Text Box 13" descr="box29"/>
          <p:cNvSpPr txBox="1">
            <a:spLocks noChangeArrowheads="1"/>
          </p:cNvSpPr>
          <p:nvPr/>
        </p:nvSpPr>
        <p:spPr bwMode="auto">
          <a:xfrm>
            <a:off x="1524000" y="0"/>
            <a:ext cx="2133600" cy="769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Gap-fill</a:t>
            </a:r>
          </a:p>
        </p:txBody>
      </p:sp>
      <p:pic>
        <p:nvPicPr>
          <p:cNvPr id="26633" name="Picture 16" descr="Picture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46866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7" grpId="0"/>
      <p:bldP spid="114698" grpId="0"/>
      <p:bldP spid="1146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1" descr="DSC00308.JPG"/>
          <p:cNvPicPr>
            <a:picLocks noGrp="1" noChangeAspect="1"/>
          </p:cNvPicPr>
          <p:nvPr isPhoto="1"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6"/>
          <p:cNvSpPr>
            <a:spLocks noChangeArrowheads="1"/>
          </p:cNvSpPr>
          <p:nvPr/>
        </p:nvSpPr>
        <p:spPr bwMode="auto">
          <a:xfrm rot="10800000">
            <a:off x="3733800" y="228600"/>
            <a:ext cx="2971800" cy="1371600"/>
          </a:xfrm>
          <a:prstGeom prst="wedgeRoundRectCallout">
            <a:avLst>
              <a:gd name="adj1" fmla="val -51389"/>
              <a:gd name="adj2" fmla="val -72227"/>
              <a:gd name="adj3" fmla="val 16667"/>
            </a:avLst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Put …………..dirty socks in the washing basket.</a:t>
            </a:r>
          </a:p>
        </p:txBody>
      </p:sp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2286000" y="2514600"/>
            <a:ext cx="3200400" cy="762000"/>
          </a:xfrm>
          <a:prstGeom prst="wedgeEllipseCallout">
            <a:avLst>
              <a:gd name="adj1" fmla="val -12301"/>
              <a:gd name="adj2" fmla="val -83958"/>
            </a:avLst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.………. socks ?</a:t>
            </a:r>
          </a:p>
        </p:txBody>
      </p:sp>
      <p:sp>
        <p:nvSpPr>
          <p:cNvPr id="27655" name="AutoShape 8"/>
          <p:cNvSpPr>
            <a:spLocks noChangeArrowheads="1"/>
          </p:cNvSpPr>
          <p:nvPr/>
        </p:nvSpPr>
        <p:spPr bwMode="auto">
          <a:xfrm>
            <a:off x="7315200" y="4343400"/>
            <a:ext cx="3048000" cy="1295400"/>
          </a:xfrm>
          <a:prstGeom prst="wedgeEllipseCallout">
            <a:avLst>
              <a:gd name="adj1" fmla="val -44685"/>
              <a:gd name="adj2" fmla="val -55394"/>
            </a:avLst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No, …………. socks on the bed.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4546600" y="22860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those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2743201" y="25908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These 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8610600" y="4495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those</a:t>
            </a:r>
          </a:p>
        </p:txBody>
      </p:sp>
      <p:sp>
        <p:nvSpPr>
          <p:cNvPr id="27659" name="Text Box 13" descr="box29"/>
          <p:cNvSpPr txBox="1">
            <a:spLocks noChangeArrowheads="1"/>
          </p:cNvSpPr>
          <p:nvPr/>
        </p:nvSpPr>
        <p:spPr bwMode="auto">
          <a:xfrm>
            <a:off x="1524000" y="0"/>
            <a:ext cx="2133600" cy="769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Gap-fill</a:t>
            </a:r>
          </a:p>
        </p:txBody>
      </p:sp>
    </p:spTree>
    <p:extLst>
      <p:ext uri="{BB962C8B-B14F-4D97-AF65-F5344CB8AC3E}">
        <p14:creationId xmlns:p14="http://schemas.microsoft.com/office/powerpoint/2010/main" xmlns="" val="40990565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1" grpId="0"/>
      <p:bldP spid="115722" grpId="0"/>
      <p:bldP spid="115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alibri (Body)"/>
              </a:rPr>
              <a:t>Students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Calibri (Body)"/>
              </a:rPr>
              <a:t>look at </a:t>
            </a: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alibri (Body)"/>
              </a:rPr>
              <a:t>the following items and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Calibri (Body)"/>
              </a:rPr>
              <a:t> tell the job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542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1" descr="DSC00309.JPG"/>
          <p:cNvPicPr>
            <a:picLocks noGrp="1" noChangeAspect="1"/>
          </p:cNvPicPr>
          <p:nvPr isPhoto="1"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8305800" y="457200"/>
            <a:ext cx="2362200" cy="1295400"/>
          </a:xfrm>
          <a:prstGeom prst="wedgeRoundRectCallout">
            <a:avLst>
              <a:gd name="adj1" fmla="val -60685"/>
              <a:gd name="adj2" fmla="val 35051"/>
              <a:gd name="adj3" fmla="val 16667"/>
            </a:avLst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Throw away……………                         comics</a:t>
            </a:r>
          </a:p>
        </p:txBody>
      </p:sp>
      <p:sp>
        <p:nvSpPr>
          <p:cNvPr id="28678" name="AutoShape 8"/>
          <p:cNvSpPr>
            <a:spLocks noChangeArrowheads="1"/>
          </p:cNvSpPr>
          <p:nvPr/>
        </p:nvSpPr>
        <p:spPr bwMode="auto">
          <a:xfrm rot="10800000">
            <a:off x="1676400" y="4724400"/>
            <a:ext cx="3429000" cy="1143000"/>
          </a:xfrm>
          <a:prstGeom prst="wedgeRoundRectCallout">
            <a:avLst>
              <a:gd name="adj1" fmla="val -56301"/>
              <a:gd name="adj2" fmla="val 90694"/>
              <a:gd name="adj3" fmla="val 16667"/>
            </a:avLst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But  I  like …………. comics, Mom.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9372600" y="838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those</a:t>
            </a:r>
          </a:p>
        </p:txBody>
      </p:sp>
      <p:sp>
        <p:nvSpPr>
          <p:cNvPr id="28680" name="Text Box 10" descr="box29"/>
          <p:cNvSpPr txBox="1">
            <a:spLocks noChangeArrowheads="1"/>
          </p:cNvSpPr>
          <p:nvPr/>
        </p:nvSpPr>
        <p:spPr bwMode="auto">
          <a:xfrm>
            <a:off x="1524000" y="30164"/>
            <a:ext cx="2286000" cy="7699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Comic Sans MS" panose="030F0702030302020204" pitchFamily="66" charset="0"/>
              </a:rPr>
              <a:t>Gap-fill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3657600" y="4724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these</a:t>
            </a:r>
          </a:p>
        </p:txBody>
      </p:sp>
      <p:pic>
        <p:nvPicPr>
          <p:cNvPr id="28682" name="Picture 11" descr="Picture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 descr="anh dong 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860687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  <p:bldP spid="1167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505200" cy="4267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657600" cy="434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657600" cy="4419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lum contras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657600" cy="44196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667000" y="762001"/>
            <a:ext cx="4419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3.Telling the time</a:t>
            </a:r>
            <a:endParaRPr lang="vi-VN" altLang="en-US" sz="3800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791200" y="3733801"/>
            <a:ext cx="4419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Ba:      What time is it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Nam:   It’s nine forty.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           It’s twenty to ten.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791200" y="3581400"/>
            <a:ext cx="4343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Lan :     What time does                        the movie start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Hoa :   It starts at ..............................................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629400" y="5043488"/>
            <a:ext cx="365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fifteen past seven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5791200" y="3505200"/>
            <a:ext cx="4648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Mrs. Quyen: Will you be home for dinner tonight?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Mr. Thanh: No. I’ll be home at ………………………………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7391400" y="502920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haft past ten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715000" y="3124201"/>
            <a:ext cx="4648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Miss Lien: Can you come to school early tomorrow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Comic Sans MS" panose="030F0702030302020204" pitchFamily="66" charset="0"/>
              </a:rPr>
              <a:t>Nam : Yes, Miss Lien. I’ll come at .……………………………………………..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7086600" y="4935538"/>
            <a:ext cx="3505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fifteen to seven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six forty-five</a:t>
            </a:r>
          </a:p>
        </p:txBody>
      </p:sp>
      <p:pic>
        <p:nvPicPr>
          <p:cNvPr id="29710" name="Picture 24" descr="Picture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4651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build="allAtOnce"/>
      <p:bldP spid="25617" grpId="0"/>
      <p:bldP spid="25617" grpId="1"/>
      <p:bldP spid="25618" grpId="0"/>
      <p:bldP spid="25618" grpId="1"/>
      <p:bldP spid="25619" grpId="0"/>
      <p:bldP spid="25619" grpId="1"/>
      <p:bldP spid="25620" grpId="0"/>
      <p:bldP spid="25620" grpId="1"/>
      <p:bldP spid="25621" grpId="0"/>
      <p:bldP spid="256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0" name="Rectangle 6"/>
          <p:cNvSpPr>
            <a:spLocks noChangeArrowheads="1"/>
          </p:cNvSpPr>
          <p:nvPr/>
        </p:nvSpPr>
        <p:spPr bwMode="auto">
          <a:xfrm>
            <a:off x="1219200" y="28956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Physical Education</a:t>
            </a:r>
          </a:p>
        </p:txBody>
      </p:sp>
      <p:sp>
        <p:nvSpPr>
          <p:cNvPr id="425991" name="Rectangle 7"/>
          <p:cNvSpPr>
            <a:spLocks noChangeArrowheads="1"/>
          </p:cNvSpPr>
          <p:nvPr/>
        </p:nvSpPr>
        <p:spPr bwMode="auto">
          <a:xfrm>
            <a:off x="1143000" y="60198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Chemistry</a:t>
            </a:r>
          </a:p>
        </p:txBody>
      </p:sp>
      <p:sp>
        <p:nvSpPr>
          <p:cNvPr id="425992" name="Rectangle 8"/>
          <p:cNvSpPr>
            <a:spLocks noChangeArrowheads="1"/>
          </p:cNvSpPr>
          <p:nvPr/>
        </p:nvSpPr>
        <p:spPr bwMode="auto">
          <a:xfrm>
            <a:off x="4267200" y="2895600"/>
            <a:ext cx="419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Geography</a:t>
            </a:r>
          </a:p>
        </p:txBody>
      </p:sp>
      <p:sp>
        <p:nvSpPr>
          <p:cNvPr id="425993" name="Rectangle 9"/>
          <p:cNvSpPr>
            <a:spLocks noChangeArrowheads="1"/>
          </p:cNvSpPr>
          <p:nvPr/>
        </p:nvSpPr>
        <p:spPr bwMode="auto">
          <a:xfrm>
            <a:off x="7772400" y="2895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425994" name="Rectangle 10"/>
          <p:cNvSpPr>
            <a:spLocks noChangeArrowheads="1"/>
          </p:cNvSpPr>
          <p:nvPr/>
        </p:nvSpPr>
        <p:spPr bwMode="auto">
          <a:xfrm>
            <a:off x="7543800" y="6019800"/>
            <a:ext cx="320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425995" name="Rectangle 11"/>
          <p:cNvSpPr>
            <a:spLocks noChangeArrowheads="1"/>
          </p:cNvSpPr>
          <p:nvPr/>
        </p:nvSpPr>
        <p:spPr bwMode="auto">
          <a:xfrm>
            <a:off x="4953000" y="601980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Math</a:t>
            </a:r>
          </a:p>
        </p:txBody>
      </p:sp>
      <p:pic>
        <p:nvPicPr>
          <p:cNvPr id="426003" name="Picture 19" descr="Untitled-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733801"/>
            <a:ext cx="24685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004" name="Picture 20" descr="Untitled-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1" y="3733801"/>
            <a:ext cx="246856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005" name="Picture 21" descr="Untitled-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1" y="762001"/>
            <a:ext cx="246856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006" name="Picture 22" descr="Untitled-3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733801"/>
            <a:ext cx="24685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007" name="Picture 23" descr="Untitled-4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1" y="685801"/>
            <a:ext cx="246856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6008" name="Picture 24" descr="Untitled-5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9438" y="685801"/>
            <a:ext cx="2468562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Text Box 25"/>
          <p:cNvSpPr txBox="1">
            <a:spLocks noChangeArrowheads="1"/>
          </p:cNvSpPr>
          <p:nvPr/>
        </p:nvSpPr>
        <p:spPr bwMode="auto">
          <a:xfrm>
            <a:off x="1905000" y="6858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30735" name="Text Box 26"/>
          <p:cNvSpPr txBox="1">
            <a:spLocks noChangeArrowheads="1"/>
          </p:cNvSpPr>
          <p:nvPr/>
        </p:nvSpPr>
        <p:spPr bwMode="auto">
          <a:xfrm>
            <a:off x="5105400" y="6858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8534400" y="6096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30737" name="Text Box 28"/>
          <p:cNvSpPr txBox="1">
            <a:spLocks noChangeArrowheads="1"/>
          </p:cNvSpPr>
          <p:nvPr/>
        </p:nvSpPr>
        <p:spPr bwMode="auto">
          <a:xfrm>
            <a:off x="2133600" y="36576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Black" pitchFamily="34" charset="0"/>
              </a:rPr>
              <a:t>4</a:t>
            </a:r>
            <a:endParaRPr lang="en-US" altLang="en-US" sz="2400" b="1">
              <a:solidFill>
                <a:srgbClr val="FF3300"/>
              </a:solidFill>
              <a:latin typeface=".VnBlack" pitchFamily="34" charset="0"/>
            </a:endParaRPr>
          </a:p>
        </p:txBody>
      </p:sp>
      <p:sp>
        <p:nvSpPr>
          <p:cNvPr id="30738" name="Text Box 29"/>
          <p:cNvSpPr txBox="1">
            <a:spLocks noChangeArrowheads="1"/>
          </p:cNvSpPr>
          <p:nvPr/>
        </p:nvSpPr>
        <p:spPr bwMode="auto">
          <a:xfrm>
            <a:off x="7924800" y="35956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30739" name="Text Box 30"/>
          <p:cNvSpPr txBox="1">
            <a:spLocks noChangeArrowheads="1"/>
          </p:cNvSpPr>
          <p:nvPr/>
        </p:nvSpPr>
        <p:spPr bwMode="auto">
          <a:xfrm>
            <a:off x="5029200" y="36576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30740" name="Text Box 8"/>
          <p:cNvSpPr txBox="1">
            <a:spLocks noChangeArrowheads="1"/>
          </p:cNvSpPr>
          <p:nvPr/>
        </p:nvSpPr>
        <p:spPr bwMode="auto">
          <a:xfrm>
            <a:off x="1752600" y="1"/>
            <a:ext cx="7086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800" b="1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4.Vocabulary: Subjects</a:t>
            </a:r>
            <a:endParaRPr lang="vi-VN" altLang="en-US" sz="3800" b="1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14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2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4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2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42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5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90" grpId="0"/>
      <p:bldP spid="425991" grpId="0"/>
      <p:bldP spid="425992" grpId="0"/>
      <p:bldP spid="425993" grpId="0"/>
      <p:bldP spid="425994" grpId="0"/>
      <p:bldP spid="42599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1600200" y="76200"/>
            <a:ext cx="5105400" cy="4572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5. Adverbs of frequency</a:t>
            </a:r>
          </a:p>
        </p:txBody>
      </p:sp>
      <p:graphicFrame>
        <p:nvGraphicFramePr>
          <p:cNvPr id="14552" name="Group 216"/>
          <p:cNvGraphicFramePr>
            <a:graphicFrameLocks noGrp="1"/>
          </p:cNvGraphicFramePr>
          <p:nvPr/>
        </p:nvGraphicFramePr>
        <p:xfrm>
          <a:off x="1905001" y="685800"/>
          <a:ext cx="8153401" cy="2789332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3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9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36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1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5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Mon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Tues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Wed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Thurs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Fri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Sat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Sun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Go cafeteria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Ride bike to school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Practice guitar after school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Do homework evening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Play computer games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V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521" name="Text Box 185"/>
          <p:cNvSpPr txBox="1">
            <a:spLocks noChangeArrowheads="1"/>
          </p:cNvSpPr>
          <p:nvPr/>
        </p:nvSpPr>
        <p:spPr bwMode="auto">
          <a:xfrm>
            <a:off x="1828800" y="3505200"/>
            <a:ext cx="617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i="1">
                <a:solidFill>
                  <a:srgbClr val="0000FF"/>
                </a:solidFill>
              </a:rPr>
              <a:t>* </a:t>
            </a:r>
            <a:r>
              <a:rPr lang="vi-VN" altLang="en-US" sz="3200" i="1" u="sng">
                <a:solidFill>
                  <a:srgbClr val="0000FF"/>
                </a:solidFill>
              </a:rPr>
              <a:t>Write sentences about Ba</a:t>
            </a:r>
            <a:endParaRPr lang="en-US" altLang="en-US" sz="3200" i="1" u="sng">
              <a:solidFill>
                <a:srgbClr val="0000FF"/>
              </a:solidFill>
            </a:endParaRPr>
          </a:p>
        </p:txBody>
      </p:sp>
      <p:sp>
        <p:nvSpPr>
          <p:cNvPr id="14522" name="Text Box 186"/>
          <p:cNvSpPr txBox="1">
            <a:spLocks noChangeArrowheads="1"/>
          </p:cNvSpPr>
          <p:nvPr/>
        </p:nvSpPr>
        <p:spPr bwMode="auto">
          <a:xfrm>
            <a:off x="1981200" y="4114801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/>
              <a:t>a</a:t>
            </a:r>
            <a:r>
              <a:rPr lang="vi-VN" altLang="en-US" sz="2800" b="1"/>
              <a:t>. Ba </a:t>
            </a:r>
            <a:r>
              <a:rPr lang="vi-VN" altLang="en-US" sz="2800" b="1" i="1" u="sng">
                <a:solidFill>
                  <a:srgbClr val="CC0000"/>
                </a:solidFill>
              </a:rPr>
              <a:t>never</a:t>
            </a:r>
            <a:r>
              <a:rPr lang="vi-VN" altLang="en-US" sz="2800" b="1"/>
              <a:t> goes to the cafeteria at lunch time.</a:t>
            </a:r>
            <a:endParaRPr lang="en-US" altLang="en-US" sz="2800" b="1"/>
          </a:p>
        </p:txBody>
      </p:sp>
      <p:sp>
        <p:nvSpPr>
          <p:cNvPr id="14523" name="Text Box 187"/>
          <p:cNvSpPr txBox="1">
            <a:spLocks noChangeArrowheads="1"/>
          </p:cNvSpPr>
          <p:nvPr/>
        </p:nvSpPr>
        <p:spPr bwMode="auto">
          <a:xfrm>
            <a:off x="2057400" y="4495801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/>
              <a:t>b</a:t>
            </a:r>
            <a:r>
              <a:rPr lang="vi-VN" altLang="en-US" sz="2800" b="1"/>
              <a:t>. Ba .......................rides his bike to school.</a:t>
            </a:r>
            <a:endParaRPr lang="en-US" altLang="en-US" sz="2800" b="1"/>
          </a:p>
        </p:txBody>
      </p:sp>
      <p:sp>
        <p:nvSpPr>
          <p:cNvPr id="14524" name="Text Box 188"/>
          <p:cNvSpPr txBox="1">
            <a:spLocks noChangeArrowheads="1"/>
          </p:cNvSpPr>
          <p:nvPr/>
        </p:nvSpPr>
        <p:spPr bwMode="auto">
          <a:xfrm>
            <a:off x="3276600" y="449580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i="1">
                <a:solidFill>
                  <a:srgbClr val="CC0000"/>
                </a:solidFill>
              </a:rPr>
              <a:t>seldom</a:t>
            </a:r>
            <a:endParaRPr lang="en-US" altLang="en-US" sz="2800" b="1" i="1">
              <a:solidFill>
                <a:srgbClr val="CC0000"/>
              </a:solidFill>
            </a:endParaRPr>
          </a:p>
        </p:txBody>
      </p:sp>
      <p:sp>
        <p:nvSpPr>
          <p:cNvPr id="14525" name="Text Box 189"/>
          <p:cNvSpPr txBox="1">
            <a:spLocks noChangeArrowheads="1"/>
          </p:cNvSpPr>
          <p:nvPr/>
        </p:nvSpPr>
        <p:spPr bwMode="auto">
          <a:xfrm>
            <a:off x="1524000" y="5029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       </a:t>
            </a:r>
            <a:r>
              <a:rPr lang="vi-VN" altLang="en-US" sz="2800" b="1"/>
              <a:t>c. He .........</a:t>
            </a:r>
            <a:r>
              <a:rPr lang="en-US" altLang="en-US" sz="2800" b="1"/>
              <a:t>..........</a:t>
            </a:r>
            <a:r>
              <a:rPr lang="vi-VN" altLang="en-US" sz="2800" b="1"/>
              <a:t>practices playing the guitar </a:t>
            </a:r>
            <a:r>
              <a:rPr lang="en-US" altLang="en-US" sz="2800" b="1"/>
              <a:t>   </a:t>
            </a:r>
            <a:r>
              <a:rPr lang="vi-VN" altLang="en-US" sz="2800" b="1"/>
              <a:t>after school.</a:t>
            </a:r>
            <a:endParaRPr lang="en-US" altLang="en-US" sz="2800" b="1"/>
          </a:p>
        </p:txBody>
      </p:sp>
      <p:sp>
        <p:nvSpPr>
          <p:cNvPr id="14526" name="Text Box 190"/>
          <p:cNvSpPr txBox="1">
            <a:spLocks noChangeArrowheads="1"/>
          </p:cNvSpPr>
          <p:nvPr/>
        </p:nvSpPr>
        <p:spPr bwMode="auto">
          <a:xfrm>
            <a:off x="3124200" y="487680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 i="1">
                <a:solidFill>
                  <a:srgbClr val="CC0000"/>
                </a:solidFill>
              </a:rPr>
              <a:t>always</a:t>
            </a:r>
            <a:endParaRPr lang="en-US" altLang="en-US" sz="2800" b="1" i="1">
              <a:solidFill>
                <a:srgbClr val="CC0000"/>
              </a:solidFill>
            </a:endParaRPr>
          </a:p>
        </p:txBody>
      </p:sp>
      <p:sp>
        <p:nvSpPr>
          <p:cNvPr id="14527" name="Text Box 191"/>
          <p:cNvSpPr txBox="1">
            <a:spLocks noChangeArrowheads="1"/>
          </p:cNvSpPr>
          <p:nvPr/>
        </p:nvSpPr>
        <p:spPr bwMode="auto">
          <a:xfrm>
            <a:off x="2209800" y="5943601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000" b="1"/>
              <a:t>d</a:t>
            </a:r>
            <a:r>
              <a:rPr lang="vi-VN" altLang="en-US" sz="2800" b="1"/>
              <a:t>. He .............does his homework in the evening.</a:t>
            </a:r>
            <a:endParaRPr lang="en-US" altLang="en-US" sz="2800" b="1"/>
          </a:p>
        </p:txBody>
      </p:sp>
      <p:sp>
        <p:nvSpPr>
          <p:cNvPr id="31819" name="Text Box 192"/>
          <p:cNvSpPr txBox="1">
            <a:spLocks noChangeArrowheads="1"/>
          </p:cNvSpPr>
          <p:nvPr/>
        </p:nvSpPr>
        <p:spPr bwMode="auto">
          <a:xfrm>
            <a:off x="2667000" y="6545263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529" name="Rectangle 193"/>
          <p:cNvSpPr>
            <a:spLocks noChangeArrowheads="1"/>
          </p:cNvSpPr>
          <p:nvPr/>
        </p:nvSpPr>
        <p:spPr bwMode="auto">
          <a:xfrm>
            <a:off x="3124200" y="5791201"/>
            <a:ext cx="142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i="1">
                <a:solidFill>
                  <a:srgbClr val="CC0000"/>
                </a:solidFill>
              </a:rPr>
              <a:t>usually</a:t>
            </a:r>
            <a:endParaRPr lang="en-US" altLang="en-US" sz="2800" b="1" i="1">
              <a:solidFill>
                <a:srgbClr val="CC0000"/>
              </a:solidFill>
            </a:endParaRPr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2133600" y="6248401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/>
              <a:t>e. He ...................plays computer games.</a:t>
            </a:r>
            <a:endParaRPr lang="en-US" altLang="en-US" sz="2800" b="1"/>
          </a:p>
        </p:txBody>
      </p:sp>
      <p:sp>
        <p:nvSpPr>
          <p:cNvPr id="14532" name="Text Box 196"/>
          <p:cNvSpPr txBox="1">
            <a:spLocks noChangeArrowheads="1"/>
          </p:cNvSpPr>
          <p:nvPr/>
        </p:nvSpPr>
        <p:spPr bwMode="auto">
          <a:xfrm>
            <a:off x="3429000" y="62484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400" b="1" i="1">
                <a:solidFill>
                  <a:srgbClr val="CC0000"/>
                </a:solidFill>
              </a:rPr>
              <a:t>often</a:t>
            </a:r>
            <a:endParaRPr lang="en-US" altLang="en-US" sz="2400" b="1" i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587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1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1" grpId="0" autoUpdateAnimBg="0"/>
      <p:bldP spid="14522" grpId="0" autoUpdateAnimBg="0"/>
      <p:bldP spid="14523" grpId="0" autoUpdateAnimBg="0"/>
      <p:bldP spid="14524" grpId="0" autoUpdateAnimBg="0"/>
      <p:bldP spid="14525" grpId="0" autoUpdateAnimBg="0"/>
      <p:bldP spid="14526" grpId="0" autoUpdateAnimBg="0"/>
      <p:bldP spid="14527" grpId="0" autoUpdateAnimBg="0"/>
      <p:bldP spid="14529" grpId="0" autoUpdateAnimBg="0"/>
      <p:bldP spid="14530" grpId="0" autoUpdateAnimBg="0"/>
      <p:bldP spid="1453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" descr="0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3600" y="1905000"/>
            <a:ext cx="762000" cy="86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8" descr="1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57200"/>
            <a:ext cx="11715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6"/>
          <p:cNvSpPr>
            <a:spLocks noChangeArrowheads="1"/>
          </p:cNvSpPr>
          <p:nvPr/>
        </p:nvSpPr>
        <p:spPr bwMode="auto">
          <a:xfrm>
            <a:off x="1905000" y="304800"/>
            <a:ext cx="4572000" cy="457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FF"/>
                </a:solidFill>
              </a:rPr>
              <a:t>6.Making suggestions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1" y="1143000"/>
          <a:ext cx="8382001" cy="265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3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1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3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51125">
                <a:tc>
                  <a:txBody>
                    <a:bodyPr/>
                    <a:lstStyle/>
                    <a:p>
                      <a:r>
                        <a:rPr lang="en-US" sz="2400" dirty="0"/>
                        <a:t>Let’s </a:t>
                      </a:r>
                    </a:p>
                    <a:p>
                      <a:r>
                        <a:rPr lang="en-US" sz="2400" dirty="0"/>
                        <a:t>Should we   ? </a:t>
                      </a:r>
                    </a:p>
                    <a:p>
                      <a:r>
                        <a:rPr lang="en-US" sz="2400" dirty="0"/>
                        <a:t>Would you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like to..?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</a:t>
                      </a:r>
                    </a:p>
                    <a:p>
                      <a:r>
                        <a:rPr lang="en-US" sz="2400" dirty="0"/>
                        <a:t>play</a:t>
                      </a:r>
                    </a:p>
                    <a:p>
                      <a:r>
                        <a:rPr lang="en-US" sz="2400" dirty="0"/>
                        <a:t>watch</a:t>
                      </a:r>
                    </a:p>
                    <a:p>
                      <a:r>
                        <a:rPr lang="en-US" sz="2400" dirty="0"/>
                        <a:t>come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swimming</a:t>
                      </a: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tables tennis</a:t>
                      </a:r>
                      <a:r>
                        <a:rPr lang="en-US" sz="2400" dirty="0">
                          <a:sym typeface="Wingdings"/>
                        </a:rPr>
                        <a:t>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basketball</a:t>
                      </a:r>
                      <a:r>
                        <a:rPr lang="en-US" sz="2400" dirty="0">
                          <a:sym typeface="Wingdings"/>
                        </a:rPr>
                        <a:t></a:t>
                      </a:r>
                    </a:p>
                    <a:p>
                      <a:r>
                        <a:rPr lang="en-US" sz="2400" dirty="0"/>
                        <a:t>volleyball</a:t>
                      </a: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movies</a:t>
                      </a:r>
                      <a:r>
                        <a:rPr lang="en-US" sz="2400" dirty="0">
                          <a:sym typeface="Wingdings"/>
                        </a:rPr>
                        <a:t>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soccer</a:t>
                      </a:r>
                      <a:r>
                        <a:rPr lang="en-US" sz="2400" dirty="0">
                          <a:sym typeface="Wingdings"/>
                        </a:rPr>
                        <a:t>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my</a:t>
                      </a:r>
                      <a:r>
                        <a:rPr lang="en-US" sz="2400" baseline="0" dirty="0"/>
                        <a:t> house</a:t>
                      </a:r>
                      <a:r>
                        <a:rPr lang="en-US" sz="2400" dirty="0">
                          <a:sym typeface="Wingdings"/>
                        </a:rPr>
                        <a:t></a:t>
                      </a:r>
                      <a:endParaRPr lang="en-US" sz="2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Ok </a:t>
                      </a:r>
                    </a:p>
                    <a:p>
                      <a:r>
                        <a:rPr lang="en-US" sz="2400" dirty="0"/>
                        <a:t>I’m sorry, I can’t</a:t>
                      </a:r>
                    </a:p>
                    <a:p>
                      <a:r>
                        <a:rPr lang="en-US" sz="2400" dirty="0"/>
                        <a:t>I’d love to 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3026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DRLC0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8575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743200" y="1752601"/>
            <a:ext cx="79009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rgbClr val="0066FF"/>
                </a:solidFill>
              </a:rPr>
              <a:t>Learn new words and grammars by heart.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rgbClr val="0066FF"/>
                </a:solidFill>
              </a:rPr>
              <a:t>Do all exercises in Unit 6.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solidFill>
                  <a:srgbClr val="0066FF"/>
                </a:solidFill>
              </a:rPr>
              <a:t>Prepare the next revision lesson.</a:t>
            </a:r>
          </a:p>
          <a:p>
            <a:pPr eaLnBrk="1" hangingPunct="1"/>
            <a:r>
              <a:rPr lang="en-US" altLang="en-US" sz="3200">
                <a:solidFill>
                  <a:srgbClr val="0066FF"/>
                </a:solidFill>
              </a:rPr>
              <a:t>+ The present simple/ progressive</a:t>
            </a:r>
          </a:p>
          <a:p>
            <a:pPr eaLnBrk="1" hangingPunct="1"/>
            <a:r>
              <a:rPr lang="en-US" altLang="en-US" sz="3200">
                <a:solidFill>
                  <a:srgbClr val="0066FF"/>
                </a:solidFill>
              </a:rPr>
              <a:t>+ The simple future/ near future.</a:t>
            </a:r>
          </a:p>
          <a:p>
            <a:pPr eaLnBrk="1" hangingPunct="1"/>
            <a:r>
              <a:rPr lang="en-US" altLang="en-US" sz="3200">
                <a:solidFill>
                  <a:srgbClr val="0066FF"/>
                </a:solidFill>
              </a:rPr>
              <a:t>+Suggestions.</a:t>
            </a:r>
          </a:p>
          <a:p>
            <a:pPr eaLnBrk="1" hangingPunct="1"/>
            <a:r>
              <a:rPr lang="en-US" altLang="en-US" sz="3200">
                <a:solidFill>
                  <a:srgbClr val="0066FF"/>
                </a:solidFill>
              </a:rPr>
              <a:t>+ Vocabulary.</a:t>
            </a:r>
          </a:p>
          <a:p>
            <a:pPr eaLnBrk="1" hangingPunct="1"/>
            <a:r>
              <a:rPr lang="en-US" altLang="en-US" sz="3200">
                <a:solidFill>
                  <a:srgbClr val="0066FF"/>
                </a:solidFill>
              </a:rPr>
              <a:t>- Revise : Unit 4 – Unit 6</a:t>
            </a:r>
          </a:p>
          <a:p>
            <a:pPr eaLnBrk="1" hangingPunct="1"/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590800" y="838200"/>
            <a:ext cx="46015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273787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960" y="658177"/>
            <a:ext cx="7726680" cy="52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625720"/>
      </p:ext>
    </p:extLst>
  </p:cSld>
  <p:clrMapOvr>
    <a:masterClrMapping/>
  </p:clrMapOvr>
  <p:transition advTm="240000">
    <p:blinds dir="vert"/>
    <p:sndAc>
      <p:stSnd>
        <p:snd r:embed="rId2" name="BLUE...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pade Fork -taiwan china supplier manufactu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512" y="-2589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810" y="1755404"/>
            <a:ext cx="5505191" cy="25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561" y="3717033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857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712" y="476673"/>
            <a:ext cx="4860032" cy="623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17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537" y="620688"/>
            <a:ext cx="4690887" cy="263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358" y="1124744"/>
            <a:ext cx="3505572" cy="35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259312"/>
            <a:ext cx="3413248" cy="344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0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675" y="447675"/>
            <a:ext cx="59626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26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095375"/>
            <a:ext cx="46672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623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4" y="809876"/>
            <a:ext cx="2951646" cy="24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0188" y="564223"/>
            <a:ext cx="2975992" cy="29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540215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51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1250</Words>
  <Application>Microsoft Office PowerPoint</Application>
  <PresentationFormat>Custom</PresentationFormat>
  <Paragraphs>277</Paragraphs>
  <Slides>36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  </vt:lpstr>
      <vt:lpstr>Introduce the new words</vt:lpstr>
      <vt:lpstr>assignment</vt:lpstr>
      <vt:lpstr>Slide 14</vt:lpstr>
      <vt:lpstr>Slide 15</vt:lpstr>
      <vt:lpstr>Come on</vt:lpstr>
      <vt:lpstr>Slide 17</vt:lpstr>
      <vt:lpstr>Slide 18</vt:lpstr>
      <vt:lpstr>Slide 19</vt:lpstr>
      <vt:lpstr>Slide 20</vt:lpstr>
      <vt:lpstr>Slide 21</vt:lpstr>
      <vt:lpstr>Slide 22</vt:lpstr>
      <vt:lpstr>The answers: </vt:lpstr>
      <vt:lpstr>Slide 24</vt:lpstr>
      <vt:lpstr>Slide 25</vt:lpstr>
      <vt:lpstr>1.Complete the passage: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words</dc:title>
  <dc:creator>ADMIN</dc:creator>
  <cp:lastModifiedBy>COHONG</cp:lastModifiedBy>
  <cp:revision>6</cp:revision>
  <dcterms:created xsi:type="dcterms:W3CDTF">2021-08-31T11:33:17Z</dcterms:created>
  <dcterms:modified xsi:type="dcterms:W3CDTF">2021-12-03T07:15:38Z</dcterms:modified>
</cp:coreProperties>
</file>