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4" r:id="rId1"/>
    <p:sldMasterId id="2147483686" r:id="rId2"/>
  </p:sldMasterIdLst>
  <p:sldIdLst>
    <p:sldId id="318" r:id="rId3"/>
    <p:sldId id="260" r:id="rId4"/>
    <p:sldId id="261" r:id="rId5"/>
    <p:sldId id="262" r:id="rId6"/>
    <p:sldId id="319" r:id="rId7"/>
    <p:sldId id="264" r:id="rId8"/>
    <p:sldId id="265" r:id="rId9"/>
    <p:sldId id="266" r:id="rId10"/>
    <p:sldId id="320" r:id="rId11"/>
    <p:sldId id="321" r:id="rId12"/>
    <p:sldId id="322" r:id="rId13"/>
    <p:sldId id="293" r:id="rId14"/>
    <p:sldId id="317" r:id="rId15"/>
    <p:sldId id="275" r:id="rId16"/>
    <p:sldId id="276" r:id="rId17"/>
    <p:sldId id="290" r:id="rId18"/>
    <p:sldId id="273" r:id="rId19"/>
    <p:sldId id="324" r:id="rId20"/>
    <p:sldId id="325" r:id="rId21"/>
    <p:sldId id="326" r:id="rId22"/>
    <p:sldId id="327" r:id="rId23"/>
    <p:sldId id="328" r:id="rId24"/>
    <p:sldId id="339" r:id="rId25"/>
    <p:sldId id="329" r:id="rId26"/>
    <p:sldId id="330" r:id="rId27"/>
    <p:sldId id="331" r:id="rId28"/>
    <p:sldId id="340" r:id="rId29"/>
    <p:sldId id="341" r:id="rId30"/>
    <p:sldId id="333" r:id="rId31"/>
    <p:sldId id="342" r:id="rId32"/>
    <p:sldId id="343" r:id="rId33"/>
    <p:sldId id="344" r:id="rId34"/>
    <p:sldId id="334" r:id="rId35"/>
    <p:sldId id="335" r:id="rId36"/>
    <p:sldId id="337" r:id="rId37"/>
    <p:sldId id="338" r:id="rId38"/>
    <p:sldId id="345" r:id="rId39"/>
    <p:sldId id="346" r:id="rId40"/>
    <p:sldId id="364" r:id="rId41"/>
    <p:sldId id="363" r:id="rId42"/>
    <p:sldId id="365" r:id="rId43"/>
    <p:sldId id="348" r:id="rId44"/>
    <p:sldId id="353" r:id="rId45"/>
    <p:sldId id="368" r:id="rId46"/>
    <p:sldId id="350" r:id="rId47"/>
    <p:sldId id="351" r:id="rId48"/>
    <p:sldId id="352" r:id="rId49"/>
    <p:sldId id="354" r:id="rId50"/>
    <p:sldId id="349" r:id="rId51"/>
    <p:sldId id="355" r:id="rId52"/>
    <p:sldId id="357" r:id="rId53"/>
    <p:sldId id="359" r:id="rId54"/>
    <p:sldId id="361" r:id="rId55"/>
    <p:sldId id="369" r:id="rId56"/>
    <p:sldId id="370" r:id="rId57"/>
    <p:sldId id="372" r:id="rId58"/>
    <p:sldId id="371" r:id="rId59"/>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202BE"/>
    <a:srgbClr val="FF99FF"/>
    <a:srgbClr val="FF0000"/>
    <a:srgbClr val="339966"/>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53" autoAdjust="0"/>
    <p:restoredTop sz="94660"/>
  </p:normalViewPr>
  <p:slideViewPr>
    <p:cSldViewPr showGuides="1">
      <p:cViewPr>
        <p:scale>
          <a:sx n="70" d="100"/>
          <a:sy n="70" d="100"/>
        </p:scale>
        <p:origin x="-136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smtClean="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extLst>
      <p:ext uri="{BB962C8B-B14F-4D97-AF65-F5344CB8AC3E}">
        <p14:creationId xmlns:p14="http://schemas.microsoft.com/office/powerpoint/2010/main" val="26753291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smtClean="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extLst>
      <p:ext uri="{BB962C8B-B14F-4D97-AF65-F5344CB8AC3E}">
        <p14:creationId xmlns:p14="http://schemas.microsoft.com/office/powerpoint/2010/main" val="428270288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smtClean="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extLst>
      <p:ext uri="{BB962C8B-B14F-4D97-AF65-F5344CB8AC3E}">
        <p14:creationId xmlns:p14="http://schemas.microsoft.com/office/powerpoint/2010/main" val="416726983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smtClean="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extLst>
      <p:ext uri="{BB962C8B-B14F-4D97-AF65-F5344CB8AC3E}">
        <p14:creationId xmlns:p14="http://schemas.microsoft.com/office/powerpoint/2010/main" val="267532913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smtClean="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extLst>
      <p:ext uri="{BB962C8B-B14F-4D97-AF65-F5344CB8AC3E}">
        <p14:creationId xmlns:p14="http://schemas.microsoft.com/office/powerpoint/2010/main" val="69708366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smtClean="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extLst>
      <p:ext uri="{BB962C8B-B14F-4D97-AF65-F5344CB8AC3E}">
        <p14:creationId xmlns:p14="http://schemas.microsoft.com/office/powerpoint/2010/main" val="415775667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fontAlgn="base" hangingPunct="1">
              <a:buNone/>
            </a:pPr>
            <a:fld id="{9A0DB2DC-4C9A-4742-B13C-FB6460FD3503}" type="slidenum">
              <a:rPr lang="en-US" strike="noStrike" noProof="1" smtClean="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extLst>
      <p:ext uri="{BB962C8B-B14F-4D97-AF65-F5344CB8AC3E}">
        <p14:creationId xmlns:p14="http://schemas.microsoft.com/office/powerpoint/2010/main" val="107510137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eaLnBrk="1" fontAlgn="base" hangingPunct="1">
              <a:buNone/>
            </a:pPr>
            <a:fld id="{9A0DB2DC-4C9A-4742-B13C-FB6460FD3503}" type="slidenum">
              <a:rPr lang="en-US" strike="noStrike" noProof="1" smtClean="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extLst>
      <p:ext uri="{BB962C8B-B14F-4D97-AF65-F5344CB8AC3E}">
        <p14:creationId xmlns:p14="http://schemas.microsoft.com/office/powerpoint/2010/main" val="335139523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eaLnBrk="1" fontAlgn="base" hangingPunct="1">
              <a:buNone/>
            </a:pPr>
            <a:fld id="{9A0DB2DC-4C9A-4742-B13C-FB6460FD3503}" type="slidenum">
              <a:rPr lang="en-US" strike="noStrike" noProof="1" smtClean="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extLst>
      <p:ext uri="{BB962C8B-B14F-4D97-AF65-F5344CB8AC3E}">
        <p14:creationId xmlns:p14="http://schemas.microsoft.com/office/powerpoint/2010/main" val="201588681"/>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eaLnBrk="1" fontAlgn="base" hangingPunct="1">
              <a:buNone/>
            </a:pPr>
            <a:fld id="{9A0DB2DC-4C9A-4742-B13C-FB6460FD3503}" type="slidenum">
              <a:rPr lang="en-US" strike="noStrike" noProof="1" smtClean="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extLst>
      <p:ext uri="{BB962C8B-B14F-4D97-AF65-F5344CB8AC3E}">
        <p14:creationId xmlns:p14="http://schemas.microsoft.com/office/powerpoint/2010/main" val="107361419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fontAlgn="base" hangingPunct="1">
              <a:buNone/>
            </a:pPr>
            <a:fld id="{9A0DB2DC-4C9A-4742-B13C-FB6460FD3503}" type="slidenum">
              <a:rPr lang="en-US" strike="noStrike" noProof="1" smtClean="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extLst>
      <p:ext uri="{BB962C8B-B14F-4D97-AF65-F5344CB8AC3E}">
        <p14:creationId xmlns:p14="http://schemas.microsoft.com/office/powerpoint/2010/main" val="223977616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smtClean="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extLst>
      <p:ext uri="{BB962C8B-B14F-4D97-AF65-F5344CB8AC3E}">
        <p14:creationId xmlns:p14="http://schemas.microsoft.com/office/powerpoint/2010/main" val="697083668"/>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fontAlgn="base" hangingPunct="1">
              <a:buNone/>
            </a:pPr>
            <a:fld id="{9A0DB2DC-4C9A-4742-B13C-FB6460FD3503}" type="slidenum">
              <a:rPr lang="en-US" strike="noStrike" noProof="1" smtClean="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extLst>
      <p:ext uri="{BB962C8B-B14F-4D97-AF65-F5344CB8AC3E}">
        <p14:creationId xmlns:p14="http://schemas.microsoft.com/office/powerpoint/2010/main" val="1832811110"/>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smtClean="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extLst>
      <p:ext uri="{BB962C8B-B14F-4D97-AF65-F5344CB8AC3E}">
        <p14:creationId xmlns:p14="http://schemas.microsoft.com/office/powerpoint/2010/main" val="4282702881"/>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smtClean="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extLst>
      <p:ext uri="{BB962C8B-B14F-4D97-AF65-F5344CB8AC3E}">
        <p14:creationId xmlns:p14="http://schemas.microsoft.com/office/powerpoint/2010/main" val="416726983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smtClean="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extLst>
      <p:ext uri="{BB962C8B-B14F-4D97-AF65-F5344CB8AC3E}">
        <p14:creationId xmlns:p14="http://schemas.microsoft.com/office/powerpoint/2010/main" val="415775667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fontAlgn="base" hangingPunct="1">
              <a:buNone/>
            </a:pPr>
            <a:fld id="{9A0DB2DC-4C9A-4742-B13C-FB6460FD3503}" type="slidenum">
              <a:rPr lang="en-US" strike="noStrike" noProof="1" smtClean="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extLst>
      <p:ext uri="{BB962C8B-B14F-4D97-AF65-F5344CB8AC3E}">
        <p14:creationId xmlns:p14="http://schemas.microsoft.com/office/powerpoint/2010/main" val="107510137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eaLnBrk="1" fontAlgn="base" hangingPunct="1">
              <a:buNone/>
            </a:pPr>
            <a:fld id="{9A0DB2DC-4C9A-4742-B13C-FB6460FD3503}" type="slidenum">
              <a:rPr lang="en-US" strike="noStrike" noProof="1" smtClean="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extLst>
      <p:ext uri="{BB962C8B-B14F-4D97-AF65-F5344CB8AC3E}">
        <p14:creationId xmlns:p14="http://schemas.microsoft.com/office/powerpoint/2010/main" val="335139523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eaLnBrk="1" fontAlgn="base" hangingPunct="1">
              <a:buNone/>
            </a:pPr>
            <a:fld id="{9A0DB2DC-4C9A-4742-B13C-FB6460FD3503}" type="slidenum">
              <a:rPr lang="en-US" strike="noStrike" noProof="1" smtClean="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extLst>
      <p:ext uri="{BB962C8B-B14F-4D97-AF65-F5344CB8AC3E}">
        <p14:creationId xmlns:p14="http://schemas.microsoft.com/office/powerpoint/2010/main" val="20158868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eaLnBrk="1" fontAlgn="base" hangingPunct="1">
              <a:buNone/>
            </a:pPr>
            <a:fld id="{9A0DB2DC-4C9A-4742-B13C-FB6460FD3503}" type="slidenum">
              <a:rPr lang="en-US" strike="noStrike" noProof="1" smtClean="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extLst>
      <p:ext uri="{BB962C8B-B14F-4D97-AF65-F5344CB8AC3E}">
        <p14:creationId xmlns:p14="http://schemas.microsoft.com/office/powerpoint/2010/main" val="107361419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fontAlgn="base" hangingPunct="1">
              <a:buNone/>
            </a:pPr>
            <a:fld id="{9A0DB2DC-4C9A-4742-B13C-FB6460FD3503}" type="slidenum">
              <a:rPr lang="en-US" strike="noStrike" noProof="1" smtClean="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extLst>
      <p:ext uri="{BB962C8B-B14F-4D97-AF65-F5344CB8AC3E}">
        <p14:creationId xmlns:p14="http://schemas.microsoft.com/office/powerpoint/2010/main" val="223977616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fontAlgn="base" hangingPunct="1">
              <a:buNone/>
            </a:pPr>
            <a:fld id="{9A0DB2DC-4C9A-4742-B13C-FB6460FD3503}" type="slidenum">
              <a:rPr lang="en-US" strike="noStrike" noProof="1" smtClean="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extLst>
      <p:ext uri="{BB962C8B-B14F-4D97-AF65-F5344CB8AC3E}">
        <p14:creationId xmlns:p14="http://schemas.microsoft.com/office/powerpoint/2010/main" val="183281111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eaLnBrk="1" fontAlgn="base" hangingPunct="1">
              <a:buNone/>
            </a:pPr>
            <a:fld id="{9A0DB2DC-4C9A-4742-B13C-FB6460FD3503}" type="slidenum">
              <a:rPr lang="en-US" strike="noStrike" noProof="1" smtClean="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extLst>
      <p:ext uri="{BB962C8B-B14F-4D97-AF65-F5344CB8AC3E}">
        <p14:creationId xmlns:p14="http://schemas.microsoft.com/office/powerpoint/2010/main" val="42511148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eaLnBrk="1" fontAlgn="base" hangingPunct="1">
              <a:buNone/>
            </a:pPr>
            <a:fld id="{9A0DB2DC-4C9A-4742-B13C-FB6460FD3503}" type="slidenum">
              <a:rPr lang="en-US" strike="noStrike" noProof="1" smtClean="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extLst>
      <p:ext uri="{BB962C8B-B14F-4D97-AF65-F5344CB8AC3E}">
        <p14:creationId xmlns:p14="http://schemas.microsoft.com/office/powerpoint/2010/main" val="425111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image" Target="../media/image8.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7.png"/><Relationship Id="rId4" Type="http://schemas.openxmlformats.org/officeDocument/2006/relationships/image" Target="../media/image8.wmf"/></Relationships>
</file>

<file path=ppt/slides/_rels/slide1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46.xml.rels><?xml version="1.0" encoding="UTF-8" standalone="yes"?>
<Relationships xmlns="http://schemas.openxmlformats.org/package/2006/relationships"><Relationship Id="rId8" Type="http://schemas.openxmlformats.org/officeDocument/2006/relationships/hyperlink" Target="http://www.google.com.vn/url?q=http://phunuonline.com.vn/suc-khoe//hat-co-dau-voi-benh-tim-nbsp-/a13480.html&amp;sa=U&amp;ei=LFDnUp6LGIymkQXr64HACQ&amp;ved=0CC4Q9QEwAQ&amp;sig2=173Fq8W9v-Ope6XcocE8Cg&amp;usg=AFQjCNHWHyFHTX40SJXP_zYjqnFy8dpEqQ" TargetMode="External"/><Relationship Id="rId3" Type="http://schemas.openxmlformats.org/officeDocument/2006/relationships/image" Target="../media/image24.jpeg"/><Relationship Id="rId7" Type="http://schemas.openxmlformats.org/officeDocument/2006/relationships/image" Target="../media/image26.jpeg"/><Relationship Id="rId2" Type="http://schemas.openxmlformats.org/officeDocument/2006/relationships/hyperlink" Target="http://www.google.com.vn/url?q=http://phunuonline.com.vn/dinh-duong/an-de-khoe/ngu-coc-tho-giup-giam-mo-bung/a92432.html&amp;sa=U&amp;ei=-07nUsfoAYPDlAWEhYGYDw&amp;ved=0CCwQ9QEwAA&amp;sig2=1UyN7xptnexFjxBRXgrN_w&amp;usg=AFQjCNHzHCuYvDylCbKgNxFGfKzbDBe_JQ" TargetMode="External"/><Relationship Id="rId1" Type="http://schemas.openxmlformats.org/officeDocument/2006/relationships/slideLayout" Target="../slideLayouts/slideLayout2.xml"/><Relationship Id="rId6" Type="http://schemas.openxmlformats.org/officeDocument/2006/relationships/hyperlink" Target="http://www.google.com.vn/url?q=http://qmcgroup.vn/index.php%3Froute%3Dnews/news%26news_id%3D812&amp;sa=U&amp;ei=_k_nUpXODc2-kgWVyIHwCw&amp;ved=0CC4Q9QEwAQ&amp;sig2=O-6UH2GUDrb5KwR_BCq9_g&amp;usg=AFQjCNHPJ2fKPGg-egnMudcE4YMNr-ERQQ" TargetMode="External"/><Relationship Id="rId11" Type="http://schemas.openxmlformats.org/officeDocument/2006/relationships/image" Target="../media/image28.jpeg"/><Relationship Id="rId5" Type="http://schemas.openxmlformats.org/officeDocument/2006/relationships/image" Target="../media/image25.jpeg"/><Relationship Id="rId10" Type="http://schemas.openxmlformats.org/officeDocument/2006/relationships/hyperlink" Target="http://www.google.com.vn/url?q=http://www.dairyvietnam.com/vn/Cach-cham-soc-be-non/Cach-cham-soc-gia-suc-nhai-lai-khi-moi-sinh.html&amp;sa=U&amp;ei=W1DnUvCcM4LilAXRv4CgCQ&amp;ved=0CE4Q9QEwEQ&amp;sig2=H8ThnEJ7IMbXFG8-RClydQ&amp;usg=AFQjCNFVD2IIRXRAktAIKDa0b_ZyiIQawA" TargetMode="External"/><Relationship Id="rId4" Type="http://schemas.openxmlformats.org/officeDocument/2006/relationships/hyperlink" Target="http://www.google.com.vn/url?q=http://suoma.wordpress.com/category/b%25E1%25BA%25BFp-nuc/page/35/&amp;sa=U&amp;ei=PE_nUrniB4bhkgWmzYDwAw&amp;ved=0CEIQ9QEwCw&amp;sig2=UsNSBIZ6mTDGvBO9VDhKrQ&amp;usg=AFQjCNEatKSLB20Yhcv1qZu795b2CVXiCg" TargetMode="External"/><Relationship Id="rId9" Type="http://schemas.openxmlformats.org/officeDocument/2006/relationships/image" Target="../media/image27.jpeg"/></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2.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hyperlink" Target="http://www.google.com.vn/url?q=http://www.tinmoitruong.vn/the-gioi-muon-mau/anh-the-gioi-tu-nhien-noi-bat-trong-tuan_28_28990_1.html&amp;sa=U&amp;ei=eVPnUvGsFsPskAWOh4HwAw&amp;ved=0CFAQ9QEwEg&amp;sig2=W-5YU7Fs8Klfb7V2tP8iTQ&amp;usg=AFQjCNEz0XOl0RepPm5LmSIgna9QoEdjdA" TargetMode="External"/><Relationship Id="rId5" Type="http://schemas.openxmlformats.org/officeDocument/2006/relationships/image" Target="../media/image31.jpeg"/><Relationship Id="rId4" Type="http://schemas.openxmlformats.org/officeDocument/2006/relationships/hyperlink" Target="http://vi.wikipedia.org/wiki/T%E1%BA%ADp_tin:Puebla_farmers.jpg"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5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6829" y="2286000"/>
            <a:ext cx="8770350" cy="830997"/>
          </a:xfrm>
          <a:prstGeom prst="rect">
            <a:avLst/>
          </a:prstGeom>
          <a:noFill/>
        </p:spPr>
        <p:txBody>
          <a:bodyPr wrap="none" lIns="91440" tIns="45720" rIns="91440" bIns="45720">
            <a:spAutoFit/>
          </a:bodyPr>
          <a:lstStyle/>
          <a:p>
            <a:pPr algn="ctr"/>
            <a:r>
              <a:rPr lang="en-US" sz="4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BÀI 36: THIÊN NHIÊN BẮC MĨ</a:t>
            </a:r>
            <a:endParaRPr lang="en-US"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1242563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Users\User\Desktop\Mississippi_watershed_map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7848599" cy="6164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338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Users\User\Desktop\350px-Great-Lakes-Basin_vi.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62000"/>
            <a:ext cx="8077200" cy="57694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29000" y="228600"/>
            <a:ext cx="2743200" cy="523220"/>
          </a:xfrm>
          <a:prstGeom prst="rect">
            <a:avLst/>
          </a:prstGeom>
          <a:noFill/>
        </p:spPr>
        <p:txBody>
          <a:bodyPr wrap="square" rtlCol="0">
            <a:spAutoFit/>
          </a:bodyPr>
          <a:lstStyle/>
          <a:p>
            <a:r>
              <a:rPr lang="vi-VN" sz="2800" i="1" dirty="0" smtClean="0"/>
              <a:t>Hệ thống hồ lớn</a:t>
            </a:r>
            <a:endParaRPr lang="vi-VN" sz="2800" i="1" dirty="0"/>
          </a:p>
        </p:txBody>
      </p:sp>
    </p:spTree>
    <p:extLst>
      <p:ext uri="{BB962C8B-B14F-4D97-AF65-F5344CB8AC3E}">
        <p14:creationId xmlns:p14="http://schemas.microsoft.com/office/powerpoint/2010/main" val="329678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2"/>
          <p:cNvSpPr>
            <a:spLocks noGrp="1"/>
          </p:cNvSpPr>
          <p:nvPr>
            <p:ph type="ctrTitle"/>
          </p:nvPr>
        </p:nvSpPr>
        <p:spPr>
          <a:xfrm>
            <a:off x="0" y="304800"/>
            <a:ext cx="9144000" cy="1066800"/>
          </a:xfrm>
        </p:spPr>
        <p:txBody>
          <a:bodyPr vert="horz" wrap="square" lIns="91440" tIns="45720" rIns="91440" bIns="45720" anchor="ctr"/>
          <a:lstStyle/>
          <a:p>
            <a:pPr marL="0" marR="0" indent="0" algn="ctr" defTabSz="914400" rtl="0" eaLnBrk="1" fontAlgn="base" latinLnBrk="0" hangingPunct="1">
              <a:lnSpc>
                <a:spcPct val="90000"/>
              </a:lnSpc>
              <a:spcBef>
                <a:spcPct val="0"/>
              </a:spcBef>
              <a:spcAft>
                <a:spcPct val="0"/>
              </a:spcAft>
              <a:buClrTx/>
              <a:buSzTx/>
              <a:buFontTx/>
              <a:buNone/>
            </a:pPr>
            <a:r>
              <a:rPr kumimoji="0" lang="vi-VN" sz="2800" b="1" i="0" u="none" strike="noStrike" kern="0" cap="none" spc="0" normalizeH="0" baseline="0" noProof="1" smtClean="0">
                <a:solidFill>
                  <a:schemeClr val="tx1"/>
                </a:solidFill>
                <a:latin typeface="+mj-lt"/>
                <a:ea typeface="Arial" panose="020B0604020202020204" pitchFamily="34" charset="0"/>
                <a:cs typeface="+mj-cs"/>
                <a:sym typeface="Wingdings"/>
              </a:rPr>
              <a:t> </a:t>
            </a:r>
            <a:r>
              <a:rPr kumimoji="0" sz="2800" b="1" i="0" u="none" strike="noStrike" kern="0" cap="none" spc="0" normalizeH="0" baseline="0" noProof="1" smtClean="0">
                <a:solidFill>
                  <a:schemeClr val="tx1"/>
                </a:solidFill>
                <a:latin typeface="+mj-lt"/>
                <a:ea typeface="Arial" panose="020B0604020202020204" pitchFamily="34" charset="0"/>
                <a:cs typeface="+mj-cs"/>
              </a:rPr>
              <a:t>Đọc </a:t>
            </a:r>
            <a:r>
              <a:rPr kumimoji="0" sz="2800" b="1" i="0" u="none" strike="noStrike" kern="0" cap="none" spc="0" normalizeH="0" baseline="0" noProof="1">
                <a:solidFill>
                  <a:schemeClr val="tx1"/>
                </a:solidFill>
                <a:latin typeface="+mj-lt"/>
                <a:ea typeface="Arial" panose="020B0604020202020204" pitchFamily="34" charset="0"/>
                <a:cs typeface="+mj-cs"/>
              </a:rPr>
              <a:t>tên các hồ theo thứ tự từ Bắc xuống Nam?</a:t>
            </a:r>
          </a:p>
        </p:txBody>
      </p:sp>
      <p:sp>
        <p:nvSpPr>
          <p:cNvPr id="93187" name="Rectangle 3"/>
          <p:cNvSpPr>
            <a:spLocks noGrp="1"/>
          </p:cNvSpPr>
          <p:nvPr>
            <p:ph type="subTitle" idx="1"/>
          </p:nvPr>
        </p:nvSpPr>
        <p:spPr>
          <a:xfrm>
            <a:off x="6629400" y="2667000"/>
            <a:ext cx="2133600" cy="2844800"/>
          </a:xfrm>
        </p:spPr>
        <p:txBody>
          <a:bodyPr vert="horz" wrap="square" lIns="91440" tIns="45720" rIns="91440" bIns="45720" anchor="b">
            <a:normAutofit/>
          </a:bodyPr>
          <a:lstStyle/>
          <a:p>
            <a:pPr eaLnBrk="1" hangingPunct="1">
              <a:lnSpc>
                <a:spcPct val="80000"/>
              </a:lnSpc>
              <a:buSzPct val="75000"/>
            </a:pPr>
            <a:r>
              <a:rPr lang="en-US" sz="2800" i="1" dirty="0">
                <a:solidFill>
                  <a:schemeClr val="tx1"/>
                </a:solidFill>
                <a:latin typeface="Arial" pitchFamily="34" charset="0"/>
                <a:ea typeface="Arial" panose="020B0604020202020204" pitchFamily="34" charset="0"/>
                <a:cs typeface="Arial" pitchFamily="34" charset="0"/>
              </a:rPr>
              <a:t>+ Hồ Gấu lớn</a:t>
            </a:r>
          </a:p>
          <a:p>
            <a:pPr eaLnBrk="1" hangingPunct="1">
              <a:lnSpc>
                <a:spcPct val="80000"/>
              </a:lnSpc>
              <a:buSzPct val="75000"/>
            </a:pPr>
            <a:r>
              <a:rPr lang="en-US" sz="2800" i="1" dirty="0">
                <a:solidFill>
                  <a:schemeClr val="tx1"/>
                </a:solidFill>
                <a:latin typeface="Arial" pitchFamily="34" charset="0"/>
                <a:ea typeface="Arial" panose="020B0604020202020204" pitchFamily="34" charset="0"/>
                <a:cs typeface="Arial" pitchFamily="34" charset="0"/>
              </a:rPr>
              <a:t>+ Nô lệ lớn</a:t>
            </a:r>
          </a:p>
          <a:p>
            <a:pPr eaLnBrk="1" hangingPunct="1">
              <a:lnSpc>
                <a:spcPct val="80000"/>
              </a:lnSpc>
              <a:buSzPct val="75000"/>
            </a:pPr>
            <a:r>
              <a:rPr lang="en-US" sz="2800" i="1" dirty="0">
                <a:solidFill>
                  <a:schemeClr val="tx1"/>
                </a:solidFill>
                <a:latin typeface="Arial" pitchFamily="34" charset="0"/>
                <a:ea typeface="Arial" panose="020B0604020202020204" pitchFamily="34" charset="0"/>
                <a:cs typeface="Arial" pitchFamily="34" charset="0"/>
              </a:rPr>
              <a:t>+ Thượng</a:t>
            </a:r>
          </a:p>
          <a:p>
            <a:pPr eaLnBrk="1" hangingPunct="1">
              <a:lnSpc>
                <a:spcPct val="80000"/>
              </a:lnSpc>
              <a:buSzPct val="75000"/>
            </a:pPr>
            <a:r>
              <a:rPr lang="en-US" sz="2800" i="1" dirty="0">
                <a:solidFill>
                  <a:schemeClr val="tx1"/>
                </a:solidFill>
                <a:latin typeface="Arial" pitchFamily="34" charset="0"/>
                <a:ea typeface="Arial" panose="020B0604020202020204" pitchFamily="34" charset="0"/>
                <a:cs typeface="Arial" pitchFamily="34" charset="0"/>
              </a:rPr>
              <a:t>+ Hu-rôn</a:t>
            </a:r>
          </a:p>
          <a:p>
            <a:pPr eaLnBrk="1" hangingPunct="1">
              <a:lnSpc>
                <a:spcPct val="80000"/>
              </a:lnSpc>
              <a:buSzPct val="75000"/>
            </a:pPr>
            <a:r>
              <a:rPr lang="en-US" sz="2800" i="1" dirty="0">
                <a:solidFill>
                  <a:schemeClr val="tx1"/>
                </a:solidFill>
                <a:latin typeface="Arial" pitchFamily="34" charset="0"/>
                <a:ea typeface="Arial" panose="020B0604020202020204" pitchFamily="34" charset="0"/>
                <a:cs typeface="Arial" pitchFamily="34" charset="0"/>
              </a:rPr>
              <a:t>+ Mi-si-gân</a:t>
            </a:r>
          </a:p>
          <a:p>
            <a:pPr eaLnBrk="1" hangingPunct="1">
              <a:lnSpc>
                <a:spcPct val="80000"/>
              </a:lnSpc>
              <a:buSzPct val="75000"/>
            </a:pPr>
            <a:endParaRPr lang="en-US" sz="2800" dirty="0">
              <a:solidFill>
                <a:schemeClr val="tx1"/>
              </a:solidFill>
              <a:latin typeface="Arial" pitchFamily="34" charset="0"/>
              <a:ea typeface="Arial" panose="020B0604020202020204" pitchFamily="34" charset="0"/>
              <a:cs typeface="Arial" pitchFamily="34" charset="0"/>
            </a:endParaRPr>
          </a:p>
          <a:p>
            <a:pPr eaLnBrk="1" hangingPunct="1">
              <a:lnSpc>
                <a:spcPct val="80000"/>
              </a:lnSpc>
              <a:buSzPct val="75000"/>
            </a:pPr>
            <a:endParaRPr lang="en-US" sz="2800" dirty="0">
              <a:solidFill>
                <a:schemeClr val="tx1"/>
              </a:solidFill>
              <a:latin typeface="Arial" pitchFamily="34" charset="0"/>
              <a:ea typeface="Arial" panose="020B0604020202020204" pitchFamily="34" charset="0"/>
              <a:cs typeface="Arial" pitchFamily="34" charset="0"/>
            </a:endParaRPr>
          </a:p>
          <a:p>
            <a:pPr eaLnBrk="1" hangingPunct="1">
              <a:lnSpc>
                <a:spcPct val="80000"/>
              </a:lnSpc>
              <a:buSzPct val="75000"/>
            </a:pPr>
            <a:endParaRPr lang="en-US" sz="2800" i="1" dirty="0">
              <a:solidFill>
                <a:schemeClr val="tx1"/>
              </a:solidFill>
              <a:latin typeface="Arial" pitchFamily="34" charset="0"/>
              <a:ea typeface="Arial" pitchFamily="34" charset="0"/>
              <a:cs typeface="Arial" pitchFamily="34" charset="0"/>
            </a:endParaRPr>
          </a:p>
          <a:p>
            <a:pPr eaLnBrk="1" hangingPunct="1">
              <a:lnSpc>
                <a:spcPct val="80000"/>
              </a:lnSpc>
              <a:buSzPct val="75000"/>
            </a:pPr>
            <a:endParaRPr lang="en-US" sz="2800" i="1" dirty="0">
              <a:solidFill>
                <a:schemeClr val="tx1"/>
              </a:solidFill>
              <a:latin typeface="Arial" pitchFamily="34" charset="0"/>
              <a:ea typeface="Arial" pitchFamily="34" charset="0"/>
              <a:cs typeface="Arial" pitchFamily="34" charset="0"/>
            </a:endParaRPr>
          </a:p>
        </p:txBody>
      </p:sp>
      <p:pic>
        <p:nvPicPr>
          <p:cNvPr id="14339" name="Picture 1" descr="1547474341406_69"/>
          <p:cNvPicPr>
            <a:picLocks noChangeAspect="1"/>
          </p:cNvPicPr>
          <p:nvPr/>
        </p:nvPicPr>
        <p:blipFill>
          <a:blip r:embed="rId2"/>
          <a:stretch>
            <a:fillRect/>
          </a:stretch>
        </p:blipFill>
        <p:spPr>
          <a:xfrm>
            <a:off x="41275" y="1066800"/>
            <a:ext cx="5994400" cy="5802312"/>
          </a:xfrm>
          <a:prstGeom prst="rect">
            <a:avLst/>
          </a:prstGeom>
          <a:noFill/>
          <a:ln w="9525">
            <a:noFill/>
          </a:ln>
        </p:spPr>
      </p:pic>
      <p:sp>
        <p:nvSpPr>
          <p:cNvPr id="6" name="Rectangle 5"/>
          <p:cNvSpPr/>
          <p:nvPr/>
        </p:nvSpPr>
        <p:spPr>
          <a:xfrm>
            <a:off x="228600" y="0"/>
            <a:ext cx="5303055" cy="584775"/>
          </a:xfrm>
          <a:prstGeom prst="rect">
            <a:avLst/>
          </a:prstGeom>
        </p:spPr>
        <p:txBody>
          <a:bodyPr wrap="none">
            <a:spAutoFit/>
          </a:bodyPr>
          <a:lstStyle/>
          <a:p>
            <a:r>
              <a:rPr lang="vi-VN" sz="3200" b="1" i="1" dirty="0">
                <a:solidFill>
                  <a:srgbClr val="FF0000"/>
                </a:solidFill>
              </a:rPr>
              <a:t>b/ Miền đồng bằng ở giữa.</a:t>
            </a:r>
            <a:endParaRPr lang="vi-VN" sz="3200" dirty="0">
              <a:solidFill>
                <a:srgbClr val="FF0000"/>
              </a:solidFill>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additive="base">
                                        <p:cTn id="7" dur="500" fill="hold"/>
                                        <p:tgtEl>
                                          <p:spTgt spid="93186"/>
                                        </p:tgtEl>
                                        <p:attrNameLst>
                                          <p:attrName>ppt_x</p:attrName>
                                        </p:attrNameLst>
                                      </p:cBhvr>
                                      <p:tavLst>
                                        <p:tav tm="0">
                                          <p:val>
                                            <p:strVal val="#ppt_x"/>
                                          </p:val>
                                        </p:tav>
                                        <p:tav tm="100000">
                                          <p:val>
                                            <p:strVal val="#ppt_x"/>
                                          </p:val>
                                        </p:tav>
                                      </p:tavLst>
                                    </p:anim>
                                    <p:anim calcmode="lin" valueType="num">
                                      <p:cBhvr additive="base">
                                        <p:cTn id="8" dur="500" fill="hold"/>
                                        <p:tgtEl>
                                          <p:spTgt spid="931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93187">
                                            <p:txEl>
                                              <p:pRg st="0" end="0"/>
                                            </p:txEl>
                                          </p:spTgt>
                                        </p:tgtEl>
                                        <p:attrNameLst>
                                          <p:attrName>style.visibility</p:attrName>
                                        </p:attrNameLst>
                                      </p:cBhvr>
                                      <p:to>
                                        <p:strVal val="visible"/>
                                      </p:to>
                                    </p:set>
                                    <p:animEffect transition="in" filter="dissolve">
                                      <p:cBhvr>
                                        <p:cTn id="13" dur="500"/>
                                        <p:tgtEl>
                                          <p:spTgt spid="9318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3187">
                                            <p:txEl>
                                              <p:pRg st="1" end="1"/>
                                            </p:txEl>
                                          </p:spTgt>
                                        </p:tgtEl>
                                        <p:attrNameLst>
                                          <p:attrName>style.visibility</p:attrName>
                                        </p:attrNameLst>
                                      </p:cBhvr>
                                      <p:to>
                                        <p:strVal val="visible"/>
                                      </p:to>
                                    </p:set>
                                    <p:anim calcmode="lin" valueType="num">
                                      <p:cBhvr additive="base">
                                        <p:cTn id="18"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31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93187">
                                            <p:txEl>
                                              <p:pRg st="2" end="2"/>
                                            </p:txEl>
                                          </p:spTgt>
                                        </p:tgtEl>
                                        <p:attrNameLst>
                                          <p:attrName>style.visibility</p:attrName>
                                        </p:attrNameLst>
                                      </p:cBhvr>
                                      <p:to>
                                        <p:strVal val="visible"/>
                                      </p:to>
                                    </p:set>
                                    <p:animEffect transition="in" filter="blinds(horizontal)">
                                      <p:cBhvr>
                                        <p:cTn id="24" dur="500"/>
                                        <p:tgtEl>
                                          <p:spTgt spid="9318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93187">
                                            <p:txEl>
                                              <p:pRg st="3" end="3"/>
                                            </p:txEl>
                                          </p:spTgt>
                                        </p:tgtEl>
                                        <p:attrNameLst>
                                          <p:attrName>style.visibility</p:attrName>
                                        </p:attrNameLst>
                                      </p:cBhvr>
                                      <p:to>
                                        <p:strVal val="visible"/>
                                      </p:to>
                                    </p:set>
                                    <p:animEffect transition="in" filter="box(in)">
                                      <p:cBhvr>
                                        <p:cTn id="29" dur="500"/>
                                        <p:tgtEl>
                                          <p:spTgt spid="9318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nodeType="clickEffect">
                                  <p:stCondLst>
                                    <p:cond delay="0"/>
                                  </p:stCondLst>
                                  <p:childTnLst>
                                    <p:set>
                                      <p:cBhvr>
                                        <p:cTn id="33" dur="1" fill="hold">
                                          <p:stCondLst>
                                            <p:cond delay="0"/>
                                          </p:stCondLst>
                                        </p:cTn>
                                        <p:tgtEl>
                                          <p:spTgt spid="93187">
                                            <p:txEl>
                                              <p:pRg st="4" end="4"/>
                                            </p:txEl>
                                          </p:spTgt>
                                        </p:tgtEl>
                                        <p:attrNameLst>
                                          <p:attrName>style.visibility</p:attrName>
                                        </p:attrNameLst>
                                      </p:cBhvr>
                                      <p:to>
                                        <p:strVal val="visible"/>
                                      </p:to>
                                    </p:set>
                                    <p:animEffect transition="in" filter="diamond(in)">
                                      <p:cBhvr>
                                        <p:cTn id="34" dur="2000"/>
                                        <p:tgtEl>
                                          <p:spTgt spid="931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Grp="1"/>
          </p:cNvSpPr>
          <p:nvPr>
            <p:ph type="ctrTitle"/>
          </p:nvPr>
        </p:nvSpPr>
        <p:spPr>
          <a:xfrm>
            <a:off x="-76200" y="533400"/>
            <a:ext cx="9144000" cy="1066800"/>
          </a:xfrm>
        </p:spPr>
        <p:txBody>
          <a:bodyPr vert="horz" wrap="square" lIns="91440" tIns="45720" rIns="91440" bIns="45720" anchor="ctr">
            <a:normAutofit/>
          </a:bodyPr>
          <a:lstStyle/>
          <a:p>
            <a:pPr marL="0" marR="0" indent="0" algn="ctr" defTabSz="914400" rtl="0" eaLnBrk="1" fontAlgn="base" latinLnBrk="0" hangingPunct="1">
              <a:lnSpc>
                <a:spcPct val="90000"/>
              </a:lnSpc>
              <a:spcBef>
                <a:spcPct val="0"/>
              </a:spcBef>
              <a:spcAft>
                <a:spcPct val="0"/>
              </a:spcAft>
              <a:buClrTx/>
              <a:buSzTx/>
              <a:buFontTx/>
              <a:buNone/>
            </a:pPr>
            <a:r>
              <a:rPr kumimoji="0" lang="vi-VN" sz="2800" b="1" i="0" u="none" strike="noStrike" kern="0" cap="none" spc="0" normalizeH="0" baseline="0" noProof="1" smtClean="0">
                <a:solidFill>
                  <a:schemeClr val="tx1"/>
                </a:solidFill>
                <a:latin typeface="Arial" pitchFamily="34" charset="0"/>
                <a:ea typeface="Arial" panose="020B0604020202020204" pitchFamily="34" charset="0"/>
                <a:cs typeface="Arial" pitchFamily="34" charset="0"/>
                <a:sym typeface="Wingdings"/>
              </a:rPr>
              <a:t>  </a:t>
            </a:r>
            <a:r>
              <a:rPr kumimoji="0" sz="2800" b="1" i="0" u="none" strike="noStrike" kern="0" cap="none" spc="0" normalizeH="0" baseline="0" noProof="1" smtClean="0">
                <a:solidFill>
                  <a:schemeClr val="tx1"/>
                </a:solidFill>
                <a:latin typeface="Arial" pitchFamily="34" charset="0"/>
                <a:ea typeface="Arial" panose="020B0604020202020204" pitchFamily="34" charset="0"/>
                <a:cs typeface="Arial" pitchFamily="34" charset="0"/>
              </a:rPr>
              <a:t>Miền núi già và sơn nguyên ở phía Đông có đặc điểm gì? Kể tên các khoáng sản của miền?</a:t>
            </a:r>
            <a:endParaRPr kumimoji="0" sz="2800" b="1" i="0" u="none" strike="noStrike" kern="0" cap="none" spc="0" normalizeH="0" baseline="0" noProof="1">
              <a:solidFill>
                <a:schemeClr val="tx1"/>
              </a:solidFill>
              <a:latin typeface="Arial" pitchFamily="34" charset="0"/>
              <a:ea typeface="Arial" panose="020B0604020202020204" pitchFamily="34" charset="0"/>
              <a:cs typeface="Arial" pitchFamily="34" charset="0"/>
            </a:endParaRPr>
          </a:p>
        </p:txBody>
      </p:sp>
      <p:pic>
        <p:nvPicPr>
          <p:cNvPr id="15363" name="Picture 1" descr="ly-thuyet-thien-nhien-bac-mi-01"/>
          <p:cNvPicPr>
            <a:picLocks noChangeAspect="1"/>
          </p:cNvPicPr>
          <p:nvPr/>
        </p:nvPicPr>
        <p:blipFill>
          <a:blip r:embed="rId2"/>
          <a:stretch>
            <a:fillRect/>
          </a:stretch>
        </p:blipFill>
        <p:spPr>
          <a:xfrm>
            <a:off x="0" y="1524000"/>
            <a:ext cx="5943600" cy="5398770"/>
          </a:xfrm>
          <a:prstGeom prst="rect">
            <a:avLst/>
          </a:prstGeom>
          <a:noFill/>
          <a:ln w="9525">
            <a:noFill/>
          </a:ln>
        </p:spPr>
      </p:pic>
      <p:sp>
        <p:nvSpPr>
          <p:cNvPr id="3" name="Rectangle 2"/>
          <p:cNvSpPr/>
          <p:nvPr/>
        </p:nvSpPr>
        <p:spPr>
          <a:xfrm>
            <a:off x="152400" y="21441"/>
            <a:ext cx="8534400" cy="584775"/>
          </a:xfrm>
          <a:prstGeom prst="rect">
            <a:avLst/>
          </a:prstGeom>
        </p:spPr>
        <p:txBody>
          <a:bodyPr wrap="square">
            <a:spAutoFit/>
          </a:bodyPr>
          <a:lstStyle/>
          <a:p>
            <a:r>
              <a:rPr lang="vi-VN" sz="3200" b="1" i="1" dirty="0">
                <a:solidFill>
                  <a:srgbClr val="FF0000"/>
                </a:solidFill>
              </a:rPr>
              <a:t>c/ Miền núi già và sơn nguyên ở phía đông.</a:t>
            </a:r>
            <a:endParaRPr lang="vi-VN" sz="3200" dirty="0">
              <a:solidFill>
                <a:srgbClr val="FF0000"/>
              </a:solidFill>
            </a:endParaRPr>
          </a:p>
        </p:txBody>
      </p:sp>
      <p:sp>
        <p:nvSpPr>
          <p:cNvPr id="5" name="Rectangle 4"/>
          <p:cNvSpPr/>
          <p:nvPr/>
        </p:nvSpPr>
        <p:spPr>
          <a:xfrm>
            <a:off x="5943600" y="2819400"/>
            <a:ext cx="3200400" cy="3539430"/>
          </a:xfrm>
          <a:prstGeom prst="rect">
            <a:avLst/>
          </a:prstGeom>
        </p:spPr>
        <p:txBody>
          <a:bodyPr wrap="square">
            <a:spAutoFit/>
          </a:bodyPr>
          <a:lstStyle/>
          <a:p>
            <a:r>
              <a:rPr lang="vi-VN" sz="2800" dirty="0" smtClean="0"/>
              <a:t>- </a:t>
            </a:r>
            <a:r>
              <a:rPr lang="vi-VN" sz="2800" i="1" dirty="0" smtClean="0"/>
              <a:t>Là </a:t>
            </a:r>
            <a:r>
              <a:rPr lang="vi-VN" sz="2800" i="1" dirty="0"/>
              <a:t>miền núi cổ(già), tương đối thấp, </a:t>
            </a:r>
            <a:endParaRPr lang="vi-VN" sz="2800" i="1" dirty="0" smtClean="0"/>
          </a:p>
          <a:p>
            <a:r>
              <a:rPr lang="vi-VN" sz="2800" i="1" dirty="0" smtClean="0"/>
              <a:t>- Bắc </a:t>
            </a:r>
            <a:r>
              <a:rPr lang="vi-VN" sz="2800" i="1" dirty="0"/>
              <a:t>A-pa-lat cao 400m-500m, Nam A-pa-lat cao 1000m-1500m, có nhiều khoáng sản</a:t>
            </a:r>
            <a:r>
              <a:rPr lang="vi-VN" sz="2800" dirty="0"/>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2000"/>
                                        <p:tgtEl>
                                          <p:spTgt spid="36866"/>
                                        </p:tgtEl>
                                      </p:cBhvr>
                                    </p:animEffect>
                                    <p:anim calcmode="lin" valueType="num">
                                      <p:cBhvr>
                                        <p:cTn id="8" dur="2000" fill="hold"/>
                                        <p:tgtEl>
                                          <p:spTgt spid="36866"/>
                                        </p:tgtEl>
                                        <p:attrNameLst>
                                          <p:attrName>style.rotation</p:attrName>
                                        </p:attrNameLst>
                                      </p:cBhvr>
                                      <p:tavLst>
                                        <p:tav tm="0">
                                          <p:val>
                                            <p:fltVal val="720"/>
                                          </p:val>
                                        </p:tav>
                                        <p:tav tm="100000">
                                          <p:val>
                                            <p:fltVal val="0"/>
                                          </p:val>
                                        </p:tav>
                                      </p:tavLst>
                                    </p:anim>
                                    <p:anim calcmode="lin" valueType="num">
                                      <p:cBhvr>
                                        <p:cTn id="9" dur="2000" fill="hold"/>
                                        <p:tgtEl>
                                          <p:spTgt spid="36866"/>
                                        </p:tgtEl>
                                        <p:attrNameLst>
                                          <p:attrName>ppt_h</p:attrName>
                                        </p:attrNameLst>
                                      </p:cBhvr>
                                      <p:tavLst>
                                        <p:tav tm="0">
                                          <p:val>
                                            <p:fltVal val="0"/>
                                          </p:val>
                                        </p:tav>
                                        <p:tav tm="100000">
                                          <p:val>
                                            <p:strVal val="#ppt_h"/>
                                          </p:val>
                                        </p:tav>
                                      </p:tavLst>
                                    </p:anim>
                                    <p:anim calcmode="lin" valueType="num">
                                      <p:cBhvr>
                                        <p:cTn id="10" dur="2000" fill="hold"/>
                                        <p:tgtEl>
                                          <p:spTgt spid="3686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p:cNvSpPr>
            <a:spLocks noGrp="1"/>
          </p:cNvSpPr>
          <p:nvPr>
            <p:ph type="ctrTitle"/>
          </p:nvPr>
        </p:nvSpPr>
        <p:spPr>
          <a:xfrm>
            <a:off x="0" y="152400"/>
            <a:ext cx="9144000" cy="1371600"/>
          </a:xfrm>
        </p:spPr>
        <p:txBody>
          <a:bodyPr vert="horz" wrap="square" lIns="91440" tIns="45720" rIns="91440" bIns="45720" anchor="ctr">
            <a:normAutofit fontScale="90000"/>
          </a:bodyPr>
          <a:lstStyle/>
          <a:p>
            <a:pPr marL="0" marR="0" indent="0" algn="l" defTabSz="914400" rtl="0" eaLnBrk="1" fontAlgn="base" latinLnBrk="0" hangingPunct="1">
              <a:lnSpc>
                <a:spcPct val="90000"/>
              </a:lnSpc>
              <a:spcBef>
                <a:spcPct val="0"/>
              </a:spcBef>
              <a:spcAft>
                <a:spcPct val="0"/>
              </a:spcAft>
              <a:buClrTx/>
              <a:buSzTx/>
              <a:buFontTx/>
              <a:buNone/>
            </a:pPr>
            <a:r>
              <a:rPr kumimoji="0" sz="2400" b="1" i="0" u="none" strike="noStrike" kern="0" cap="none" spc="0" normalizeH="0" baseline="0" noProof="1" smtClean="0">
                <a:solidFill>
                  <a:srgbClr val="FF0000"/>
                </a:solidFill>
                <a:latin typeface="+mj-lt"/>
                <a:ea typeface="Arial" panose="020B0604020202020204" pitchFamily="34" charset="0"/>
                <a:cs typeface="+mj-cs"/>
              </a:rPr>
              <a:t>   </a:t>
            </a:r>
            <a:r>
              <a:rPr sz="2400" dirty="0" smtClean="0">
                <a:solidFill>
                  <a:srgbClr val="FF0000"/>
                </a:solidFill>
                <a:latin typeface="+mj-lt"/>
                <a:ea typeface="Arial" panose="020B0604020202020204" pitchFamily="34" charset="0"/>
                <a:cs typeface="+mj-cs"/>
              </a:rPr>
              <a:t/>
            </a:r>
            <a:br>
              <a:rPr sz="2400" dirty="0" smtClean="0">
                <a:solidFill>
                  <a:srgbClr val="FF0000"/>
                </a:solidFill>
                <a:latin typeface="+mj-lt"/>
                <a:ea typeface="Arial" panose="020B0604020202020204" pitchFamily="34" charset="0"/>
                <a:cs typeface="+mj-cs"/>
              </a:rPr>
            </a:br>
            <a:r>
              <a:rPr kumimoji="0" sz="2400" b="1" i="0" u="none" strike="noStrike" kern="0" cap="none" spc="0" normalizeH="0" baseline="0" noProof="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kumimoji="0" lang="vi-VN" sz="2400" b="1" i="0" u="none" strike="noStrike" kern="0" cap="none" spc="0" normalizeH="0" baseline="0" noProof="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sym typeface="Wingdings"/>
              </a:rPr>
              <a:t> </a:t>
            </a:r>
            <a:r>
              <a:rPr kumimoji="0" sz="2400" b="1" i="0" u="none" strike="noStrike" kern="0" cap="none" spc="0" normalizeH="0" baseline="0" noProof="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Dựa vào hình 36.3, cho biết Bắc Mĩ dọc theo kinh tuyến 100</a:t>
            </a:r>
            <a:r>
              <a:rPr kumimoji="0" sz="2400" b="1" i="0" u="none" strike="noStrike" kern="0" cap="none" spc="0" normalizeH="0" baseline="30000" noProof="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0</a:t>
            </a:r>
            <a:r>
              <a:rPr kumimoji="0" sz="2400" b="1" i="0" u="none" strike="noStrike" kern="0" cap="none" spc="0" normalizeH="0" baseline="0" noProof="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T có các đới khí  hậu nào? Đới khí  hậu nào chiếm diện tích lớn nhất?</a:t>
            </a:r>
            <a:r>
              <a:rPr sz="2400" dirty="0" smtClean="0">
                <a:latin typeface="+mj-lt"/>
                <a:ea typeface="Arial" panose="020B0604020202020204" pitchFamily="34" charset="0"/>
                <a:cs typeface="+mj-cs"/>
              </a:rPr>
              <a:t/>
            </a:r>
            <a:br>
              <a:rPr sz="2400" dirty="0" smtClean="0">
                <a:latin typeface="+mj-lt"/>
                <a:ea typeface="Arial" panose="020B0604020202020204" pitchFamily="34" charset="0"/>
                <a:cs typeface="+mj-cs"/>
              </a:rPr>
            </a:br>
            <a:endParaRPr kumimoji="0" sz="2400" b="1" i="0" u="none" strike="noStrike" kern="0" cap="none" spc="0" normalizeH="0" baseline="0" noProof="1">
              <a:solidFill>
                <a:schemeClr val="tx1"/>
              </a:solidFill>
              <a:latin typeface="+mj-lt"/>
              <a:ea typeface="Arial" panose="020B0604020202020204" pitchFamily="34" charset="0"/>
              <a:cs typeface="+mj-cs"/>
            </a:endParaRPr>
          </a:p>
        </p:txBody>
      </p:sp>
      <p:sp>
        <p:nvSpPr>
          <p:cNvPr id="54275" name="Rectangle 3"/>
          <p:cNvSpPr>
            <a:spLocks noGrp="1"/>
          </p:cNvSpPr>
          <p:nvPr>
            <p:ph type="subTitle" idx="1"/>
          </p:nvPr>
        </p:nvSpPr>
        <p:spPr>
          <a:xfrm>
            <a:off x="6858000" y="1371600"/>
            <a:ext cx="2286000" cy="3886200"/>
          </a:xfrm>
        </p:spPr>
        <p:txBody>
          <a:bodyPr vert="horz" wrap="square" lIns="91440" tIns="45720" rIns="91440" bIns="45720" anchor="b"/>
          <a:lstStyle/>
          <a:p>
            <a:pPr eaLnBrk="1" hangingPunct="1">
              <a:lnSpc>
                <a:spcPct val="80000"/>
              </a:lnSpc>
              <a:buSzPct val="75000"/>
            </a:pPr>
            <a:r>
              <a:rPr lang="en-US" b="1" i="1" dirty="0">
                <a:solidFill>
                  <a:schemeClr val="tx1"/>
                </a:solidFill>
                <a:latin typeface="+mn-lt"/>
                <a:ea typeface="Arial" panose="020B0604020202020204" pitchFamily="34" charset="0"/>
                <a:cs typeface="+mn-cs"/>
              </a:rPr>
              <a:t> + Hàn đới</a:t>
            </a:r>
          </a:p>
          <a:p>
            <a:pPr eaLnBrk="1" hangingPunct="1">
              <a:lnSpc>
                <a:spcPct val="80000"/>
              </a:lnSpc>
              <a:buSzPct val="75000"/>
            </a:pPr>
            <a:r>
              <a:rPr lang="en-US" b="1" i="1" dirty="0">
                <a:solidFill>
                  <a:schemeClr val="tx1"/>
                </a:solidFill>
                <a:latin typeface="+mn-lt"/>
                <a:ea typeface="Arial" panose="020B0604020202020204" pitchFamily="34" charset="0"/>
                <a:cs typeface="+mn-cs"/>
              </a:rPr>
              <a:t> + Ôn đới chiếm diện tích lớn nhất</a:t>
            </a:r>
          </a:p>
          <a:p>
            <a:pPr eaLnBrk="1" hangingPunct="1">
              <a:lnSpc>
                <a:spcPct val="80000"/>
              </a:lnSpc>
              <a:buSzPct val="75000"/>
            </a:pPr>
            <a:r>
              <a:rPr lang="en-US" b="1" i="1" dirty="0">
                <a:solidFill>
                  <a:schemeClr val="tx1"/>
                </a:solidFill>
                <a:latin typeface="+mn-lt"/>
                <a:ea typeface="Arial" panose="020B0604020202020204" pitchFamily="34" charset="0"/>
                <a:cs typeface="+mn-cs"/>
              </a:rPr>
              <a:t> + Nhiệt đới</a:t>
            </a:r>
          </a:p>
          <a:p>
            <a:pPr eaLnBrk="1" hangingPunct="1">
              <a:lnSpc>
                <a:spcPct val="80000"/>
              </a:lnSpc>
              <a:buSzPct val="75000"/>
            </a:pPr>
            <a:endParaRPr lang="en-US" sz="2000" b="1" i="1" dirty="0">
              <a:solidFill>
                <a:schemeClr val="tx1"/>
              </a:solidFill>
              <a:latin typeface="+mn-lt"/>
              <a:ea typeface="Arial" panose="020B0604020202020204" pitchFamily="34" charset="0"/>
              <a:cs typeface="+mn-cs"/>
            </a:endParaRPr>
          </a:p>
          <a:p>
            <a:pPr eaLnBrk="1" hangingPunct="1">
              <a:lnSpc>
                <a:spcPct val="80000"/>
              </a:lnSpc>
              <a:buSzPct val="75000"/>
            </a:pPr>
            <a:endParaRPr lang="en-US" sz="2000" b="1" i="1" dirty="0">
              <a:solidFill>
                <a:schemeClr val="tx1"/>
              </a:solidFill>
              <a:latin typeface="+mn-lt"/>
              <a:ea typeface="Arial" panose="020B0604020202020204" pitchFamily="34" charset="0"/>
              <a:cs typeface="+mn-cs"/>
            </a:endParaRPr>
          </a:p>
          <a:p>
            <a:pPr eaLnBrk="1" hangingPunct="1">
              <a:lnSpc>
                <a:spcPct val="80000"/>
              </a:lnSpc>
              <a:buSzPct val="75000"/>
            </a:pPr>
            <a:endParaRPr lang="en-US" sz="2000" i="1" dirty="0">
              <a:latin typeface="+mn-lt"/>
              <a:ea typeface="Arial" panose="020B0604020202020204" pitchFamily="34" charset="0"/>
              <a:cs typeface="+mn-cs"/>
            </a:endParaRPr>
          </a:p>
        </p:txBody>
      </p:sp>
      <p:pic>
        <p:nvPicPr>
          <p:cNvPr id="18436" name="Picture 1" descr="1547474341406_69"/>
          <p:cNvPicPr>
            <a:picLocks noChangeAspect="1"/>
          </p:cNvPicPr>
          <p:nvPr/>
        </p:nvPicPr>
        <p:blipFill>
          <a:blip r:embed="rId2"/>
          <a:stretch>
            <a:fillRect/>
          </a:stretch>
        </p:blipFill>
        <p:spPr>
          <a:xfrm>
            <a:off x="5687" y="1209675"/>
            <a:ext cx="5915025" cy="5724525"/>
          </a:xfrm>
          <a:prstGeom prst="rect">
            <a:avLst/>
          </a:prstGeom>
          <a:noFill/>
          <a:ln w="9525">
            <a:noFill/>
          </a:ln>
        </p:spPr>
      </p:pic>
      <p:sp>
        <p:nvSpPr>
          <p:cNvPr id="2" name="Rectangle 1"/>
          <p:cNvSpPr/>
          <p:nvPr/>
        </p:nvSpPr>
        <p:spPr>
          <a:xfrm>
            <a:off x="152400" y="-76200"/>
            <a:ext cx="4804520" cy="584775"/>
          </a:xfrm>
          <a:prstGeom prst="rect">
            <a:avLst/>
          </a:prstGeom>
        </p:spPr>
        <p:txBody>
          <a:bodyPr wrap="none">
            <a:spAutoFit/>
          </a:bodyPr>
          <a:lstStyle/>
          <a:p>
            <a:r>
              <a:rPr lang="vi-VN" sz="3200" b="1" dirty="0">
                <a:solidFill>
                  <a:srgbClr val="FF0000"/>
                </a:solidFill>
              </a:rPr>
              <a:t>2/ Sự phân hóa khí hậu.</a:t>
            </a:r>
            <a:endParaRPr lang="vi-VN" sz="3200" dirty="0">
              <a:solidFill>
                <a:srgbClr val="FF0000"/>
              </a:solidFill>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54274"/>
                                        </p:tgtEl>
                                        <p:attrNameLst>
                                          <p:attrName>style.visibility</p:attrName>
                                        </p:attrNameLst>
                                      </p:cBhvr>
                                      <p:to>
                                        <p:strVal val="visible"/>
                                      </p:to>
                                    </p:set>
                                    <p:anim calcmode="lin" valueType="num">
                                      <p:cBhvr>
                                        <p:cTn id="7" dur="1000" fill="hold"/>
                                        <p:tgtEl>
                                          <p:spTgt spid="54274"/>
                                        </p:tgtEl>
                                        <p:attrNameLst>
                                          <p:attrName>ppt_w</p:attrName>
                                        </p:attrNameLst>
                                      </p:cBhvr>
                                      <p:tavLst>
                                        <p:tav tm="0">
                                          <p:val>
                                            <p:fltVal val="0"/>
                                          </p:val>
                                        </p:tav>
                                        <p:tav tm="100000">
                                          <p:val>
                                            <p:strVal val="#ppt_w"/>
                                          </p:val>
                                        </p:tav>
                                      </p:tavLst>
                                    </p:anim>
                                    <p:anim calcmode="lin" valueType="num">
                                      <p:cBhvr>
                                        <p:cTn id="8" dur="1000" fill="hold"/>
                                        <p:tgtEl>
                                          <p:spTgt spid="54274"/>
                                        </p:tgtEl>
                                        <p:attrNameLst>
                                          <p:attrName>ppt_h</p:attrName>
                                        </p:attrNameLst>
                                      </p:cBhvr>
                                      <p:tavLst>
                                        <p:tav tm="0">
                                          <p:val>
                                            <p:fltVal val="0"/>
                                          </p:val>
                                        </p:tav>
                                        <p:tav tm="100000">
                                          <p:val>
                                            <p:strVal val="#ppt_h"/>
                                          </p:val>
                                        </p:tav>
                                      </p:tavLst>
                                    </p:anim>
                                    <p:anim calcmode="lin" valueType="num">
                                      <p:cBhvr>
                                        <p:cTn id="9" dur="1000" fill="hold"/>
                                        <p:tgtEl>
                                          <p:spTgt spid="54274"/>
                                        </p:tgtEl>
                                        <p:attrNameLst>
                                          <p:attrName>style.rotation</p:attrName>
                                        </p:attrNameLst>
                                      </p:cBhvr>
                                      <p:tavLst>
                                        <p:tav tm="0">
                                          <p:val>
                                            <p:fltVal val="90"/>
                                          </p:val>
                                        </p:tav>
                                        <p:tav tm="100000">
                                          <p:val>
                                            <p:fltVal val="0"/>
                                          </p:val>
                                        </p:tav>
                                      </p:tavLst>
                                    </p:anim>
                                    <p:animEffect transition="in" filter="fade">
                                      <p:cBhvr>
                                        <p:cTn id="10" dur="1000"/>
                                        <p:tgtEl>
                                          <p:spTgt spid="5427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54275">
                                            <p:txEl>
                                              <p:pRg st="0" end="0"/>
                                            </p:txEl>
                                          </p:spTgt>
                                        </p:tgtEl>
                                        <p:attrNameLst>
                                          <p:attrName>style.visibility</p:attrName>
                                        </p:attrNameLst>
                                      </p:cBhvr>
                                      <p:to>
                                        <p:strVal val="visible"/>
                                      </p:to>
                                    </p:set>
                                    <p:animEffect transition="in" filter="checkerboard(across)">
                                      <p:cBhvr>
                                        <p:cTn id="15" dur="500"/>
                                        <p:tgtEl>
                                          <p:spTgt spid="5427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nodeType="clickEffect">
                                  <p:stCondLst>
                                    <p:cond delay="0"/>
                                  </p:stCondLst>
                                  <p:childTnLst>
                                    <p:set>
                                      <p:cBhvr>
                                        <p:cTn id="19" dur="1" fill="hold">
                                          <p:stCondLst>
                                            <p:cond delay="0"/>
                                          </p:stCondLst>
                                        </p:cTn>
                                        <p:tgtEl>
                                          <p:spTgt spid="54275">
                                            <p:txEl>
                                              <p:pRg st="1" end="1"/>
                                            </p:txEl>
                                          </p:spTgt>
                                        </p:tgtEl>
                                        <p:attrNameLst>
                                          <p:attrName>style.visibility</p:attrName>
                                        </p:attrNameLst>
                                      </p:cBhvr>
                                      <p:to>
                                        <p:strVal val="visible"/>
                                      </p:to>
                                    </p:set>
                                    <p:anim calcmode="lin" valueType="num">
                                      <p:cBhvr>
                                        <p:cTn id="20" dur="500" fill="hold"/>
                                        <p:tgtEl>
                                          <p:spTgt spid="54275">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54275">
                                            <p:txEl>
                                              <p:pRg st="1" end="1"/>
                                            </p:txEl>
                                          </p:spTgt>
                                        </p:tgtEl>
                                        <p:attrNameLst>
                                          <p:attrName>ppt_h</p:attrName>
                                        </p:attrNameLst>
                                      </p:cBhvr>
                                      <p:tavLst>
                                        <p:tav tm="0">
                                          <p:val>
                                            <p:fltVal val="0"/>
                                          </p:val>
                                        </p:tav>
                                        <p:tav tm="100000">
                                          <p:val>
                                            <p:strVal val="#ppt_h"/>
                                          </p:val>
                                        </p:tav>
                                      </p:tavLst>
                                    </p:anim>
                                    <p:anim calcmode="lin" valueType="num">
                                      <p:cBhvr>
                                        <p:cTn id="22" dur="500" fill="hold"/>
                                        <p:tgtEl>
                                          <p:spTgt spid="54275">
                                            <p:txEl>
                                              <p:pRg st="1" end="1"/>
                                            </p:txEl>
                                          </p:spTgt>
                                        </p:tgtEl>
                                        <p:attrNameLst>
                                          <p:attrName>style.rotation</p:attrName>
                                        </p:attrNameLst>
                                      </p:cBhvr>
                                      <p:tavLst>
                                        <p:tav tm="0">
                                          <p:val>
                                            <p:fltVal val="360"/>
                                          </p:val>
                                        </p:tav>
                                        <p:tav tm="100000">
                                          <p:val>
                                            <p:fltVal val="0"/>
                                          </p:val>
                                        </p:tav>
                                      </p:tavLst>
                                    </p:anim>
                                    <p:animEffect transition="in" filter="fade">
                                      <p:cBhvr>
                                        <p:cTn id="23" dur="500"/>
                                        <p:tgtEl>
                                          <p:spTgt spid="5427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54275">
                                            <p:txEl>
                                              <p:pRg st="2" end="2"/>
                                            </p:txEl>
                                          </p:spTgt>
                                        </p:tgtEl>
                                        <p:attrNameLst>
                                          <p:attrName>style.visibility</p:attrName>
                                        </p:attrNameLst>
                                      </p:cBhvr>
                                      <p:to>
                                        <p:strVal val="visible"/>
                                      </p:to>
                                    </p:set>
                                    <p:anim calcmode="lin" valueType="num">
                                      <p:cBhvr>
                                        <p:cTn id="28" dur="1000" fill="hold"/>
                                        <p:tgtEl>
                                          <p:spTgt spid="54275">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54275">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542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p:cNvSpPr>
          <p:nvPr>
            <p:ph type="subTitle" idx="1"/>
          </p:nvPr>
        </p:nvSpPr>
        <p:spPr>
          <a:xfrm>
            <a:off x="5389586" y="685800"/>
            <a:ext cx="3581400" cy="5638800"/>
          </a:xfrm>
        </p:spPr>
        <p:txBody>
          <a:bodyPr vert="horz" wrap="square" lIns="91440" tIns="45720" rIns="91440" bIns="45720" anchor="b"/>
          <a:lstStyle/>
          <a:p>
            <a:pPr algn="just" eaLnBrk="1" hangingPunct="1">
              <a:lnSpc>
                <a:spcPct val="90000"/>
              </a:lnSpc>
              <a:buSzPct val="75000"/>
            </a:pPr>
            <a:r>
              <a:rPr lang="en-US" b="1" dirty="0">
                <a:solidFill>
                  <a:schemeClr val="tx1"/>
                </a:solidFill>
                <a:latin typeface="+mn-lt"/>
                <a:ea typeface="Arial" panose="020B0604020202020204" pitchFamily="34" charset="0"/>
                <a:cs typeface="+mn-cs"/>
              </a:rPr>
              <a:t>  </a:t>
            </a:r>
            <a:r>
              <a:rPr lang="en-US" b="1" dirty="0">
                <a:solidFill>
                  <a:schemeClr val="tx1"/>
                </a:solidFill>
                <a:latin typeface="Times New Roman" panose="02020603050405020304" pitchFamily="18" charset="0"/>
                <a:ea typeface="Arial" panose="020B0604020202020204" pitchFamily="34" charset="0"/>
                <a:cs typeface="+mn-cs"/>
              </a:rPr>
              <a:t>1/ Tại sao khí hậu Bắc Mĩ có sự phân hóa theo chiều Bắc-Nam?</a:t>
            </a:r>
          </a:p>
          <a:p>
            <a:pPr algn="just" eaLnBrk="1" hangingPunct="1">
              <a:lnSpc>
                <a:spcPct val="90000"/>
              </a:lnSpc>
              <a:buSzPct val="75000"/>
            </a:pPr>
            <a:r>
              <a:rPr lang="en-US" b="1" dirty="0">
                <a:solidFill>
                  <a:schemeClr val="tx1"/>
                </a:solidFill>
                <a:latin typeface="Times New Roman" panose="02020603050405020304" pitchFamily="18" charset="0"/>
                <a:ea typeface="Arial" panose="020B0604020202020204" pitchFamily="34" charset="0"/>
                <a:cs typeface="+mn-cs"/>
              </a:rPr>
              <a:t>  2/ Giải thích tại sao có sự khác biệt về khí hậu phần phía Tây và phía Đông kinh tuyến 100</a:t>
            </a:r>
            <a:r>
              <a:rPr lang="en-US" b="1" baseline="30000" dirty="0">
                <a:solidFill>
                  <a:schemeClr val="tx1"/>
                </a:solidFill>
                <a:latin typeface="Times New Roman" panose="02020603050405020304" pitchFamily="18" charset="0"/>
                <a:ea typeface="Arial" panose="020B0604020202020204" pitchFamily="34" charset="0"/>
                <a:cs typeface="+mn-cs"/>
              </a:rPr>
              <a:t>0</a:t>
            </a:r>
            <a:r>
              <a:rPr lang="en-US" b="1" dirty="0">
                <a:solidFill>
                  <a:schemeClr val="tx1"/>
                </a:solidFill>
                <a:latin typeface="Times New Roman" panose="02020603050405020304" pitchFamily="18" charset="0"/>
                <a:ea typeface="Arial" panose="020B0604020202020204" pitchFamily="34" charset="0"/>
                <a:cs typeface="+mn-cs"/>
              </a:rPr>
              <a:t>T của Hoa Kì?</a:t>
            </a:r>
            <a:endParaRPr lang="en-US" b="1" dirty="0">
              <a:solidFill>
                <a:schemeClr val="tx1"/>
              </a:solidFill>
              <a:latin typeface="+mn-lt"/>
              <a:ea typeface="Arial" panose="020B0604020202020204" pitchFamily="34" charset="0"/>
              <a:cs typeface="+mn-cs"/>
            </a:endParaRPr>
          </a:p>
          <a:p>
            <a:pPr eaLnBrk="1" hangingPunct="1">
              <a:lnSpc>
                <a:spcPct val="90000"/>
              </a:lnSpc>
              <a:buSzPct val="75000"/>
            </a:pPr>
            <a:endParaRPr lang="en-US" sz="2000" b="1" dirty="0">
              <a:solidFill>
                <a:schemeClr val="tx1"/>
              </a:solidFill>
              <a:latin typeface="+mn-lt"/>
              <a:ea typeface="Arial" panose="020B0604020202020204" pitchFamily="34" charset="0"/>
              <a:cs typeface="+mn-cs"/>
            </a:endParaRPr>
          </a:p>
          <a:p>
            <a:pPr eaLnBrk="1" hangingPunct="1">
              <a:lnSpc>
                <a:spcPct val="90000"/>
              </a:lnSpc>
              <a:buSzPct val="75000"/>
            </a:pPr>
            <a:endParaRPr lang="en-US" sz="2000" b="1" i="1" dirty="0">
              <a:solidFill>
                <a:schemeClr val="tx1"/>
              </a:solidFill>
              <a:latin typeface="+mn-lt"/>
              <a:ea typeface="Arial" panose="020B0604020202020204" pitchFamily="34" charset="0"/>
              <a:cs typeface="+mn-cs"/>
            </a:endParaRPr>
          </a:p>
          <a:p>
            <a:pPr eaLnBrk="1" hangingPunct="1">
              <a:lnSpc>
                <a:spcPct val="90000"/>
              </a:lnSpc>
              <a:buSzPct val="75000"/>
            </a:pPr>
            <a:endParaRPr lang="en-US" sz="1800" i="1" dirty="0">
              <a:latin typeface="+mn-lt"/>
              <a:ea typeface="Arial" panose="020B0604020202020204" pitchFamily="34" charset="0"/>
              <a:cs typeface="+mn-cs"/>
            </a:endParaRPr>
          </a:p>
        </p:txBody>
      </p:sp>
      <p:graphicFrame>
        <p:nvGraphicFramePr>
          <p:cNvPr id="19459" name="Object 5"/>
          <p:cNvGraphicFramePr>
            <a:graphicFrameLocks/>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098" r:id="rId3" imgW="114102" imgH="215526" progId="Equation.3">
                  <p:embed/>
                </p:oleObj>
              </mc:Choice>
              <mc:Fallback>
                <p:oleObj r:id="rId3" imgW="114102" imgH="215526" progId="Equation.3">
                  <p:embed/>
                  <p:pic>
                    <p:nvPicPr>
                      <p:cNvPr id="0" name="Picture 5" descr="image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pic>
        <p:nvPicPr>
          <p:cNvPr id="19460" name="Picture 1" descr="1547474341406_69"/>
          <p:cNvPicPr>
            <a:picLocks noChangeAspect="1"/>
          </p:cNvPicPr>
          <p:nvPr/>
        </p:nvPicPr>
        <p:blipFill>
          <a:blip r:embed="rId5"/>
          <a:stretch>
            <a:fillRect/>
          </a:stretch>
        </p:blipFill>
        <p:spPr>
          <a:xfrm>
            <a:off x="0" y="685800"/>
            <a:ext cx="5381625" cy="5957887"/>
          </a:xfrm>
          <a:prstGeom prst="rect">
            <a:avLst/>
          </a:prstGeom>
          <a:noFill/>
          <a:ln w="9525">
            <a:noFill/>
          </a:ln>
        </p:spPr>
      </p:pic>
      <p:sp>
        <p:nvSpPr>
          <p:cNvPr id="7" name="Rectangle 6"/>
          <p:cNvSpPr/>
          <p:nvPr/>
        </p:nvSpPr>
        <p:spPr>
          <a:xfrm>
            <a:off x="152400" y="-76200"/>
            <a:ext cx="4804520" cy="584775"/>
          </a:xfrm>
          <a:prstGeom prst="rect">
            <a:avLst/>
          </a:prstGeom>
        </p:spPr>
        <p:txBody>
          <a:bodyPr wrap="none">
            <a:spAutoFit/>
          </a:bodyPr>
          <a:lstStyle/>
          <a:p>
            <a:r>
              <a:rPr lang="vi-VN" sz="3200" b="1" dirty="0">
                <a:solidFill>
                  <a:srgbClr val="FF0000"/>
                </a:solidFill>
              </a:rPr>
              <a:t>2/ Sự phân hóa khí hậu.</a:t>
            </a:r>
            <a:endParaRPr lang="vi-VN" sz="3200" dirty="0">
              <a:solidFill>
                <a:srgbClr val="FF0000"/>
              </a:solidFill>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fade">
                                      <p:cBhvr>
                                        <p:cTn id="7" dur="20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419">
                                            <p:txEl>
                                              <p:pRg st="1" end="1"/>
                                            </p:txEl>
                                          </p:spTgt>
                                        </p:tgtEl>
                                        <p:attrNameLst>
                                          <p:attrName>style.visibility</p:attrName>
                                        </p:attrNameLst>
                                      </p:cBhvr>
                                      <p:to>
                                        <p:strVal val="visible"/>
                                      </p:to>
                                    </p:set>
                                    <p:animEffect transition="in" filter="fade">
                                      <p:cBhvr>
                                        <p:cTn id="12" dur="2000"/>
                                        <p:tgtEl>
                                          <p:spTgt spid="604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p:cNvSpPr>
          <p:nvPr>
            <p:ph type="subTitle" idx="1"/>
          </p:nvPr>
        </p:nvSpPr>
        <p:spPr>
          <a:xfrm>
            <a:off x="4572000" y="990600"/>
            <a:ext cx="4495800" cy="5410200"/>
          </a:xfrm>
        </p:spPr>
        <p:txBody>
          <a:bodyPr vert="horz" wrap="square" lIns="91440" tIns="45720" rIns="91440" bIns="45720" anchor="b">
            <a:normAutofit/>
          </a:bodyPr>
          <a:lstStyle/>
          <a:p>
            <a:pPr algn="just" eaLnBrk="1" hangingPunct="1">
              <a:lnSpc>
                <a:spcPct val="90000"/>
              </a:lnSpc>
              <a:buSzPct val="75000"/>
            </a:pPr>
            <a:r>
              <a:rPr lang="en-US" sz="2200" i="1" dirty="0">
                <a:solidFill>
                  <a:schemeClr val="tx1"/>
                </a:solidFill>
                <a:latin typeface="Arial" pitchFamily="34" charset="0"/>
                <a:ea typeface="Arial" pitchFamily="34" charset="0"/>
                <a:cs typeface="Arial" pitchFamily="34" charset="0"/>
              </a:rPr>
              <a:t>-  Phân hóa theo chiều Bắc-Nam (do Bắc Mĩ trải dài từ vĩ tuyến 83</a:t>
            </a:r>
            <a:r>
              <a:rPr lang="en-US" sz="2200" i="1" baseline="30000" dirty="0">
                <a:solidFill>
                  <a:schemeClr val="tx1"/>
                </a:solidFill>
                <a:latin typeface="Arial" pitchFamily="34" charset="0"/>
                <a:ea typeface="Arial" pitchFamily="34" charset="0"/>
                <a:cs typeface="Arial" pitchFamily="34" charset="0"/>
              </a:rPr>
              <a:t>0</a:t>
            </a:r>
            <a:r>
              <a:rPr lang="en-US" sz="2200" i="1" dirty="0">
                <a:solidFill>
                  <a:schemeClr val="tx1"/>
                </a:solidFill>
                <a:latin typeface="Arial" pitchFamily="34" charset="0"/>
                <a:ea typeface="Arial" pitchFamily="34" charset="0"/>
                <a:cs typeface="Arial" pitchFamily="34" charset="0"/>
              </a:rPr>
              <a:t>B-&gt;15</a:t>
            </a:r>
            <a:r>
              <a:rPr lang="en-US" sz="2200" i="1" baseline="30000" dirty="0">
                <a:solidFill>
                  <a:schemeClr val="tx1"/>
                </a:solidFill>
                <a:latin typeface="Arial" pitchFamily="34" charset="0"/>
                <a:ea typeface="Arial" pitchFamily="34" charset="0"/>
                <a:cs typeface="Arial" pitchFamily="34" charset="0"/>
              </a:rPr>
              <a:t>0</a:t>
            </a:r>
            <a:r>
              <a:rPr lang="en-US" sz="2200" i="1" dirty="0">
                <a:solidFill>
                  <a:schemeClr val="tx1"/>
                </a:solidFill>
                <a:latin typeface="Arial" pitchFamily="34" charset="0"/>
                <a:ea typeface="Arial" panose="020B0604020202020204" pitchFamily="34" charset="0"/>
                <a:cs typeface="Arial" pitchFamily="34" charset="0"/>
              </a:rPr>
              <a:t>B nên từ Bắc Xuống nam có đủ 3 đới khí hậu: hàn  đới, ôn đới, nhiệt đới)</a:t>
            </a:r>
          </a:p>
          <a:p>
            <a:pPr algn="just" eaLnBrk="1" hangingPunct="1">
              <a:lnSpc>
                <a:spcPct val="90000"/>
              </a:lnSpc>
              <a:buSzPct val="75000"/>
            </a:pPr>
            <a:endParaRPr lang="en-US" sz="2200" i="1" dirty="0">
              <a:solidFill>
                <a:schemeClr val="tx1"/>
              </a:solidFill>
              <a:latin typeface="Arial" pitchFamily="34" charset="0"/>
              <a:ea typeface="Arial" panose="020B0604020202020204" pitchFamily="34" charset="0"/>
              <a:cs typeface="Arial" pitchFamily="34" charset="0"/>
            </a:endParaRPr>
          </a:p>
          <a:p>
            <a:pPr algn="just" eaLnBrk="1" hangingPunct="1">
              <a:lnSpc>
                <a:spcPct val="90000"/>
              </a:lnSpc>
              <a:buSzPct val="75000"/>
            </a:pPr>
            <a:r>
              <a:rPr lang="en-US" sz="2200" i="1" dirty="0">
                <a:solidFill>
                  <a:schemeClr val="tx1"/>
                </a:solidFill>
                <a:latin typeface="Arial" pitchFamily="34" charset="0"/>
                <a:ea typeface="Arial" panose="020B0604020202020204" pitchFamily="34" charset="0"/>
                <a:cs typeface="Arial" pitchFamily="34" charset="0"/>
              </a:rPr>
              <a:t>-  Khí hậu có sự khác biệt giữa phần phía Tây và phía Đông kinh tuyến 100</a:t>
            </a:r>
            <a:r>
              <a:rPr lang="en-US" sz="2200" i="1" baseline="30000" dirty="0">
                <a:solidFill>
                  <a:schemeClr val="tx1"/>
                </a:solidFill>
                <a:latin typeface="Arial" pitchFamily="34" charset="0"/>
                <a:ea typeface="Arial" pitchFamily="34" charset="0"/>
                <a:cs typeface="Arial" pitchFamily="34" charset="0"/>
              </a:rPr>
              <a:t>0</a:t>
            </a:r>
            <a:r>
              <a:rPr lang="en-US" sz="2200" i="1" dirty="0">
                <a:solidFill>
                  <a:schemeClr val="tx1"/>
                </a:solidFill>
                <a:latin typeface="Arial" pitchFamily="34" charset="0"/>
                <a:ea typeface="Arial" pitchFamily="34" charset="0"/>
                <a:cs typeface="Arial" pitchFamily="34" charset="0"/>
              </a:rPr>
              <a:t>T (do địa hình ngăn cản gió từ Thái Bình Dương thổi vào, sườn Tây đón gió, mưa nhiều có khí hậu nhiệt đới, ôn đới hải dương, sườn Đông khuất gió có khí hậu hoang mạc và nửa hoang mạc)</a:t>
            </a:r>
          </a:p>
          <a:p>
            <a:pPr eaLnBrk="1" hangingPunct="1">
              <a:lnSpc>
                <a:spcPct val="90000"/>
              </a:lnSpc>
              <a:buSzPct val="75000"/>
            </a:pPr>
            <a:endParaRPr lang="en-US" sz="2200" i="1" dirty="0">
              <a:solidFill>
                <a:schemeClr val="tx1"/>
              </a:solidFill>
              <a:latin typeface="Arial" pitchFamily="34" charset="0"/>
              <a:ea typeface="Arial" pitchFamily="34" charset="0"/>
              <a:cs typeface="Arial" pitchFamily="34" charset="0"/>
            </a:endParaRPr>
          </a:p>
          <a:p>
            <a:pPr eaLnBrk="1" hangingPunct="1">
              <a:lnSpc>
                <a:spcPct val="90000"/>
              </a:lnSpc>
              <a:buSzPct val="75000"/>
            </a:pPr>
            <a:endParaRPr lang="en-US" sz="2200" i="1" dirty="0">
              <a:solidFill>
                <a:schemeClr val="tx1"/>
              </a:solidFill>
              <a:latin typeface="Arial" pitchFamily="34" charset="0"/>
              <a:ea typeface="Arial" pitchFamily="34" charset="0"/>
              <a:cs typeface="Arial" pitchFamily="34" charset="0"/>
            </a:endParaRPr>
          </a:p>
          <a:p>
            <a:pPr eaLnBrk="1" hangingPunct="1">
              <a:lnSpc>
                <a:spcPct val="90000"/>
              </a:lnSpc>
              <a:buSzPct val="75000"/>
            </a:pPr>
            <a:endParaRPr lang="en-US" sz="2200" i="1" dirty="0">
              <a:latin typeface="Arial" pitchFamily="34" charset="0"/>
              <a:ea typeface="Arial" pitchFamily="34" charset="0"/>
              <a:cs typeface="Arial" pitchFamily="34" charset="0"/>
            </a:endParaRPr>
          </a:p>
        </p:txBody>
      </p:sp>
      <p:graphicFrame>
        <p:nvGraphicFramePr>
          <p:cNvPr id="20483" name="Object 5"/>
          <p:cNvGraphicFramePr>
            <a:graphicFrameLocks/>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6103" r:id="rId3" imgW="114102" imgH="215526" progId="Equation.3">
                  <p:embed/>
                </p:oleObj>
              </mc:Choice>
              <mc:Fallback>
                <p:oleObj r:id="rId3" imgW="114102" imgH="215526" progId="Equation.3">
                  <p:embed/>
                  <p:pic>
                    <p:nvPicPr>
                      <p:cNvPr id="0" name="Picture 1" descr="image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pic>
        <p:nvPicPr>
          <p:cNvPr id="20484" name="Picture 1" descr="1547474341406_69"/>
          <p:cNvPicPr>
            <a:picLocks noChangeAspect="1"/>
          </p:cNvPicPr>
          <p:nvPr/>
        </p:nvPicPr>
        <p:blipFill>
          <a:blip r:embed="rId5"/>
          <a:stretch>
            <a:fillRect/>
          </a:stretch>
        </p:blipFill>
        <p:spPr>
          <a:xfrm>
            <a:off x="0" y="796925"/>
            <a:ext cx="4514850" cy="6018213"/>
          </a:xfrm>
          <a:prstGeom prst="rect">
            <a:avLst/>
          </a:prstGeom>
          <a:noFill/>
          <a:ln w="9525">
            <a:noFill/>
          </a:ln>
        </p:spPr>
      </p:pic>
      <p:sp>
        <p:nvSpPr>
          <p:cNvPr id="6" name="Rectangle 5"/>
          <p:cNvSpPr/>
          <p:nvPr/>
        </p:nvSpPr>
        <p:spPr>
          <a:xfrm>
            <a:off x="152400" y="-51375"/>
            <a:ext cx="4804520" cy="584775"/>
          </a:xfrm>
          <a:prstGeom prst="rect">
            <a:avLst/>
          </a:prstGeom>
        </p:spPr>
        <p:txBody>
          <a:bodyPr wrap="none">
            <a:spAutoFit/>
          </a:bodyPr>
          <a:lstStyle/>
          <a:p>
            <a:r>
              <a:rPr lang="vi-VN" sz="3200" b="1" dirty="0">
                <a:solidFill>
                  <a:srgbClr val="FF0000"/>
                </a:solidFill>
              </a:rPr>
              <a:t>2/ Sự phân hóa khí hậu.</a:t>
            </a:r>
            <a:endParaRPr lang="vi-VN" sz="3200" dirty="0">
              <a:solidFill>
                <a:srgbClr val="FF0000"/>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fade">
                                      <p:cBhvr>
                                        <p:cTn id="7" dur="1000"/>
                                        <p:tgtEl>
                                          <p:spTgt spid="89091">
                                            <p:txEl>
                                              <p:pRg st="0" end="0"/>
                                            </p:txEl>
                                          </p:spTgt>
                                        </p:tgtEl>
                                      </p:cBhvr>
                                    </p:animEffect>
                                    <p:anim calcmode="lin" valueType="num">
                                      <p:cBhvr>
                                        <p:cTn id="8" dur="1000" fill="hold"/>
                                        <p:tgtEl>
                                          <p:spTgt spid="89091">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8909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8909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89091">
                                            <p:txEl>
                                              <p:pRg st="2" end="2"/>
                                            </p:txEl>
                                          </p:spTgt>
                                        </p:tgtEl>
                                        <p:attrNameLst>
                                          <p:attrName>style.visibility</p:attrName>
                                        </p:attrNameLst>
                                      </p:cBhvr>
                                      <p:to>
                                        <p:strVal val="visible"/>
                                      </p:to>
                                    </p:set>
                                    <p:animEffect transition="in" filter="fade">
                                      <p:cBhvr>
                                        <p:cTn id="15" dur="1000"/>
                                        <p:tgtEl>
                                          <p:spTgt spid="89091">
                                            <p:txEl>
                                              <p:pRg st="2" end="2"/>
                                            </p:txEl>
                                          </p:spTgt>
                                        </p:tgtEl>
                                      </p:cBhvr>
                                    </p:animEffect>
                                    <p:anim calcmode="lin" valueType="num">
                                      <p:cBhvr>
                                        <p:cTn id="16" dur="1000" fill="hold"/>
                                        <p:tgtEl>
                                          <p:spTgt spid="89091">
                                            <p:txEl>
                                              <p:pRg st="2" end="2"/>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89091">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89091">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1572" y="152400"/>
            <a:ext cx="8770350" cy="830997"/>
          </a:xfrm>
          <a:prstGeom prst="rect">
            <a:avLst/>
          </a:prstGeom>
          <a:noFill/>
        </p:spPr>
        <p:txBody>
          <a:bodyPr wrap="none" lIns="91440" tIns="45720" rIns="91440" bIns="45720">
            <a:spAutoFit/>
          </a:bodyPr>
          <a:lstStyle/>
          <a:p>
            <a:pPr algn="ctr"/>
            <a:r>
              <a:rPr lang="en-US" sz="4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BÀI 36: THIÊN NHIÊN BẮC MĨ</a:t>
            </a:r>
            <a:endParaRPr lang="en-US"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Rectangle 3"/>
          <p:cNvSpPr/>
          <p:nvPr/>
        </p:nvSpPr>
        <p:spPr>
          <a:xfrm>
            <a:off x="463722" y="1219200"/>
            <a:ext cx="8458200" cy="1569660"/>
          </a:xfrm>
          <a:prstGeom prst="rect">
            <a:avLst/>
          </a:prstGeom>
        </p:spPr>
        <p:txBody>
          <a:bodyPr wrap="square">
            <a:spAutoFit/>
          </a:bodyPr>
          <a:lstStyle/>
          <a:p>
            <a:r>
              <a:rPr lang="vi-VN" sz="3200" b="1" dirty="0">
                <a:solidFill>
                  <a:srgbClr val="FF0000"/>
                </a:solidFill>
              </a:rPr>
              <a:t>1/ Các khu vực địa hình</a:t>
            </a:r>
            <a:r>
              <a:rPr lang="vi-VN" sz="3200" b="1" dirty="0" smtClean="0">
                <a:solidFill>
                  <a:srgbClr val="FF0000"/>
                </a:solidFill>
              </a:rPr>
              <a:t>.</a:t>
            </a:r>
          </a:p>
          <a:p>
            <a:endParaRPr lang="vi-VN" sz="3200" dirty="0">
              <a:solidFill>
                <a:srgbClr val="FF0000"/>
              </a:solidFill>
            </a:endParaRPr>
          </a:p>
          <a:p>
            <a:r>
              <a:rPr lang="vi-VN" sz="3200" b="1" i="1" dirty="0">
                <a:solidFill>
                  <a:srgbClr val="FF0000"/>
                </a:solidFill>
              </a:rPr>
              <a:t>a/ Hệ thống Cooc-đi-e ở phía tây</a:t>
            </a:r>
            <a:r>
              <a:rPr lang="vi-VN" sz="3200" b="1" i="1" dirty="0" smtClean="0">
                <a:solidFill>
                  <a:srgbClr val="FF0000"/>
                </a:solidFill>
              </a:rPr>
              <a:t>.</a:t>
            </a:r>
            <a:endParaRPr lang="vi-VN" sz="3200" dirty="0">
              <a:solidFill>
                <a:srgbClr val="FF0000"/>
              </a:solidFill>
            </a:endParaRPr>
          </a:p>
        </p:txBody>
      </p:sp>
      <p:sp>
        <p:nvSpPr>
          <p:cNvPr id="5" name="Rectangle 4"/>
          <p:cNvSpPr/>
          <p:nvPr/>
        </p:nvSpPr>
        <p:spPr>
          <a:xfrm>
            <a:off x="685800" y="2896612"/>
            <a:ext cx="7924800" cy="3046988"/>
          </a:xfrm>
          <a:prstGeom prst="rect">
            <a:avLst/>
          </a:prstGeom>
        </p:spPr>
        <p:txBody>
          <a:bodyPr wrap="square">
            <a:spAutoFit/>
          </a:bodyPr>
          <a:lstStyle/>
          <a:p>
            <a:r>
              <a:rPr lang="vi-VN" sz="3200" dirty="0"/>
              <a:t>- Là miền núi trẻ, cao đồ sộ, dài 9000km theo hướng Bắc-Nam.</a:t>
            </a:r>
          </a:p>
          <a:p>
            <a:r>
              <a:rPr lang="vi-VN" sz="3200" dirty="0"/>
              <a:t>- Gồm nhiều dãy chạy song song, xen kẽ các cao nguyên và sơn nguyên.</a:t>
            </a:r>
          </a:p>
          <a:p>
            <a:r>
              <a:rPr lang="vi-VN" sz="3200" dirty="0"/>
              <a:t>- </a:t>
            </a:r>
            <a:r>
              <a:rPr lang="en-US" sz="3200" dirty="0"/>
              <a:t>C</a:t>
            </a:r>
            <a:r>
              <a:rPr lang="vi-VN" sz="3200" dirty="0"/>
              <a:t>ó nhiều khoáng sản quý, kim loại màu với trữ lượng cao.</a:t>
            </a:r>
          </a:p>
        </p:txBody>
      </p:sp>
      <p:pic>
        <p:nvPicPr>
          <p:cNvPr id="49154" name="Picture 2" descr="C:\Users\User\Desktop\1-mau_slide_powerpoint_dep_ctu.vn_(3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45347" y="5230504"/>
            <a:ext cx="2238375" cy="129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1572" y="152400"/>
            <a:ext cx="8770350" cy="830997"/>
          </a:xfrm>
          <a:prstGeom prst="rect">
            <a:avLst/>
          </a:prstGeom>
          <a:noFill/>
        </p:spPr>
        <p:txBody>
          <a:bodyPr wrap="none" lIns="91440" tIns="45720" rIns="91440" bIns="45720">
            <a:spAutoFit/>
          </a:bodyPr>
          <a:lstStyle/>
          <a:p>
            <a:pPr algn="ctr"/>
            <a:r>
              <a:rPr lang="en-US" sz="4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BÀI 36: THIÊN NHIÊN BẮC MĨ</a:t>
            </a:r>
            <a:endParaRPr lang="en-US"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Rectangle 3"/>
          <p:cNvSpPr/>
          <p:nvPr/>
        </p:nvSpPr>
        <p:spPr>
          <a:xfrm>
            <a:off x="151572" y="838200"/>
            <a:ext cx="8458200" cy="2062103"/>
          </a:xfrm>
          <a:prstGeom prst="rect">
            <a:avLst/>
          </a:prstGeom>
        </p:spPr>
        <p:txBody>
          <a:bodyPr wrap="square">
            <a:spAutoFit/>
          </a:bodyPr>
          <a:lstStyle/>
          <a:p>
            <a:r>
              <a:rPr lang="vi-VN" sz="3200" b="1" dirty="0">
                <a:solidFill>
                  <a:srgbClr val="FF0000"/>
                </a:solidFill>
              </a:rPr>
              <a:t>1/ Các khu vực địa hình</a:t>
            </a:r>
            <a:r>
              <a:rPr lang="vi-VN" sz="3200" b="1" dirty="0" smtClean="0">
                <a:solidFill>
                  <a:srgbClr val="FF0000"/>
                </a:solidFill>
              </a:rPr>
              <a:t>.</a:t>
            </a:r>
          </a:p>
          <a:p>
            <a:endParaRPr lang="vi-VN" sz="3200" dirty="0">
              <a:solidFill>
                <a:srgbClr val="FF0000"/>
              </a:solidFill>
            </a:endParaRPr>
          </a:p>
          <a:p>
            <a:r>
              <a:rPr lang="vi-VN" sz="3200" b="1" i="1" dirty="0">
                <a:solidFill>
                  <a:srgbClr val="FF0000"/>
                </a:solidFill>
              </a:rPr>
              <a:t>b/ Miền đồng bằng ở giữa.</a:t>
            </a:r>
            <a:endParaRPr lang="vi-VN" sz="3200" dirty="0">
              <a:solidFill>
                <a:srgbClr val="FF0000"/>
              </a:solidFill>
            </a:endParaRPr>
          </a:p>
          <a:p>
            <a:endParaRPr lang="vi-VN" sz="3200" dirty="0">
              <a:solidFill>
                <a:srgbClr val="FF0000"/>
              </a:solidFill>
            </a:endParaRPr>
          </a:p>
        </p:txBody>
      </p:sp>
      <p:pic>
        <p:nvPicPr>
          <p:cNvPr id="49154" name="Picture 2" descr="C:\Users\User\Desktop\1-mau_slide_powerpoint_dep_ctu.vn_(3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45347" y="5230504"/>
            <a:ext cx="2238375" cy="1295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3400" y="2690336"/>
            <a:ext cx="8388522" cy="2554545"/>
          </a:xfrm>
          <a:prstGeom prst="rect">
            <a:avLst/>
          </a:prstGeom>
        </p:spPr>
        <p:txBody>
          <a:bodyPr wrap="square">
            <a:spAutoFit/>
          </a:bodyPr>
          <a:lstStyle/>
          <a:p>
            <a:r>
              <a:rPr lang="vi-VN" sz="3200" dirty="0"/>
              <a:t>- Cấu tạo địa hình dạng lòng máng lớn.</a:t>
            </a:r>
          </a:p>
          <a:p>
            <a:r>
              <a:rPr lang="vi-VN" sz="3200" dirty="0"/>
              <a:t>- Cao phía Bắc và Tây Bắc thấp dần phía Nam và Đông Nam.</a:t>
            </a:r>
          </a:p>
          <a:p>
            <a:r>
              <a:rPr lang="vi-VN" sz="3200" dirty="0"/>
              <a:t>- Hệ thống hồ nước ngọt và sông lớn thế giới giá trị kinh tế cao.</a:t>
            </a:r>
          </a:p>
        </p:txBody>
      </p:sp>
    </p:spTree>
    <p:extLst>
      <p:ext uri="{BB962C8B-B14F-4D97-AF65-F5344CB8AC3E}">
        <p14:creationId xmlns:p14="http://schemas.microsoft.com/office/powerpoint/2010/main" val="412684006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1572" y="152400"/>
            <a:ext cx="8770350" cy="830997"/>
          </a:xfrm>
          <a:prstGeom prst="rect">
            <a:avLst/>
          </a:prstGeom>
          <a:noFill/>
        </p:spPr>
        <p:txBody>
          <a:bodyPr wrap="none" lIns="91440" tIns="45720" rIns="91440" bIns="45720">
            <a:spAutoFit/>
          </a:bodyPr>
          <a:lstStyle/>
          <a:p>
            <a:pPr algn="ctr"/>
            <a:r>
              <a:rPr lang="en-US" sz="4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BÀI 36: THIÊN NHIÊN BẮC MĨ</a:t>
            </a:r>
            <a:endParaRPr lang="en-US"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Rectangle 3"/>
          <p:cNvSpPr/>
          <p:nvPr/>
        </p:nvSpPr>
        <p:spPr>
          <a:xfrm>
            <a:off x="151572" y="838200"/>
            <a:ext cx="8458200" cy="2554545"/>
          </a:xfrm>
          <a:prstGeom prst="rect">
            <a:avLst/>
          </a:prstGeom>
        </p:spPr>
        <p:txBody>
          <a:bodyPr wrap="square">
            <a:spAutoFit/>
          </a:bodyPr>
          <a:lstStyle/>
          <a:p>
            <a:r>
              <a:rPr lang="vi-VN" sz="3200" b="1" dirty="0">
                <a:solidFill>
                  <a:srgbClr val="FF0000"/>
                </a:solidFill>
              </a:rPr>
              <a:t>1/ Các khu vực địa hình</a:t>
            </a:r>
            <a:r>
              <a:rPr lang="vi-VN" sz="3200" b="1" dirty="0" smtClean="0">
                <a:solidFill>
                  <a:srgbClr val="FF0000"/>
                </a:solidFill>
              </a:rPr>
              <a:t>.</a:t>
            </a:r>
          </a:p>
          <a:p>
            <a:endParaRPr lang="vi-VN" sz="3200" dirty="0">
              <a:solidFill>
                <a:srgbClr val="FF0000"/>
              </a:solidFill>
            </a:endParaRPr>
          </a:p>
          <a:p>
            <a:r>
              <a:rPr lang="vi-VN" sz="3200" b="1" i="1" dirty="0">
                <a:solidFill>
                  <a:srgbClr val="FF0000"/>
                </a:solidFill>
              </a:rPr>
              <a:t>c/ Miền núi già và sơn nguyên ở phía đông.</a:t>
            </a:r>
            <a:endParaRPr lang="vi-VN" sz="3200" dirty="0">
              <a:solidFill>
                <a:srgbClr val="FF0000"/>
              </a:solidFill>
            </a:endParaRPr>
          </a:p>
          <a:p>
            <a:endParaRPr lang="vi-VN" sz="3200" dirty="0">
              <a:solidFill>
                <a:srgbClr val="FF0000"/>
              </a:solidFill>
            </a:endParaRPr>
          </a:p>
        </p:txBody>
      </p:sp>
      <p:pic>
        <p:nvPicPr>
          <p:cNvPr id="49154" name="Picture 2" descr="C:\Users\User\Desktop\1-mau_slide_powerpoint_dep_ctu.vn_(3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45347" y="5230504"/>
            <a:ext cx="2238375" cy="1295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3195697"/>
            <a:ext cx="8304972" cy="2062103"/>
          </a:xfrm>
          <a:prstGeom prst="rect">
            <a:avLst/>
          </a:prstGeom>
        </p:spPr>
        <p:txBody>
          <a:bodyPr wrap="square">
            <a:spAutoFit/>
          </a:bodyPr>
          <a:lstStyle/>
          <a:p>
            <a:r>
              <a:rPr lang="vi-VN" sz="3200" dirty="0"/>
              <a:t>- Là miền núi già cổ thấp có hướng Đông Bắc-Tây Nam.</a:t>
            </a:r>
          </a:p>
          <a:p>
            <a:r>
              <a:rPr lang="vi-VN" sz="3200" dirty="0"/>
              <a:t>- Dãy A-pa-lát là miền núi rất giàu khoáng sản. </a:t>
            </a:r>
          </a:p>
        </p:txBody>
      </p:sp>
    </p:spTree>
    <p:extLst>
      <p:ext uri="{BB962C8B-B14F-4D97-AF65-F5344CB8AC3E}">
        <p14:creationId xmlns:p14="http://schemas.microsoft.com/office/powerpoint/2010/main" val="47832334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Text Box 8"/>
          <p:cNvSpPr txBox="1">
            <a:spLocks noGrp="1"/>
          </p:cNvSpPr>
          <p:nvPr>
            <p:ph type="title"/>
          </p:nvPr>
        </p:nvSpPr>
        <p:spPr>
          <a:xfrm>
            <a:off x="533400" y="-304800"/>
            <a:ext cx="7924800" cy="1143000"/>
          </a:xfrm>
          <a:prstGeom prst="rect">
            <a:avLst/>
          </a:prstGeom>
        </p:spPr>
        <p:txBody>
          <a:bodyPr vert="horz" wrap="square" lIns="91440" tIns="45720" rIns="91440" bIns="45720" anchor="b">
            <a:normAutofit fontScale="90000"/>
          </a:bodyPr>
          <a:lstStyle/>
          <a:p>
            <a:pPr eaLnBrk="1" hangingPunct="1">
              <a:lnSpc>
                <a:spcPct val="100000"/>
              </a:lnSpc>
              <a:spcBef>
                <a:spcPct val="50000"/>
              </a:spcBef>
            </a:pPr>
            <a:r>
              <a:rPr lang="en-US" dirty="0"/>
              <a:t>          </a:t>
            </a:r>
            <a:r>
              <a:rPr lang="en-US" dirty="0">
                <a:solidFill>
                  <a:srgbClr val="FF0000"/>
                </a:solidFill>
                <a:latin typeface="Times New Roman" pitchFamily="18" charset="0"/>
                <a:cs typeface="Times New Roman" pitchFamily="18" charset="0"/>
              </a:rPr>
              <a:t>Xác định vị trí khu vực Bắc Mĩ?</a:t>
            </a:r>
          </a:p>
        </p:txBody>
      </p:sp>
      <p:pic>
        <p:nvPicPr>
          <p:cNvPr id="15363" name="Picture 1" descr="ly-thuyet-thien-nhien-bac-mi-01"/>
          <p:cNvPicPr>
            <a:picLocks noGrp="1" noChangeAspect="1"/>
          </p:cNvPicPr>
          <p:nvPr>
            <p:ph idx="1"/>
          </p:nvPr>
        </p:nvPicPr>
        <p:blipFill>
          <a:blip r:embed="rId2"/>
          <a:stretch>
            <a:fillRect/>
          </a:stretch>
        </p:blipFill>
        <p:spPr>
          <a:xfrm>
            <a:off x="18415" y="838200"/>
            <a:ext cx="9081135" cy="603631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4344">
                                            <p:txEl>
                                              <p:pRg st="0" end="0"/>
                                            </p:txEl>
                                          </p:spTgt>
                                        </p:tgtEl>
                                        <p:attrNameLst>
                                          <p:attrName>style.visibility</p:attrName>
                                        </p:attrNameLst>
                                      </p:cBhvr>
                                      <p:to>
                                        <p:strVal val="visible"/>
                                      </p:to>
                                    </p:set>
                                    <p:animEffect transition="in" filter="blinds(horizontal)">
                                      <p:cBhvr>
                                        <p:cTn id="7" dur="500"/>
                                        <p:tgtEl>
                                          <p:spTgt spid="143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1572" y="152400"/>
            <a:ext cx="8770350" cy="830997"/>
          </a:xfrm>
          <a:prstGeom prst="rect">
            <a:avLst/>
          </a:prstGeom>
          <a:noFill/>
        </p:spPr>
        <p:txBody>
          <a:bodyPr wrap="none" lIns="91440" tIns="45720" rIns="91440" bIns="45720">
            <a:spAutoFit/>
          </a:bodyPr>
          <a:lstStyle/>
          <a:p>
            <a:pPr algn="ctr"/>
            <a:r>
              <a:rPr lang="en-US" sz="4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BÀI 36: THIÊN NHIÊN BẮC MĨ</a:t>
            </a:r>
            <a:endParaRPr lang="en-US"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49154" name="Picture 2" descr="C:\Users\User\Desktop\1-mau_slide_powerpoint_dep_ctu.vn_(3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45347" y="5230504"/>
            <a:ext cx="2238375" cy="1295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1295400"/>
            <a:ext cx="4804520" cy="584775"/>
          </a:xfrm>
          <a:prstGeom prst="rect">
            <a:avLst/>
          </a:prstGeom>
        </p:spPr>
        <p:txBody>
          <a:bodyPr wrap="none">
            <a:spAutoFit/>
          </a:bodyPr>
          <a:lstStyle/>
          <a:p>
            <a:r>
              <a:rPr lang="vi-VN" sz="3200" b="1" dirty="0">
                <a:solidFill>
                  <a:srgbClr val="FF0000"/>
                </a:solidFill>
              </a:rPr>
              <a:t>2/ Sự phân hóa khí hậu.</a:t>
            </a:r>
            <a:endParaRPr lang="vi-VN" sz="3200" dirty="0">
              <a:solidFill>
                <a:srgbClr val="FF0000"/>
              </a:solidFill>
            </a:endParaRPr>
          </a:p>
        </p:txBody>
      </p:sp>
      <p:sp>
        <p:nvSpPr>
          <p:cNvPr id="5" name="Rectangle 4"/>
          <p:cNvSpPr/>
          <p:nvPr/>
        </p:nvSpPr>
        <p:spPr>
          <a:xfrm>
            <a:off x="533400" y="2057400"/>
            <a:ext cx="7924800" cy="4031873"/>
          </a:xfrm>
          <a:prstGeom prst="rect">
            <a:avLst/>
          </a:prstGeom>
        </p:spPr>
        <p:txBody>
          <a:bodyPr wrap="square">
            <a:spAutoFit/>
          </a:bodyPr>
          <a:lstStyle/>
          <a:p>
            <a:r>
              <a:rPr lang="vi-VN" sz="3200" dirty="0"/>
              <a:t>- Phân hóa theo chiều </a:t>
            </a:r>
            <a:r>
              <a:rPr lang="vi-VN" sz="3200" dirty="0" smtClean="0"/>
              <a:t>Bắc-Nam</a:t>
            </a:r>
            <a:endParaRPr lang="vi-VN" sz="3200" dirty="0"/>
          </a:p>
          <a:p>
            <a:r>
              <a:rPr lang="vi-VN" sz="3200" dirty="0"/>
              <a:t>- Có các kiểu khí hậu hàn đới, ôn đới, nhiệt đới</a:t>
            </a:r>
          </a:p>
          <a:p>
            <a:r>
              <a:rPr lang="vi-VN" sz="3200" dirty="0"/>
              <a:t>- Khí hậu ôn đới chiếm diện tích lớn nhất</a:t>
            </a:r>
          </a:p>
          <a:p>
            <a:r>
              <a:rPr lang="vi-VN" sz="3200" dirty="0"/>
              <a:t>- Trong mỗi đới khí hậu đều có sự phân hóa theo chiều từ Tây –Đông.</a:t>
            </a:r>
          </a:p>
          <a:p>
            <a:r>
              <a:rPr lang="vi-VN" sz="3200" dirty="0"/>
              <a:t>- Sự phân hóa khí hậu theo độ cao thể hiện ở miền núi Cooc-đi-e.</a:t>
            </a:r>
          </a:p>
        </p:txBody>
      </p:sp>
    </p:spTree>
    <p:extLst>
      <p:ext uri="{BB962C8B-B14F-4D97-AF65-F5344CB8AC3E}">
        <p14:creationId xmlns:p14="http://schemas.microsoft.com/office/powerpoint/2010/main" val="317240197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grnew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100" name="Text Box 4"/>
          <p:cNvSpPr txBox="1">
            <a:spLocks noChangeArrowheads="1"/>
          </p:cNvSpPr>
          <p:nvPr/>
        </p:nvSpPr>
        <p:spPr bwMode="auto">
          <a:xfrm>
            <a:off x="990600" y="304800"/>
            <a:ext cx="7162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1">
                <a:solidFill>
                  <a:srgbClr val="0000CC"/>
                </a:solidFill>
              </a:rPr>
              <a:t>Bài 37: DÂN CƯ BẮC MĨ</a:t>
            </a:r>
          </a:p>
        </p:txBody>
      </p:sp>
      <p:sp>
        <p:nvSpPr>
          <p:cNvPr id="4110" name="Text Box 14"/>
          <p:cNvSpPr txBox="1">
            <a:spLocks noChangeArrowheads="1"/>
          </p:cNvSpPr>
          <p:nvPr/>
        </p:nvSpPr>
        <p:spPr bwMode="auto">
          <a:xfrm>
            <a:off x="381000" y="1143000"/>
            <a:ext cx="640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dirty="0">
                <a:solidFill>
                  <a:srgbClr val="CC0000"/>
                </a:solidFill>
              </a:rPr>
              <a:t>1.</a:t>
            </a:r>
            <a:r>
              <a:rPr lang="en-US" sz="3600" u="sng" dirty="0">
                <a:solidFill>
                  <a:srgbClr val="CC0000"/>
                </a:solidFill>
              </a:rPr>
              <a:t>Sự </a:t>
            </a:r>
            <a:r>
              <a:rPr lang="en-US" sz="3600" u="sng" dirty="0" err="1">
                <a:solidFill>
                  <a:srgbClr val="CC0000"/>
                </a:solidFill>
              </a:rPr>
              <a:t>phân</a:t>
            </a:r>
            <a:r>
              <a:rPr lang="en-US" sz="3600" u="sng" dirty="0">
                <a:solidFill>
                  <a:srgbClr val="CC0000"/>
                </a:solidFill>
              </a:rPr>
              <a:t> </a:t>
            </a:r>
            <a:r>
              <a:rPr lang="en-US" sz="3600" u="sng" dirty="0" err="1">
                <a:solidFill>
                  <a:srgbClr val="CC0000"/>
                </a:solidFill>
              </a:rPr>
              <a:t>bố</a:t>
            </a:r>
            <a:r>
              <a:rPr lang="en-US" sz="3600" u="sng" dirty="0">
                <a:solidFill>
                  <a:srgbClr val="CC0000"/>
                </a:solidFill>
              </a:rPr>
              <a:t> </a:t>
            </a:r>
            <a:r>
              <a:rPr lang="en-US" sz="3600" u="sng" dirty="0" err="1">
                <a:solidFill>
                  <a:srgbClr val="CC0000"/>
                </a:solidFill>
              </a:rPr>
              <a:t>dân</a:t>
            </a:r>
            <a:r>
              <a:rPr lang="en-US" sz="3600" u="sng" dirty="0">
                <a:solidFill>
                  <a:srgbClr val="CC0000"/>
                </a:solidFill>
              </a:rPr>
              <a:t> </a:t>
            </a:r>
            <a:r>
              <a:rPr lang="en-US" sz="3600" u="sng" dirty="0" err="1">
                <a:solidFill>
                  <a:srgbClr val="CC0000"/>
                </a:solidFill>
              </a:rPr>
              <a:t>cư</a:t>
            </a:r>
            <a:r>
              <a:rPr lang="en-US" sz="3600" u="sng" dirty="0">
                <a:solidFill>
                  <a:srgbClr val="CC0000"/>
                </a:solidFill>
              </a:rPr>
              <a:t>:</a:t>
            </a:r>
          </a:p>
        </p:txBody>
      </p:sp>
      <p:sp>
        <p:nvSpPr>
          <p:cNvPr id="4111" name="Text Box 15"/>
          <p:cNvSpPr txBox="1">
            <a:spLocks noChangeArrowheads="1"/>
          </p:cNvSpPr>
          <p:nvPr/>
        </p:nvSpPr>
        <p:spPr bwMode="auto">
          <a:xfrm>
            <a:off x="382137" y="2057400"/>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smtClean="0">
                <a:sym typeface="Wingdings"/>
              </a:rPr>
              <a:t> </a:t>
            </a:r>
            <a:r>
              <a:rPr lang="en-US" sz="3200" dirty="0" smtClean="0"/>
              <a:t> </a:t>
            </a:r>
            <a:r>
              <a:rPr lang="en-US" sz="3200" dirty="0"/>
              <a:t>Cho </a:t>
            </a:r>
            <a:r>
              <a:rPr lang="en-US" sz="3200" dirty="0" err="1"/>
              <a:t>biết</a:t>
            </a:r>
            <a:r>
              <a:rPr lang="en-US" sz="3200" dirty="0"/>
              <a:t> </a:t>
            </a:r>
            <a:r>
              <a:rPr lang="en-US" sz="3200" dirty="0" err="1"/>
              <a:t>dân</a:t>
            </a:r>
            <a:r>
              <a:rPr lang="en-US" sz="3200" dirty="0"/>
              <a:t> </a:t>
            </a:r>
            <a:r>
              <a:rPr lang="en-US" sz="3200" dirty="0" err="1"/>
              <a:t>số</a:t>
            </a:r>
            <a:r>
              <a:rPr lang="en-US" sz="3200" dirty="0"/>
              <a:t> </a:t>
            </a:r>
            <a:r>
              <a:rPr lang="en-US" sz="3200" dirty="0" err="1"/>
              <a:t>Bắc</a:t>
            </a:r>
            <a:r>
              <a:rPr lang="en-US" sz="3200" dirty="0"/>
              <a:t> </a:t>
            </a:r>
            <a:r>
              <a:rPr lang="en-US" sz="3200" dirty="0" err="1"/>
              <a:t>Mĩ</a:t>
            </a:r>
            <a:r>
              <a:rPr lang="en-US" sz="3200" dirty="0"/>
              <a:t> </a:t>
            </a:r>
            <a:r>
              <a:rPr lang="en-US" sz="3200" dirty="0" err="1"/>
              <a:t>tính</a:t>
            </a:r>
            <a:r>
              <a:rPr lang="en-US" sz="3200" dirty="0"/>
              <a:t> </a:t>
            </a:r>
            <a:r>
              <a:rPr lang="en-US" sz="3200" dirty="0" err="1"/>
              <a:t>đến</a:t>
            </a:r>
            <a:r>
              <a:rPr lang="en-US" sz="3200" dirty="0"/>
              <a:t> </a:t>
            </a:r>
            <a:r>
              <a:rPr lang="en-US" sz="3200" dirty="0" err="1"/>
              <a:t>năm</a:t>
            </a:r>
            <a:r>
              <a:rPr lang="en-US" sz="3200" dirty="0"/>
              <a:t> 2001 </a:t>
            </a:r>
            <a:r>
              <a:rPr lang="en-US" sz="3200" dirty="0" err="1"/>
              <a:t>là</a:t>
            </a:r>
            <a:r>
              <a:rPr lang="en-US" sz="3200" dirty="0"/>
              <a:t> </a:t>
            </a:r>
            <a:r>
              <a:rPr lang="en-US" sz="3200" dirty="0" err="1"/>
              <a:t>bao</a:t>
            </a:r>
            <a:r>
              <a:rPr lang="en-US" sz="3200" dirty="0"/>
              <a:t> </a:t>
            </a:r>
            <a:r>
              <a:rPr lang="en-US" sz="3200" dirty="0" err="1"/>
              <a:t>nhiêu</a:t>
            </a:r>
            <a:r>
              <a:rPr lang="en-US" sz="3200" dirty="0"/>
              <a:t>?</a:t>
            </a:r>
          </a:p>
        </p:txBody>
      </p:sp>
      <p:sp>
        <p:nvSpPr>
          <p:cNvPr id="2" name="Rectangle 1"/>
          <p:cNvSpPr/>
          <p:nvPr/>
        </p:nvSpPr>
        <p:spPr>
          <a:xfrm>
            <a:off x="609600" y="3829109"/>
            <a:ext cx="7880684" cy="584775"/>
          </a:xfrm>
          <a:prstGeom prst="rect">
            <a:avLst/>
          </a:prstGeom>
        </p:spPr>
        <p:txBody>
          <a:bodyPr wrap="none">
            <a:spAutoFit/>
          </a:bodyPr>
          <a:lstStyle/>
          <a:p>
            <a:r>
              <a:rPr lang="vi-VN" sz="3200" i="1" dirty="0" smtClean="0">
                <a:sym typeface="Wingdings"/>
              </a:rPr>
              <a:t> </a:t>
            </a:r>
            <a:r>
              <a:rPr lang="vi-VN" sz="3200" i="1" dirty="0" smtClean="0"/>
              <a:t>Số </a:t>
            </a:r>
            <a:r>
              <a:rPr lang="vi-VN" sz="3200" i="1" dirty="0"/>
              <a:t>dân Bắc Mĩ 419,5 triệu người (2001)</a:t>
            </a:r>
          </a:p>
        </p:txBody>
      </p:sp>
    </p:spTree>
    <p:extLst>
      <p:ext uri="{BB962C8B-B14F-4D97-AF65-F5344CB8AC3E}">
        <p14:creationId xmlns:p14="http://schemas.microsoft.com/office/powerpoint/2010/main" val="150121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11"/>
                                        </p:tgtEl>
                                        <p:attrNameLst>
                                          <p:attrName>style.visibility</p:attrName>
                                        </p:attrNameLst>
                                      </p:cBhvr>
                                      <p:to>
                                        <p:strVal val="visible"/>
                                      </p:to>
                                    </p:set>
                                    <p:animEffect transition="in" filter="wipe(down)">
                                      <p:cBhvr>
                                        <p:cTn id="7" dur="500"/>
                                        <p:tgtEl>
                                          <p:spTgt spid="41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1"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grnew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4" name="Text Box 4"/>
          <p:cNvSpPr txBox="1">
            <a:spLocks noChangeArrowheads="1"/>
          </p:cNvSpPr>
          <p:nvPr/>
        </p:nvSpPr>
        <p:spPr bwMode="auto">
          <a:xfrm>
            <a:off x="457200" y="1016806"/>
            <a:ext cx="7543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dirty="0" smtClean="0">
                <a:sym typeface="Wingdings"/>
              </a:rPr>
              <a:t> </a:t>
            </a:r>
            <a:r>
              <a:rPr lang="en-US" sz="3600" dirty="0" err="1" smtClean="0"/>
              <a:t>Diện</a:t>
            </a:r>
            <a:r>
              <a:rPr lang="en-US" sz="3600" dirty="0" smtClean="0"/>
              <a:t> </a:t>
            </a:r>
            <a:r>
              <a:rPr lang="en-US" sz="3600" dirty="0" err="1"/>
              <a:t>tích</a:t>
            </a:r>
            <a:r>
              <a:rPr lang="en-US" sz="3600" dirty="0"/>
              <a:t> </a:t>
            </a:r>
            <a:r>
              <a:rPr lang="en-US" sz="3600" dirty="0" err="1"/>
              <a:t>Bắc</a:t>
            </a:r>
            <a:r>
              <a:rPr lang="en-US" sz="3600" dirty="0"/>
              <a:t> </a:t>
            </a:r>
            <a:r>
              <a:rPr lang="en-US" sz="3600" dirty="0" err="1"/>
              <a:t>Mĩ</a:t>
            </a:r>
            <a:r>
              <a:rPr lang="en-US" sz="3600" dirty="0"/>
              <a:t> </a:t>
            </a:r>
            <a:r>
              <a:rPr lang="en-US" sz="3600" dirty="0" err="1"/>
              <a:t>là</a:t>
            </a:r>
            <a:r>
              <a:rPr lang="en-US" sz="3600" dirty="0"/>
              <a:t> </a:t>
            </a:r>
            <a:r>
              <a:rPr lang="en-US" sz="3600" dirty="0" err="1"/>
              <a:t>bao</a:t>
            </a:r>
            <a:r>
              <a:rPr lang="en-US" sz="3600" dirty="0"/>
              <a:t> </a:t>
            </a:r>
            <a:r>
              <a:rPr lang="en-US" sz="3600" dirty="0" err="1"/>
              <a:t>nhiêu</a:t>
            </a:r>
            <a:r>
              <a:rPr lang="en-US" sz="3600" dirty="0"/>
              <a:t>?</a:t>
            </a:r>
          </a:p>
        </p:txBody>
      </p:sp>
      <p:sp>
        <p:nvSpPr>
          <p:cNvPr id="5125" name="Text Box 5"/>
          <p:cNvSpPr txBox="1">
            <a:spLocks noChangeArrowheads="1"/>
          </p:cNvSpPr>
          <p:nvPr/>
        </p:nvSpPr>
        <p:spPr bwMode="auto">
          <a:xfrm>
            <a:off x="829100" y="1905000"/>
            <a:ext cx="40476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i="1" dirty="0" smtClean="0">
                <a:sym typeface="Wingdings"/>
              </a:rPr>
              <a:t> </a:t>
            </a:r>
            <a:r>
              <a:rPr lang="en-US" sz="3600" i="1" dirty="0" smtClean="0"/>
              <a:t>24,2 </a:t>
            </a:r>
            <a:r>
              <a:rPr lang="en-US" sz="3600" i="1" dirty="0" err="1"/>
              <a:t>triệu</a:t>
            </a:r>
            <a:r>
              <a:rPr lang="en-US" sz="3600" i="1" dirty="0"/>
              <a:t> km</a:t>
            </a:r>
            <a:r>
              <a:rPr lang="en-US" sz="3600" i="1" baseline="30000" dirty="0"/>
              <a:t>2</a:t>
            </a:r>
            <a:endParaRPr lang="en-US" sz="3600" i="1" dirty="0"/>
          </a:p>
        </p:txBody>
      </p:sp>
      <p:sp>
        <p:nvSpPr>
          <p:cNvPr id="5126" name="Text Box 6"/>
          <p:cNvSpPr txBox="1">
            <a:spLocks noChangeArrowheads="1"/>
          </p:cNvSpPr>
          <p:nvPr/>
        </p:nvSpPr>
        <p:spPr bwMode="auto">
          <a:xfrm>
            <a:off x="762000" y="2971800"/>
            <a:ext cx="7086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dirty="0" smtClean="0">
                <a:sym typeface="Wingdings"/>
              </a:rPr>
              <a:t> </a:t>
            </a:r>
            <a:r>
              <a:rPr lang="en-US" sz="3600" dirty="0" err="1" smtClean="0"/>
              <a:t>Mật</a:t>
            </a:r>
            <a:r>
              <a:rPr lang="en-US" sz="3600" dirty="0" smtClean="0"/>
              <a:t> </a:t>
            </a:r>
            <a:r>
              <a:rPr lang="en-US" sz="3600" dirty="0" err="1"/>
              <a:t>độ</a:t>
            </a:r>
            <a:r>
              <a:rPr lang="en-US" sz="3600" dirty="0"/>
              <a:t> </a:t>
            </a:r>
            <a:r>
              <a:rPr lang="en-US" sz="3600" dirty="0" err="1"/>
              <a:t>dân</a:t>
            </a:r>
            <a:r>
              <a:rPr lang="en-US" sz="3600" dirty="0"/>
              <a:t> </a:t>
            </a:r>
            <a:r>
              <a:rPr lang="en-US" sz="3600" dirty="0" err="1"/>
              <a:t>số</a:t>
            </a:r>
            <a:r>
              <a:rPr lang="en-US" sz="3600" dirty="0"/>
              <a:t> </a:t>
            </a:r>
            <a:r>
              <a:rPr lang="en-US" sz="3600" dirty="0" err="1"/>
              <a:t>Bắc</a:t>
            </a:r>
            <a:r>
              <a:rPr lang="en-US" sz="3600" dirty="0"/>
              <a:t> </a:t>
            </a:r>
            <a:r>
              <a:rPr lang="en-US" sz="3600" dirty="0" err="1"/>
              <a:t>Mĩ</a:t>
            </a:r>
            <a:r>
              <a:rPr lang="en-US" sz="3600" dirty="0"/>
              <a:t> </a:t>
            </a:r>
            <a:r>
              <a:rPr lang="en-US" sz="3600" dirty="0" err="1"/>
              <a:t>là</a:t>
            </a:r>
            <a:r>
              <a:rPr lang="en-US" sz="3600" dirty="0"/>
              <a:t> </a:t>
            </a:r>
            <a:r>
              <a:rPr lang="en-US" sz="3600" dirty="0" err="1"/>
              <a:t>bao</a:t>
            </a:r>
            <a:r>
              <a:rPr lang="en-US" sz="3600" dirty="0"/>
              <a:t> </a:t>
            </a:r>
            <a:r>
              <a:rPr lang="en-US" sz="3600" dirty="0" err="1"/>
              <a:t>nhiêu</a:t>
            </a:r>
            <a:r>
              <a:rPr lang="en-US" sz="3600" dirty="0" smtClean="0"/>
              <a:t>?</a:t>
            </a:r>
            <a:endParaRPr lang="en-US" sz="3600" dirty="0"/>
          </a:p>
        </p:txBody>
      </p:sp>
      <p:sp>
        <p:nvSpPr>
          <p:cNvPr id="7" name="Text Box 14"/>
          <p:cNvSpPr txBox="1">
            <a:spLocks noChangeArrowheads="1"/>
          </p:cNvSpPr>
          <p:nvPr/>
        </p:nvSpPr>
        <p:spPr bwMode="auto">
          <a:xfrm>
            <a:off x="34119" y="88900"/>
            <a:ext cx="640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dirty="0">
                <a:solidFill>
                  <a:srgbClr val="CC0000"/>
                </a:solidFill>
              </a:rPr>
              <a:t>1.</a:t>
            </a:r>
            <a:r>
              <a:rPr lang="en-US" sz="3600" u="sng" dirty="0">
                <a:solidFill>
                  <a:srgbClr val="CC0000"/>
                </a:solidFill>
              </a:rPr>
              <a:t>Sự </a:t>
            </a:r>
            <a:r>
              <a:rPr lang="en-US" sz="3600" u="sng" dirty="0" err="1">
                <a:solidFill>
                  <a:srgbClr val="CC0000"/>
                </a:solidFill>
              </a:rPr>
              <a:t>phân</a:t>
            </a:r>
            <a:r>
              <a:rPr lang="en-US" sz="3600" u="sng" dirty="0">
                <a:solidFill>
                  <a:srgbClr val="CC0000"/>
                </a:solidFill>
              </a:rPr>
              <a:t> </a:t>
            </a:r>
            <a:r>
              <a:rPr lang="en-US" sz="3600" u="sng" dirty="0" err="1">
                <a:solidFill>
                  <a:srgbClr val="CC0000"/>
                </a:solidFill>
              </a:rPr>
              <a:t>bố</a:t>
            </a:r>
            <a:r>
              <a:rPr lang="en-US" sz="3600" u="sng" dirty="0">
                <a:solidFill>
                  <a:srgbClr val="CC0000"/>
                </a:solidFill>
              </a:rPr>
              <a:t> </a:t>
            </a:r>
            <a:r>
              <a:rPr lang="en-US" sz="3600" u="sng" dirty="0" err="1">
                <a:solidFill>
                  <a:srgbClr val="CC0000"/>
                </a:solidFill>
              </a:rPr>
              <a:t>dân</a:t>
            </a:r>
            <a:r>
              <a:rPr lang="en-US" sz="3600" u="sng" dirty="0">
                <a:solidFill>
                  <a:srgbClr val="CC0000"/>
                </a:solidFill>
              </a:rPr>
              <a:t> </a:t>
            </a:r>
            <a:r>
              <a:rPr lang="en-US" sz="3600" u="sng" dirty="0" err="1">
                <a:solidFill>
                  <a:srgbClr val="CC0000"/>
                </a:solidFill>
              </a:rPr>
              <a:t>cư</a:t>
            </a:r>
            <a:r>
              <a:rPr lang="en-US" sz="3600" u="sng" dirty="0">
                <a:solidFill>
                  <a:srgbClr val="CC0000"/>
                </a:solidFill>
              </a:rPr>
              <a:t>:</a:t>
            </a:r>
          </a:p>
        </p:txBody>
      </p:sp>
      <p:sp>
        <p:nvSpPr>
          <p:cNvPr id="2" name="Rectangle 1"/>
          <p:cNvSpPr/>
          <p:nvPr/>
        </p:nvSpPr>
        <p:spPr>
          <a:xfrm>
            <a:off x="685800" y="4355812"/>
            <a:ext cx="7486345" cy="584775"/>
          </a:xfrm>
          <a:prstGeom prst="rect">
            <a:avLst/>
          </a:prstGeom>
        </p:spPr>
        <p:txBody>
          <a:bodyPr wrap="none">
            <a:spAutoFit/>
          </a:bodyPr>
          <a:lstStyle/>
          <a:p>
            <a:r>
              <a:rPr lang="vi-VN" sz="3200" i="1" dirty="0" smtClean="0">
                <a:sym typeface="Wingdings"/>
              </a:rPr>
              <a:t> </a:t>
            </a:r>
            <a:r>
              <a:rPr lang="vi-VN" sz="3200" i="1" dirty="0" smtClean="0"/>
              <a:t>Mật </a:t>
            </a:r>
            <a:r>
              <a:rPr lang="vi-VN" sz="3200" i="1" dirty="0"/>
              <a:t>độ dân số: Khoảng 20 người/km</a:t>
            </a:r>
            <a:r>
              <a:rPr lang="vi-VN" sz="3200" i="1" baseline="30000" dirty="0"/>
              <a:t>2</a:t>
            </a:r>
            <a:endParaRPr lang="vi-VN" sz="3200" i="1" dirty="0"/>
          </a:p>
        </p:txBody>
      </p:sp>
    </p:spTree>
    <p:extLst>
      <p:ext uri="{BB962C8B-B14F-4D97-AF65-F5344CB8AC3E}">
        <p14:creationId xmlns:p14="http://schemas.microsoft.com/office/powerpoint/2010/main" val="29848136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box(in)">
                                      <p:cBhvr>
                                        <p:cTn id="7" dur="1000"/>
                                        <p:tgtEl>
                                          <p:spTgt spid="51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5126"/>
                                        </p:tgtEl>
                                        <p:attrNameLst>
                                          <p:attrName>style.visibility</p:attrName>
                                        </p:attrNameLst>
                                      </p:cBhvr>
                                      <p:to>
                                        <p:strVal val="visible"/>
                                      </p:to>
                                    </p:set>
                                    <p:anim calcmode="lin" valueType="num">
                                      <p:cBhvr additive="base">
                                        <p:cTn id="12" dur="1000" fill="hold"/>
                                        <p:tgtEl>
                                          <p:spTgt spid="5126"/>
                                        </p:tgtEl>
                                        <p:attrNameLst>
                                          <p:attrName>ppt_x</p:attrName>
                                        </p:attrNameLst>
                                      </p:cBhvr>
                                      <p:tavLst>
                                        <p:tav tm="0">
                                          <p:val>
                                            <p:strVal val="1+#ppt_w/2"/>
                                          </p:val>
                                        </p:tav>
                                        <p:tav tm="100000">
                                          <p:val>
                                            <p:strVal val="#ppt_x"/>
                                          </p:val>
                                        </p:tav>
                                      </p:tavLst>
                                    </p:anim>
                                    <p:anim calcmode="lin" valueType="num">
                                      <p:cBhvr additive="base">
                                        <p:cTn id="13" dur="1000" fill="hold"/>
                                        <p:tgtEl>
                                          <p:spTgt spid="51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1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grnew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Luoc do phan bo dan cu va do thi Bac M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5181600" cy="5715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181600" y="455355"/>
            <a:ext cx="3810000" cy="2554545"/>
          </a:xfrm>
          <a:prstGeom prst="rect">
            <a:avLst/>
          </a:prstGeom>
        </p:spPr>
        <p:txBody>
          <a:bodyPr wrap="square">
            <a:spAutoFit/>
          </a:bodyPr>
          <a:lstStyle/>
          <a:p>
            <a:r>
              <a:rPr lang="vi-VN" sz="3200" dirty="0" smtClean="0">
                <a:sym typeface="Wingdings"/>
              </a:rPr>
              <a:t> </a:t>
            </a:r>
            <a:r>
              <a:rPr lang="vi-VN" sz="3200" dirty="0" smtClean="0"/>
              <a:t>Sự phân hóa của tự nhiên ảnh hưởng đến sự phân bố dân cư như thế nào?</a:t>
            </a:r>
            <a:endParaRPr lang="vi-VN" sz="3200" dirty="0"/>
          </a:p>
        </p:txBody>
      </p:sp>
      <p:sp>
        <p:nvSpPr>
          <p:cNvPr id="9" name="Rectangle 8"/>
          <p:cNvSpPr/>
          <p:nvPr/>
        </p:nvSpPr>
        <p:spPr>
          <a:xfrm>
            <a:off x="5257800" y="3195697"/>
            <a:ext cx="3810000" cy="2062103"/>
          </a:xfrm>
          <a:prstGeom prst="rect">
            <a:avLst/>
          </a:prstGeom>
        </p:spPr>
        <p:txBody>
          <a:bodyPr wrap="square">
            <a:spAutoFit/>
          </a:bodyPr>
          <a:lstStyle/>
          <a:p>
            <a:r>
              <a:rPr lang="vi-VN" sz="3200" i="1" dirty="0" smtClean="0">
                <a:sym typeface="Wingdings"/>
              </a:rPr>
              <a:t> </a:t>
            </a:r>
            <a:r>
              <a:rPr lang="vi-VN" sz="3200" i="1" dirty="0" smtClean="0"/>
              <a:t>Ảnh hưởng </a:t>
            </a:r>
            <a:r>
              <a:rPr lang="vi-VN" sz="3200" i="1" dirty="0"/>
              <a:t>của </a:t>
            </a:r>
            <a:r>
              <a:rPr lang="vi-VN" sz="3200" i="1" dirty="0" smtClean="0"/>
              <a:t>phân </a:t>
            </a:r>
            <a:r>
              <a:rPr lang="vi-VN" sz="3200" i="1" dirty="0"/>
              <a:t>hóa </a:t>
            </a:r>
            <a:r>
              <a:rPr lang="vi-VN" sz="3200" i="1" dirty="0" smtClean="0"/>
              <a:t>tự </a:t>
            </a:r>
            <a:r>
              <a:rPr lang="vi-VN" sz="3200" i="1" dirty="0"/>
              <a:t>nhiên, dân cư Bắc Mĩ phân bố rất không đều</a:t>
            </a:r>
            <a:r>
              <a:rPr lang="vi-VN" sz="3200" i="1" dirty="0" smtClean="0"/>
              <a:t>. </a:t>
            </a:r>
            <a:endParaRPr lang="vi-VN" sz="3200" i="1" dirty="0"/>
          </a:p>
        </p:txBody>
      </p:sp>
    </p:spTree>
    <p:extLst>
      <p:ext uri="{BB962C8B-B14F-4D97-AF65-F5344CB8AC3E}">
        <p14:creationId xmlns:p14="http://schemas.microsoft.com/office/powerpoint/2010/main" val="377109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grnew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Luoc do phan bo dan cu va do thi Bac M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391150" cy="5562600"/>
          </a:xfrm>
          <a:prstGeom prst="rect">
            <a:avLst/>
          </a:prstGeom>
          <a:noFill/>
          <a:extLst>
            <a:ext uri="{909E8E84-426E-40DD-AFC4-6F175D3DCCD1}">
              <a14:hiddenFill xmlns:a14="http://schemas.microsoft.com/office/drawing/2010/main">
                <a:solidFill>
                  <a:srgbClr val="FFFFFF"/>
                </a:solidFill>
              </a14:hiddenFill>
            </a:ext>
          </a:extLst>
        </p:spPr>
      </p:pic>
      <p:sp>
        <p:nvSpPr>
          <p:cNvPr id="6152" name="Text Box 8"/>
          <p:cNvSpPr txBox="1">
            <a:spLocks noChangeArrowheads="1"/>
          </p:cNvSpPr>
          <p:nvPr/>
        </p:nvSpPr>
        <p:spPr bwMode="auto">
          <a:xfrm>
            <a:off x="5486400" y="0"/>
            <a:ext cx="32766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dirty="0" smtClean="0">
                <a:sym typeface="Wingdings"/>
              </a:rPr>
              <a:t> </a:t>
            </a:r>
            <a:r>
              <a:rPr lang="en-US" sz="2800" b="1" dirty="0" err="1" smtClean="0"/>
              <a:t>Hoạt</a:t>
            </a:r>
            <a:r>
              <a:rPr lang="en-US" sz="2800" b="1" dirty="0" smtClean="0"/>
              <a:t> </a:t>
            </a:r>
            <a:r>
              <a:rPr lang="en-US" sz="2800" b="1" dirty="0" err="1"/>
              <a:t>động</a:t>
            </a:r>
            <a:r>
              <a:rPr lang="en-US" sz="2800" b="1" dirty="0"/>
              <a:t> </a:t>
            </a:r>
            <a:r>
              <a:rPr lang="en-US" sz="2800" b="1" dirty="0" err="1"/>
              <a:t>nhóm</a:t>
            </a:r>
            <a:r>
              <a:rPr lang="en-US" sz="2800" b="1" dirty="0"/>
              <a:t>:</a:t>
            </a:r>
          </a:p>
          <a:p>
            <a:pPr algn="ctr">
              <a:spcBef>
                <a:spcPct val="50000"/>
              </a:spcBef>
            </a:pPr>
            <a:r>
              <a:rPr lang="en-US" sz="2800" b="1" dirty="0"/>
              <a:t>- </a:t>
            </a:r>
            <a:r>
              <a:rPr lang="en-US" sz="2800" b="1" dirty="0" err="1"/>
              <a:t>Dựa</a:t>
            </a:r>
            <a:r>
              <a:rPr lang="en-US" sz="2800" b="1" dirty="0"/>
              <a:t> </a:t>
            </a:r>
            <a:r>
              <a:rPr lang="en-US" sz="2800" b="1" dirty="0" err="1"/>
              <a:t>vào</a:t>
            </a:r>
            <a:r>
              <a:rPr lang="en-US" sz="2800" b="1" dirty="0"/>
              <a:t> H37.1 </a:t>
            </a:r>
            <a:r>
              <a:rPr lang="en-US" sz="2800" b="1" dirty="0" err="1"/>
              <a:t>nêu</a:t>
            </a:r>
            <a:r>
              <a:rPr lang="en-US" sz="2800" b="1" dirty="0"/>
              <a:t> </a:t>
            </a:r>
            <a:r>
              <a:rPr lang="en-US" sz="2800" b="1" dirty="0" err="1"/>
              <a:t>tên</a:t>
            </a:r>
            <a:r>
              <a:rPr lang="en-US" sz="2800" b="1" dirty="0"/>
              <a:t> </a:t>
            </a:r>
            <a:r>
              <a:rPr lang="en-US" sz="2800" b="1" dirty="0" err="1"/>
              <a:t>khu</a:t>
            </a:r>
            <a:r>
              <a:rPr lang="en-US" sz="2800" b="1" dirty="0"/>
              <a:t> </a:t>
            </a:r>
            <a:r>
              <a:rPr lang="en-US" sz="2800" b="1" dirty="0" err="1"/>
              <a:t>vực</a:t>
            </a:r>
            <a:r>
              <a:rPr lang="en-US" sz="2800" b="1" dirty="0"/>
              <a:t> </a:t>
            </a:r>
            <a:r>
              <a:rPr lang="en-US" sz="2800" b="1" dirty="0" err="1"/>
              <a:t>có</a:t>
            </a:r>
            <a:r>
              <a:rPr lang="en-US" sz="2800" b="1" dirty="0"/>
              <a:t> </a:t>
            </a:r>
            <a:r>
              <a:rPr lang="en-US" sz="2800" b="1" dirty="0" err="1"/>
              <a:t>mật</a:t>
            </a:r>
            <a:r>
              <a:rPr lang="en-US" sz="2800" b="1" dirty="0"/>
              <a:t> </a:t>
            </a:r>
            <a:r>
              <a:rPr lang="en-US" sz="2800" b="1" dirty="0" err="1"/>
              <a:t>độ</a:t>
            </a:r>
            <a:r>
              <a:rPr lang="en-US" sz="2800" b="1" dirty="0"/>
              <a:t> </a:t>
            </a:r>
            <a:r>
              <a:rPr lang="en-US" sz="2800" b="1" dirty="0" err="1"/>
              <a:t>tương</a:t>
            </a:r>
            <a:r>
              <a:rPr lang="en-US" sz="2800" b="1" dirty="0"/>
              <a:t> </a:t>
            </a:r>
            <a:r>
              <a:rPr lang="en-US" sz="2800" b="1" dirty="0" err="1"/>
              <a:t>ứng</a:t>
            </a:r>
            <a:r>
              <a:rPr lang="en-US" sz="2800" b="1" dirty="0"/>
              <a:t> </a:t>
            </a:r>
            <a:r>
              <a:rPr lang="en-US" sz="2800" b="1" dirty="0" err="1"/>
              <a:t>và</a:t>
            </a:r>
            <a:r>
              <a:rPr lang="en-US" sz="2800" b="1" dirty="0"/>
              <a:t> </a:t>
            </a:r>
            <a:r>
              <a:rPr lang="en-US" sz="2800" b="1" dirty="0" err="1"/>
              <a:t>giải</a:t>
            </a:r>
            <a:r>
              <a:rPr lang="en-US" sz="2800" b="1" dirty="0"/>
              <a:t> </a:t>
            </a:r>
            <a:r>
              <a:rPr lang="en-US" sz="2800" b="1" dirty="0" err="1"/>
              <a:t>thích</a:t>
            </a:r>
            <a:r>
              <a:rPr lang="en-US" sz="2800" b="1" dirty="0"/>
              <a:t> </a:t>
            </a:r>
            <a:r>
              <a:rPr lang="en-US" sz="2800" b="1" dirty="0" err="1"/>
              <a:t>về</a:t>
            </a:r>
            <a:r>
              <a:rPr lang="en-US" sz="2800" b="1" dirty="0"/>
              <a:t> </a:t>
            </a:r>
            <a:r>
              <a:rPr lang="en-US" sz="2800" b="1" dirty="0" err="1"/>
              <a:t>sự</a:t>
            </a:r>
            <a:r>
              <a:rPr lang="en-US" sz="2800" b="1" dirty="0"/>
              <a:t> </a:t>
            </a:r>
            <a:r>
              <a:rPr lang="en-US" sz="2800" b="1" dirty="0" err="1"/>
              <a:t>phân</a:t>
            </a:r>
            <a:r>
              <a:rPr lang="en-US" sz="2800" b="1" dirty="0"/>
              <a:t> </a:t>
            </a:r>
            <a:r>
              <a:rPr lang="en-US" sz="2800" b="1" dirty="0" err="1"/>
              <a:t>bố</a:t>
            </a:r>
            <a:r>
              <a:rPr lang="en-US" sz="2800" b="1" dirty="0"/>
              <a:t>.</a:t>
            </a:r>
          </a:p>
        </p:txBody>
      </p:sp>
      <p:sp>
        <p:nvSpPr>
          <p:cNvPr id="6153" name="Text Box 9"/>
          <p:cNvSpPr txBox="1">
            <a:spLocks noChangeArrowheads="1"/>
          </p:cNvSpPr>
          <p:nvPr/>
        </p:nvSpPr>
        <p:spPr bwMode="auto">
          <a:xfrm>
            <a:off x="5562600" y="3200400"/>
            <a:ext cx="3581400" cy="286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u="sng">
                <a:solidFill>
                  <a:srgbClr val="CC0000"/>
                </a:solidFill>
              </a:rPr>
              <a:t>Nhóm 1, 2</a:t>
            </a:r>
            <a:r>
              <a:rPr lang="en-US" sz="2800"/>
              <a:t>: Mật độ: &lt;1 ,từ 1-10 và 11-50 người/km</a:t>
            </a:r>
            <a:r>
              <a:rPr lang="en-US" sz="2800" baseline="30000"/>
              <a:t>2</a:t>
            </a:r>
            <a:r>
              <a:rPr lang="en-US" sz="2800"/>
              <a:t>.</a:t>
            </a:r>
          </a:p>
          <a:p>
            <a:pPr>
              <a:spcBef>
                <a:spcPct val="50000"/>
              </a:spcBef>
            </a:pPr>
            <a:r>
              <a:rPr lang="en-US" sz="2800" u="sng">
                <a:solidFill>
                  <a:srgbClr val="CC0000"/>
                </a:solidFill>
              </a:rPr>
              <a:t>Nhóm 3,4:</a:t>
            </a:r>
            <a:r>
              <a:rPr lang="en-US" sz="2800"/>
              <a:t> Mật độ: từ 50-100 và &gt;100 người/km</a:t>
            </a:r>
            <a:r>
              <a:rPr lang="en-US" sz="2800" baseline="30000"/>
              <a:t>2</a:t>
            </a:r>
            <a:r>
              <a:rPr lang="en-US" sz="2800"/>
              <a:t>.</a:t>
            </a:r>
          </a:p>
        </p:txBody>
      </p:sp>
    </p:spTree>
    <p:extLst>
      <p:ext uri="{BB962C8B-B14F-4D97-AF65-F5344CB8AC3E}">
        <p14:creationId xmlns:p14="http://schemas.microsoft.com/office/powerpoint/2010/main" val="15705782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grnew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Luoc do phan bo dan cu va do thi Bac M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962400" cy="4876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228" name="Group 60"/>
          <p:cNvGraphicFramePr>
            <a:graphicFrameLocks noGrp="1"/>
          </p:cNvGraphicFramePr>
          <p:nvPr/>
        </p:nvGraphicFramePr>
        <p:xfrm>
          <a:off x="4038600" y="0"/>
          <a:ext cx="5105400" cy="5142866"/>
        </p:xfrm>
        <a:graphic>
          <a:graphicData uri="http://schemas.openxmlformats.org/drawingml/2006/table">
            <a:tbl>
              <a:tblPr/>
              <a:tblGrid>
                <a:gridCol w="1701800"/>
                <a:gridCol w="1701800"/>
                <a:gridCol w="1701800"/>
              </a:tblGrid>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Arial" charset="0"/>
                          <a:cs typeface="Arial" charset="0"/>
                        </a:rPr>
                        <a:t>Mật</a:t>
                      </a:r>
                      <a:r>
                        <a:rPr kumimoji="0" lang="en-US" sz="2000" b="1" i="0" u="none" strike="noStrike" cap="none" normalizeH="0" baseline="0" dirty="0" smtClean="0">
                          <a:ln>
                            <a:noFill/>
                          </a:ln>
                          <a:solidFill>
                            <a:schemeClr val="tx1"/>
                          </a:solidFill>
                          <a:effectLst/>
                          <a:latin typeface="Arial" charset="0"/>
                          <a:cs typeface="Arial" charset="0"/>
                        </a:rPr>
                        <a:t> </a:t>
                      </a:r>
                      <a:r>
                        <a:rPr kumimoji="0" lang="en-US" sz="2000" b="1" i="0" u="none" strike="noStrike" cap="none" normalizeH="0" baseline="0" dirty="0" err="1" smtClean="0">
                          <a:ln>
                            <a:noFill/>
                          </a:ln>
                          <a:solidFill>
                            <a:schemeClr val="tx1"/>
                          </a:solidFill>
                          <a:effectLst/>
                          <a:latin typeface="Arial" charset="0"/>
                          <a:cs typeface="Arial" charset="0"/>
                        </a:rPr>
                        <a:t>độ</a:t>
                      </a:r>
                      <a:r>
                        <a:rPr kumimoji="0" lang="en-US" sz="2000" b="1" i="0" u="none" strike="noStrike" cap="none" normalizeH="0" baseline="0" dirty="0" smtClean="0">
                          <a:ln>
                            <a:noFill/>
                          </a:ln>
                          <a:solidFill>
                            <a:schemeClr val="tx1"/>
                          </a:solidFill>
                          <a:effectLst/>
                          <a:latin typeface="Arial" charset="0"/>
                          <a:cs typeface="Arial" charset="0"/>
                        </a:rPr>
                        <a:t> </a:t>
                      </a:r>
                      <a:r>
                        <a:rPr kumimoji="0" lang="en-US" sz="2000" b="1" i="0" u="none" strike="noStrike" cap="none" normalizeH="0" baseline="0" dirty="0" err="1" smtClean="0">
                          <a:ln>
                            <a:noFill/>
                          </a:ln>
                          <a:solidFill>
                            <a:schemeClr val="tx1"/>
                          </a:solidFill>
                          <a:effectLst/>
                          <a:latin typeface="Arial" charset="0"/>
                          <a:cs typeface="Arial" charset="0"/>
                        </a:rPr>
                        <a:t>dân</a:t>
                      </a:r>
                      <a:r>
                        <a:rPr kumimoji="0" lang="en-US" sz="2000" b="1" i="0" u="none" strike="noStrike" cap="none" normalizeH="0" baseline="0" dirty="0" smtClean="0">
                          <a:ln>
                            <a:noFill/>
                          </a:ln>
                          <a:solidFill>
                            <a:schemeClr val="tx1"/>
                          </a:solidFill>
                          <a:effectLst/>
                          <a:latin typeface="Arial" charset="0"/>
                          <a:cs typeface="Arial" charset="0"/>
                        </a:rPr>
                        <a:t> </a:t>
                      </a:r>
                      <a:r>
                        <a:rPr kumimoji="0" lang="en-US" sz="2000" b="1" i="0" u="none" strike="noStrike" cap="none" normalizeH="0" baseline="0" dirty="0" err="1" smtClean="0">
                          <a:ln>
                            <a:noFill/>
                          </a:ln>
                          <a:solidFill>
                            <a:schemeClr val="tx1"/>
                          </a:solidFill>
                          <a:effectLst/>
                          <a:latin typeface="Arial" charset="0"/>
                          <a:cs typeface="Arial" charset="0"/>
                        </a:rPr>
                        <a:t>số</a:t>
                      </a:r>
                      <a:r>
                        <a:rPr kumimoji="0" lang="en-US" sz="2000" b="1" i="0" u="none" strike="noStrike" cap="none" normalizeH="0" baseline="0" dirty="0" smtClean="0">
                          <a:ln>
                            <a:noFill/>
                          </a:ln>
                          <a:solidFill>
                            <a:schemeClr val="tx1"/>
                          </a:solidFill>
                          <a:effectLst/>
                          <a:latin typeface="Arial" charset="0"/>
                          <a:cs typeface="Arial" charset="0"/>
                        </a:rPr>
                        <a:t> (</a:t>
                      </a:r>
                      <a:r>
                        <a:rPr kumimoji="0" lang="en-US" sz="2000" b="1" i="0" u="none" strike="noStrike" cap="none" normalizeH="0" baseline="0" dirty="0" err="1" smtClean="0">
                          <a:ln>
                            <a:noFill/>
                          </a:ln>
                          <a:solidFill>
                            <a:schemeClr val="tx1"/>
                          </a:solidFill>
                          <a:effectLst/>
                          <a:latin typeface="Arial" charset="0"/>
                          <a:cs typeface="Arial" charset="0"/>
                        </a:rPr>
                        <a:t>người</a:t>
                      </a:r>
                      <a:r>
                        <a:rPr kumimoji="0" lang="en-US" sz="2000" b="1" i="0" u="none" strike="noStrike" cap="none" normalizeH="0" baseline="0" dirty="0" smtClean="0">
                          <a:ln>
                            <a:noFill/>
                          </a:ln>
                          <a:solidFill>
                            <a:schemeClr val="tx1"/>
                          </a:solidFill>
                          <a:effectLst/>
                          <a:latin typeface="Arial" charset="0"/>
                          <a:cs typeface="Arial" charset="0"/>
                        </a:rPr>
                        <a:t>/km</a:t>
                      </a:r>
                      <a:r>
                        <a:rPr kumimoji="0" lang="en-US" sz="2000" b="1" i="0" u="none" strike="noStrike" cap="none" normalizeH="0" baseline="30000" dirty="0" smtClean="0">
                          <a:ln>
                            <a:noFill/>
                          </a:ln>
                          <a:solidFill>
                            <a:schemeClr val="tx1"/>
                          </a:solidFill>
                          <a:effectLst/>
                          <a:latin typeface="Arial" charset="0"/>
                          <a:cs typeface="Arial" charset="0"/>
                        </a:rPr>
                        <a:t>2</a:t>
                      </a:r>
                      <a:r>
                        <a:rPr kumimoji="0" lang="en-US" sz="2000" b="1" i="0" u="none" strike="noStrike" cap="none" normalizeH="0" baseline="0" dirty="0" smtClean="0">
                          <a:ln>
                            <a:noFill/>
                          </a:ln>
                          <a:solidFill>
                            <a:schemeClr val="tx1"/>
                          </a:solidFill>
                          <a:effectLst/>
                          <a:latin typeface="Arial"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Vùng phân bố chủ yếu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Giải thích về sự phân bố</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04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Dưới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Bán đảo A-la-xca và phía Bắc Canada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Khí hậu rất lạnh giá</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5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Từ 1-10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Phía Tây hệ thống Cooc-đi-e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Có địa hình hiểm trở, khí hậu khắc nghiệt.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6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Từ 11-50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Dải đồng bằng ven biển TBD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Mưa nhiều, khí hậu cận nhiệt.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9707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228"/>
                                        </p:tgtEl>
                                        <p:attrNameLst>
                                          <p:attrName>style.visibility</p:attrName>
                                        </p:attrNameLst>
                                      </p:cBhvr>
                                      <p:to>
                                        <p:strVal val="visible"/>
                                      </p:to>
                                    </p:set>
                                    <p:animEffect transition="in" filter="fade">
                                      <p:cBhvr>
                                        <p:cTn id="7" dur="1000"/>
                                        <p:tgtEl>
                                          <p:spTgt spid="7228"/>
                                        </p:tgtEl>
                                      </p:cBhvr>
                                    </p:animEffect>
                                    <p:anim calcmode="lin" valueType="num">
                                      <p:cBhvr>
                                        <p:cTn id="8" dur="1000" fill="hold"/>
                                        <p:tgtEl>
                                          <p:spTgt spid="7228"/>
                                        </p:tgtEl>
                                        <p:attrNameLst>
                                          <p:attrName>ppt_x</p:attrName>
                                        </p:attrNameLst>
                                      </p:cBhvr>
                                      <p:tavLst>
                                        <p:tav tm="0">
                                          <p:val>
                                            <p:strVal val="#ppt_x"/>
                                          </p:val>
                                        </p:tav>
                                        <p:tav tm="100000">
                                          <p:val>
                                            <p:strVal val="#ppt_x"/>
                                          </p:val>
                                        </p:tav>
                                      </p:tavLst>
                                    </p:anim>
                                    <p:anim calcmode="lin" valueType="num">
                                      <p:cBhvr>
                                        <p:cTn id="9" dur="1000" fill="hold"/>
                                        <p:tgtEl>
                                          <p:spTgt spid="72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grnew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Luoc do phan bo dan cu va do thi Bac M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29038" cy="4114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279" name="Group 87"/>
          <p:cNvGraphicFramePr>
            <a:graphicFrameLocks noGrp="1"/>
          </p:cNvGraphicFramePr>
          <p:nvPr/>
        </p:nvGraphicFramePr>
        <p:xfrm>
          <a:off x="3810000" y="76200"/>
          <a:ext cx="5334000" cy="5593080"/>
        </p:xfrm>
        <a:graphic>
          <a:graphicData uri="http://schemas.openxmlformats.org/drawingml/2006/table">
            <a:tbl>
              <a:tblPr/>
              <a:tblGrid>
                <a:gridCol w="1778000"/>
                <a:gridCol w="1778000"/>
                <a:gridCol w="1778000"/>
              </a:tblGrid>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Mật độ dân số(người/km</a:t>
                      </a:r>
                      <a:r>
                        <a:rPr kumimoji="0" lang="en-US" sz="2000" b="0" i="0" u="none" strike="noStrike" cap="none" normalizeH="0" baseline="3000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Vùng phân bố chủ yếu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Giải thích về sự phân bố</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5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50-100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Phía Đông Hoa Kì</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Là khu vực công nghiệp sớm phát triển, mức độ đô thị hoá cao, tập trung nhiều thành phố, khu công nghiệp, nhiều hải cảng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4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&gt;100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Ven bờ phía Nam Hồ Lớn và vùng duyên hải ĐB Hoa Kì</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charset="0"/>
                          <a:cs typeface="Arial" charset="0"/>
                        </a:rPr>
                        <a:t>Công</a:t>
                      </a:r>
                      <a:r>
                        <a:rPr kumimoji="0" lang="en-US" sz="2000" b="0" i="0" u="none" strike="noStrike" cap="none" normalizeH="0" baseline="0" dirty="0" smtClean="0">
                          <a:ln>
                            <a:noFill/>
                          </a:ln>
                          <a:solidFill>
                            <a:schemeClr val="tx1"/>
                          </a:solidFill>
                          <a:effectLst/>
                          <a:latin typeface="Arial" charset="0"/>
                          <a:cs typeface="Arial" charset="0"/>
                        </a:rPr>
                        <a:t> </a:t>
                      </a:r>
                      <a:r>
                        <a:rPr kumimoji="0" lang="en-US" sz="2000" b="0" i="0" u="none" strike="noStrike" cap="none" normalizeH="0" baseline="0" dirty="0" err="1" smtClean="0">
                          <a:ln>
                            <a:noFill/>
                          </a:ln>
                          <a:solidFill>
                            <a:schemeClr val="tx1"/>
                          </a:solidFill>
                          <a:effectLst/>
                          <a:latin typeface="Arial" charset="0"/>
                          <a:cs typeface="Arial" charset="0"/>
                        </a:rPr>
                        <a:t>nghiệp</a:t>
                      </a:r>
                      <a:r>
                        <a:rPr kumimoji="0" lang="en-US" sz="2000" b="0" i="0" u="none" strike="noStrike" cap="none" normalizeH="0" baseline="0" dirty="0" smtClean="0">
                          <a:ln>
                            <a:noFill/>
                          </a:ln>
                          <a:solidFill>
                            <a:schemeClr val="tx1"/>
                          </a:solidFill>
                          <a:effectLst/>
                          <a:latin typeface="Arial" charset="0"/>
                          <a:cs typeface="Arial" charset="0"/>
                        </a:rPr>
                        <a:t> </a:t>
                      </a:r>
                      <a:r>
                        <a:rPr kumimoji="0" lang="en-US" sz="2000" b="0" i="0" u="none" strike="noStrike" cap="none" normalizeH="0" baseline="0" dirty="0" err="1" smtClean="0">
                          <a:ln>
                            <a:noFill/>
                          </a:ln>
                          <a:solidFill>
                            <a:schemeClr val="tx1"/>
                          </a:solidFill>
                          <a:effectLst/>
                          <a:latin typeface="Arial" charset="0"/>
                          <a:cs typeface="Arial" charset="0"/>
                        </a:rPr>
                        <a:t>phát</a:t>
                      </a:r>
                      <a:r>
                        <a:rPr kumimoji="0" lang="en-US" sz="2000" b="0" i="0" u="none" strike="noStrike" cap="none" normalizeH="0" baseline="0" dirty="0" smtClean="0">
                          <a:ln>
                            <a:noFill/>
                          </a:ln>
                          <a:solidFill>
                            <a:schemeClr val="tx1"/>
                          </a:solidFill>
                          <a:effectLst/>
                          <a:latin typeface="Arial" charset="0"/>
                          <a:cs typeface="Arial" charset="0"/>
                        </a:rPr>
                        <a:t> </a:t>
                      </a:r>
                      <a:r>
                        <a:rPr kumimoji="0" lang="en-US" sz="2000" b="0" i="0" u="none" strike="noStrike" cap="none" normalizeH="0" baseline="0" dirty="0" err="1" smtClean="0">
                          <a:ln>
                            <a:noFill/>
                          </a:ln>
                          <a:solidFill>
                            <a:schemeClr val="tx1"/>
                          </a:solidFill>
                          <a:effectLst/>
                          <a:latin typeface="Arial" charset="0"/>
                          <a:cs typeface="Arial" charset="0"/>
                        </a:rPr>
                        <a:t>triển</a:t>
                      </a:r>
                      <a:r>
                        <a:rPr kumimoji="0" lang="en-US" sz="2000" b="0" i="0" u="none" strike="noStrike" cap="none" normalizeH="0" baseline="0" dirty="0" smtClean="0">
                          <a:ln>
                            <a:noFill/>
                          </a:ln>
                          <a:solidFill>
                            <a:schemeClr val="tx1"/>
                          </a:solidFill>
                          <a:effectLst/>
                          <a:latin typeface="Arial" charset="0"/>
                          <a:cs typeface="Arial" charset="0"/>
                        </a:rPr>
                        <a:t> </a:t>
                      </a:r>
                      <a:r>
                        <a:rPr kumimoji="0" lang="en-US" sz="2000" b="0" i="0" u="none" strike="noStrike" cap="none" normalizeH="0" baseline="0" dirty="0" err="1" smtClean="0">
                          <a:ln>
                            <a:noFill/>
                          </a:ln>
                          <a:solidFill>
                            <a:schemeClr val="tx1"/>
                          </a:solidFill>
                          <a:effectLst/>
                          <a:latin typeface="Arial" charset="0"/>
                          <a:cs typeface="Arial" charset="0"/>
                        </a:rPr>
                        <a:t>sớm</a:t>
                      </a:r>
                      <a:r>
                        <a:rPr kumimoji="0" lang="en-US" sz="2000" b="0" i="0" u="none" strike="noStrike" cap="none" normalizeH="0" baseline="0" dirty="0" smtClean="0">
                          <a:ln>
                            <a:noFill/>
                          </a:ln>
                          <a:solidFill>
                            <a:schemeClr val="tx1"/>
                          </a:solidFill>
                          <a:effectLst/>
                          <a:latin typeface="Arial" charset="0"/>
                          <a:cs typeface="Arial" charset="0"/>
                        </a:rPr>
                        <a:t>, </a:t>
                      </a:r>
                      <a:r>
                        <a:rPr kumimoji="0" lang="en-US" sz="2000" b="0" i="0" u="none" strike="noStrike" cap="none" normalizeH="0" baseline="0" dirty="0" err="1" smtClean="0">
                          <a:ln>
                            <a:noFill/>
                          </a:ln>
                          <a:solidFill>
                            <a:schemeClr val="tx1"/>
                          </a:solidFill>
                          <a:effectLst/>
                          <a:latin typeface="Arial" charset="0"/>
                          <a:cs typeface="Arial" charset="0"/>
                        </a:rPr>
                        <a:t>mức</a:t>
                      </a:r>
                      <a:r>
                        <a:rPr kumimoji="0" lang="en-US" sz="2000" b="0" i="0" u="none" strike="noStrike" cap="none" normalizeH="0" baseline="0" dirty="0" smtClean="0">
                          <a:ln>
                            <a:noFill/>
                          </a:ln>
                          <a:solidFill>
                            <a:schemeClr val="tx1"/>
                          </a:solidFill>
                          <a:effectLst/>
                          <a:latin typeface="Arial" charset="0"/>
                          <a:cs typeface="Arial" charset="0"/>
                        </a:rPr>
                        <a:t> </a:t>
                      </a:r>
                      <a:r>
                        <a:rPr kumimoji="0" lang="en-US" sz="2000" b="0" i="0" u="none" strike="noStrike" cap="none" normalizeH="0" baseline="0" dirty="0" err="1" smtClean="0">
                          <a:ln>
                            <a:noFill/>
                          </a:ln>
                          <a:solidFill>
                            <a:schemeClr val="tx1"/>
                          </a:solidFill>
                          <a:effectLst/>
                          <a:latin typeface="Arial" charset="0"/>
                          <a:cs typeface="Arial" charset="0"/>
                        </a:rPr>
                        <a:t>độ</a:t>
                      </a:r>
                      <a:r>
                        <a:rPr kumimoji="0" lang="en-US" sz="2000" b="0" i="0" u="none" strike="noStrike" cap="none" normalizeH="0" baseline="0" dirty="0" smtClean="0">
                          <a:ln>
                            <a:noFill/>
                          </a:ln>
                          <a:solidFill>
                            <a:schemeClr val="tx1"/>
                          </a:solidFill>
                          <a:effectLst/>
                          <a:latin typeface="Arial" charset="0"/>
                          <a:cs typeface="Arial" charset="0"/>
                        </a:rPr>
                        <a:t> </a:t>
                      </a:r>
                      <a:r>
                        <a:rPr kumimoji="0" lang="en-US" sz="2000" b="0" i="0" u="none" strike="noStrike" cap="none" normalizeH="0" baseline="0" dirty="0" err="1" smtClean="0">
                          <a:ln>
                            <a:noFill/>
                          </a:ln>
                          <a:solidFill>
                            <a:schemeClr val="tx1"/>
                          </a:solidFill>
                          <a:effectLst/>
                          <a:latin typeface="Arial" charset="0"/>
                          <a:cs typeface="Arial" charset="0"/>
                        </a:rPr>
                        <a:t>đô</a:t>
                      </a:r>
                      <a:r>
                        <a:rPr kumimoji="0" lang="en-US" sz="2000" b="0" i="0" u="none" strike="noStrike" cap="none" normalizeH="0" baseline="0" dirty="0" smtClean="0">
                          <a:ln>
                            <a:noFill/>
                          </a:ln>
                          <a:solidFill>
                            <a:schemeClr val="tx1"/>
                          </a:solidFill>
                          <a:effectLst/>
                          <a:latin typeface="Arial" charset="0"/>
                          <a:cs typeface="Arial" charset="0"/>
                        </a:rPr>
                        <a:t> </a:t>
                      </a:r>
                      <a:r>
                        <a:rPr kumimoji="0" lang="en-US" sz="2000" b="0" i="0" u="none" strike="noStrike" cap="none" normalizeH="0" baseline="0" dirty="0" err="1" smtClean="0">
                          <a:ln>
                            <a:noFill/>
                          </a:ln>
                          <a:solidFill>
                            <a:schemeClr val="tx1"/>
                          </a:solidFill>
                          <a:effectLst/>
                          <a:latin typeface="Arial" charset="0"/>
                          <a:cs typeface="Arial" charset="0"/>
                        </a:rPr>
                        <a:t>thị</a:t>
                      </a:r>
                      <a:r>
                        <a:rPr kumimoji="0" lang="en-US" sz="2000" b="0" i="0" u="none" strike="noStrike" cap="none" normalizeH="0" baseline="0" dirty="0" smtClean="0">
                          <a:ln>
                            <a:noFill/>
                          </a:ln>
                          <a:solidFill>
                            <a:schemeClr val="tx1"/>
                          </a:solidFill>
                          <a:effectLst/>
                          <a:latin typeface="Arial" charset="0"/>
                          <a:cs typeface="Arial" charset="0"/>
                        </a:rPr>
                        <a:t> </a:t>
                      </a:r>
                      <a:r>
                        <a:rPr kumimoji="0" lang="en-US" sz="2000" b="0" i="0" u="none" strike="noStrike" cap="none" normalizeH="0" baseline="0" dirty="0" err="1" smtClean="0">
                          <a:ln>
                            <a:noFill/>
                          </a:ln>
                          <a:solidFill>
                            <a:schemeClr val="tx1"/>
                          </a:solidFill>
                          <a:effectLst/>
                          <a:latin typeface="Arial" charset="0"/>
                          <a:cs typeface="Arial" charset="0"/>
                        </a:rPr>
                        <a:t>hoá</a:t>
                      </a:r>
                      <a:r>
                        <a:rPr kumimoji="0" lang="en-US" sz="2000" b="0" i="0" u="none" strike="noStrike" cap="none" normalizeH="0" baseline="0" dirty="0" smtClean="0">
                          <a:ln>
                            <a:noFill/>
                          </a:ln>
                          <a:solidFill>
                            <a:schemeClr val="tx1"/>
                          </a:solidFill>
                          <a:effectLst/>
                          <a:latin typeface="Arial" charset="0"/>
                          <a:cs typeface="Arial" charset="0"/>
                        </a:rPr>
                        <a:t> </a:t>
                      </a:r>
                      <a:r>
                        <a:rPr kumimoji="0" lang="en-US" sz="2000" b="0" i="0" u="none" strike="noStrike" cap="none" normalizeH="0" baseline="0" dirty="0" err="1" smtClean="0">
                          <a:ln>
                            <a:noFill/>
                          </a:ln>
                          <a:solidFill>
                            <a:schemeClr val="tx1"/>
                          </a:solidFill>
                          <a:effectLst/>
                          <a:latin typeface="Arial" charset="0"/>
                          <a:cs typeface="Arial" charset="0"/>
                        </a:rPr>
                        <a:t>cao</a:t>
                      </a: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62997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279"/>
                                        </p:tgtEl>
                                        <p:attrNameLst>
                                          <p:attrName>style.visibility</p:attrName>
                                        </p:attrNameLst>
                                      </p:cBhvr>
                                      <p:to>
                                        <p:strVal val="visible"/>
                                      </p:to>
                                    </p:set>
                                    <p:animEffect transition="in" filter="fade">
                                      <p:cBhvr>
                                        <p:cTn id="7" dur="1000"/>
                                        <p:tgtEl>
                                          <p:spTgt spid="8279"/>
                                        </p:tgtEl>
                                      </p:cBhvr>
                                    </p:animEffect>
                                    <p:anim calcmode="lin" valueType="num">
                                      <p:cBhvr>
                                        <p:cTn id="8" dur="1000" fill="hold"/>
                                        <p:tgtEl>
                                          <p:spTgt spid="8279"/>
                                        </p:tgtEl>
                                        <p:attrNameLst>
                                          <p:attrName>ppt_x</p:attrName>
                                        </p:attrNameLst>
                                      </p:cBhvr>
                                      <p:tavLst>
                                        <p:tav tm="0">
                                          <p:val>
                                            <p:strVal val="#ppt_x"/>
                                          </p:val>
                                        </p:tav>
                                        <p:tav tm="100000">
                                          <p:val>
                                            <p:strVal val="#ppt_x"/>
                                          </p:val>
                                        </p:tav>
                                      </p:tavLst>
                                    </p:anim>
                                    <p:anim calcmode="lin" valueType="num">
                                      <p:cBhvr>
                                        <p:cTn id="9" dur="1000" fill="hold"/>
                                        <p:tgtEl>
                                          <p:spTgt spid="82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bgrnew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07" y="35257"/>
            <a:ext cx="9144000" cy="68580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5791200" y="863714"/>
            <a:ext cx="3352800" cy="2554545"/>
          </a:xfrm>
          <a:prstGeom prst="rect">
            <a:avLst/>
          </a:prstGeom>
        </p:spPr>
        <p:txBody>
          <a:bodyPr wrap="square">
            <a:spAutoFit/>
          </a:bodyPr>
          <a:lstStyle/>
          <a:p>
            <a:r>
              <a:rPr lang="vi-VN" sz="3200" dirty="0" smtClean="0">
                <a:sym typeface="Wingdings"/>
              </a:rPr>
              <a:t> </a:t>
            </a:r>
            <a:r>
              <a:rPr lang="vi-VN" sz="3200" dirty="0" smtClean="0"/>
              <a:t>Tại </a:t>
            </a:r>
            <a:r>
              <a:rPr lang="vi-VN" sz="3200" dirty="0"/>
              <a:t>sao ở miền Bắc và phía Tây dân cư lại thưa thớt như vậy?</a:t>
            </a:r>
          </a:p>
        </p:txBody>
      </p:sp>
      <p:pic>
        <p:nvPicPr>
          <p:cNvPr id="7" name="Picture 1" descr="ly-thuyet-thien-nhien-bac-mi-01"/>
          <p:cNvPicPr>
            <a:picLocks noChangeAspect="1"/>
          </p:cNvPicPr>
          <p:nvPr/>
        </p:nvPicPr>
        <p:blipFill>
          <a:blip r:embed="rId3"/>
          <a:stretch>
            <a:fillRect/>
          </a:stretch>
        </p:blipFill>
        <p:spPr>
          <a:xfrm>
            <a:off x="30707" y="228600"/>
            <a:ext cx="5587717" cy="6400800"/>
          </a:xfrm>
          <a:prstGeom prst="rect">
            <a:avLst/>
          </a:prstGeom>
          <a:noFill/>
          <a:ln w="9525">
            <a:noFill/>
          </a:ln>
        </p:spPr>
      </p:pic>
    </p:spTree>
    <p:extLst>
      <p:ext uri="{BB962C8B-B14F-4D97-AF65-F5344CB8AC3E}">
        <p14:creationId xmlns:p14="http://schemas.microsoft.com/office/powerpoint/2010/main" val="94337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grnew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07" y="35257"/>
            <a:ext cx="9144000" cy="68580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5029200" y="604421"/>
            <a:ext cx="4038599" cy="5262979"/>
          </a:xfrm>
          <a:prstGeom prst="rect">
            <a:avLst/>
          </a:prstGeom>
        </p:spPr>
        <p:txBody>
          <a:bodyPr wrap="square">
            <a:spAutoFit/>
          </a:bodyPr>
          <a:lstStyle/>
          <a:p>
            <a:pPr marL="285750" indent="-285750">
              <a:buFont typeface="Wingdings"/>
              <a:buChar char="à"/>
            </a:pPr>
            <a:r>
              <a:rPr lang="vi-VN" sz="2800" i="1" dirty="0" smtClean="0">
                <a:sym typeface="Wingdings"/>
              </a:rPr>
              <a:t>V</a:t>
            </a:r>
            <a:r>
              <a:rPr lang="vi-VN" sz="2800" i="1" dirty="0" smtClean="0"/>
              <a:t>ùng ngũ hồ đông bắc Hoa Kì công nghiệp sớm phát triển, tập trung nhiều thành phố, đô thị, hải cảng lớn→dân cư tập trung đông đúc. </a:t>
            </a:r>
          </a:p>
          <a:p>
            <a:pPr marL="285750" indent="-285750">
              <a:buFont typeface="Wingdings"/>
              <a:buChar char="à"/>
            </a:pPr>
            <a:r>
              <a:rPr lang="vi-VN" sz="2800" i="1" dirty="0" smtClean="0"/>
              <a:t>Hệ thống Cooc-đi-e địa hình hiểm trở, bắc Ca-na-đa, Alaxca khí hậu lạnh lẽo→Dân cư thưa thớt. </a:t>
            </a:r>
            <a:endParaRPr lang="vi-VN" sz="2800" i="1" dirty="0"/>
          </a:p>
        </p:txBody>
      </p:sp>
      <p:pic>
        <p:nvPicPr>
          <p:cNvPr id="6" name="Picture 1" descr="ly-thuyet-thien-nhien-bac-mi-01"/>
          <p:cNvPicPr>
            <a:picLocks noChangeAspect="1"/>
          </p:cNvPicPr>
          <p:nvPr/>
        </p:nvPicPr>
        <p:blipFill>
          <a:blip r:embed="rId3"/>
          <a:stretch>
            <a:fillRect/>
          </a:stretch>
        </p:blipFill>
        <p:spPr>
          <a:xfrm>
            <a:off x="30707" y="228600"/>
            <a:ext cx="4922293" cy="6400800"/>
          </a:xfrm>
          <a:prstGeom prst="rect">
            <a:avLst/>
          </a:prstGeom>
          <a:noFill/>
          <a:ln w="9525">
            <a:noFill/>
          </a:ln>
        </p:spPr>
      </p:pic>
    </p:spTree>
    <p:extLst>
      <p:ext uri="{BB962C8B-B14F-4D97-AF65-F5344CB8AC3E}">
        <p14:creationId xmlns:p14="http://schemas.microsoft.com/office/powerpoint/2010/main" val="384495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grnew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47" name="Text Box 7"/>
          <p:cNvSpPr txBox="1">
            <a:spLocks noChangeArrowheads="1"/>
          </p:cNvSpPr>
          <p:nvPr/>
        </p:nvSpPr>
        <p:spPr bwMode="auto">
          <a:xfrm>
            <a:off x="533400" y="152400"/>
            <a:ext cx="4114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CC0000"/>
                </a:solidFill>
              </a:rPr>
              <a:t>2. </a:t>
            </a:r>
            <a:r>
              <a:rPr lang="en-US" sz="3600" u="sng">
                <a:solidFill>
                  <a:srgbClr val="CC0000"/>
                </a:solidFill>
              </a:rPr>
              <a:t>Đặc điểm đô thị:</a:t>
            </a:r>
          </a:p>
        </p:txBody>
      </p:sp>
      <p:sp>
        <p:nvSpPr>
          <p:cNvPr id="10248" name="Text Box 8"/>
          <p:cNvSpPr txBox="1">
            <a:spLocks noChangeArrowheads="1"/>
          </p:cNvSpPr>
          <p:nvPr/>
        </p:nvSpPr>
        <p:spPr bwMode="auto">
          <a:xfrm>
            <a:off x="5181600" y="918671"/>
            <a:ext cx="42672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ym typeface="Wingdings"/>
              </a:rPr>
              <a:t></a:t>
            </a:r>
            <a:r>
              <a:rPr lang="en-US" sz="3200" dirty="0" err="1" smtClean="0"/>
              <a:t>Tỉ</a:t>
            </a:r>
            <a:r>
              <a:rPr lang="en-US" sz="3200" dirty="0" smtClean="0"/>
              <a:t> </a:t>
            </a:r>
            <a:r>
              <a:rPr lang="en-US" sz="3200" dirty="0" err="1"/>
              <a:t>lệ</a:t>
            </a:r>
            <a:r>
              <a:rPr lang="en-US" sz="3200" dirty="0"/>
              <a:t> </a:t>
            </a:r>
            <a:r>
              <a:rPr lang="en-US" sz="3200" dirty="0" err="1"/>
              <a:t>dân</a:t>
            </a:r>
            <a:r>
              <a:rPr lang="en-US" sz="3200" dirty="0"/>
              <a:t> </a:t>
            </a:r>
            <a:r>
              <a:rPr lang="en-US" sz="3200" dirty="0" err="1"/>
              <a:t>đô</a:t>
            </a:r>
            <a:r>
              <a:rPr lang="en-US" sz="3200" dirty="0"/>
              <a:t> </a:t>
            </a:r>
            <a:r>
              <a:rPr lang="en-US" sz="3200" dirty="0" err="1"/>
              <a:t>thị</a:t>
            </a:r>
            <a:r>
              <a:rPr lang="en-US" sz="3200" dirty="0"/>
              <a:t> </a:t>
            </a:r>
            <a:r>
              <a:rPr lang="en-US" sz="3200" dirty="0" err="1"/>
              <a:t>là</a:t>
            </a:r>
            <a:r>
              <a:rPr lang="en-US" sz="3200" dirty="0"/>
              <a:t> </a:t>
            </a:r>
            <a:r>
              <a:rPr lang="en-US" sz="3200" dirty="0" err="1"/>
              <a:t>bao</a:t>
            </a:r>
            <a:r>
              <a:rPr lang="en-US" sz="3200" dirty="0"/>
              <a:t> </a:t>
            </a:r>
            <a:r>
              <a:rPr lang="en-US" sz="3200" dirty="0" err="1"/>
              <a:t>nhiêu</a:t>
            </a:r>
            <a:r>
              <a:rPr lang="en-US" sz="3200" dirty="0" smtClean="0"/>
              <a:t>?</a:t>
            </a:r>
          </a:p>
          <a:p>
            <a:pPr>
              <a:spcBef>
                <a:spcPct val="50000"/>
              </a:spcBef>
            </a:pPr>
            <a:endParaRPr lang="en-US" sz="3200" dirty="0" smtClean="0"/>
          </a:p>
          <a:p>
            <a:pPr>
              <a:spcBef>
                <a:spcPct val="50000"/>
              </a:spcBef>
            </a:pPr>
            <a:r>
              <a:rPr lang="en-US" sz="3200" i="1" dirty="0" smtClean="0">
                <a:sym typeface="Wingdings"/>
              </a:rPr>
              <a:t> </a:t>
            </a:r>
            <a:r>
              <a:rPr lang="en-US" sz="3200" i="1" dirty="0" err="1" smtClean="0">
                <a:sym typeface="Wingdings"/>
              </a:rPr>
              <a:t>Chiếm</a:t>
            </a:r>
            <a:r>
              <a:rPr lang="en-US" sz="3200" i="1" dirty="0" smtClean="0">
                <a:sym typeface="Wingdings"/>
              </a:rPr>
              <a:t> </a:t>
            </a:r>
            <a:r>
              <a:rPr lang="en-US" sz="3200" i="1" dirty="0" err="1" smtClean="0">
                <a:sym typeface="Wingdings"/>
              </a:rPr>
              <a:t>trên</a:t>
            </a:r>
            <a:r>
              <a:rPr lang="en-US" sz="3200" i="1" dirty="0" smtClean="0">
                <a:sym typeface="Wingdings"/>
              </a:rPr>
              <a:t> 76%</a:t>
            </a:r>
            <a:endParaRPr lang="en-US" sz="3200" i="1" dirty="0"/>
          </a:p>
        </p:txBody>
      </p:sp>
      <p:pic>
        <p:nvPicPr>
          <p:cNvPr id="10249" name="Picture 9" descr="Luoc do phan bo dan cu va do thi Bac M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5105400" cy="5334000"/>
          </a:xfrm>
          <a:prstGeom prst="rect">
            <a:avLst/>
          </a:prstGeom>
          <a:noFill/>
          <a:extLst>
            <a:ext uri="{909E8E84-426E-40DD-AFC4-6F175D3DCCD1}">
              <a14:hiddenFill xmlns:a14="http://schemas.microsoft.com/office/drawing/2010/main">
                <a:solidFill>
                  <a:srgbClr val="FFFFFF"/>
                </a:solidFill>
              </a14:hiddenFill>
            </a:ext>
          </a:extLst>
        </p:spPr>
      </p:pic>
      <p:grpSp>
        <p:nvGrpSpPr>
          <p:cNvPr id="10274" name="Group 34"/>
          <p:cNvGrpSpPr>
            <a:grpSpLocks/>
          </p:cNvGrpSpPr>
          <p:nvPr/>
        </p:nvGrpSpPr>
        <p:grpSpPr bwMode="auto">
          <a:xfrm>
            <a:off x="1143000" y="2819400"/>
            <a:ext cx="1295400" cy="2362200"/>
            <a:chOff x="720" y="1776"/>
            <a:chExt cx="816" cy="1488"/>
          </a:xfrm>
        </p:grpSpPr>
        <p:sp>
          <p:nvSpPr>
            <p:cNvPr id="10263" name="Oval 23"/>
            <p:cNvSpPr>
              <a:spLocks noChangeArrowheads="1"/>
            </p:cNvSpPr>
            <p:nvPr/>
          </p:nvSpPr>
          <p:spPr bwMode="auto">
            <a:xfrm>
              <a:off x="816" y="3216"/>
              <a:ext cx="48" cy="48"/>
            </a:xfrm>
            <a:prstGeom prst="ellipse">
              <a:avLst/>
            </a:prstGeom>
            <a:solidFill>
              <a:srgbClr val="009900"/>
            </a:soli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264" name="Oval 24"/>
            <p:cNvSpPr>
              <a:spLocks noChangeArrowheads="1"/>
            </p:cNvSpPr>
            <p:nvPr/>
          </p:nvSpPr>
          <p:spPr bwMode="auto">
            <a:xfrm>
              <a:off x="720" y="1776"/>
              <a:ext cx="48" cy="48"/>
            </a:xfrm>
            <a:prstGeom prst="ellipse">
              <a:avLst/>
            </a:prstGeom>
            <a:solidFill>
              <a:srgbClr val="009900"/>
            </a:soli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265" name="Oval 25"/>
            <p:cNvSpPr>
              <a:spLocks noChangeArrowheads="1"/>
            </p:cNvSpPr>
            <p:nvPr/>
          </p:nvSpPr>
          <p:spPr bwMode="auto">
            <a:xfrm>
              <a:off x="720" y="1872"/>
              <a:ext cx="48" cy="48"/>
            </a:xfrm>
            <a:prstGeom prst="ellipse">
              <a:avLst/>
            </a:prstGeom>
            <a:solidFill>
              <a:srgbClr val="009900"/>
            </a:soli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266" name="Oval 26"/>
            <p:cNvSpPr>
              <a:spLocks noChangeArrowheads="1"/>
            </p:cNvSpPr>
            <p:nvPr/>
          </p:nvSpPr>
          <p:spPr bwMode="auto">
            <a:xfrm>
              <a:off x="1104" y="2736"/>
              <a:ext cx="48" cy="48"/>
            </a:xfrm>
            <a:prstGeom prst="ellipse">
              <a:avLst/>
            </a:prstGeom>
            <a:solidFill>
              <a:srgbClr val="009900"/>
            </a:soli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267" name="Oval 27"/>
            <p:cNvSpPr>
              <a:spLocks noChangeArrowheads="1"/>
            </p:cNvSpPr>
            <p:nvPr/>
          </p:nvSpPr>
          <p:spPr bwMode="auto">
            <a:xfrm>
              <a:off x="1152" y="2880"/>
              <a:ext cx="48" cy="48"/>
            </a:xfrm>
            <a:prstGeom prst="ellipse">
              <a:avLst/>
            </a:prstGeom>
            <a:solidFill>
              <a:srgbClr val="009900"/>
            </a:soli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273" name="Oval 33"/>
            <p:cNvSpPr>
              <a:spLocks noChangeArrowheads="1"/>
            </p:cNvSpPr>
            <p:nvPr/>
          </p:nvSpPr>
          <p:spPr bwMode="auto">
            <a:xfrm>
              <a:off x="1488" y="2352"/>
              <a:ext cx="48" cy="48"/>
            </a:xfrm>
            <a:prstGeom prst="ellipse">
              <a:avLst/>
            </a:prstGeom>
            <a:solidFill>
              <a:srgbClr val="009900"/>
            </a:soli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Tree>
    <p:extLst>
      <p:ext uri="{BB962C8B-B14F-4D97-AF65-F5344CB8AC3E}">
        <p14:creationId xmlns:p14="http://schemas.microsoft.com/office/powerpoint/2010/main" val="351073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8">
                                            <p:txEl>
                                              <p:pRg st="0" end="0"/>
                                            </p:txEl>
                                          </p:spTgt>
                                        </p:tgtEl>
                                        <p:attrNameLst>
                                          <p:attrName>style.visibility</p:attrName>
                                        </p:attrNameLst>
                                      </p:cBhvr>
                                      <p:to>
                                        <p:strVal val="visible"/>
                                      </p:to>
                                    </p:set>
                                    <p:anim calcmode="lin" valueType="num">
                                      <p:cBhvr additive="base">
                                        <p:cTn id="7" dur="500" fill="hold"/>
                                        <p:tgtEl>
                                          <p:spTgt spid="102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8">
                                            <p:txEl>
                                              <p:pRg st="2" end="2"/>
                                            </p:txEl>
                                          </p:spTgt>
                                        </p:tgtEl>
                                        <p:attrNameLst>
                                          <p:attrName>style.visibility</p:attrName>
                                        </p:attrNameLst>
                                      </p:cBhvr>
                                      <p:to>
                                        <p:strVal val="visible"/>
                                      </p:to>
                                    </p:set>
                                    <p:anim calcmode="lin" valueType="num">
                                      <p:cBhvr additive="base">
                                        <p:cTn id="13" dur="500" fill="hold"/>
                                        <p:tgtEl>
                                          <p:spTgt spid="1024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Text Box 6"/>
          <p:cNvSpPr txBox="1"/>
          <p:nvPr/>
        </p:nvSpPr>
        <p:spPr>
          <a:xfrm>
            <a:off x="76200" y="2371725"/>
            <a:ext cx="4038600" cy="3786188"/>
          </a:xfrm>
          <a:prstGeom prst="rect">
            <a:avLst/>
          </a:prstGeom>
          <a:noFill/>
          <a:ln w="9525">
            <a:noFill/>
          </a:ln>
        </p:spPr>
        <p:txBody>
          <a:bodyPr anchor="t">
            <a:spAutoFit/>
          </a:bodyPr>
          <a:lstStyle/>
          <a:p>
            <a:pPr>
              <a:spcBef>
                <a:spcPct val="50000"/>
              </a:spcBef>
            </a:pPr>
            <a:r>
              <a:rPr lang="en-US" sz="2400" b="1" i="1" dirty="0">
                <a:latin typeface="Arial" panose="020B0604020202020204" pitchFamily="34" charset="0"/>
              </a:rPr>
              <a:t>*Vị trí:</a:t>
            </a:r>
            <a:br>
              <a:rPr lang="en-US" sz="2400" b="1" i="1" dirty="0">
                <a:latin typeface="Arial" panose="020B0604020202020204" pitchFamily="34" charset="0"/>
              </a:rPr>
            </a:br>
            <a:r>
              <a:rPr lang="en-US" sz="2400" b="1" i="1" dirty="0">
                <a:latin typeface="Arial" panose="020B0604020202020204" pitchFamily="34" charset="0"/>
              </a:rPr>
              <a:t>+Phía Bắc: giáp Bắc Băng </a:t>
            </a:r>
            <a:br>
              <a:rPr lang="en-US" sz="2400" b="1" i="1" dirty="0">
                <a:latin typeface="Arial" panose="020B0604020202020204" pitchFamily="34" charset="0"/>
              </a:rPr>
            </a:br>
            <a:r>
              <a:rPr lang="en-US" sz="2400" b="1" i="1" dirty="0">
                <a:latin typeface="Arial" panose="020B0604020202020204" pitchFamily="34" charset="0"/>
              </a:rPr>
              <a:t>  Dương.</a:t>
            </a:r>
            <a:br>
              <a:rPr lang="en-US" sz="2400" b="1" i="1" dirty="0">
                <a:latin typeface="Arial" panose="020B0604020202020204" pitchFamily="34" charset="0"/>
              </a:rPr>
            </a:br>
            <a:r>
              <a:rPr lang="en-US" sz="2400" b="1" i="1" dirty="0">
                <a:latin typeface="Arial" panose="020B0604020202020204" pitchFamily="34" charset="0"/>
              </a:rPr>
              <a:t>+Phía Tây: giáp Thái Bình </a:t>
            </a:r>
            <a:br>
              <a:rPr lang="en-US" sz="2400" b="1" i="1" dirty="0">
                <a:latin typeface="Arial" panose="020B0604020202020204" pitchFamily="34" charset="0"/>
              </a:rPr>
            </a:br>
            <a:r>
              <a:rPr lang="en-US" sz="2400" b="1" i="1" dirty="0">
                <a:latin typeface="Arial" panose="020B0604020202020204" pitchFamily="34" charset="0"/>
              </a:rPr>
              <a:t>  Dương.</a:t>
            </a:r>
            <a:br>
              <a:rPr lang="en-US" sz="2400" b="1" i="1" dirty="0">
                <a:latin typeface="Arial" panose="020B0604020202020204" pitchFamily="34" charset="0"/>
              </a:rPr>
            </a:br>
            <a:r>
              <a:rPr lang="en-US" sz="2400" b="1" i="1" dirty="0">
                <a:latin typeface="Arial" panose="020B0604020202020204" pitchFamily="34" charset="0"/>
              </a:rPr>
              <a:t>+Phía Đông: giáp Đại Tây </a:t>
            </a:r>
            <a:br>
              <a:rPr lang="en-US" sz="2400" b="1" i="1" dirty="0">
                <a:latin typeface="Arial" panose="020B0604020202020204" pitchFamily="34" charset="0"/>
              </a:rPr>
            </a:br>
            <a:r>
              <a:rPr lang="en-US" sz="2400" b="1" i="1" dirty="0">
                <a:latin typeface="Arial" panose="020B0604020202020204" pitchFamily="34" charset="0"/>
              </a:rPr>
              <a:t>  Dương.</a:t>
            </a:r>
            <a:br>
              <a:rPr lang="en-US" sz="2400" b="1" i="1" dirty="0">
                <a:latin typeface="Arial" panose="020B0604020202020204" pitchFamily="34" charset="0"/>
              </a:rPr>
            </a:br>
            <a:r>
              <a:rPr lang="en-US" sz="2400" b="1" i="1" dirty="0">
                <a:latin typeface="Arial" panose="020B0604020202020204" pitchFamily="34" charset="0"/>
              </a:rPr>
              <a:t>+Phía Nam: giáp eo đất </a:t>
            </a:r>
            <a:br>
              <a:rPr lang="en-US" sz="2400" b="1" i="1" dirty="0">
                <a:latin typeface="Arial" panose="020B0604020202020204" pitchFamily="34" charset="0"/>
              </a:rPr>
            </a:br>
            <a:r>
              <a:rPr lang="en-US" sz="2400" b="1" i="1" dirty="0">
                <a:latin typeface="Arial" panose="020B0604020202020204" pitchFamily="34" charset="0"/>
              </a:rPr>
              <a:t> Trung Mĩ và quần đảo </a:t>
            </a:r>
            <a:br>
              <a:rPr lang="en-US" sz="2400" b="1" i="1" dirty="0">
                <a:latin typeface="Arial" panose="020B0604020202020204" pitchFamily="34" charset="0"/>
              </a:rPr>
            </a:br>
            <a:r>
              <a:rPr lang="en-US" sz="2400" b="1" i="1" dirty="0">
                <a:latin typeface="Arial" panose="020B0604020202020204" pitchFamily="34" charset="0"/>
              </a:rPr>
              <a:t> Ăng-ti.</a:t>
            </a:r>
          </a:p>
        </p:txBody>
      </p:sp>
      <p:pic>
        <p:nvPicPr>
          <p:cNvPr id="8195" name="Picture 9" descr="kkkkkkk"/>
          <p:cNvPicPr>
            <a:picLocks noChangeAspect="1"/>
          </p:cNvPicPr>
          <p:nvPr/>
        </p:nvPicPr>
        <p:blipFill>
          <a:blip r:embed="rId2"/>
          <a:stretch>
            <a:fillRect/>
          </a:stretch>
        </p:blipFill>
        <p:spPr>
          <a:xfrm>
            <a:off x="4114800" y="1981200"/>
            <a:ext cx="5029200" cy="4495800"/>
          </a:xfrm>
          <a:prstGeom prst="rect">
            <a:avLst/>
          </a:prstGeom>
          <a:noFill/>
          <a:ln w="9525">
            <a:noFill/>
          </a:ln>
        </p:spPr>
      </p:pic>
      <p:sp>
        <p:nvSpPr>
          <p:cNvPr id="8196" name="Rectangle 10"/>
          <p:cNvSpPr/>
          <p:nvPr/>
        </p:nvSpPr>
        <p:spPr>
          <a:xfrm>
            <a:off x="4114800" y="6477000"/>
            <a:ext cx="5029200" cy="381000"/>
          </a:xfrm>
          <a:prstGeom prst="rect">
            <a:avLst/>
          </a:prstGeom>
          <a:solidFill>
            <a:schemeClr val="accent2"/>
          </a:solidFill>
          <a:ln w="9525" cap="flat" cmpd="sng">
            <a:solidFill>
              <a:schemeClr val="tx1"/>
            </a:solidFill>
            <a:prstDash val="solid"/>
            <a:miter/>
            <a:headEnd type="none" w="med" len="med"/>
            <a:tailEnd type="none" w="med" len="med"/>
          </a:ln>
        </p:spPr>
        <p:txBody>
          <a:bodyPr wrap="none" anchor="ctr"/>
          <a:lstStyle/>
          <a:p>
            <a:pPr algn="ctr"/>
            <a:r>
              <a:rPr lang="en-US" b="1" dirty="0">
                <a:solidFill>
                  <a:srgbClr val="000000"/>
                </a:solidFill>
                <a:latin typeface="Arial" panose="020B0604020202020204" pitchFamily="34" charset="0"/>
              </a:rPr>
              <a:t>Hình 36.2: Lược đồ tự nhiên Bắc Mĩ</a:t>
            </a:r>
          </a:p>
        </p:txBody>
      </p:sp>
      <p:pic>
        <p:nvPicPr>
          <p:cNvPr id="8197" name="Picture 11" descr="222"/>
          <p:cNvPicPr>
            <a:picLocks noChangeAspect="1"/>
          </p:cNvPicPr>
          <p:nvPr/>
        </p:nvPicPr>
        <p:blipFill>
          <a:blip r:embed="rId3"/>
          <a:stretch>
            <a:fillRect/>
          </a:stretch>
        </p:blipFill>
        <p:spPr>
          <a:xfrm>
            <a:off x="7696200" y="4200525"/>
            <a:ext cx="1447800" cy="2276475"/>
          </a:xfrm>
          <a:prstGeom prst="rect">
            <a:avLst/>
          </a:prstGeom>
          <a:noFill/>
          <a:ln w="9525">
            <a:noFill/>
          </a:ln>
        </p:spPr>
      </p:pic>
      <p:sp>
        <p:nvSpPr>
          <p:cNvPr id="2" name="TextBox 1"/>
          <p:cNvSpPr txBox="1"/>
          <p:nvPr/>
        </p:nvSpPr>
        <p:spPr>
          <a:xfrm>
            <a:off x="280917" y="152400"/>
            <a:ext cx="5181600" cy="584775"/>
          </a:xfrm>
          <a:prstGeom prst="rect">
            <a:avLst/>
          </a:prstGeom>
          <a:noFill/>
        </p:spPr>
        <p:txBody>
          <a:bodyPr wrap="square" rtlCol="0">
            <a:spAutoFit/>
          </a:bodyPr>
          <a:lstStyle/>
          <a:p>
            <a:r>
              <a:rPr lang="en-US" sz="3200" b="1" dirty="0" smtClean="0">
                <a:solidFill>
                  <a:srgbClr val="FF0000"/>
                </a:solidFill>
              </a:rPr>
              <a:t>1/ </a:t>
            </a:r>
            <a:r>
              <a:rPr lang="en-US" sz="3200" b="1" dirty="0" err="1" smtClean="0">
                <a:solidFill>
                  <a:srgbClr val="FF0000"/>
                </a:solidFill>
              </a:rPr>
              <a:t>Các</a:t>
            </a:r>
            <a:r>
              <a:rPr lang="en-US" sz="3200" b="1" dirty="0" smtClean="0">
                <a:solidFill>
                  <a:srgbClr val="FF0000"/>
                </a:solidFill>
              </a:rPr>
              <a:t> </a:t>
            </a:r>
            <a:r>
              <a:rPr lang="en-US" sz="3200" b="1" dirty="0" err="1" smtClean="0">
                <a:solidFill>
                  <a:srgbClr val="FF0000"/>
                </a:solidFill>
              </a:rPr>
              <a:t>khu</a:t>
            </a:r>
            <a:r>
              <a:rPr lang="en-US" sz="3200" b="1" dirty="0" smtClean="0">
                <a:solidFill>
                  <a:srgbClr val="FF0000"/>
                </a:solidFill>
              </a:rPr>
              <a:t> </a:t>
            </a:r>
            <a:r>
              <a:rPr lang="en-US" sz="3200" b="1" dirty="0" err="1" smtClean="0">
                <a:solidFill>
                  <a:srgbClr val="FF0000"/>
                </a:solidFill>
              </a:rPr>
              <a:t>vực</a:t>
            </a:r>
            <a:r>
              <a:rPr lang="en-US" sz="3200" b="1" dirty="0" smtClean="0">
                <a:solidFill>
                  <a:srgbClr val="FF0000"/>
                </a:solidFill>
              </a:rPr>
              <a:t> </a:t>
            </a:r>
            <a:r>
              <a:rPr lang="en-US" sz="3200" b="1" dirty="0" err="1" smtClean="0">
                <a:solidFill>
                  <a:srgbClr val="FF0000"/>
                </a:solidFill>
              </a:rPr>
              <a:t>địa</a:t>
            </a:r>
            <a:r>
              <a:rPr lang="en-US" sz="3200" b="1" dirty="0" smtClean="0">
                <a:solidFill>
                  <a:srgbClr val="FF0000"/>
                </a:solidFill>
              </a:rPr>
              <a:t> </a:t>
            </a:r>
            <a:r>
              <a:rPr lang="en-US" sz="3200" b="1" dirty="0" err="1" smtClean="0">
                <a:solidFill>
                  <a:srgbClr val="FF0000"/>
                </a:solidFill>
              </a:rPr>
              <a:t>hình</a:t>
            </a:r>
            <a:endParaRPr lang="vi-VN" sz="3200" b="1" dirty="0">
              <a:solidFill>
                <a:srgbClr val="FF0000"/>
              </a:solidFill>
            </a:endParaRPr>
          </a:p>
        </p:txBody>
      </p:sp>
      <p:sp>
        <p:nvSpPr>
          <p:cNvPr id="3" name="TextBox 2"/>
          <p:cNvSpPr txBox="1"/>
          <p:nvPr/>
        </p:nvSpPr>
        <p:spPr>
          <a:xfrm>
            <a:off x="280918" y="939225"/>
            <a:ext cx="8482082" cy="584775"/>
          </a:xfrm>
          <a:prstGeom prst="rect">
            <a:avLst/>
          </a:prstGeom>
          <a:noFill/>
        </p:spPr>
        <p:txBody>
          <a:bodyPr wrap="square" rtlCol="0">
            <a:spAutoFit/>
          </a:bodyPr>
          <a:lstStyle/>
          <a:p>
            <a:r>
              <a:rPr lang="en-US" sz="3200" dirty="0" smtClean="0">
                <a:sym typeface="Wingdings"/>
              </a:rPr>
              <a:t> </a:t>
            </a:r>
            <a:r>
              <a:rPr lang="en-US" sz="3200" dirty="0" err="1" smtClean="0"/>
              <a:t>Bắc</a:t>
            </a:r>
            <a:r>
              <a:rPr lang="en-US" sz="3200" dirty="0" smtClean="0"/>
              <a:t> </a:t>
            </a:r>
            <a:r>
              <a:rPr lang="en-US" sz="3200" dirty="0" err="1" smtClean="0"/>
              <a:t>Mĩ</a:t>
            </a:r>
            <a:r>
              <a:rPr lang="en-US" sz="3200" dirty="0" smtClean="0"/>
              <a:t> </a:t>
            </a:r>
            <a:r>
              <a:rPr lang="en-US" sz="3200" dirty="0" err="1" smtClean="0"/>
              <a:t>tiếp</a:t>
            </a:r>
            <a:r>
              <a:rPr lang="en-US" sz="3200" dirty="0" smtClean="0"/>
              <a:t> </a:t>
            </a:r>
            <a:r>
              <a:rPr lang="en-US" sz="3200" dirty="0" err="1" smtClean="0"/>
              <a:t>giáp</a:t>
            </a:r>
            <a:r>
              <a:rPr lang="en-US" sz="3200" dirty="0" smtClean="0"/>
              <a:t> </a:t>
            </a:r>
            <a:r>
              <a:rPr lang="en-US" sz="3200" dirty="0" err="1" smtClean="0"/>
              <a:t>với</a:t>
            </a:r>
            <a:r>
              <a:rPr lang="en-US" sz="3200" dirty="0" smtClean="0"/>
              <a:t> </a:t>
            </a:r>
            <a:r>
              <a:rPr lang="en-US" sz="3200" dirty="0" err="1" smtClean="0"/>
              <a:t>biển</a:t>
            </a:r>
            <a:r>
              <a:rPr lang="en-US" sz="3200" dirty="0" smtClean="0"/>
              <a:t>, </a:t>
            </a:r>
            <a:r>
              <a:rPr lang="en-US" sz="3200" dirty="0" err="1" smtClean="0"/>
              <a:t>đại</a:t>
            </a:r>
            <a:r>
              <a:rPr lang="en-US" sz="3200" dirty="0" smtClean="0"/>
              <a:t> </a:t>
            </a:r>
            <a:r>
              <a:rPr lang="en-US" sz="3200" dirty="0" err="1" smtClean="0"/>
              <a:t>dương</a:t>
            </a:r>
            <a:r>
              <a:rPr lang="en-US" sz="3200" dirty="0" smtClean="0"/>
              <a:t> </a:t>
            </a:r>
            <a:r>
              <a:rPr lang="en-US" sz="3200" dirty="0" err="1" smtClean="0"/>
              <a:t>nào</a:t>
            </a:r>
            <a:r>
              <a:rPr lang="en-US" sz="3200" dirty="0" smtClean="0"/>
              <a:t>?</a:t>
            </a:r>
            <a:endParaRPr lang="vi-VN"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heel(1)">
                                      <p:cBhvr>
                                        <p:cTn id="7" dur="2000"/>
                                        <p:tgtEl>
                                          <p:spTgt spid="819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8438"/>
                                        </p:tgtEl>
                                        <p:attrNameLst>
                                          <p:attrName>style.visibility</p:attrName>
                                        </p:attrNameLst>
                                      </p:cBhvr>
                                      <p:to>
                                        <p:strVal val="visible"/>
                                      </p:to>
                                    </p:set>
                                    <p:anim calcmode="lin" valueType="num">
                                      <p:cBhvr additive="base">
                                        <p:cTn id="15" dur="500" fill="hold"/>
                                        <p:tgtEl>
                                          <p:spTgt spid="18438"/>
                                        </p:tgtEl>
                                        <p:attrNameLst>
                                          <p:attrName>ppt_x</p:attrName>
                                        </p:attrNameLst>
                                      </p:cBhvr>
                                      <p:tavLst>
                                        <p:tav tm="0">
                                          <p:val>
                                            <p:strVal val="#ppt_x"/>
                                          </p:val>
                                        </p:tav>
                                        <p:tav tm="100000">
                                          <p:val>
                                            <p:strVal val="#ppt_x"/>
                                          </p:val>
                                        </p:tav>
                                      </p:tavLst>
                                    </p:anim>
                                    <p:anim calcmode="lin" valueType="num">
                                      <p:cBhvr additive="base">
                                        <p:cTn id="16" dur="500" fill="hold"/>
                                        <p:tgtEl>
                                          <p:spTgt spid="184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grnew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47" name="Text Box 7"/>
          <p:cNvSpPr txBox="1">
            <a:spLocks noChangeArrowheads="1"/>
          </p:cNvSpPr>
          <p:nvPr/>
        </p:nvSpPr>
        <p:spPr bwMode="auto">
          <a:xfrm>
            <a:off x="533400" y="152400"/>
            <a:ext cx="4114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CC0000"/>
                </a:solidFill>
              </a:rPr>
              <a:t>2. </a:t>
            </a:r>
            <a:r>
              <a:rPr lang="en-US" sz="3600" u="sng">
                <a:solidFill>
                  <a:srgbClr val="CC0000"/>
                </a:solidFill>
              </a:rPr>
              <a:t>Đặc điểm đô thị:</a:t>
            </a:r>
          </a:p>
        </p:txBody>
      </p:sp>
      <p:pic>
        <p:nvPicPr>
          <p:cNvPr id="10249" name="Picture 9" descr="Luoc do phan bo dan cu va do thi Bac M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5105400" cy="5334000"/>
          </a:xfrm>
          <a:prstGeom prst="rect">
            <a:avLst/>
          </a:prstGeom>
          <a:noFill/>
          <a:extLst>
            <a:ext uri="{909E8E84-426E-40DD-AFC4-6F175D3DCCD1}">
              <a14:hiddenFill xmlns:a14="http://schemas.microsoft.com/office/drawing/2010/main">
                <a:solidFill>
                  <a:srgbClr val="FFFFFF"/>
                </a:solidFill>
              </a14:hiddenFill>
            </a:ext>
          </a:extLst>
        </p:spPr>
      </p:pic>
      <p:sp>
        <p:nvSpPr>
          <p:cNvPr id="10251" name="Text Box 11"/>
          <p:cNvSpPr txBox="1">
            <a:spLocks noChangeArrowheads="1"/>
          </p:cNvSpPr>
          <p:nvPr/>
        </p:nvSpPr>
        <p:spPr bwMode="auto">
          <a:xfrm>
            <a:off x="5105400" y="1981200"/>
            <a:ext cx="4038600" cy="326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smtClean="0">
                <a:sym typeface="Wingdings"/>
              </a:rPr>
              <a:t> </a:t>
            </a:r>
            <a:r>
              <a:rPr lang="en-US" sz="3200" dirty="0" err="1" smtClean="0"/>
              <a:t>Nêu</a:t>
            </a:r>
            <a:r>
              <a:rPr lang="en-US" sz="3200" dirty="0" smtClean="0"/>
              <a:t> </a:t>
            </a:r>
            <a:r>
              <a:rPr lang="en-US" sz="3200" dirty="0" err="1"/>
              <a:t>tên</a:t>
            </a:r>
            <a:r>
              <a:rPr lang="en-US" sz="3200" dirty="0"/>
              <a:t> </a:t>
            </a:r>
            <a:r>
              <a:rPr lang="en-US" sz="3200" dirty="0" err="1"/>
              <a:t>các</a:t>
            </a:r>
            <a:r>
              <a:rPr lang="en-US" sz="3200" dirty="0"/>
              <a:t> </a:t>
            </a:r>
            <a:r>
              <a:rPr lang="en-US" sz="3200" dirty="0" err="1"/>
              <a:t>đô</a:t>
            </a:r>
            <a:r>
              <a:rPr lang="en-US" sz="3200" dirty="0"/>
              <a:t> </a:t>
            </a:r>
            <a:r>
              <a:rPr lang="en-US" sz="3200" dirty="0" err="1"/>
              <a:t>thị</a:t>
            </a:r>
            <a:r>
              <a:rPr lang="en-US" sz="3200" dirty="0"/>
              <a:t> </a:t>
            </a:r>
            <a:r>
              <a:rPr lang="en-US" sz="3200" dirty="0" err="1"/>
              <a:t>có</a:t>
            </a:r>
            <a:r>
              <a:rPr lang="en-US" sz="3200" dirty="0"/>
              <a:t> </a:t>
            </a:r>
            <a:r>
              <a:rPr lang="en-US" sz="3200" dirty="0" err="1"/>
              <a:t>quy</a:t>
            </a:r>
            <a:r>
              <a:rPr lang="en-US" sz="3200" dirty="0"/>
              <a:t> </a:t>
            </a:r>
            <a:r>
              <a:rPr lang="en-US" sz="3200" dirty="0" err="1"/>
              <a:t>mô</a:t>
            </a:r>
            <a:r>
              <a:rPr lang="en-US" sz="3200" dirty="0"/>
              <a:t> </a:t>
            </a:r>
            <a:r>
              <a:rPr lang="en-US" sz="3200" dirty="0" err="1"/>
              <a:t>dân</a:t>
            </a:r>
            <a:r>
              <a:rPr lang="en-US" sz="3200" dirty="0"/>
              <a:t> </a:t>
            </a:r>
            <a:r>
              <a:rPr lang="en-US" sz="3200" dirty="0" err="1"/>
              <a:t>số</a:t>
            </a:r>
            <a:r>
              <a:rPr lang="en-US" sz="3200" dirty="0"/>
              <a:t>?</a:t>
            </a:r>
          </a:p>
          <a:p>
            <a:pPr>
              <a:spcBef>
                <a:spcPct val="50000"/>
              </a:spcBef>
            </a:pPr>
            <a:r>
              <a:rPr lang="en-US" sz="3200" dirty="0"/>
              <a:t>- </a:t>
            </a:r>
            <a:r>
              <a:rPr lang="en-US" sz="3200" dirty="0" err="1"/>
              <a:t>Trên</a:t>
            </a:r>
            <a:r>
              <a:rPr lang="en-US" sz="3200" dirty="0"/>
              <a:t> 10 </a:t>
            </a:r>
            <a:r>
              <a:rPr lang="en-US" sz="3200" dirty="0" err="1"/>
              <a:t>triệu</a:t>
            </a:r>
            <a:r>
              <a:rPr lang="en-US" sz="3200" dirty="0"/>
              <a:t> </a:t>
            </a:r>
            <a:r>
              <a:rPr lang="en-US" sz="3200" dirty="0" err="1"/>
              <a:t>dân</a:t>
            </a:r>
            <a:r>
              <a:rPr lang="en-US" sz="3200" dirty="0"/>
              <a:t>.</a:t>
            </a:r>
          </a:p>
          <a:p>
            <a:pPr>
              <a:spcBef>
                <a:spcPct val="50000"/>
              </a:spcBef>
            </a:pPr>
            <a:r>
              <a:rPr lang="en-US" sz="3200" dirty="0"/>
              <a:t>- </a:t>
            </a:r>
            <a:r>
              <a:rPr lang="en-US" sz="3200" dirty="0" err="1"/>
              <a:t>Từ</a:t>
            </a:r>
            <a:r>
              <a:rPr lang="en-US" sz="3200" dirty="0"/>
              <a:t> 5-10 </a:t>
            </a:r>
            <a:r>
              <a:rPr lang="en-US" sz="3200" dirty="0" err="1"/>
              <a:t>triệu</a:t>
            </a:r>
            <a:r>
              <a:rPr lang="en-US" sz="3200" dirty="0"/>
              <a:t> </a:t>
            </a:r>
            <a:r>
              <a:rPr lang="en-US" sz="3200" dirty="0" err="1"/>
              <a:t>dân</a:t>
            </a:r>
            <a:r>
              <a:rPr lang="en-US" sz="3200" dirty="0"/>
              <a:t>.</a:t>
            </a:r>
          </a:p>
          <a:p>
            <a:pPr>
              <a:spcBef>
                <a:spcPct val="50000"/>
              </a:spcBef>
            </a:pPr>
            <a:r>
              <a:rPr lang="en-US" sz="3200" dirty="0"/>
              <a:t>- </a:t>
            </a:r>
            <a:r>
              <a:rPr lang="en-US" sz="3200" dirty="0" err="1"/>
              <a:t>Từ</a:t>
            </a:r>
            <a:r>
              <a:rPr lang="en-US" sz="3200" dirty="0"/>
              <a:t> 3-5 </a:t>
            </a:r>
            <a:r>
              <a:rPr lang="en-US" sz="3200" dirty="0" err="1"/>
              <a:t>triệu</a:t>
            </a:r>
            <a:r>
              <a:rPr lang="en-US" sz="3200" dirty="0"/>
              <a:t> </a:t>
            </a:r>
            <a:r>
              <a:rPr lang="en-US" sz="3200" dirty="0" err="1"/>
              <a:t>dân</a:t>
            </a:r>
            <a:r>
              <a:rPr lang="en-US" sz="3200" dirty="0"/>
              <a:t>.</a:t>
            </a:r>
          </a:p>
        </p:txBody>
      </p:sp>
      <p:grpSp>
        <p:nvGrpSpPr>
          <p:cNvPr id="10258" name="Group 18"/>
          <p:cNvGrpSpPr>
            <a:grpSpLocks/>
          </p:cNvGrpSpPr>
          <p:nvPr/>
        </p:nvGrpSpPr>
        <p:grpSpPr bwMode="auto">
          <a:xfrm>
            <a:off x="914400" y="3733800"/>
            <a:ext cx="1905000" cy="1752600"/>
            <a:chOff x="576" y="2352"/>
            <a:chExt cx="1200" cy="1104"/>
          </a:xfrm>
        </p:grpSpPr>
        <p:sp>
          <p:nvSpPr>
            <p:cNvPr id="10255" name="Oval 15"/>
            <p:cNvSpPr>
              <a:spLocks noChangeArrowheads="1"/>
            </p:cNvSpPr>
            <p:nvPr/>
          </p:nvSpPr>
          <p:spPr bwMode="auto">
            <a:xfrm>
              <a:off x="960" y="3312"/>
              <a:ext cx="144"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256" name="Oval 16"/>
            <p:cNvSpPr>
              <a:spLocks noChangeArrowheads="1"/>
            </p:cNvSpPr>
            <p:nvPr/>
          </p:nvSpPr>
          <p:spPr bwMode="auto">
            <a:xfrm>
              <a:off x="1632" y="2352"/>
              <a:ext cx="144"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257" name="Oval 17"/>
            <p:cNvSpPr>
              <a:spLocks noChangeArrowheads="1"/>
            </p:cNvSpPr>
            <p:nvPr/>
          </p:nvSpPr>
          <p:spPr bwMode="auto">
            <a:xfrm>
              <a:off x="576" y="2400"/>
              <a:ext cx="144"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10262" name="Group 22"/>
          <p:cNvGrpSpPr>
            <a:grpSpLocks/>
          </p:cNvGrpSpPr>
          <p:nvPr/>
        </p:nvGrpSpPr>
        <p:grpSpPr bwMode="auto">
          <a:xfrm>
            <a:off x="838200" y="3505200"/>
            <a:ext cx="1905000" cy="381000"/>
            <a:chOff x="528" y="2208"/>
            <a:chExt cx="1200" cy="240"/>
          </a:xfrm>
        </p:grpSpPr>
        <p:sp>
          <p:nvSpPr>
            <p:cNvPr id="10259" name="Oval 19"/>
            <p:cNvSpPr>
              <a:spLocks noChangeArrowheads="1"/>
            </p:cNvSpPr>
            <p:nvPr/>
          </p:nvSpPr>
          <p:spPr bwMode="auto">
            <a:xfrm>
              <a:off x="1344" y="2352"/>
              <a:ext cx="96" cy="96"/>
            </a:xfrm>
            <a:prstGeom prst="ellipse">
              <a:avLst/>
            </a:prstGeom>
            <a:solidFill>
              <a:srgbClr val="FF66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260" name="Oval 20"/>
            <p:cNvSpPr>
              <a:spLocks noChangeArrowheads="1"/>
            </p:cNvSpPr>
            <p:nvPr/>
          </p:nvSpPr>
          <p:spPr bwMode="auto">
            <a:xfrm>
              <a:off x="1632" y="2208"/>
              <a:ext cx="96" cy="96"/>
            </a:xfrm>
            <a:prstGeom prst="ellipse">
              <a:avLst/>
            </a:prstGeom>
            <a:solidFill>
              <a:srgbClr val="FF66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261" name="Oval 21"/>
            <p:cNvSpPr>
              <a:spLocks noChangeArrowheads="1"/>
            </p:cNvSpPr>
            <p:nvPr/>
          </p:nvSpPr>
          <p:spPr bwMode="auto">
            <a:xfrm>
              <a:off x="528" y="2256"/>
              <a:ext cx="96" cy="96"/>
            </a:xfrm>
            <a:prstGeom prst="ellipse">
              <a:avLst/>
            </a:prstGeom>
            <a:solidFill>
              <a:srgbClr val="FF66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10274" name="Group 34"/>
          <p:cNvGrpSpPr>
            <a:grpSpLocks/>
          </p:cNvGrpSpPr>
          <p:nvPr/>
        </p:nvGrpSpPr>
        <p:grpSpPr bwMode="auto">
          <a:xfrm>
            <a:off x="1143000" y="2819400"/>
            <a:ext cx="1295400" cy="2362200"/>
            <a:chOff x="720" y="1776"/>
            <a:chExt cx="816" cy="1488"/>
          </a:xfrm>
        </p:grpSpPr>
        <p:sp>
          <p:nvSpPr>
            <p:cNvPr id="10263" name="Oval 23"/>
            <p:cNvSpPr>
              <a:spLocks noChangeArrowheads="1"/>
            </p:cNvSpPr>
            <p:nvPr/>
          </p:nvSpPr>
          <p:spPr bwMode="auto">
            <a:xfrm>
              <a:off x="816" y="3216"/>
              <a:ext cx="48" cy="48"/>
            </a:xfrm>
            <a:prstGeom prst="ellipse">
              <a:avLst/>
            </a:prstGeom>
            <a:solidFill>
              <a:srgbClr val="009900"/>
            </a:soli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264" name="Oval 24"/>
            <p:cNvSpPr>
              <a:spLocks noChangeArrowheads="1"/>
            </p:cNvSpPr>
            <p:nvPr/>
          </p:nvSpPr>
          <p:spPr bwMode="auto">
            <a:xfrm>
              <a:off x="720" y="1776"/>
              <a:ext cx="48" cy="48"/>
            </a:xfrm>
            <a:prstGeom prst="ellipse">
              <a:avLst/>
            </a:prstGeom>
            <a:solidFill>
              <a:srgbClr val="009900"/>
            </a:soli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265" name="Oval 25"/>
            <p:cNvSpPr>
              <a:spLocks noChangeArrowheads="1"/>
            </p:cNvSpPr>
            <p:nvPr/>
          </p:nvSpPr>
          <p:spPr bwMode="auto">
            <a:xfrm>
              <a:off x="720" y="1872"/>
              <a:ext cx="48" cy="48"/>
            </a:xfrm>
            <a:prstGeom prst="ellipse">
              <a:avLst/>
            </a:prstGeom>
            <a:solidFill>
              <a:srgbClr val="009900"/>
            </a:soli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266" name="Oval 26"/>
            <p:cNvSpPr>
              <a:spLocks noChangeArrowheads="1"/>
            </p:cNvSpPr>
            <p:nvPr/>
          </p:nvSpPr>
          <p:spPr bwMode="auto">
            <a:xfrm>
              <a:off x="1104" y="2736"/>
              <a:ext cx="48" cy="48"/>
            </a:xfrm>
            <a:prstGeom prst="ellipse">
              <a:avLst/>
            </a:prstGeom>
            <a:solidFill>
              <a:srgbClr val="009900"/>
            </a:soli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267" name="Oval 27"/>
            <p:cNvSpPr>
              <a:spLocks noChangeArrowheads="1"/>
            </p:cNvSpPr>
            <p:nvPr/>
          </p:nvSpPr>
          <p:spPr bwMode="auto">
            <a:xfrm>
              <a:off x="1152" y="2880"/>
              <a:ext cx="48" cy="48"/>
            </a:xfrm>
            <a:prstGeom prst="ellipse">
              <a:avLst/>
            </a:prstGeom>
            <a:solidFill>
              <a:srgbClr val="009900"/>
            </a:soli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273" name="Oval 33"/>
            <p:cNvSpPr>
              <a:spLocks noChangeArrowheads="1"/>
            </p:cNvSpPr>
            <p:nvPr/>
          </p:nvSpPr>
          <p:spPr bwMode="auto">
            <a:xfrm>
              <a:off x="1488" y="2352"/>
              <a:ext cx="48" cy="48"/>
            </a:xfrm>
            <a:prstGeom prst="ellipse">
              <a:avLst/>
            </a:prstGeom>
            <a:solidFill>
              <a:srgbClr val="009900"/>
            </a:soli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Tree>
    <p:extLst>
      <p:ext uri="{BB962C8B-B14F-4D97-AF65-F5344CB8AC3E}">
        <p14:creationId xmlns:p14="http://schemas.microsoft.com/office/powerpoint/2010/main" val="20909678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258"/>
                                        </p:tgtEl>
                                        <p:attrNameLst>
                                          <p:attrName>style.visibility</p:attrName>
                                        </p:attrNameLst>
                                      </p:cBhvr>
                                      <p:to>
                                        <p:strVal val="visible"/>
                                      </p:to>
                                    </p:set>
                                    <p:animEffect transition="in" filter="dissolve">
                                      <p:cBhvr>
                                        <p:cTn id="7" dur="1000"/>
                                        <p:tgtEl>
                                          <p:spTgt spid="102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262"/>
                                        </p:tgtEl>
                                        <p:attrNameLst>
                                          <p:attrName>style.visibility</p:attrName>
                                        </p:attrNameLst>
                                      </p:cBhvr>
                                      <p:to>
                                        <p:strVal val="visible"/>
                                      </p:to>
                                    </p:set>
                                    <p:animEffect transition="in" filter="blinds(horizontal)">
                                      <p:cBhvr>
                                        <p:cTn id="12" dur="1000"/>
                                        <p:tgtEl>
                                          <p:spTgt spid="102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0274"/>
                                        </p:tgtEl>
                                        <p:attrNameLst>
                                          <p:attrName>style.visibility</p:attrName>
                                        </p:attrNameLst>
                                      </p:cBhvr>
                                      <p:to>
                                        <p:strVal val="visible"/>
                                      </p:to>
                                    </p:set>
                                    <p:animEffect transition="in" filter="dissolve">
                                      <p:cBhvr>
                                        <p:cTn id="17" dur="500"/>
                                        <p:tgtEl>
                                          <p:spTgt spid="10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grnew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47" name="Text Box 7"/>
          <p:cNvSpPr txBox="1">
            <a:spLocks noChangeArrowheads="1"/>
          </p:cNvSpPr>
          <p:nvPr/>
        </p:nvSpPr>
        <p:spPr bwMode="auto">
          <a:xfrm>
            <a:off x="533400" y="152400"/>
            <a:ext cx="4114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CC0000"/>
                </a:solidFill>
              </a:rPr>
              <a:t>2. </a:t>
            </a:r>
            <a:r>
              <a:rPr lang="en-US" sz="3600" u="sng">
                <a:solidFill>
                  <a:srgbClr val="CC0000"/>
                </a:solidFill>
              </a:rPr>
              <a:t>Đặc điểm đô thị:</a:t>
            </a:r>
          </a:p>
        </p:txBody>
      </p:sp>
      <p:pic>
        <p:nvPicPr>
          <p:cNvPr id="10249" name="Picture 9" descr="Luoc do phan bo dan cu va do thi Bac M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5105400" cy="5334000"/>
          </a:xfrm>
          <a:prstGeom prst="rect">
            <a:avLst/>
          </a:prstGeom>
          <a:noFill/>
          <a:extLst>
            <a:ext uri="{909E8E84-426E-40DD-AFC4-6F175D3DCCD1}">
              <a14:hiddenFill xmlns:a14="http://schemas.microsoft.com/office/drawing/2010/main">
                <a:solidFill>
                  <a:srgbClr val="FFFFFF"/>
                </a:solidFill>
              </a14:hiddenFill>
            </a:ext>
          </a:extLst>
        </p:spPr>
      </p:pic>
      <p:grpSp>
        <p:nvGrpSpPr>
          <p:cNvPr id="10258" name="Group 18"/>
          <p:cNvGrpSpPr>
            <a:grpSpLocks/>
          </p:cNvGrpSpPr>
          <p:nvPr/>
        </p:nvGrpSpPr>
        <p:grpSpPr bwMode="auto">
          <a:xfrm>
            <a:off x="914400" y="3733800"/>
            <a:ext cx="1905000" cy="1752600"/>
            <a:chOff x="576" y="2352"/>
            <a:chExt cx="1200" cy="1104"/>
          </a:xfrm>
        </p:grpSpPr>
        <p:sp>
          <p:nvSpPr>
            <p:cNvPr id="10255" name="Oval 15"/>
            <p:cNvSpPr>
              <a:spLocks noChangeArrowheads="1"/>
            </p:cNvSpPr>
            <p:nvPr/>
          </p:nvSpPr>
          <p:spPr bwMode="auto">
            <a:xfrm>
              <a:off x="960" y="3312"/>
              <a:ext cx="144"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256" name="Oval 16"/>
            <p:cNvSpPr>
              <a:spLocks noChangeArrowheads="1"/>
            </p:cNvSpPr>
            <p:nvPr/>
          </p:nvSpPr>
          <p:spPr bwMode="auto">
            <a:xfrm>
              <a:off x="1632" y="2352"/>
              <a:ext cx="144"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257" name="Oval 17"/>
            <p:cNvSpPr>
              <a:spLocks noChangeArrowheads="1"/>
            </p:cNvSpPr>
            <p:nvPr/>
          </p:nvSpPr>
          <p:spPr bwMode="auto">
            <a:xfrm>
              <a:off x="576" y="2400"/>
              <a:ext cx="144"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10262" name="Group 22"/>
          <p:cNvGrpSpPr>
            <a:grpSpLocks/>
          </p:cNvGrpSpPr>
          <p:nvPr/>
        </p:nvGrpSpPr>
        <p:grpSpPr bwMode="auto">
          <a:xfrm>
            <a:off x="838200" y="3505200"/>
            <a:ext cx="1905000" cy="381000"/>
            <a:chOff x="528" y="2208"/>
            <a:chExt cx="1200" cy="240"/>
          </a:xfrm>
        </p:grpSpPr>
        <p:sp>
          <p:nvSpPr>
            <p:cNvPr id="10259" name="Oval 19"/>
            <p:cNvSpPr>
              <a:spLocks noChangeArrowheads="1"/>
            </p:cNvSpPr>
            <p:nvPr/>
          </p:nvSpPr>
          <p:spPr bwMode="auto">
            <a:xfrm>
              <a:off x="1344" y="2352"/>
              <a:ext cx="96" cy="96"/>
            </a:xfrm>
            <a:prstGeom prst="ellipse">
              <a:avLst/>
            </a:prstGeom>
            <a:solidFill>
              <a:srgbClr val="FF66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260" name="Oval 20"/>
            <p:cNvSpPr>
              <a:spLocks noChangeArrowheads="1"/>
            </p:cNvSpPr>
            <p:nvPr/>
          </p:nvSpPr>
          <p:spPr bwMode="auto">
            <a:xfrm>
              <a:off x="1632" y="2208"/>
              <a:ext cx="96" cy="96"/>
            </a:xfrm>
            <a:prstGeom prst="ellipse">
              <a:avLst/>
            </a:prstGeom>
            <a:solidFill>
              <a:srgbClr val="FF66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261" name="Oval 21"/>
            <p:cNvSpPr>
              <a:spLocks noChangeArrowheads="1"/>
            </p:cNvSpPr>
            <p:nvPr/>
          </p:nvSpPr>
          <p:spPr bwMode="auto">
            <a:xfrm>
              <a:off x="528" y="2256"/>
              <a:ext cx="96" cy="96"/>
            </a:xfrm>
            <a:prstGeom prst="ellipse">
              <a:avLst/>
            </a:prstGeom>
            <a:solidFill>
              <a:srgbClr val="FF66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10274" name="Group 34"/>
          <p:cNvGrpSpPr>
            <a:grpSpLocks/>
          </p:cNvGrpSpPr>
          <p:nvPr/>
        </p:nvGrpSpPr>
        <p:grpSpPr bwMode="auto">
          <a:xfrm>
            <a:off x="1143000" y="2819400"/>
            <a:ext cx="1295400" cy="2362200"/>
            <a:chOff x="720" y="1776"/>
            <a:chExt cx="816" cy="1488"/>
          </a:xfrm>
        </p:grpSpPr>
        <p:sp>
          <p:nvSpPr>
            <p:cNvPr id="10263" name="Oval 23"/>
            <p:cNvSpPr>
              <a:spLocks noChangeArrowheads="1"/>
            </p:cNvSpPr>
            <p:nvPr/>
          </p:nvSpPr>
          <p:spPr bwMode="auto">
            <a:xfrm>
              <a:off x="816" y="3216"/>
              <a:ext cx="48" cy="48"/>
            </a:xfrm>
            <a:prstGeom prst="ellipse">
              <a:avLst/>
            </a:prstGeom>
            <a:solidFill>
              <a:srgbClr val="009900"/>
            </a:soli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264" name="Oval 24"/>
            <p:cNvSpPr>
              <a:spLocks noChangeArrowheads="1"/>
            </p:cNvSpPr>
            <p:nvPr/>
          </p:nvSpPr>
          <p:spPr bwMode="auto">
            <a:xfrm>
              <a:off x="720" y="1776"/>
              <a:ext cx="48" cy="48"/>
            </a:xfrm>
            <a:prstGeom prst="ellipse">
              <a:avLst/>
            </a:prstGeom>
            <a:solidFill>
              <a:srgbClr val="009900"/>
            </a:soli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265" name="Oval 25"/>
            <p:cNvSpPr>
              <a:spLocks noChangeArrowheads="1"/>
            </p:cNvSpPr>
            <p:nvPr/>
          </p:nvSpPr>
          <p:spPr bwMode="auto">
            <a:xfrm>
              <a:off x="720" y="1872"/>
              <a:ext cx="48" cy="48"/>
            </a:xfrm>
            <a:prstGeom prst="ellipse">
              <a:avLst/>
            </a:prstGeom>
            <a:solidFill>
              <a:srgbClr val="009900"/>
            </a:soli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266" name="Oval 26"/>
            <p:cNvSpPr>
              <a:spLocks noChangeArrowheads="1"/>
            </p:cNvSpPr>
            <p:nvPr/>
          </p:nvSpPr>
          <p:spPr bwMode="auto">
            <a:xfrm>
              <a:off x="1104" y="2736"/>
              <a:ext cx="48" cy="48"/>
            </a:xfrm>
            <a:prstGeom prst="ellipse">
              <a:avLst/>
            </a:prstGeom>
            <a:solidFill>
              <a:srgbClr val="009900"/>
            </a:soli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267" name="Oval 27"/>
            <p:cNvSpPr>
              <a:spLocks noChangeArrowheads="1"/>
            </p:cNvSpPr>
            <p:nvPr/>
          </p:nvSpPr>
          <p:spPr bwMode="auto">
            <a:xfrm>
              <a:off x="1152" y="2880"/>
              <a:ext cx="48" cy="48"/>
            </a:xfrm>
            <a:prstGeom prst="ellipse">
              <a:avLst/>
            </a:prstGeom>
            <a:solidFill>
              <a:srgbClr val="009900"/>
            </a:soli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273" name="Oval 33"/>
            <p:cNvSpPr>
              <a:spLocks noChangeArrowheads="1"/>
            </p:cNvSpPr>
            <p:nvPr/>
          </p:nvSpPr>
          <p:spPr bwMode="auto">
            <a:xfrm>
              <a:off x="1488" y="2352"/>
              <a:ext cx="48" cy="48"/>
            </a:xfrm>
            <a:prstGeom prst="ellipse">
              <a:avLst/>
            </a:prstGeom>
            <a:solidFill>
              <a:srgbClr val="009900"/>
            </a:soli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2" name="Rectangle 1"/>
          <p:cNvSpPr/>
          <p:nvPr/>
        </p:nvSpPr>
        <p:spPr>
          <a:xfrm>
            <a:off x="5105400" y="2436758"/>
            <a:ext cx="4061346" cy="2062103"/>
          </a:xfrm>
          <a:prstGeom prst="rect">
            <a:avLst/>
          </a:prstGeom>
        </p:spPr>
        <p:txBody>
          <a:bodyPr wrap="square">
            <a:spAutoFit/>
          </a:bodyPr>
          <a:lstStyle/>
          <a:p>
            <a:r>
              <a:rPr lang="vi-VN" sz="3200" dirty="0" smtClean="0">
                <a:sym typeface="Wingdings"/>
              </a:rPr>
              <a:t> </a:t>
            </a:r>
            <a:r>
              <a:rPr lang="vi-VN" sz="3200" dirty="0" smtClean="0"/>
              <a:t> </a:t>
            </a:r>
            <a:r>
              <a:rPr lang="vi-VN" sz="3200" dirty="0"/>
              <a:t>Quan sát hình 37.2 nhận xét sự phân bố các thành phố đô thị Bắc Mĩ?</a:t>
            </a:r>
          </a:p>
        </p:txBody>
      </p:sp>
    </p:spTree>
    <p:extLst>
      <p:ext uri="{BB962C8B-B14F-4D97-AF65-F5344CB8AC3E}">
        <p14:creationId xmlns:p14="http://schemas.microsoft.com/office/powerpoint/2010/main" val="9344015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grnew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47" name="Text Box 7"/>
          <p:cNvSpPr txBox="1">
            <a:spLocks noChangeArrowheads="1"/>
          </p:cNvSpPr>
          <p:nvPr/>
        </p:nvSpPr>
        <p:spPr bwMode="auto">
          <a:xfrm>
            <a:off x="533400" y="152400"/>
            <a:ext cx="4114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CC0000"/>
                </a:solidFill>
              </a:rPr>
              <a:t>2. </a:t>
            </a:r>
            <a:r>
              <a:rPr lang="en-US" sz="3600" u="sng">
                <a:solidFill>
                  <a:srgbClr val="CC0000"/>
                </a:solidFill>
              </a:rPr>
              <a:t>Đặc điểm đô thị:</a:t>
            </a:r>
          </a:p>
        </p:txBody>
      </p:sp>
      <p:pic>
        <p:nvPicPr>
          <p:cNvPr id="10249" name="Picture 9" descr="Luoc do phan bo dan cu va do thi Bac M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5105400" cy="5334000"/>
          </a:xfrm>
          <a:prstGeom prst="rect">
            <a:avLst/>
          </a:prstGeom>
          <a:noFill/>
          <a:extLst>
            <a:ext uri="{909E8E84-426E-40DD-AFC4-6F175D3DCCD1}">
              <a14:hiddenFill xmlns:a14="http://schemas.microsoft.com/office/drawing/2010/main">
                <a:solidFill>
                  <a:srgbClr val="FFFFFF"/>
                </a:solidFill>
              </a14:hiddenFill>
            </a:ext>
          </a:extLst>
        </p:spPr>
      </p:pic>
      <p:grpSp>
        <p:nvGrpSpPr>
          <p:cNvPr id="10258" name="Group 18"/>
          <p:cNvGrpSpPr>
            <a:grpSpLocks/>
          </p:cNvGrpSpPr>
          <p:nvPr/>
        </p:nvGrpSpPr>
        <p:grpSpPr bwMode="auto">
          <a:xfrm>
            <a:off x="914400" y="3733800"/>
            <a:ext cx="1905000" cy="1752600"/>
            <a:chOff x="576" y="2352"/>
            <a:chExt cx="1200" cy="1104"/>
          </a:xfrm>
        </p:grpSpPr>
        <p:sp>
          <p:nvSpPr>
            <p:cNvPr id="10255" name="Oval 15"/>
            <p:cNvSpPr>
              <a:spLocks noChangeArrowheads="1"/>
            </p:cNvSpPr>
            <p:nvPr/>
          </p:nvSpPr>
          <p:spPr bwMode="auto">
            <a:xfrm>
              <a:off x="960" y="3312"/>
              <a:ext cx="144"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256" name="Oval 16"/>
            <p:cNvSpPr>
              <a:spLocks noChangeArrowheads="1"/>
            </p:cNvSpPr>
            <p:nvPr/>
          </p:nvSpPr>
          <p:spPr bwMode="auto">
            <a:xfrm>
              <a:off x="1632" y="2352"/>
              <a:ext cx="144"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257" name="Oval 17"/>
            <p:cNvSpPr>
              <a:spLocks noChangeArrowheads="1"/>
            </p:cNvSpPr>
            <p:nvPr/>
          </p:nvSpPr>
          <p:spPr bwMode="auto">
            <a:xfrm>
              <a:off x="576" y="2400"/>
              <a:ext cx="144"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10262" name="Group 22"/>
          <p:cNvGrpSpPr>
            <a:grpSpLocks/>
          </p:cNvGrpSpPr>
          <p:nvPr/>
        </p:nvGrpSpPr>
        <p:grpSpPr bwMode="auto">
          <a:xfrm>
            <a:off x="838200" y="3505200"/>
            <a:ext cx="1905000" cy="381000"/>
            <a:chOff x="528" y="2208"/>
            <a:chExt cx="1200" cy="240"/>
          </a:xfrm>
        </p:grpSpPr>
        <p:sp>
          <p:nvSpPr>
            <p:cNvPr id="10259" name="Oval 19"/>
            <p:cNvSpPr>
              <a:spLocks noChangeArrowheads="1"/>
            </p:cNvSpPr>
            <p:nvPr/>
          </p:nvSpPr>
          <p:spPr bwMode="auto">
            <a:xfrm>
              <a:off x="1344" y="2352"/>
              <a:ext cx="96" cy="96"/>
            </a:xfrm>
            <a:prstGeom prst="ellipse">
              <a:avLst/>
            </a:prstGeom>
            <a:solidFill>
              <a:srgbClr val="FF66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260" name="Oval 20"/>
            <p:cNvSpPr>
              <a:spLocks noChangeArrowheads="1"/>
            </p:cNvSpPr>
            <p:nvPr/>
          </p:nvSpPr>
          <p:spPr bwMode="auto">
            <a:xfrm>
              <a:off x="1632" y="2208"/>
              <a:ext cx="96" cy="96"/>
            </a:xfrm>
            <a:prstGeom prst="ellipse">
              <a:avLst/>
            </a:prstGeom>
            <a:solidFill>
              <a:srgbClr val="FF66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261" name="Oval 21"/>
            <p:cNvSpPr>
              <a:spLocks noChangeArrowheads="1"/>
            </p:cNvSpPr>
            <p:nvPr/>
          </p:nvSpPr>
          <p:spPr bwMode="auto">
            <a:xfrm>
              <a:off x="528" y="2256"/>
              <a:ext cx="96" cy="96"/>
            </a:xfrm>
            <a:prstGeom prst="ellipse">
              <a:avLst/>
            </a:prstGeom>
            <a:solidFill>
              <a:srgbClr val="FF66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10274" name="Group 34"/>
          <p:cNvGrpSpPr>
            <a:grpSpLocks/>
          </p:cNvGrpSpPr>
          <p:nvPr/>
        </p:nvGrpSpPr>
        <p:grpSpPr bwMode="auto">
          <a:xfrm>
            <a:off x="1143000" y="2819400"/>
            <a:ext cx="1295400" cy="2362200"/>
            <a:chOff x="720" y="1776"/>
            <a:chExt cx="816" cy="1488"/>
          </a:xfrm>
        </p:grpSpPr>
        <p:sp>
          <p:nvSpPr>
            <p:cNvPr id="10263" name="Oval 23"/>
            <p:cNvSpPr>
              <a:spLocks noChangeArrowheads="1"/>
            </p:cNvSpPr>
            <p:nvPr/>
          </p:nvSpPr>
          <p:spPr bwMode="auto">
            <a:xfrm>
              <a:off x="816" y="3216"/>
              <a:ext cx="48" cy="48"/>
            </a:xfrm>
            <a:prstGeom prst="ellipse">
              <a:avLst/>
            </a:prstGeom>
            <a:solidFill>
              <a:srgbClr val="009900"/>
            </a:soli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264" name="Oval 24"/>
            <p:cNvSpPr>
              <a:spLocks noChangeArrowheads="1"/>
            </p:cNvSpPr>
            <p:nvPr/>
          </p:nvSpPr>
          <p:spPr bwMode="auto">
            <a:xfrm>
              <a:off x="720" y="1776"/>
              <a:ext cx="48" cy="48"/>
            </a:xfrm>
            <a:prstGeom prst="ellipse">
              <a:avLst/>
            </a:prstGeom>
            <a:solidFill>
              <a:srgbClr val="009900"/>
            </a:soli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265" name="Oval 25"/>
            <p:cNvSpPr>
              <a:spLocks noChangeArrowheads="1"/>
            </p:cNvSpPr>
            <p:nvPr/>
          </p:nvSpPr>
          <p:spPr bwMode="auto">
            <a:xfrm>
              <a:off x="720" y="1872"/>
              <a:ext cx="48" cy="48"/>
            </a:xfrm>
            <a:prstGeom prst="ellipse">
              <a:avLst/>
            </a:prstGeom>
            <a:solidFill>
              <a:srgbClr val="009900"/>
            </a:soli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266" name="Oval 26"/>
            <p:cNvSpPr>
              <a:spLocks noChangeArrowheads="1"/>
            </p:cNvSpPr>
            <p:nvPr/>
          </p:nvSpPr>
          <p:spPr bwMode="auto">
            <a:xfrm>
              <a:off x="1104" y="2736"/>
              <a:ext cx="48" cy="48"/>
            </a:xfrm>
            <a:prstGeom prst="ellipse">
              <a:avLst/>
            </a:prstGeom>
            <a:solidFill>
              <a:srgbClr val="009900"/>
            </a:soli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267" name="Oval 27"/>
            <p:cNvSpPr>
              <a:spLocks noChangeArrowheads="1"/>
            </p:cNvSpPr>
            <p:nvPr/>
          </p:nvSpPr>
          <p:spPr bwMode="auto">
            <a:xfrm>
              <a:off x="1152" y="2880"/>
              <a:ext cx="48" cy="48"/>
            </a:xfrm>
            <a:prstGeom prst="ellipse">
              <a:avLst/>
            </a:prstGeom>
            <a:solidFill>
              <a:srgbClr val="009900"/>
            </a:soli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273" name="Oval 33"/>
            <p:cNvSpPr>
              <a:spLocks noChangeArrowheads="1"/>
            </p:cNvSpPr>
            <p:nvPr/>
          </p:nvSpPr>
          <p:spPr bwMode="auto">
            <a:xfrm>
              <a:off x="1488" y="2352"/>
              <a:ext cx="48" cy="48"/>
            </a:xfrm>
            <a:prstGeom prst="ellipse">
              <a:avLst/>
            </a:prstGeom>
            <a:solidFill>
              <a:srgbClr val="009900"/>
            </a:solidFill>
            <a:ln w="952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3" name="Rectangle 2"/>
          <p:cNvSpPr/>
          <p:nvPr/>
        </p:nvSpPr>
        <p:spPr>
          <a:xfrm>
            <a:off x="5105399" y="2462389"/>
            <a:ext cx="4037463" cy="3539430"/>
          </a:xfrm>
          <a:prstGeom prst="rect">
            <a:avLst/>
          </a:prstGeom>
        </p:spPr>
        <p:txBody>
          <a:bodyPr wrap="square">
            <a:spAutoFit/>
          </a:bodyPr>
          <a:lstStyle/>
          <a:p>
            <a:r>
              <a:rPr lang="vi-VN" sz="2800" i="1" dirty="0" smtClean="0">
                <a:sym typeface="Wingdings"/>
              </a:rPr>
              <a:t> </a:t>
            </a:r>
            <a:r>
              <a:rPr lang="vi-VN" sz="2800" i="1" dirty="0" smtClean="0"/>
              <a:t> </a:t>
            </a:r>
            <a:r>
              <a:rPr lang="vi-VN" sz="2800" i="1" dirty="0"/>
              <a:t>Sự phân bố đô thị Bắc Mĩ: Si-ca-gô có nhiều tòa nhà cao ốc chen chúc bên nhau, dân Si-ca-gô rất đông, chủ yếu hoạt động trong các ngành công nghiệp, dịch </a:t>
            </a:r>
            <a:r>
              <a:rPr lang="vi-VN" sz="2800" i="1" dirty="0" smtClean="0"/>
              <a:t>vụ,......</a:t>
            </a:r>
            <a:endParaRPr lang="vi-VN" sz="2800" i="1" dirty="0"/>
          </a:p>
        </p:txBody>
      </p:sp>
    </p:spTree>
    <p:extLst>
      <p:ext uri="{BB962C8B-B14F-4D97-AF65-F5344CB8AC3E}">
        <p14:creationId xmlns:p14="http://schemas.microsoft.com/office/powerpoint/2010/main" val="148068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bgrnew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Thanh pho Si-ca-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724400" cy="4389438"/>
          </a:xfrm>
          <a:prstGeom prst="rect">
            <a:avLst/>
          </a:prstGeom>
          <a:noFill/>
          <a:extLst>
            <a:ext uri="{909E8E84-426E-40DD-AFC4-6F175D3DCCD1}">
              <a14:hiddenFill xmlns:a14="http://schemas.microsoft.com/office/drawing/2010/main">
                <a:solidFill>
                  <a:srgbClr val="FFFFFF"/>
                </a:solidFill>
              </a14:hiddenFill>
            </a:ext>
          </a:extLst>
        </p:spPr>
      </p:pic>
      <p:pic>
        <p:nvPicPr>
          <p:cNvPr id="16389" name="Picture 5" descr="newyo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0"/>
            <a:ext cx="4419600" cy="4419600"/>
          </a:xfrm>
          <a:prstGeom prst="rect">
            <a:avLst/>
          </a:prstGeom>
          <a:noFill/>
          <a:extLst>
            <a:ext uri="{909E8E84-426E-40DD-AFC4-6F175D3DCCD1}">
              <a14:hiddenFill xmlns:a14="http://schemas.microsoft.com/office/drawing/2010/main">
                <a:solidFill>
                  <a:srgbClr val="FFFFFF"/>
                </a:solidFill>
              </a14:hiddenFill>
            </a:ext>
          </a:extLst>
        </p:spPr>
      </p:pic>
      <p:sp>
        <p:nvSpPr>
          <p:cNvPr id="16390" name="Text Box 6"/>
          <p:cNvSpPr txBox="1">
            <a:spLocks noChangeArrowheads="1"/>
          </p:cNvSpPr>
          <p:nvPr/>
        </p:nvSpPr>
        <p:spPr bwMode="auto">
          <a:xfrm>
            <a:off x="0" y="4572000"/>
            <a:ext cx="4495800" cy="650875"/>
          </a:xfrm>
          <a:prstGeom prst="rect">
            <a:avLst/>
          </a:prstGeom>
          <a:solidFill>
            <a:srgbClr val="0000CC"/>
          </a:solidFill>
          <a:ln w="9525">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rPr>
              <a:t>Thành phố Si-ca-gô</a:t>
            </a:r>
          </a:p>
        </p:txBody>
      </p:sp>
      <p:sp>
        <p:nvSpPr>
          <p:cNvPr id="16391" name="Text Box 7"/>
          <p:cNvSpPr txBox="1">
            <a:spLocks noChangeArrowheads="1"/>
          </p:cNvSpPr>
          <p:nvPr/>
        </p:nvSpPr>
        <p:spPr bwMode="auto">
          <a:xfrm>
            <a:off x="4953000" y="4648200"/>
            <a:ext cx="4038600" cy="650875"/>
          </a:xfrm>
          <a:prstGeom prst="rect">
            <a:avLst/>
          </a:prstGeom>
          <a:solidFill>
            <a:srgbClr val="0000CC"/>
          </a:solidFill>
          <a:ln w="9525">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chemeClr val="bg1"/>
                </a:solidFill>
              </a:rPr>
              <a:t>Niu-York</a:t>
            </a:r>
          </a:p>
        </p:txBody>
      </p:sp>
    </p:spTree>
    <p:extLst>
      <p:ext uri="{BB962C8B-B14F-4D97-AF65-F5344CB8AC3E}">
        <p14:creationId xmlns:p14="http://schemas.microsoft.com/office/powerpoint/2010/main" val="9181715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bgrnew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268" name="Text Box 4"/>
          <p:cNvSpPr txBox="1">
            <a:spLocks noChangeArrowheads="1"/>
          </p:cNvSpPr>
          <p:nvPr/>
        </p:nvSpPr>
        <p:spPr bwMode="auto">
          <a:xfrm>
            <a:off x="1066800" y="228600"/>
            <a:ext cx="609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vi-VN"/>
          </a:p>
        </p:txBody>
      </p:sp>
      <p:pic>
        <p:nvPicPr>
          <p:cNvPr id="11269" name="Picture 5" descr="Luoc do phan bo dan cu va do thi Bac M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391150" cy="5562600"/>
          </a:xfrm>
          <a:prstGeom prst="rect">
            <a:avLst/>
          </a:prstGeom>
          <a:noFill/>
          <a:extLst>
            <a:ext uri="{909E8E84-426E-40DD-AFC4-6F175D3DCCD1}">
              <a14:hiddenFill xmlns:a14="http://schemas.microsoft.com/office/drawing/2010/main">
                <a:solidFill>
                  <a:srgbClr val="FFFFFF"/>
                </a:solidFill>
              </a14:hiddenFill>
            </a:ext>
          </a:extLst>
        </p:spPr>
      </p:pic>
      <p:sp>
        <p:nvSpPr>
          <p:cNvPr id="11271" name="Text Box 7"/>
          <p:cNvSpPr txBox="1">
            <a:spLocks noChangeArrowheads="1"/>
          </p:cNvSpPr>
          <p:nvPr/>
        </p:nvSpPr>
        <p:spPr bwMode="auto">
          <a:xfrm>
            <a:off x="5399111" y="762000"/>
            <a:ext cx="3581400"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dirty="0" smtClean="0">
                <a:sym typeface="Wingdings"/>
              </a:rPr>
              <a:t> </a:t>
            </a:r>
            <a:r>
              <a:rPr lang="en-US" sz="3600" dirty="0" err="1" smtClean="0"/>
              <a:t>Xác</a:t>
            </a:r>
            <a:r>
              <a:rPr lang="en-US" sz="3600" dirty="0" smtClean="0"/>
              <a:t> </a:t>
            </a:r>
            <a:r>
              <a:rPr lang="en-US" sz="3600" dirty="0" err="1"/>
              <a:t>định</a:t>
            </a:r>
            <a:r>
              <a:rPr lang="en-US" sz="3600" dirty="0"/>
              <a:t> 2 </a:t>
            </a:r>
            <a:r>
              <a:rPr lang="en-US" sz="3600" dirty="0" err="1"/>
              <a:t>dải</a:t>
            </a:r>
            <a:r>
              <a:rPr lang="en-US" sz="3600" dirty="0"/>
              <a:t> </a:t>
            </a:r>
            <a:r>
              <a:rPr lang="en-US" sz="3600" dirty="0" err="1"/>
              <a:t>siêu</a:t>
            </a:r>
            <a:r>
              <a:rPr lang="en-US" sz="3600" dirty="0"/>
              <a:t> </a:t>
            </a:r>
            <a:r>
              <a:rPr lang="en-US" sz="3600" dirty="0" err="1"/>
              <a:t>đô</a:t>
            </a:r>
            <a:r>
              <a:rPr lang="en-US" sz="3600" dirty="0"/>
              <a:t> </a:t>
            </a:r>
            <a:r>
              <a:rPr lang="en-US" sz="3600" dirty="0" err="1"/>
              <a:t>thị</a:t>
            </a:r>
            <a:r>
              <a:rPr lang="en-US" sz="3600" dirty="0"/>
              <a:t> </a:t>
            </a:r>
            <a:r>
              <a:rPr lang="en-US" sz="3600" dirty="0" err="1"/>
              <a:t>từ</a:t>
            </a:r>
            <a:r>
              <a:rPr lang="en-US" sz="3600" dirty="0"/>
              <a:t> </a:t>
            </a:r>
            <a:r>
              <a:rPr lang="en-US" sz="3600" dirty="0" err="1"/>
              <a:t>Bô-xtơn</a:t>
            </a:r>
            <a:r>
              <a:rPr lang="en-US" sz="3600" dirty="0"/>
              <a:t> </a:t>
            </a:r>
            <a:r>
              <a:rPr lang="en-US" sz="3600" dirty="0" err="1"/>
              <a:t>đến</a:t>
            </a:r>
            <a:r>
              <a:rPr lang="en-US" sz="3600" dirty="0"/>
              <a:t> </a:t>
            </a:r>
            <a:r>
              <a:rPr lang="en-US" sz="3600" dirty="0" err="1"/>
              <a:t>Oa-sinh-tơn</a:t>
            </a:r>
            <a:r>
              <a:rPr lang="en-US" sz="3600" dirty="0"/>
              <a:t> </a:t>
            </a:r>
            <a:r>
              <a:rPr lang="en-US" sz="3600" dirty="0" err="1"/>
              <a:t>và</a:t>
            </a:r>
            <a:r>
              <a:rPr lang="en-US" sz="3600" dirty="0"/>
              <a:t> </a:t>
            </a:r>
            <a:r>
              <a:rPr lang="en-US" sz="3600" dirty="0" err="1"/>
              <a:t>từ</a:t>
            </a:r>
            <a:r>
              <a:rPr lang="en-US" sz="3600" dirty="0"/>
              <a:t> </a:t>
            </a:r>
            <a:r>
              <a:rPr lang="en-US" sz="3600" dirty="0" err="1"/>
              <a:t>Sicagô</a:t>
            </a:r>
            <a:r>
              <a:rPr lang="en-US" sz="3600" dirty="0"/>
              <a:t> </a:t>
            </a:r>
            <a:r>
              <a:rPr lang="en-US" sz="3600" dirty="0" err="1"/>
              <a:t>đến</a:t>
            </a:r>
            <a:r>
              <a:rPr lang="en-US" sz="3600" dirty="0"/>
              <a:t> </a:t>
            </a:r>
            <a:r>
              <a:rPr lang="en-US" sz="3600" dirty="0" err="1" smtClean="0"/>
              <a:t>Môn</a:t>
            </a:r>
            <a:r>
              <a:rPr lang="en-US" sz="3600" dirty="0" smtClean="0"/>
              <a:t>-</a:t>
            </a:r>
            <a:r>
              <a:rPr lang="en-US" sz="3600" dirty="0" err="1" smtClean="0"/>
              <a:t>trê</a:t>
            </a:r>
            <a:r>
              <a:rPr lang="en-US" sz="3600" dirty="0" smtClean="0"/>
              <a:t>-an</a:t>
            </a:r>
            <a:r>
              <a:rPr lang="en-US" sz="3600" dirty="0"/>
              <a:t>?</a:t>
            </a:r>
          </a:p>
        </p:txBody>
      </p:sp>
    </p:spTree>
    <p:extLst>
      <p:ext uri="{BB962C8B-B14F-4D97-AF65-F5344CB8AC3E}">
        <p14:creationId xmlns:p14="http://schemas.microsoft.com/office/powerpoint/2010/main" val="11176858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box(in)">
                                      <p:cBhvr>
                                        <p:cTn id="7" dur="10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bgrnew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316" name="Text Box 4"/>
          <p:cNvSpPr txBox="1">
            <a:spLocks noChangeArrowheads="1"/>
          </p:cNvSpPr>
          <p:nvPr/>
        </p:nvSpPr>
        <p:spPr bwMode="auto">
          <a:xfrm>
            <a:off x="0" y="304800"/>
            <a:ext cx="914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dirty="0" smtClean="0">
                <a:sym typeface="Wingdings"/>
              </a:rPr>
              <a:t> </a:t>
            </a:r>
            <a:r>
              <a:rPr lang="en-US" sz="3600" dirty="0" err="1" smtClean="0"/>
              <a:t>Qúa</a:t>
            </a:r>
            <a:r>
              <a:rPr lang="en-US" sz="3600" dirty="0" smtClean="0"/>
              <a:t> </a:t>
            </a:r>
            <a:r>
              <a:rPr lang="en-US" sz="3600" dirty="0" err="1"/>
              <a:t>trình</a:t>
            </a:r>
            <a:r>
              <a:rPr lang="en-US" sz="3600" dirty="0"/>
              <a:t> </a:t>
            </a:r>
            <a:r>
              <a:rPr lang="en-US" sz="3600" dirty="0" err="1"/>
              <a:t>đô</a:t>
            </a:r>
            <a:r>
              <a:rPr lang="en-US" sz="3600" dirty="0"/>
              <a:t> </a:t>
            </a:r>
            <a:r>
              <a:rPr lang="en-US" sz="3600" dirty="0" err="1"/>
              <a:t>thị</a:t>
            </a:r>
            <a:r>
              <a:rPr lang="en-US" sz="3600" dirty="0"/>
              <a:t> </a:t>
            </a:r>
            <a:r>
              <a:rPr lang="en-US" sz="3600" dirty="0" err="1"/>
              <a:t>hoá</a:t>
            </a:r>
            <a:r>
              <a:rPr lang="en-US" sz="3600" dirty="0"/>
              <a:t> </a:t>
            </a:r>
            <a:r>
              <a:rPr lang="en-US" sz="3600" dirty="0" err="1"/>
              <a:t>như</a:t>
            </a:r>
            <a:r>
              <a:rPr lang="en-US" sz="3600" dirty="0"/>
              <a:t> </a:t>
            </a:r>
            <a:r>
              <a:rPr lang="en-US" sz="3600" dirty="0" err="1"/>
              <a:t>vậy</a:t>
            </a:r>
            <a:r>
              <a:rPr lang="en-US" sz="3600" dirty="0"/>
              <a:t> </a:t>
            </a:r>
            <a:r>
              <a:rPr lang="en-US" sz="3600" dirty="0" err="1"/>
              <a:t>có</a:t>
            </a:r>
            <a:r>
              <a:rPr lang="en-US" sz="3600" dirty="0"/>
              <a:t> </a:t>
            </a:r>
            <a:r>
              <a:rPr lang="en-US" sz="3600" dirty="0" err="1"/>
              <a:t>hậu</a:t>
            </a:r>
            <a:r>
              <a:rPr lang="en-US" sz="3600" dirty="0"/>
              <a:t> </a:t>
            </a:r>
            <a:r>
              <a:rPr lang="en-US" sz="3600" dirty="0" err="1"/>
              <a:t>qủa</a:t>
            </a:r>
            <a:r>
              <a:rPr lang="en-US" sz="3600" dirty="0"/>
              <a:t> </a:t>
            </a:r>
            <a:r>
              <a:rPr lang="en-US" sz="3600" dirty="0" err="1"/>
              <a:t>gì</a:t>
            </a:r>
            <a:r>
              <a:rPr lang="en-US" sz="3600" dirty="0"/>
              <a:t>?</a:t>
            </a:r>
          </a:p>
        </p:txBody>
      </p:sp>
      <p:pic>
        <p:nvPicPr>
          <p:cNvPr id="13318" name="Picture 6" descr="onhiemnuo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600200"/>
            <a:ext cx="3962400" cy="3522663"/>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Onhiem_mt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0"/>
            <a:ext cx="4953000" cy="3582988"/>
          </a:xfrm>
          <a:prstGeom prst="rect">
            <a:avLst/>
          </a:prstGeom>
          <a:noFill/>
          <a:extLst>
            <a:ext uri="{909E8E84-426E-40DD-AFC4-6F175D3DCCD1}">
              <a14:hiddenFill xmlns:a14="http://schemas.microsoft.com/office/drawing/2010/main">
                <a:solidFill>
                  <a:srgbClr val="FFFFFF"/>
                </a:solidFill>
              </a14:hiddenFill>
            </a:ext>
          </a:extLst>
        </p:spPr>
      </p:pic>
      <p:sp>
        <p:nvSpPr>
          <p:cNvPr id="13319" name="Text Box 7"/>
          <p:cNvSpPr txBox="1">
            <a:spLocks noChangeArrowheads="1"/>
          </p:cNvSpPr>
          <p:nvPr/>
        </p:nvSpPr>
        <p:spPr bwMode="auto">
          <a:xfrm>
            <a:off x="381000" y="5334000"/>
            <a:ext cx="4191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0000"/>
                </a:solidFill>
              </a:rPr>
              <a:t>Ô nhiễm không khí</a:t>
            </a:r>
          </a:p>
        </p:txBody>
      </p:sp>
      <p:sp>
        <p:nvSpPr>
          <p:cNvPr id="13320" name="Text Box 8"/>
          <p:cNvSpPr txBox="1">
            <a:spLocks noChangeArrowheads="1"/>
          </p:cNvSpPr>
          <p:nvPr/>
        </p:nvSpPr>
        <p:spPr bwMode="auto">
          <a:xfrm>
            <a:off x="5334000" y="5334000"/>
            <a:ext cx="3429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0000"/>
                </a:solidFill>
              </a:rPr>
              <a:t>Ô nhiễm nước</a:t>
            </a:r>
          </a:p>
        </p:txBody>
      </p:sp>
    </p:spTree>
    <p:extLst>
      <p:ext uri="{BB962C8B-B14F-4D97-AF65-F5344CB8AC3E}">
        <p14:creationId xmlns:p14="http://schemas.microsoft.com/office/powerpoint/2010/main" val="83238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blinds(horizontal)">
                                      <p:cBhvr>
                                        <p:cTn id="7" dur="1000"/>
                                        <p:tgtEl>
                                          <p:spTgt spid="13317"/>
                                        </p:tgtEl>
                                      </p:cBhvr>
                                    </p:animEffect>
                                  </p:childTnLst>
                                </p:cTn>
                              </p:par>
                              <p:par>
                                <p:cTn id="8" presetID="3" presetClass="entr" presetSubtype="10" fill="hold" nodeType="withEffect">
                                  <p:stCondLst>
                                    <p:cond delay="0"/>
                                  </p:stCondLst>
                                  <p:childTnLst>
                                    <p:set>
                                      <p:cBhvr>
                                        <p:cTn id="9" dur="1" fill="hold">
                                          <p:stCondLst>
                                            <p:cond delay="0"/>
                                          </p:stCondLst>
                                        </p:cTn>
                                        <p:tgtEl>
                                          <p:spTgt spid="13318"/>
                                        </p:tgtEl>
                                        <p:attrNameLst>
                                          <p:attrName>style.visibility</p:attrName>
                                        </p:attrNameLst>
                                      </p:cBhvr>
                                      <p:to>
                                        <p:strVal val="visible"/>
                                      </p:to>
                                    </p:set>
                                    <p:animEffect transition="in" filter="blinds(horizontal)">
                                      <p:cBhvr>
                                        <p:cTn id="10" dur="1000"/>
                                        <p:tgtEl>
                                          <p:spTgt spid="1331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319"/>
                                        </p:tgtEl>
                                        <p:attrNameLst>
                                          <p:attrName>style.visibility</p:attrName>
                                        </p:attrNameLst>
                                      </p:cBhvr>
                                      <p:to>
                                        <p:strVal val="visible"/>
                                      </p:to>
                                    </p:set>
                                    <p:animEffect transition="in" filter="blinds(horizontal)">
                                      <p:cBhvr>
                                        <p:cTn id="13" dur="1000"/>
                                        <p:tgtEl>
                                          <p:spTgt spid="1331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320"/>
                                        </p:tgtEl>
                                        <p:attrNameLst>
                                          <p:attrName>style.visibility</p:attrName>
                                        </p:attrNameLst>
                                      </p:cBhvr>
                                      <p:to>
                                        <p:strVal val="visible"/>
                                      </p:to>
                                    </p:set>
                                    <p:animEffect transition="in" filter="blinds(horizontal)">
                                      <p:cBhvr>
                                        <p:cTn id="16" dur="1000"/>
                                        <p:tgtEl>
                                          <p:spTgt spid="13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2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bgrnew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413" name="Picture 5" descr="04012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52400"/>
            <a:ext cx="6477000" cy="4857750"/>
          </a:xfrm>
          <a:prstGeom prst="rect">
            <a:avLst/>
          </a:prstGeom>
          <a:noFill/>
          <a:extLst>
            <a:ext uri="{909E8E84-426E-40DD-AFC4-6F175D3DCCD1}">
              <a14:hiddenFill xmlns:a14="http://schemas.microsoft.com/office/drawing/2010/main">
                <a:solidFill>
                  <a:srgbClr val="FFFFFF"/>
                </a:solidFill>
              </a14:hiddenFill>
            </a:ext>
          </a:extLst>
        </p:spPr>
      </p:pic>
      <p:sp>
        <p:nvSpPr>
          <p:cNvPr id="17414" name="Text Box 6"/>
          <p:cNvSpPr txBox="1">
            <a:spLocks noChangeArrowheads="1"/>
          </p:cNvSpPr>
          <p:nvPr/>
        </p:nvSpPr>
        <p:spPr bwMode="auto">
          <a:xfrm>
            <a:off x="1600200" y="5257800"/>
            <a:ext cx="487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0000"/>
                </a:solidFill>
              </a:rPr>
              <a:t>Thất nghiệp</a:t>
            </a:r>
          </a:p>
        </p:txBody>
      </p:sp>
    </p:spTree>
    <p:extLst>
      <p:ext uri="{BB962C8B-B14F-4D97-AF65-F5344CB8AC3E}">
        <p14:creationId xmlns:p14="http://schemas.microsoft.com/office/powerpoint/2010/main" val="35651784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grnew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100" name="Text Box 4"/>
          <p:cNvSpPr txBox="1">
            <a:spLocks noChangeArrowheads="1"/>
          </p:cNvSpPr>
          <p:nvPr/>
        </p:nvSpPr>
        <p:spPr bwMode="auto">
          <a:xfrm>
            <a:off x="990600" y="304800"/>
            <a:ext cx="7162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1">
                <a:solidFill>
                  <a:srgbClr val="0000CC"/>
                </a:solidFill>
              </a:rPr>
              <a:t>Bài 37: DÂN CƯ BẮC MĨ</a:t>
            </a:r>
          </a:p>
        </p:txBody>
      </p:sp>
      <p:sp>
        <p:nvSpPr>
          <p:cNvPr id="4110" name="Text Box 14"/>
          <p:cNvSpPr txBox="1">
            <a:spLocks noChangeArrowheads="1"/>
          </p:cNvSpPr>
          <p:nvPr/>
        </p:nvSpPr>
        <p:spPr bwMode="auto">
          <a:xfrm>
            <a:off x="381000" y="1143000"/>
            <a:ext cx="640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dirty="0">
                <a:solidFill>
                  <a:srgbClr val="CC0000"/>
                </a:solidFill>
              </a:rPr>
              <a:t>1.</a:t>
            </a:r>
            <a:r>
              <a:rPr lang="en-US" sz="3600" u="sng" dirty="0">
                <a:solidFill>
                  <a:srgbClr val="CC0000"/>
                </a:solidFill>
              </a:rPr>
              <a:t>Sự </a:t>
            </a:r>
            <a:r>
              <a:rPr lang="en-US" sz="3600" u="sng" dirty="0" err="1">
                <a:solidFill>
                  <a:srgbClr val="CC0000"/>
                </a:solidFill>
              </a:rPr>
              <a:t>phân</a:t>
            </a:r>
            <a:r>
              <a:rPr lang="en-US" sz="3600" u="sng" dirty="0">
                <a:solidFill>
                  <a:srgbClr val="CC0000"/>
                </a:solidFill>
              </a:rPr>
              <a:t> </a:t>
            </a:r>
            <a:r>
              <a:rPr lang="en-US" sz="3600" u="sng" dirty="0" err="1">
                <a:solidFill>
                  <a:srgbClr val="CC0000"/>
                </a:solidFill>
              </a:rPr>
              <a:t>bố</a:t>
            </a:r>
            <a:r>
              <a:rPr lang="en-US" sz="3600" u="sng" dirty="0">
                <a:solidFill>
                  <a:srgbClr val="CC0000"/>
                </a:solidFill>
              </a:rPr>
              <a:t> </a:t>
            </a:r>
            <a:r>
              <a:rPr lang="en-US" sz="3600" u="sng" dirty="0" err="1">
                <a:solidFill>
                  <a:srgbClr val="CC0000"/>
                </a:solidFill>
              </a:rPr>
              <a:t>dân</a:t>
            </a:r>
            <a:r>
              <a:rPr lang="en-US" sz="3600" u="sng" dirty="0">
                <a:solidFill>
                  <a:srgbClr val="CC0000"/>
                </a:solidFill>
              </a:rPr>
              <a:t> </a:t>
            </a:r>
            <a:r>
              <a:rPr lang="en-US" sz="3600" u="sng" dirty="0" err="1">
                <a:solidFill>
                  <a:srgbClr val="CC0000"/>
                </a:solidFill>
              </a:rPr>
              <a:t>cư</a:t>
            </a:r>
            <a:r>
              <a:rPr lang="en-US" sz="3600" u="sng" dirty="0">
                <a:solidFill>
                  <a:srgbClr val="CC0000"/>
                </a:solidFill>
              </a:rPr>
              <a:t>:</a:t>
            </a:r>
          </a:p>
        </p:txBody>
      </p:sp>
      <p:sp>
        <p:nvSpPr>
          <p:cNvPr id="3" name="Rectangle 2"/>
          <p:cNvSpPr/>
          <p:nvPr/>
        </p:nvSpPr>
        <p:spPr>
          <a:xfrm>
            <a:off x="647700" y="2286000"/>
            <a:ext cx="7848600" cy="3539430"/>
          </a:xfrm>
          <a:prstGeom prst="rect">
            <a:avLst/>
          </a:prstGeom>
        </p:spPr>
        <p:txBody>
          <a:bodyPr wrap="square">
            <a:spAutoFit/>
          </a:bodyPr>
          <a:lstStyle/>
          <a:p>
            <a:r>
              <a:rPr lang="vi-VN" sz="3200" dirty="0"/>
              <a:t>- Dân số 419,5 triệu người (năm 2001).</a:t>
            </a:r>
          </a:p>
          <a:p>
            <a:r>
              <a:rPr lang="vi-VN" sz="3200" dirty="0"/>
              <a:t>- Mật độ dân số trung bình 20 người/km</a:t>
            </a:r>
            <a:r>
              <a:rPr lang="vi-VN" sz="3200" baseline="30000" dirty="0"/>
              <a:t>2</a:t>
            </a:r>
            <a:r>
              <a:rPr lang="vi-VN" sz="3200" dirty="0"/>
              <a:t>.</a:t>
            </a:r>
          </a:p>
          <a:p>
            <a:r>
              <a:rPr lang="vi-VN" sz="3200" dirty="0"/>
              <a:t>- Phân bố không đều:</a:t>
            </a:r>
          </a:p>
          <a:p>
            <a:r>
              <a:rPr lang="vi-VN" sz="3200" dirty="0"/>
              <a:t> + Nơi đông nhất: Vùng quanh hồ lớn và ven biển.</a:t>
            </a:r>
          </a:p>
          <a:p>
            <a:r>
              <a:rPr lang="vi-VN" sz="3200" dirty="0"/>
              <a:t> + Nơi thưa nhất: Bán đảo Alaxca, Bắc Canada.</a:t>
            </a:r>
          </a:p>
        </p:txBody>
      </p:sp>
      <p:pic>
        <p:nvPicPr>
          <p:cNvPr id="8" name="Picture 2" descr="C:\Users\User\Desktop\1-mau_slide_powerpoint_dep_ctu.vn_(3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5410200"/>
            <a:ext cx="2238375"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8533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grnew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100" name="Text Box 4"/>
          <p:cNvSpPr txBox="1">
            <a:spLocks noChangeArrowheads="1"/>
          </p:cNvSpPr>
          <p:nvPr/>
        </p:nvSpPr>
        <p:spPr bwMode="auto">
          <a:xfrm>
            <a:off x="990600" y="304800"/>
            <a:ext cx="7162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1">
                <a:solidFill>
                  <a:srgbClr val="0000CC"/>
                </a:solidFill>
              </a:rPr>
              <a:t>Bài 37: DÂN CƯ BẮC MĨ</a:t>
            </a:r>
          </a:p>
        </p:txBody>
      </p:sp>
      <p:pic>
        <p:nvPicPr>
          <p:cNvPr id="8" name="Picture 2" descr="C:\Users\User\Desktop\1-mau_slide_powerpoint_dep_ctu.vn_(3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5410200"/>
            <a:ext cx="2238375" cy="1295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1219200"/>
            <a:ext cx="3486852" cy="584775"/>
          </a:xfrm>
          <a:prstGeom prst="rect">
            <a:avLst/>
          </a:prstGeom>
        </p:spPr>
        <p:txBody>
          <a:bodyPr wrap="none">
            <a:spAutoFit/>
          </a:bodyPr>
          <a:lstStyle/>
          <a:p>
            <a:r>
              <a:rPr lang="vi-VN" sz="3200" dirty="0">
                <a:solidFill>
                  <a:srgbClr val="FF0000"/>
                </a:solidFill>
              </a:rPr>
              <a:t>2/ Đặc điểm đô thị</a:t>
            </a:r>
            <a:endParaRPr lang="vi-VN" sz="3200" dirty="0">
              <a:solidFill>
                <a:srgbClr val="FF0000"/>
              </a:solidFill>
            </a:endParaRPr>
          </a:p>
        </p:txBody>
      </p:sp>
      <p:sp>
        <p:nvSpPr>
          <p:cNvPr id="4" name="Rectangle 3"/>
          <p:cNvSpPr/>
          <p:nvPr/>
        </p:nvSpPr>
        <p:spPr>
          <a:xfrm>
            <a:off x="485775" y="2209800"/>
            <a:ext cx="8229600" cy="3046988"/>
          </a:xfrm>
          <a:prstGeom prst="rect">
            <a:avLst/>
          </a:prstGeom>
        </p:spPr>
        <p:txBody>
          <a:bodyPr wrap="square">
            <a:spAutoFit/>
          </a:bodyPr>
          <a:lstStyle/>
          <a:p>
            <a:r>
              <a:rPr lang="vi-VN" sz="3200" dirty="0" smtClean="0"/>
              <a:t>- Số dân thành thị cũng tăng nhanh và chiếm trên 76% dân số.</a:t>
            </a:r>
          </a:p>
          <a:p>
            <a:r>
              <a:rPr lang="vi-VN" sz="3200" dirty="0" smtClean="0"/>
              <a:t>- Vào sâu trong nội địa đô thị nhỏ và thưa.</a:t>
            </a:r>
          </a:p>
          <a:p>
            <a:r>
              <a:rPr lang="vi-VN" sz="3200" dirty="0" smtClean="0"/>
              <a:t>- Sự xuất hiện nhiều thành phố lớn, mới ở miền Nam và ven Thái Bình Dương đã dẫn tới sự phân bố lại dân cư Hoa Kì.</a:t>
            </a:r>
            <a:endParaRPr lang="vi-VN" sz="3200" dirty="0"/>
          </a:p>
        </p:txBody>
      </p:sp>
    </p:spTree>
    <p:extLst>
      <p:ext uri="{BB962C8B-B14F-4D97-AF65-F5344CB8AC3E}">
        <p14:creationId xmlns:p14="http://schemas.microsoft.com/office/powerpoint/2010/main" val="21957518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8612" y="2967335"/>
            <a:ext cx="8146782" cy="830997"/>
          </a:xfrm>
          <a:prstGeom prst="rect">
            <a:avLst/>
          </a:prstGeom>
          <a:noFill/>
        </p:spPr>
        <p:txBody>
          <a:bodyPr wrap="none" lIns="91440" tIns="45720" rIns="91440" bIns="45720">
            <a:spAutoFit/>
          </a:bodyPr>
          <a:lstStyle/>
          <a:p>
            <a:pPr algn="ctr"/>
            <a:r>
              <a:rPr lang="vi-VN" sz="4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BÀI 38: KINH TẾ BẮC MĨ</a:t>
            </a:r>
            <a:endParaRPr lang="en-US" sz="4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2900844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4"/>
          <p:cNvSpPr/>
          <p:nvPr/>
        </p:nvSpPr>
        <p:spPr>
          <a:xfrm>
            <a:off x="76200" y="798512"/>
            <a:ext cx="8991600" cy="954088"/>
          </a:xfrm>
          <a:prstGeom prst="rect">
            <a:avLst/>
          </a:prstGeom>
          <a:noFill/>
          <a:ln w="9525">
            <a:noFill/>
          </a:ln>
        </p:spPr>
        <p:txBody>
          <a:bodyPr anchor="t">
            <a:spAutoFit/>
          </a:bodyPr>
          <a:lstStyle/>
          <a:p>
            <a:pPr>
              <a:spcBef>
                <a:spcPct val="50000"/>
              </a:spcBef>
            </a:pPr>
            <a:r>
              <a:rPr lang="en-US" sz="2800" b="1" dirty="0">
                <a:solidFill>
                  <a:srgbClr val="FF0000"/>
                </a:solidFill>
                <a:latin typeface="Arial" panose="020B0604020202020204" pitchFamily="34" charset="0"/>
              </a:rPr>
              <a:t>   Dựa vào hình 36.1 cho biết từ Tây sang Đông địa hình Bắc Mĩ có thể chia thành mấy miền địa hình ?</a:t>
            </a:r>
          </a:p>
        </p:txBody>
      </p:sp>
      <p:grpSp>
        <p:nvGrpSpPr>
          <p:cNvPr id="2" name="Group 14"/>
          <p:cNvGrpSpPr/>
          <p:nvPr/>
        </p:nvGrpSpPr>
        <p:grpSpPr>
          <a:xfrm>
            <a:off x="76200" y="1855788"/>
            <a:ext cx="8991600" cy="4849812"/>
            <a:chOff x="192" y="-221"/>
            <a:chExt cx="5568" cy="3087"/>
          </a:xfrm>
        </p:grpSpPr>
        <p:pic>
          <p:nvPicPr>
            <p:cNvPr id="10243" name="Picture 15" descr="anh1"/>
            <p:cNvPicPr>
              <a:picLocks noChangeAspect="1"/>
            </p:cNvPicPr>
            <p:nvPr/>
          </p:nvPicPr>
          <p:blipFill>
            <a:blip r:embed="rId2">
              <a:lum bright="-44000" contrast="16000"/>
            </a:blip>
            <a:stretch>
              <a:fillRect/>
            </a:stretch>
          </p:blipFill>
          <p:spPr>
            <a:xfrm>
              <a:off x="192" y="-221"/>
              <a:ext cx="5568" cy="2352"/>
            </a:xfrm>
            <a:prstGeom prst="rect">
              <a:avLst/>
            </a:prstGeom>
            <a:noFill/>
            <a:ln w="9525">
              <a:noFill/>
            </a:ln>
          </p:spPr>
        </p:pic>
        <p:sp>
          <p:nvSpPr>
            <p:cNvPr id="10244" name="Text Box 16"/>
            <p:cNvSpPr txBox="1"/>
            <p:nvPr/>
          </p:nvSpPr>
          <p:spPr>
            <a:xfrm>
              <a:off x="192" y="1984"/>
              <a:ext cx="5568" cy="882"/>
            </a:xfrm>
            <a:prstGeom prst="rect">
              <a:avLst/>
            </a:prstGeom>
            <a:noFill/>
            <a:ln w="9525">
              <a:noFill/>
            </a:ln>
          </p:spPr>
          <p:txBody>
            <a:bodyPr anchor="t">
              <a:spAutoFit/>
            </a:bodyPr>
            <a:lstStyle/>
            <a:p>
              <a:pPr algn="ctr">
                <a:spcBef>
                  <a:spcPct val="50000"/>
                </a:spcBef>
              </a:pPr>
              <a:endParaRPr lang="en-US" sz="2400" b="1" dirty="0">
                <a:solidFill>
                  <a:srgbClr val="1C1C1C"/>
                </a:solidFill>
                <a:latin typeface="SimSun" panose="02010600030101010101" pitchFamily="2" charset="-122"/>
                <a:ea typeface="SimSun" panose="02010600030101010101" pitchFamily="2" charset="-122"/>
              </a:endParaRPr>
            </a:p>
            <a:p>
              <a:pPr algn="ctr">
                <a:spcBef>
                  <a:spcPct val="50000"/>
                </a:spcBef>
              </a:pPr>
              <a:r>
                <a:rPr lang="en-US" sz="2400" b="1" dirty="0">
                  <a:solidFill>
                    <a:srgbClr val="FF0000"/>
                  </a:solidFill>
                  <a:ea typeface="SimSun" panose="02010600030101010101" pitchFamily="2" charset="-122"/>
                  <a:cs typeface="Arial" pitchFamily="34" charset="0"/>
                </a:rPr>
                <a:t>Hình 36.1: Lát cắt hình Bắc Mĩ cắt ngang Hoa Kì theo vĩ tuyến 40</a:t>
              </a:r>
              <a:r>
                <a:rPr lang="en-US" sz="2400" b="1" baseline="30000" dirty="0">
                  <a:solidFill>
                    <a:srgbClr val="FF0000"/>
                  </a:solidFill>
                  <a:ea typeface="SimSun" panose="02010600030101010101" pitchFamily="2" charset="-122"/>
                  <a:cs typeface="Arial" pitchFamily="34" charset="0"/>
                </a:rPr>
                <a:t>0</a:t>
              </a:r>
              <a:r>
                <a:rPr lang="en-US" sz="2400" b="1" dirty="0">
                  <a:solidFill>
                    <a:srgbClr val="FF0000"/>
                  </a:solidFill>
                  <a:ea typeface="SimSun" panose="02010600030101010101" pitchFamily="2" charset="-122"/>
                  <a:cs typeface="Arial" pitchFamily="34" charset="0"/>
                </a:rPr>
                <a:t>B</a:t>
              </a:r>
            </a:p>
          </p:txBody>
        </p:sp>
      </p:grpSp>
      <p:sp>
        <p:nvSpPr>
          <p:cNvPr id="6" name="TextBox 5"/>
          <p:cNvSpPr txBox="1"/>
          <p:nvPr/>
        </p:nvSpPr>
        <p:spPr>
          <a:xfrm>
            <a:off x="280917" y="152400"/>
            <a:ext cx="5181600" cy="584775"/>
          </a:xfrm>
          <a:prstGeom prst="rect">
            <a:avLst/>
          </a:prstGeom>
          <a:noFill/>
        </p:spPr>
        <p:txBody>
          <a:bodyPr wrap="square" rtlCol="0">
            <a:spAutoFit/>
          </a:bodyPr>
          <a:lstStyle/>
          <a:p>
            <a:r>
              <a:rPr lang="en-US" sz="3200" b="1" dirty="0" smtClean="0">
                <a:solidFill>
                  <a:srgbClr val="FF0000"/>
                </a:solidFill>
              </a:rPr>
              <a:t>1/ </a:t>
            </a:r>
            <a:r>
              <a:rPr lang="en-US" sz="3200" b="1" dirty="0" err="1" smtClean="0">
                <a:solidFill>
                  <a:srgbClr val="FF0000"/>
                </a:solidFill>
              </a:rPr>
              <a:t>Các</a:t>
            </a:r>
            <a:r>
              <a:rPr lang="en-US" sz="3200" b="1" dirty="0" smtClean="0">
                <a:solidFill>
                  <a:srgbClr val="FF0000"/>
                </a:solidFill>
              </a:rPr>
              <a:t> </a:t>
            </a:r>
            <a:r>
              <a:rPr lang="en-US" sz="3200" b="1" dirty="0" err="1" smtClean="0">
                <a:solidFill>
                  <a:srgbClr val="FF0000"/>
                </a:solidFill>
              </a:rPr>
              <a:t>khu</a:t>
            </a:r>
            <a:r>
              <a:rPr lang="en-US" sz="3200" b="1" dirty="0" smtClean="0">
                <a:solidFill>
                  <a:srgbClr val="FF0000"/>
                </a:solidFill>
              </a:rPr>
              <a:t> </a:t>
            </a:r>
            <a:r>
              <a:rPr lang="en-US" sz="3200" b="1" dirty="0" err="1" smtClean="0">
                <a:solidFill>
                  <a:srgbClr val="FF0000"/>
                </a:solidFill>
              </a:rPr>
              <a:t>vực</a:t>
            </a:r>
            <a:r>
              <a:rPr lang="en-US" sz="3200" b="1" dirty="0" smtClean="0">
                <a:solidFill>
                  <a:srgbClr val="FF0000"/>
                </a:solidFill>
              </a:rPr>
              <a:t> </a:t>
            </a:r>
            <a:r>
              <a:rPr lang="en-US" sz="3200" b="1" dirty="0" err="1" smtClean="0">
                <a:solidFill>
                  <a:srgbClr val="FF0000"/>
                </a:solidFill>
              </a:rPr>
              <a:t>địa</a:t>
            </a:r>
            <a:r>
              <a:rPr lang="en-US" sz="3200" b="1" dirty="0" smtClean="0">
                <a:solidFill>
                  <a:srgbClr val="FF0000"/>
                </a:solidFill>
              </a:rPr>
              <a:t> </a:t>
            </a:r>
            <a:r>
              <a:rPr lang="en-US" sz="3200" b="1" dirty="0" err="1" smtClean="0">
                <a:solidFill>
                  <a:srgbClr val="FF0000"/>
                </a:solidFill>
              </a:rPr>
              <a:t>hình</a:t>
            </a:r>
            <a:endParaRPr lang="vi-VN"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ly-thuyet-thien-nhien-bac-mi-01"/>
          <p:cNvPicPr>
            <a:picLocks noChangeAspect="1"/>
          </p:cNvPicPr>
          <p:nvPr/>
        </p:nvPicPr>
        <p:blipFill>
          <a:blip r:embed="rId2"/>
          <a:stretch>
            <a:fillRect/>
          </a:stretch>
        </p:blipFill>
        <p:spPr>
          <a:xfrm>
            <a:off x="32982" y="840475"/>
            <a:ext cx="4775579" cy="6017525"/>
          </a:xfrm>
          <a:prstGeom prst="rect">
            <a:avLst/>
          </a:prstGeom>
          <a:noFill/>
          <a:ln w="9525">
            <a:noFill/>
          </a:ln>
        </p:spPr>
      </p:pic>
      <p:sp>
        <p:nvSpPr>
          <p:cNvPr id="5" name="Rectangle 4"/>
          <p:cNvSpPr/>
          <p:nvPr/>
        </p:nvSpPr>
        <p:spPr>
          <a:xfrm>
            <a:off x="5080379" y="1217320"/>
            <a:ext cx="4038600" cy="2554545"/>
          </a:xfrm>
          <a:prstGeom prst="rect">
            <a:avLst/>
          </a:prstGeom>
        </p:spPr>
        <p:txBody>
          <a:bodyPr wrap="square">
            <a:spAutoFit/>
          </a:bodyPr>
          <a:lstStyle/>
          <a:p>
            <a:r>
              <a:rPr lang="vi-VN" sz="3200" dirty="0" smtClean="0">
                <a:sym typeface="Wingdings"/>
              </a:rPr>
              <a:t> </a:t>
            </a:r>
            <a:r>
              <a:rPr lang="vi-VN" sz="3200" dirty="0" smtClean="0"/>
              <a:t>Điều </a:t>
            </a:r>
            <a:r>
              <a:rPr lang="vi-VN" sz="3200" dirty="0"/>
              <a:t>kiện tự nhiên Bắc Mĩ có những thuận lợi gì đối với nền nông nghiệp Bắc Mĩ?</a:t>
            </a:r>
            <a:endParaRPr lang="vi-VN" sz="3200" dirty="0"/>
          </a:p>
        </p:txBody>
      </p:sp>
      <p:sp>
        <p:nvSpPr>
          <p:cNvPr id="6" name="Rectangle 5"/>
          <p:cNvSpPr/>
          <p:nvPr/>
        </p:nvSpPr>
        <p:spPr>
          <a:xfrm>
            <a:off x="274669" y="152400"/>
            <a:ext cx="4939173" cy="584775"/>
          </a:xfrm>
          <a:prstGeom prst="rect">
            <a:avLst/>
          </a:prstGeom>
        </p:spPr>
        <p:txBody>
          <a:bodyPr wrap="none">
            <a:spAutoFit/>
          </a:bodyPr>
          <a:lstStyle/>
          <a:p>
            <a:r>
              <a:rPr lang="vi-VN" sz="3200" b="1" dirty="0">
                <a:solidFill>
                  <a:srgbClr val="FF0000"/>
                </a:solidFill>
              </a:rPr>
              <a:t>1/ Nông nghiệp tiên tiến.</a:t>
            </a:r>
            <a:endParaRPr lang="vi-VN" sz="3200" dirty="0">
              <a:solidFill>
                <a:srgbClr val="FF0000"/>
              </a:solidFill>
            </a:endParaRPr>
          </a:p>
        </p:txBody>
      </p:sp>
    </p:spTree>
    <p:extLst>
      <p:ext uri="{BB962C8B-B14F-4D97-AF65-F5344CB8AC3E}">
        <p14:creationId xmlns:p14="http://schemas.microsoft.com/office/powerpoint/2010/main" val="3598090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ly-thuyet-thien-nhien-bac-mi-01"/>
          <p:cNvPicPr>
            <a:picLocks noChangeAspect="1"/>
          </p:cNvPicPr>
          <p:nvPr/>
        </p:nvPicPr>
        <p:blipFill>
          <a:blip r:embed="rId2"/>
          <a:stretch>
            <a:fillRect/>
          </a:stretch>
        </p:blipFill>
        <p:spPr>
          <a:xfrm>
            <a:off x="32982" y="840475"/>
            <a:ext cx="4775579" cy="6017525"/>
          </a:xfrm>
          <a:prstGeom prst="rect">
            <a:avLst/>
          </a:prstGeom>
          <a:noFill/>
          <a:ln w="9525">
            <a:noFill/>
          </a:ln>
        </p:spPr>
      </p:pic>
      <p:sp>
        <p:nvSpPr>
          <p:cNvPr id="6" name="Rectangle 5"/>
          <p:cNvSpPr/>
          <p:nvPr/>
        </p:nvSpPr>
        <p:spPr>
          <a:xfrm>
            <a:off x="274669" y="152400"/>
            <a:ext cx="4939173" cy="584775"/>
          </a:xfrm>
          <a:prstGeom prst="rect">
            <a:avLst/>
          </a:prstGeom>
        </p:spPr>
        <p:txBody>
          <a:bodyPr wrap="none">
            <a:spAutoFit/>
          </a:bodyPr>
          <a:lstStyle/>
          <a:p>
            <a:r>
              <a:rPr lang="vi-VN" sz="3200" b="1" dirty="0">
                <a:solidFill>
                  <a:srgbClr val="FF0000"/>
                </a:solidFill>
              </a:rPr>
              <a:t>1/ Nông nghiệp tiên tiến.</a:t>
            </a:r>
            <a:endParaRPr lang="vi-VN" sz="3200" dirty="0">
              <a:solidFill>
                <a:srgbClr val="FF0000"/>
              </a:solidFill>
            </a:endParaRPr>
          </a:p>
        </p:txBody>
      </p:sp>
      <p:sp>
        <p:nvSpPr>
          <p:cNvPr id="2" name="Rectangle 1"/>
          <p:cNvSpPr/>
          <p:nvPr/>
        </p:nvSpPr>
        <p:spPr>
          <a:xfrm>
            <a:off x="4826758" y="1676400"/>
            <a:ext cx="4335439" cy="4832092"/>
          </a:xfrm>
          <a:prstGeom prst="rect">
            <a:avLst/>
          </a:prstGeom>
        </p:spPr>
        <p:txBody>
          <a:bodyPr wrap="square">
            <a:spAutoFit/>
          </a:bodyPr>
          <a:lstStyle/>
          <a:p>
            <a:r>
              <a:rPr lang="vi-VN" sz="2800" i="1" dirty="0">
                <a:sym typeface="Wingdings"/>
              </a:rPr>
              <a:t></a:t>
            </a:r>
            <a:r>
              <a:rPr lang="vi-VN" sz="2800" i="1" dirty="0" smtClean="0"/>
              <a:t> </a:t>
            </a:r>
            <a:r>
              <a:rPr lang="vi-VN" sz="2800" i="1" dirty="0"/>
              <a:t>Đồng bằng trung tâm diện tích đất nông nghiệp lớn.</a:t>
            </a:r>
          </a:p>
          <a:p>
            <a:r>
              <a:rPr lang="vi-VN" sz="2800" i="1" dirty="0"/>
              <a:t> </a:t>
            </a:r>
            <a:r>
              <a:rPr lang="vi-VN" sz="2800" i="1" dirty="0" smtClean="0">
                <a:sym typeface="Wingdings"/>
              </a:rPr>
              <a:t> </a:t>
            </a:r>
            <a:r>
              <a:rPr lang="vi-VN" sz="2800" i="1" dirty="0" smtClean="0"/>
              <a:t>Hệ </a:t>
            </a:r>
            <a:r>
              <a:rPr lang="vi-VN" sz="2800" i="1" dirty="0"/>
              <a:t>thống sông, hồ lớn cung cấp nước, phù sa.</a:t>
            </a:r>
          </a:p>
          <a:p>
            <a:r>
              <a:rPr lang="vi-VN" sz="2800" i="1" dirty="0"/>
              <a:t> </a:t>
            </a:r>
            <a:r>
              <a:rPr lang="vi-VN" sz="2800" i="1" dirty="0" smtClean="0">
                <a:sym typeface="Wingdings"/>
              </a:rPr>
              <a:t></a:t>
            </a:r>
            <a:r>
              <a:rPr lang="vi-VN" sz="2800" i="1" dirty="0" smtClean="0"/>
              <a:t>Nhiều </a:t>
            </a:r>
            <a:r>
              <a:rPr lang="vi-VN" sz="2800" i="1" dirty="0"/>
              <a:t>kiểu khí hậu</a:t>
            </a:r>
            <a:r>
              <a:rPr lang="vi-VN" sz="2800" i="1" dirty="0">
                <a:sym typeface="Wingdings"/>
              </a:rPr>
              <a:t></a:t>
            </a:r>
            <a:r>
              <a:rPr lang="vi-VN" sz="2800" i="1" dirty="0"/>
              <a:t> Vành đai công nghiệp chuyên môn hóa cao.</a:t>
            </a:r>
          </a:p>
          <a:p>
            <a:r>
              <a:rPr lang="vi-VN" sz="2800" i="1" dirty="0"/>
              <a:t> </a:t>
            </a:r>
            <a:r>
              <a:rPr lang="vi-VN" sz="2800" i="1" dirty="0" smtClean="0">
                <a:sym typeface="Wingdings"/>
              </a:rPr>
              <a:t> </a:t>
            </a:r>
            <a:r>
              <a:rPr lang="vi-VN" sz="2800" i="1" dirty="0" smtClean="0"/>
              <a:t>Nhiều </a:t>
            </a:r>
            <a:r>
              <a:rPr lang="vi-VN" sz="2800" i="1" dirty="0"/>
              <a:t>giống cây, vật nuôi chất lượng, năng suất cao. </a:t>
            </a:r>
          </a:p>
        </p:txBody>
      </p:sp>
    </p:spTree>
    <p:extLst>
      <p:ext uri="{BB962C8B-B14F-4D97-AF65-F5344CB8AC3E}">
        <p14:creationId xmlns:p14="http://schemas.microsoft.com/office/powerpoint/2010/main" val="12505528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83"/>
          <p:cNvSpPr txBox="1">
            <a:spLocks noChangeArrowheads="1"/>
          </p:cNvSpPr>
          <p:nvPr/>
        </p:nvSpPr>
        <p:spPr bwMode="auto">
          <a:xfrm>
            <a:off x="0" y="487363"/>
            <a:ext cx="8786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0000"/>
                </a:solidFill>
              </a:rPr>
              <a:t>                </a:t>
            </a:r>
            <a:r>
              <a:rPr lang="en-US" sz="2400" b="1">
                <a:solidFill>
                  <a:srgbClr val="FF0000"/>
                </a:solidFill>
              </a:rPr>
              <a:t>NÔNG NGHIỆP CÁC NƯỚC BẮC MĨ (NĂM 2001)</a:t>
            </a:r>
          </a:p>
        </p:txBody>
      </p:sp>
      <p:graphicFrame>
        <p:nvGraphicFramePr>
          <p:cNvPr id="73779" name="Group 51"/>
          <p:cNvGraphicFramePr>
            <a:graphicFrameLocks noGrp="1"/>
          </p:cNvGraphicFramePr>
          <p:nvPr/>
        </p:nvGraphicFramePr>
        <p:xfrm>
          <a:off x="142875" y="1268413"/>
          <a:ext cx="8848725" cy="2568575"/>
        </p:xfrm>
        <a:graphic>
          <a:graphicData uri="http://schemas.openxmlformats.org/drawingml/2006/table">
            <a:tbl>
              <a:tblPr/>
              <a:tblGrid>
                <a:gridCol w="1651000"/>
                <a:gridCol w="1482725"/>
                <a:gridCol w="1817688"/>
                <a:gridCol w="1649412"/>
                <a:gridCol w="1200150"/>
                <a:gridCol w="1047750"/>
              </a:tblGrid>
              <a:tr h="1310964">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en-US" sz="2000" b="1" i="0" u="none" strike="noStrike" cap="none" normalizeH="0" baseline="0" smtClean="0">
                          <a:ln>
                            <a:noFill/>
                          </a:ln>
                          <a:solidFill>
                            <a:srgbClr val="FF33CC"/>
                          </a:solidFill>
                          <a:effectLst/>
                          <a:latin typeface="Arial" charset="0"/>
                          <a:cs typeface="Arial" charset="0"/>
                        </a:rPr>
                        <a:t>  Tên nước </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en-US" sz="2000" b="1" i="0" u="none" strike="noStrike" cap="none" normalizeH="0" baseline="0" smtClean="0">
                          <a:ln>
                            <a:noFill/>
                          </a:ln>
                          <a:solidFill>
                            <a:srgbClr val="FF33CC"/>
                          </a:solidFill>
                          <a:effectLst/>
                          <a:latin typeface="Arial" charset="0"/>
                          <a:cs typeface="Arial" charset="0"/>
                        </a:rPr>
                        <a:t>    Dân số</a:t>
                      </a:r>
                    </a:p>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en-US" sz="2000" b="1" i="0" u="none" strike="noStrike" cap="none" normalizeH="0" baseline="0" smtClean="0">
                          <a:ln>
                            <a:noFill/>
                          </a:ln>
                          <a:solidFill>
                            <a:srgbClr val="FF33CC"/>
                          </a:solidFill>
                          <a:effectLst/>
                          <a:latin typeface="Arial" charset="0"/>
                          <a:cs typeface="Arial" charset="0"/>
                        </a:rPr>
                        <a:t> (triệu người)</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en-US" sz="2000" b="1" i="0" u="none" strike="noStrike" cap="none" normalizeH="0" baseline="0" smtClean="0">
                          <a:ln>
                            <a:noFill/>
                          </a:ln>
                          <a:solidFill>
                            <a:srgbClr val="FF33CC"/>
                          </a:solidFill>
                          <a:effectLst/>
                          <a:latin typeface="Arial" charset="0"/>
                          <a:cs typeface="Arial" charset="0"/>
                        </a:rPr>
                        <a:t>Tỉ lệ lao động trong nông nghiệp(*)(%)</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en-US" sz="2000" b="1" i="0" u="none" strike="noStrike" cap="none" normalizeH="0" baseline="0" smtClean="0">
                          <a:ln>
                            <a:noFill/>
                          </a:ln>
                          <a:solidFill>
                            <a:srgbClr val="FF33CC"/>
                          </a:solidFill>
                          <a:effectLst/>
                          <a:latin typeface="Arial" charset="0"/>
                          <a:cs typeface="Arial" charset="0"/>
                        </a:rPr>
                        <a:t>Lương thực có hạt </a:t>
                      </a:r>
                    </a:p>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en-US" sz="2000" b="1" i="0" u="none" strike="noStrike" cap="none" normalizeH="0" baseline="0" smtClean="0">
                          <a:ln>
                            <a:noFill/>
                          </a:ln>
                          <a:solidFill>
                            <a:srgbClr val="FF33CC"/>
                          </a:solidFill>
                          <a:effectLst/>
                          <a:latin typeface="Arial" charset="0"/>
                          <a:cs typeface="Arial" charset="0"/>
                        </a:rPr>
                        <a:t>(triệu tấn)</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en-US" sz="2000" b="1" i="0" u="none" strike="noStrike" cap="none" normalizeH="0" baseline="0" smtClean="0">
                          <a:ln>
                            <a:noFill/>
                          </a:ln>
                          <a:solidFill>
                            <a:srgbClr val="FF33CC"/>
                          </a:solidFill>
                          <a:effectLst/>
                          <a:latin typeface="Arial" charset="0"/>
                          <a:cs typeface="Arial" charset="0"/>
                        </a:rPr>
                        <a:t>Bò </a:t>
                      </a:r>
                    </a:p>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en-US" sz="2000" b="1" i="0" u="none" strike="noStrike" cap="none" normalizeH="0" baseline="0" smtClean="0">
                          <a:ln>
                            <a:noFill/>
                          </a:ln>
                          <a:solidFill>
                            <a:srgbClr val="FF33CC"/>
                          </a:solidFill>
                          <a:effectLst/>
                          <a:latin typeface="Arial" charset="0"/>
                          <a:cs typeface="Arial" charset="0"/>
                        </a:rPr>
                        <a:t>(triệu  con)</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en-US" sz="2000" b="1" i="0" u="none" strike="noStrike" cap="none" normalizeH="0" baseline="0" smtClean="0">
                          <a:ln>
                            <a:noFill/>
                          </a:ln>
                          <a:solidFill>
                            <a:srgbClr val="FF33CC"/>
                          </a:solidFill>
                          <a:effectLst/>
                          <a:latin typeface="Arial" charset="0"/>
                          <a:cs typeface="Arial" charset="0"/>
                        </a:rPr>
                        <a:t>Lợn</a:t>
                      </a:r>
                    </a:p>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en-US" sz="2000" b="1" i="0" u="none" strike="noStrike" cap="none" normalizeH="0" baseline="0" smtClean="0">
                          <a:ln>
                            <a:noFill/>
                          </a:ln>
                          <a:solidFill>
                            <a:srgbClr val="FF33CC"/>
                          </a:solidFill>
                          <a:effectLst/>
                          <a:latin typeface="Arial" charset="0"/>
                          <a:cs typeface="Arial" charset="0"/>
                        </a:rPr>
                        <a:t>(triệu con)</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7611">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en-US" sz="2000" b="0" i="0" u="none" strike="noStrike" cap="none" normalizeH="0" baseline="0" smtClean="0">
                          <a:ln>
                            <a:noFill/>
                          </a:ln>
                          <a:solidFill>
                            <a:schemeClr val="tx1"/>
                          </a:solidFill>
                          <a:effectLst/>
                          <a:latin typeface="Arial" charset="0"/>
                          <a:cs typeface="Arial" charset="0"/>
                        </a:rPr>
                        <a:t> </a:t>
                      </a:r>
                      <a:r>
                        <a:rPr kumimoji="0" lang="en-US" sz="2000" b="0" i="0" u="none" strike="noStrike" cap="none" normalizeH="0" baseline="0" smtClean="0">
                          <a:ln>
                            <a:noFill/>
                          </a:ln>
                          <a:solidFill>
                            <a:schemeClr val="accent1"/>
                          </a:solidFill>
                          <a:effectLst/>
                          <a:latin typeface="Arial" charset="0"/>
                          <a:cs typeface="Arial" charset="0"/>
                        </a:rPr>
                        <a:t>Ca- na-đa</a:t>
                      </a:r>
                    </a:p>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en-US" sz="2000" b="0" i="0" u="none" strike="noStrike" cap="none" normalizeH="0" baseline="0" smtClean="0">
                          <a:ln>
                            <a:noFill/>
                          </a:ln>
                          <a:solidFill>
                            <a:schemeClr val="accent1"/>
                          </a:solidFill>
                          <a:effectLst/>
                          <a:latin typeface="Arial" charset="0"/>
                          <a:cs typeface="Arial" charset="0"/>
                        </a:rPr>
                        <a:t> Hoa kì</a:t>
                      </a:r>
                    </a:p>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en-US" sz="2000" b="0" i="0" u="none" strike="noStrike" cap="none" normalizeH="0" baseline="0" smtClean="0">
                          <a:ln>
                            <a:noFill/>
                          </a:ln>
                          <a:solidFill>
                            <a:schemeClr val="accent1"/>
                          </a:solidFill>
                          <a:effectLst/>
                          <a:latin typeface="Arial" charset="0"/>
                          <a:cs typeface="Arial" charset="0"/>
                        </a:rPr>
                        <a:t> Mê-hi-cô</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Tx/>
                        <a:buNone/>
                        <a:tabLst/>
                      </a:pPr>
                      <a:r>
                        <a:rPr kumimoji="0" lang="en-US" sz="2000" b="0" i="0" u="none" strike="noStrike" cap="none" normalizeH="0" baseline="0" smtClean="0">
                          <a:ln>
                            <a:noFill/>
                          </a:ln>
                          <a:solidFill>
                            <a:srgbClr val="0000FF"/>
                          </a:solidFill>
                          <a:effectLst/>
                          <a:latin typeface="Arial" charset="0"/>
                          <a:cs typeface="Arial" charset="0"/>
                        </a:rPr>
                        <a:t>31</a:t>
                      </a:r>
                    </a:p>
                    <a:p>
                      <a:pPr marL="0" marR="0" lvl="0" indent="0" algn="ctr" defTabSz="914400" rtl="0" eaLnBrk="1" fontAlgn="base" latinLnBrk="0" hangingPunct="1">
                        <a:lnSpc>
                          <a:spcPct val="100000"/>
                        </a:lnSpc>
                        <a:spcBef>
                          <a:spcPct val="20000"/>
                        </a:spcBef>
                        <a:spcAft>
                          <a:spcPct val="0"/>
                        </a:spcAft>
                        <a:buClr>
                          <a:schemeClr val="tx2"/>
                        </a:buClr>
                        <a:buSzPct val="70000"/>
                        <a:buFontTx/>
                        <a:buNone/>
                        <a:tabLst/>
                      </a:pPr>
                      <a:r>
                        <a:rPr kumimoji="0" lang="en-US" sz="2000" b="0" i="0" u="none" strike="noStrike" cap="none" normalizeH="0" baseline="0" smtClean="0">
                          <a:ln>
                            <a:noFill/>
                          </a:ln>
                          <a:solidFill>
                            <a:srgbClr val="0000FF"/>
                          </a:solidFill>
                          <a:effectLst/>
                          <a:latin typeface="Arial" charset="0"/>
                          <a:cs typeface="Arial" charset="0"/>
                        </a:rPr>
                        <a:t>284,5</a:t>
                      </a:r>
                    </a:p>
                    <a:p>
                      <a:pPr marL="0" marR="0" lvl="0" indent="0" algn="ctr" defTabSz="914400" rtl="0" eaLnBrk="1" fontAlgn="base" latinLnBrk="0" hangingPunct="1">
                        <a:lnSpc>
                          <a:spcPct val="100000"/>
                        </a:lnSpc>
                        <a:spcBef>
                          <a:spcPct val="20000"/>
                        </a:spcBef>
                        <a:spcAft>
                          <a:spcPct val="0"/>
                        </a:spcAft>
                        <a:buClr>
                          <a:schemeClr val="tx2"/>
                        </a:buClr>
                        <a:buSzPct val="70000"/>
                        <a:buFontTx/>
                        <a:buNone/>
                        <a:tabLst/>
                      </a:pPr>
                      <a:r>
                        <a:rPr kumimoji="0" lang="en-US" sz="2000" b="0" i="0" u="none" strike="noStrike" cap="none" normalizeH="0" baseline="0" smtClean="0">
                          <a:ln>
                            <a:noFill/>
                          </a:ln>
                          <a:solidFill>
                            <a:srgbClr val="0000FF"/>
                          </a:solidFill>
                          <a:effectLst/>
                          <a:latin typeface="Arial" charset="0"/>
                          <a:cs typeface="Arial" charset="0"/>
                        </a:rPr>
                        <a:t>99,6</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Tx/>
                        <a:buNone/>
                        <a:tabLst/>
                      </a:pPr>
                      <a:r>
                        <a:rPr kumimoji="0" lang="en-US" sz="2000" b="0" i="0" u="none" strike="noStrike" cap="none" normalizeH="0" baseline="0" smtClean="0">
                          <a:ln>
                            <a:noFill/>
                          </a:ln>
                          <a:solidFill>
                            <a:srgbClr val="0000FF"/>
                          </a:solidFill>
                          <a:effectLst/>
                          <a:latin typeface="Arial" charset="0"/>
                          <a:cs typeface="Arial" charset="0"/>
                        </a:rPr>
                        <a:t>2,7</a:t>
                      </a:r>
                    </a:p>
                    <a:p>
                      <a:pPr marL="0" marR="0" lvl="0" indent="0" algn="ctr" defTabSz="914400" rtl="0" eaLnBrk="1" fontAlgn="base" latinLnBrk="0" hangingPunct="1">
                        <a:lnSpc>
                          <a:spcPct val="100000"/>
                        </a:lnSpc>
                        <a:spcBef>
                          <a:spcPct val="20000"/>
                        </a:spcBef>
                        <a:spcAft>
                          <a:spcPct val="0"/>
                        </a:spcAft>
                        <a:buClr>
                          <a:schemeClr val="tx2"/>
                        </a:buClr>
                        <a:buSzPct val="70000"/>
                        <a:buFontTx/>
                        <a:buNone/>
                        <a:tabLst/>
                      </a:pPr>
                      <a:r>
                        <a:rPr kumimoji="0" lang="en-US" sz="2000" b="0" i="0" u="none" strike="noStrike" cap="none" normalizeH="0" baseline="0" smtClean="0">
                          <a:ln>
                            <a:noFill/>
                          </a:ln>
                          <a:solidFill>
                            <a:srgbClr val="0000FF"/>
                          </a:solidFill>
                          <a:effectLst/>
                          <a:latin typeface="Arial" charset="0"/>
                          <a:cs typeface="Arial" charset="0"/>
                        </a:rPr>
                        <a:t>4,4</a:t>
                      </a:r>
                    </a:p>
                    <a:p>
                      <a:pPr marL="0" marR="0" lvl="0" indent="0" algn="ctr" defTabSz="914400" rtl="0" eaLnBrk="1" fontAlgn="base" latinLnBrk="0" hangingPunct="1">
                        <a:lnSpc>
                          <a:spcPct val="100000"/>
                        </a:lnSpc>
                        <a:spcBef>
                          <a:spcPct val="20000"/>
                        </a:spcBef>
                        <a:spcAft>
                          <a:spcPct val="0"/>
                        </a:spcAft>
                        <a:buClr>
                          <a:schemeClr val="tx2"/>
                        </a:buClr>
                        <a:buSzPct val="70000"/>
                        <a:buFontTx/>
                        <a:buNone/>
                        <a:tabLst/>
                      </a:pPr>
                      <a:r>
                        <a:rPr kumimoji="0" lang="en-US" sz="2000" b="0" i="0" u="none" strike="noStrike" cap="none" normalizeH="0" baseline="0" smtClean="0">
                          <a:ln>
                            <a:noFill/>
                          </a:ln>
                          <a:solidFill>
                            <a:srgbClr val="0000FF"/>
                          </a:solidFill>
                          <a:effectLst/>
                          <a:latin typeface="Arial" charset="0"/>
                          <a:cs typeface="Arial" charset="0"/>
                        </a:rPr>
                        <a:t>28,0</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Tx/>
                        <a:buNone/>
                        <a:tabLst/>
                      </a:pPr>
                      <a:r>
                        <a:rPr kumimoji="0" lang="en-US" sz="2000" b="0" i="0" u="none" strike="noStrike" cap="none" normalizeH="0" baseline="0" smtClean="0">
                          <a:ln>
                            <a:noFill/>
                          </a:ln>
                          <a:solidFill>
                            <a:srgbClr val="0000FF"/>
                          </a:solidFill>
                          <a:effectLst/>
                          <a:latin typeface="Arial" charset="0"/>
                          <a:cs typeface="Arial" charset="0"/>
                        </a:rPr>
                        <a:t>44,25</a:t>
                      </a:r>
                    </a:p>
                    <a:p>
                      <a:pPr marL="0" marR="0" lvl="0" indent="0" algn="ctr" defTabSz="914400" rtl="0" eaLnBrk="1" fontAlgn="base" latinLnBrk="0" hangingPunct="1">
                        <a:lnSpc>
                          <a:spcPct val="100000"/>
                        </a:lnSpc>
                        <a:spcBef>
                          <a:spcPct val="20000"/>
                        </a:spcBef>
                        <a:spcAft>
                          <a:spcPct val="0"/>
                        </a:spcAft>
                        <a:buClr>
                          <a:schemeClr val="tx2"/>
                        </a:buClr>
                        <a:buSzPct val="70000"/>
                        <a:buFontTx/>
                        <a:buNone/>
                        <a:tabLst/>
                      </a:pPr>
                      <a:r>
                        <a:rPr kumimoji="0" lang="en-US" sz="2000" b="0" i="0" u="none" strike="noStrike" cap="none" normalizeH="0" baseline="0" smtClean="0">
                          <a:ln>
                            <a:noFill/>
                          </a:ln>
                          <a:solidFill>
                            <a:srgbClr val="0000FF"/>
                          </a:solidFill>
                          <a:effectLst/>
                          <a:latin typeface="Arial" charset="0"/>
                          <a:cs typeface="Arial" charset="0"/>
                        </a:rPr>
                        <a:t>325,31</a:t>
                      </a:r>
                    </a:p>
                    <a:p>
                      <a:pPr marL="0" marR="0" lvl="0" indent="0" algn="ctr" defTabSz="914400" rtl="0" eaLnBrk="1" fontAlgn="base" latinLnBrk="0" hangingPunct="1">
                        <a:lnSpc>
                          <a:spcPct val="100000"/>
                        </a:lnSpc>
                        <a:spcBef>
                          <a:spcPct val="20000"/>
                        </a:spcBef>
                        <a:spcAft>
                          <a:spcPct val="0"/>
                        </a:spcAft>
                        <a:buClr>
                          <a:schemeClr val="tx2"/>
                        </a:buClr>
                        <a:buSzPct val="70000"/>
                        <a:buFontTx/>
                        <a:buNone/>
                        <a:tabLst/>
                      </a:pPr>
                      <a:r>
                        <a:rPr kumimoji="0" lang="en-US" sz="2000" b="0" i="0" u="none" strike="noStrike" cap="none" normalizeH="0" baseline="0" smtClean="0">
                          <a:ln>
                            <a:noFill/>
                          </a:ln>
                          <a:solidFill>
                            <a:srgbClr val="0000FF"/>
                          </a:solidFill>
                          <a:effectLst/>
                          <a:latin typeface="Arial" charset="0"/>
                          <a:cs typeface="Arial" charset="0"/>
                        </a:rPr>
                        <a:t>29,73</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Tx/>
                        <a:buNone/>
                        <a:tabLst/>
                      </a:pPr>
                      <a:r>
                        <a:rPr kumimoji="0" lang="en-US" sz="2000" b="0" i="0" u="none" strike="noStrike" cap="none" normalizeH="0" baseline="0" smtClean="0">
                          <a:ln>
                            <a:noFill/>
                          </a:ln>
                          <a:solidFill>
                            <a:srgbClr val="0000FF"/>
                          </a:solidFill>
                          <a:effectLst/>
                          <a:latin typeface="Arial" charset="0"/>
                          <a:cs typeface="Arial" charset="0"/>
                        </a:rPr>
                        <a:t>12,99</a:t>
                      </a:r>
                    </a:p>
                    <a:p>
                      <a:pPr marL="0" marR="0" lvl="0" indent="0" algn="ctr" defTabSz="914400" rtl="0" eaLnBrk="1" fontAlgn="base" latinLnBrk="0" hangingPunct="1">
                        <a:lnSpc>
                          <a:spcPct val="100000"/>
                        </a:lnSpc>
                        <a:spcBef>
                          <a:spcPct val="20000"/>
                        </a:spcBef>
                        <a:spcAft>
                          <a:spcPct val="0"/>
                        </a:spcAft>
                        <a:buClr>
                          <a:schemeClr val="tx2"/>
                        </a:buClr>
                        <a:buSzPct val="70000"/>
                        <a:buFontTx/>
                        <a:buNone/>
                        <a:tabLst/>
                      </a:pPr>
                      <a:r>
                        <a:rPr kumimoji="0" lang="en-US" sz="2000" b="0" i="0" u="none" strike="noStrike" cap="none" normalizeH="0" baseline="0" smtClean="0">
                          <a:ln>
                            <a:noFill/>
                          </a:ln>
                          <a:solidFill>
                            <a:srgbClr val="0000FF"/>
                          </a:solidFill>
                          <a:effectLst/>
                          <a:latin typeface="Arial" charset="0"/>
                          <a:cs typeface="Arial" charset="0"/>
                        </a:rPr>
                        <a:t>97,27</a:t>
                      </a:r>
                    </a:p>
                    <a:p>
                      <a:pPr marL="0" marR="0" lvl="0" indent="0" algn="ctr" defTabSz="914400" rtl="0" eaLnBrk="1" fontAlgn="base" latinLnBrk="0" hangingPunct="1">
                        <a:lnSpc>
                          <a:spcPct val="100000"/>
                        </a:lnSpc>
                        <a:spcBef>
                          <a:spcPct val="20000"/>
                        </a:spcBef>
                        <a:spcAft>
                          <a:spcPct val="0"/>
                        </a:spcAft>
                        <a:buClr>
                          <a:schemeClr val="tx2"/>
                        </a:buClr>
                        <a:buSzPct val="70000"/>
                        <a:buFontTx/>
                        <a:buNone/>
                        <a:tabLst/>
                      </a:pPr>
                      <a:r>
                        <a:rPr kumimoji="0" lang="en-US" sz="2000" b="0" i="0" u="none" strike="noStrike" cap="none" normalizeH="0" baseline="0" smtClean="0">
                          <a:ln>
                            <a:noFill/>
                          </a:ln>
                          <a:solidFill>
                            <a:srgbClr val="0000FF"/>
                          </a:solidFill>
                          <a:effectLst/>
                          <a:latin typeface="Arial" charset="0"/>
                          <a:cs typeface="Arial" charset="0"/>
                        </a:rPr>
                        <a:t>30,6</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Tx/>
                        <a:buNone/>
                        <a:tabLst/>
                      </a:pPr>
                      <a:r>
                        <a:rPr kumimoji="0" lang="en-US" sz="2000" b="0" i="0" u="none" strike="noStrike" cap="none" normalizeH="0" baseline="0" smtClean="0">
                          <a:ln>
                            <a:noFill/>
                          </a:ln>
                          <a:solidFill>
                            <a:srgbClr val="0000FF"/>
                          </a:solidFill>
                          <a:effectLst/>
                          <a:latin typeface="Arial" charset="0"/>
                          <a:cs typeface="Arial" charset="0"/>
                        </a:rPr>
                        <a:t>12,6</a:t>
                      </a:r>
                    </a:p>
                    <a:p>
                      <a:pPr marL="0" marR="0" lvl="0" indent="0" algn="ctr" defTabSz="914400" rtl="0" eaLnBrk="1" fontAlgn="base" latinLnBrk="0" hangingPunct="1">
                        <a:lnSpc>
                          <a:spcPct val="100000"/>
                        </a:lnSpc>
                        <a:spcBef>
                          <a:spcPct val="20000"/>
                        </a:spcBef>
                        <a:spcAft>
                          <a:spcPct val="0"/>
                        </a:spcAft>
                        <a:buClr>
                          <a:schemeClr val="tx2"/>
                        </a:buClr>
                        <a:buSzPct val="70000"/>
                        <a:buFontTx/>
                        <a:buNone/>
                        <a:tabLst/>
                      </a:pPr>
                      <a:r>
                        <a:rPr kumimoji="0" lang="en-US" sz="2000" b="0" i="0" u="none" strike="noStrike" cap="none" normalizeH="0" baseline="0" smtClean="0">
                          <a:ln>
                            <a:noFill/>
                          </a:ln>
                          <a:solidFill>
                            <a:srgbClr val="0000FF"/>
                          </a:solidFill>
                          <a:effectLst/>
                          <a:latin typeface="Arial" charset="0"/>
                          <a:cs typeface="Arial" charset="0"/>
                        </a:rPr>
                        <a:t>59,1</a:t>
                      </a:r>
                    </a:p>
                    <a:p>
                      <a:pPr marL="0" marR="0" lvl="0" indent="0" algn="ctr" defTabSz="914400" rtl="0" eaLnBrk="1" fontAlgn="base" latinLnBrk="0" hangingPunct="1">
                        <a:lnSpc>
                          <a:spcPct val="100000"/>
                        </a:lnSpc>
                        <a:spcBef>
                          <a:spcPct val="20000"/>
                        </a:spcBef>
                        <a:spcAft>
                          <a:spcPct val="0"/>
                        </a:spcAft>
                        <a:buClr>
                          <a:schemeClr val="tx2"/>
                        </a:buClr>
                        <a:buSzPct val="70000"/>
                        <a:buFontTx/>
                        <a:buNone/>
                        <a:tabLst/>
                      </a:pPr>
                      <a:r>
                        <a:rPr kumimoji="0" lang="en-US" sz="2000" b="0" i="0" u="none" strike="noStrike" cap="none" normalizeH="0" baseline="0" smtClean="0">
                          <a:ln>
                            <a:noFill/>
                          </a:ln>
                          <a:solidFill>
                            <a:srgbClr val="0000FF"/>
                          </a:solidFill>
                          <a:effectLst/>
                          <a:latin typeface="Arial" charset="0"/>
                          <a:cs typeface="Arial" charset="0"/>
                        </a:rPr>
                        <a:t>17,7</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3771" name="Text Box 43"/>
          <p:cNvSpPr txBox="1">
            <a:spLocks noChangeArrowheads="1"/>
          </p:cNvSpPr>
          <p:nvPr/>
        </p:nvSpPr>
        <p:spPr bwMode="auto">
          <a:xfrm>
            <a:off x="1143000" y="4419600"/>
            <a:ext cx="7239000" cy="82232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i="1">
                <a:solidFill>
                  <a:srgbClr val="0000FF"/>
                </a:solidFill>
              </a:rPr>
              <a:t>Nhận xét về tỉ lệ lao động trong nông nghiệp ở mỗi nước?</a:t>
            </a:r>
          </a:p>
        </p:txBody>
      </p:sp>
      <p:sp>
        <p:nvSpPr>
          <p:cNvPr id="73772" name="Text Box 44"/>
          <p:cNvSpPr txBox="1">
            <a:spLocks noChangeArrowheads="1"/>
          </p:cNvSpPr>
          <p:nvPr/>
        </p:nvSpPr>
        <p:spPr bwMode="auto">
          <a:xfrm>
            <a:off x="1066800" y="4953000"/>
            <a:ext cx="7239000" cy="82232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i="1">
                <a:solidFill>
                  <a:srgbClr val="0000FF"/>
                </a:solidFill>
              </a:rPr>
              <a:t>? Tính bình quân lương thực theo đầu người ở mỗi nước?</a:t>
            </a:r>
            <a:endParaRPr lang="pt-BR" sz="2400" i="1">
              <a:solidFill>
                <a:srgbClr val="0000FF"/>
              </a:solidFill>
            </a:endParaRPr>
          </a:p>
        </p:txBody>
      </p:sp>
    </p:spTree>
    <p:extLst>
      <p:ext uri="{BB962C8B-B14F-4D97-AF65-F5344CB8AC3E}">
        <p14:creationId xmlns:p14="http://schemas.microsoft.com/office/powerpoint/2010/main" val="42287836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3771"/>
                                        </p:tgtEl>
                                        <p:attrNameLst>
                                          <p:attrName>style.visibility</p:attrName>
                                        </p:attrNameLst>
                                      </p:cBhvr>
                                      <p:to>
                                        <p:strVal val="visible"/>
                                      </p:to>
                                    </p:set>
                                    <p:animEffect transition="in" filter="blinds(horizontal)">
                                      <p:cBhvr>
                                        <p:cTn id="7" dur="500"/>
                                        <p:tgtEl>
                                          <p:spTgt spid="737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73771"/>
                                        </p:tgtEl>
                                      </p:cBhvr>
                                    </p:animEffect>
                                    <p:set>
                                      <p:cBhvr>
                                        <p:cTn id="12" dur="1" fill="hold">
                                          <p:stCondLst>
                                            <p:cond delay="499"/>
                                          </p:stCondLst>
                                        </p:cTn>
                                        <p:tgtEl>
                                          <p:spTgt spid="73771"/>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3772"/>
                                        </p:tgtEl>
                                        <p:attrNameLst>
                                          <p:attrName>style.visibility</p:attrName>
                                        </p:attrNameLst>
                                      </p:cBhvr>
                                      <p:to>
                                        <p:strVal val="visible"/>
                                      </p:to>
                                    </p:set>
                                    <p:animEffect transition="in" filter="blinds(horizontal)">
                                      <p:cBhvr>
                                        <p:cTn id="17" dur="500"/>
                                        <p:tgtEl>
                                          <p:spTgt spid="7377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1" nodeType="clickEffect">
                                  <p:stCondLst>
                                    <p:cond delay="0"/>
                                  </p:stCondLst>
                                  <p:childTnLst>
                                    <p:animEffect transition="out" filter="blinds(horizontal)">
                                      <p:cBhvr>
                                        <p:cTn id="21" dur="500"/>
                                        <p:tgtEl>
                                          <p:spTgt spid="73772"/>
                                        </p:tgtEl>
                                      </p:cBhvr>
                                    </p:animEffect>
                                    <p:set>
                                      <p:cBhvr>
                                        <p:cTn id="22" dur="1" fill="hold">
                                          <p:stCondLst>
                                            <p:cond delay="499"/>
                                          </p:stCondLst>
                                        </p:cTn>
                                        <p:tgtEl>
                                          <p:spTgt spid="737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71" grpId="0" animBg="1"/>
      <p:bldP spid="73771" grpId="1" animBg="1"/>
      <p:bldP spid="73772" grpId="0" animBg="1"/>
      <p:bldP spid="73772"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9" name="Picture 9" descr="ANd9GcR-_g6affJl_Oa86Pu0Gg46G6uesT8zWV-xmxMr4dFVPtqiLqdD8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057400"/>
            <a:ext cx="4876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1" name="Picture 11" descr="ANd9GcRyFZBKut-p4qNwFY7lXaylHJfDrrc153F1PtVic7NL7VT7ulI6t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0"/>
            <a:ext cx="4876800"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2" name="Picture 12" descr="Ngày càng nhiều nông dân Mỹ “sống nhờ” Inter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495800"/>
            <a:ext cx="4876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2400" y="1595735"/>
            <a:ext cx="3962400" cy="2554545"/>
          </a:xfrm>
          <a:prstGeom prst="rect">
            <a:avLst/>
          </a:prstGeom>
        </p:spPr>
        <p:txBody>
          <a:bodyPr wrap="square">
            <a:spAutoFit/>
          </a:bodyPr>
          <a:lstStyle/>
          <a:p>
            <a:r>
              <a:rPr lang="vi-VN" sz="3200" dirty="0" smtClean="0">
                <a:sym typeface="Wingdings"/>
              </a:rPr>
              <a:t> </a:t>
            </a:r>
            <a:r>
              <a:rPr lang="vi-VN" sz="3200" dirty="0" smtClean="0"/>
              <a:t>Việc </a:t>
            </a:r>
            <a:r>
              <a:rPr lang="vi-VN" sz="3200" dirty="0"/>
              <a:t>sử dụng khoa học kĩ thuật trong nông nghiệp như thế nào?</a:t>
            </a:r>
          </a:p>
          <a:p>
            <a:r>
              <a:rPr lang="vi-VN" sz="3200" dirty="0"/>
              <a:t> </a:t>
            </a:r>
          </a:p>
        </p:txBody>
      </p:sp>
    </p:spTree>
    <p:extLst>
      <p:ext uri="{BB962C8B-B14F-4D97-AF65-F5344CB8AC3E}">
        <p14:creationId xmlns:p14="http://schemas.microsoft.com/office/powerpoint/2010/main" val="33040583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31"/>
                                        </p:tgtEl>
                                        <p:attrNameLst>
                                          <p:attrName>style.visibility</p:attrName>
                                        </p:attrNameLst>
                                      </p:cBhvr>
                                      <p:to>
                                        <p:strVal val="visible"/>
                                      </p:to>
                                    </p:set>
                                    <p:animEffect transition="in" filter="blinds(horizontal)">
                                      <p:cBhvr>
                                        <p:cTn id="7" dur="500"/>
                                        <p:tgtEl>
                                          <p:spTgt spid="81931"/>
                                        </p:tgtEl>
                                      </p:cBhvr>
                                    </p:animEffect>
                                  </p:childTnLst>
                                </p:cTn>
                              </p:par>
                              <p:par>
                                <p:cTn id="8" presetID="3" presetClass="entr" presetSubtype="10" fill="hold" nodeType="withEffect">
                                  <p:stCondLst>
                                    <p:cond delay="0"/>
                                  </p:stCondLst>
                                  <p:childTnLst>
                                    <p:set>
                                      <p:cBhvr>
                                        <p:cTn id="9" dur="1" fill="hold">
                                          <p:stCondLst>
                                            <p:cond delay="0"/>
                                          </p:stCondLst>
                                        </p:cTn>
                                        <p:tgtEl>
                                          <p:spTgt spid="81929"/>
                                        </p:tgtEl>
                                        <p:attrNameLst>
                                          <p:attrName>style.visibility</p:attrName>
                                        </p:attrNameLst>
                                      </p:cBhvr>
                                      <p:to>
                                        <p:strVal val="visible"/>
                                      </p:to>
                                    </p:set>
                                    <p:animEffect transition="in" filter="blinds(horizontal)">
                                      <p:cBhvr>
                                        <p:cTn id="10" dur="500"/>
                                        <p:tgtEl>
                                          <p:spTgt spid="81929"/>
                                        </p:tgtEl>
                                      </p:cBhvr>
                                    </p:animEffect>
                                  </p:childTnLst>
                                </p:cTn>
                              </p:par>
                              <p:par>
                                <p:cTn id="11" presetID="3" presetClass="entr" presetSubtype="10" fill="hold" nodeType="withEffect">
                                  <p:stCondLst>
                                    <p:cond delay="0"/>
                                  </p:stCondLst>
                                  <p:childTnLst>
                                    <p:set>
                                      <p:cBhvr>
                                        <p:cTn id="12" dur="1" fill="hold">
                                          <p:stCondLst>
                                            <p:cond delay="0"/>
                                          </p:stCondLst>
                                        </p:cTn>
                                        <p:tgtEl>
                                          <p:spTgt spid="81932"/>
                                        </p:tgtEl>
                                        <p:attrNameLst>
                                          <p:attrName>style.visibility</p:attrName>
                                        </p:attrNameLst>
                                      </p:cBhvr>
                                      <p:to>
                                        <p:strVal val="visible"/>
                                      </p:to>
                                    </p:set>
                                    <p:animEffect transition="in" filter="blinds(horizontal)">
                                      <p:cBhvr>
                                        <p:cTn id="13" dur="500"/>
                                        <p:tgtEl>
                                          <p:spTgt spid="81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9" name="Picture 9" descr="ANd9GcR-_g6affJl_Oa86Pu0Gg46G6uesT8zWV-xmxMr4dFVPtqiLqdD8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057400"/>
            <a:ext cx="4876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1" name="Picture 11" descr="ANd9GcRyFZBKut-p4qNwFY7lXaylHJfDrrc153F1PtVic7NL7VT7ulI6t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0"/>
            <a:ext cx="4876800"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2" name="Picture 12" descr="Ngày càng nhiều nông dân Mỹ “sống nhờ” Inter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495800"/>
            <a:ext cx="4876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52400" y="609600"/>
            <a:ext cx="4038600" cy="5693866"/>
          </a:xfrm>
          <a:prstGeom prst="rect">
            <a:avLst/>
          </a:prstGeom>
        </p:spPr>
        <p:txBody>
          <a:bodyPr wrap="square">
            <a:spAutoFit/>
          </a:bodyPr>
          <a:lstStyle/>
          <a:p>
            <a:r>
              <a:rPr lang="vi-VN" sz="2800" i="1" dirty="0" smtClean="0">
                <a:sym typeface="Wingdings"/>
              </a:rPr>
              <a:t> </a:t>
            </a:r>
            <a:r>
              <a:rPr lang="vi-VN" sz="2800" i="1" dirty="0" smtClean="0"/>
              <a:t>Các </a:t>
            </a:r>
            <a:r>
              <a:rPr lang="vi-VN" sz="2800" i="1" dirty="0"/>
              <a:t>trung tâm khoa học hỗ trợ cho việc tăng năng suất cây trồng, vật nuôi,...</a:t>
            </a:r>
          </a:p>
          <a:p>
            <a:r>
              <a:rPr lang="vi-VN" sz="2800" i="1" dirty="0" smtClean="0">
                <a:sym typeface="Wingdings"/>
              </a:rPr>
              <a:t> </a:t>
            </a:r>
            <a:r>
              <a:rPr lang="vi-VN" sz="2800" i="1" dirty="0" smtClean="0"/>
              <a:t>Công </a:t>
            </a:r>
            <a:r>
              <a:rPr lang="vi-VN" sz="2800" i="1" dirty="0"/>
              <a:t>nghệ sinh học ứng dụng mạnh mẽ.</a:t>
            </a:r>
          </a:p>
          <a:p>
            <a:r>
              <a:rPr lang="vi-VN" sz="2800" i="1" dirty="0"/>
              <a:t> </a:t>
            </a:r>
            <a:r>
              <a:rPr lang="vi-VN" sz="2800" i="1" dirty="0" smtClean="0">
                <a:sym typeface="Wingdings"/>
              </a:rPr>
              <a:t> </a:t>
            </a:r>
            <a:r>
              <a:rPr lang="vi-VN" sz="2800" i="1" dirty="0" smtClean="0"/>
              <a:t>Sử </a:t>
            </a:r>
            <a:r>
              <a:rPr lang="vi-VN" sz="2800" i="1" dirty="0"/>
              <a:t>dụng lượng phân hóa học lớn.</a:t>
            </a:r>
          </a:p>
          <a:p>
            <a:r>
              <a:rPr lang="vi-VN" sz="2800" i="1" dirty="0" smtClean="0">
                <a:sym typeface="Wingdings"/>
              </a:rPr>
              <a:t> </a:t>
            </a:r>
            <a:r>
              <a:rPr lang="vi-VN" sz="2800" i="1" dirty="0" smtClean="0"/>
              <a:t>Phương </a:t>
            </a:r>
            <a:r>
              <a:rPr lang="vi-VN" sz="2800" i="1" dirty="0"/>
              <a:t>tiện thiết bị cơ giới nông nghiệp đứng đầu thế giới.</a:t>
            </a:r>
          </a:p>
          <a:p>
            <a:r>
              <a:rPr lang="vi-VN" sz="2800" i="1" dirty="0" smtClean="0">
                <a:sym typeface="Wingdings"/>
              </a:rPr>
              <a:t> </a:t>
            </a:r>
            <a:r>
              <a:rPr lang="vi-VN" sz="2800" i="1" dirty="0" smtClean="0"/>
              <a:t>Tiếp </a:t>
            </a:r>
            <a:r>
              <a:rPr lang="vi-VN" sz="2800" i="1" dirty="0"/>
              <a:t>thị nông sản qua mạng Internet.</a:t>
            </a:r>
          </a:p>
        </p:txBody>
      </p:sp>
    </p:spTree>
    <p:extLst>
      <p:ext uri="{BB962C8B-B14F-4D97-AF65-F5344CB8AC3E}">
        <p14:creationId xmlns:p14="http://schemas.microsoft.com/office/powerpoint/2010/main" val="2989063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31"/>
                                        </p:tgtEl>
                                        <p:attrNameLst>
                                          <p:attrName>style.visibility</p:attrName>
                                        </p:attrNameLst>
                                      </p:cBhvr>
                                      <p:to>
                                        <p:strVal val="visible"/>
                                      </p:to>
                                    </p:set>
                                    <p:animEffect transition="in" filter="blinds(horizontal)">
                                      <p:cBhvr>
                                        <p:cTn id="7" dur="500"/>
                                        <p:tgtEl>
                                          <p:spTgt spid="81931"/>
                                        </p:tgtEl>
                                      </p:cBhvr>
                                    </p:animEffect>
                                  </p:childTnLst>
                                </p:cTn>
                              </p:par>
                              <p:par>
                                <p:cTn id="8" presetID="3" presetClass="entr" presetSubtype="10" fill="hold" nodeType="withEffect">
                                  <p:stCondLst>
                                    <p:cond delay="0"/>
                                  </p:stCondLst>
                                  <p:childTnLst>
                                    <p:set>
                                      <p:cBhvr>
                                        <p:cTn id="9" dur="1" fill="hold">
                                          <p:stCondLst>
                                            <p:cond delay="0"/>
                                          </p:stCondLst>
                                        </p:cTn>
                                        <p:tgtEl>
                                          <p:spTgt spid="81929"/>
                                        </p:tgtEl>
                                        <p:attrNameLst>
                                          <p:attrName>style.visibility</p:attrName>
                                        </p:attrNameLst>
                                      </p:cBhvr>
                                      <p:to>
                                        <p:strVal val="visible"/>
                                      </p:to>
                                    </p:set>
                                    <p:animEffect transition="in" filter="blinds(horizontal)">
                                      <p:cBhvr>
                                        <p:cTn id="10" dur="500"/>
                                        <p:tgtEl>
                                          <p:spTgt spid="81929"/>
                                        </p:tgtEl>
                                      </p:cBhvr>
                                    </p:animEffect>
                                  </p:childTnLst>
                                </p:cTn>
                              </p:par>
                              <p:par>
                                <p:cTn id="11" presetID="3" presetClass="entr" presetSubtype="10" fill="hold" nodeType="withEffect">
                                  <p:stCondLst>
                                    <p:cond delay="0"/>
                                  </p:stCondLst>
                                  <p:childTnLst>
                                    <p:set>
                                      <p:cBhvr>
                                        <p:cTn id="12" dur="1" fill="hold">
                                          <p:stCondLst>
                                            <p:cond delay="0"/>
                                          </p:stCondLst>
                                        </p:cTn>
                                        <p:tgtEl>
                                          <p:spTgt spid="81932"/>
                                        </p:tgtEl>
                                        <p:attrNameLst>
                                          <p:attrName>style.visibility</p:attrName>
                                        </p:attrNameLst>
                                      </p:cBhvr>
                                      <p:to>
                                        <p:strVal val="visible"/>
                                      </p:to>
                                    </p:set>
                                    <p:animEffect transition="in" filter="blinds(horizontal)">
                                      <p:cBhvr>
                                        <p:cTn id="13" dur="500"/>
                                        <p:tgtEl>
                                          <p:spTgt spid="8193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 descr="Thuhoachnongs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352800"/>
            <a:ext cx="5105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9" descr="Thuhoachb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0"/>
            <a:ext cx="4724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16" descr="Thuhocahluam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00400"/>
            <a:ext cx="4495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20" descr="Trangtraib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495800"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23"/>
          <p:cNvSpPr txBox="1">
            <a:spLocks noChangeArrowheads="1"/>
          </p:cNvSpPr>
          <p:nvPr/>
        </p:nvSpPr>
        <p:spPr bwMode="auto">
          <a:xfrm>
            <a:off x="609600" y="6400800"/>
            <a:ext cx="7848600" cy="4572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b="1"/>
              <a:t>SẢN XUẤT NÔNG NGHIỆP CỦA HOA KỲ</a:t>
            </a:r>
          </a:p>
        </p:txBody>
      </p:sp>
    </p:spTree>
    <p:extLst>
      <p:ext uri="{BB962C8B-B14F-4D97-AF65-F5344CB8AC3E}">
        <p14:creationId xmlns:p14="http://schemas.microsoft.com/office/powerpoint/2010/main" val="36237415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ANd9GcRPKd9OQJi3DNmnXkvbgLNbX60pvpN0fiz9te_j7EUylHeJIP6YGL4qYy0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276600" cy="29733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1267" name="Picture 7" descr="ANd9GcTfYFYZgM2sfrYugedjaEQi31abVbP1MaADDp4kSNrLn1Rzahr5Jx4HUL26">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0"/>
            <a:ext cx="2667000" cy="2971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1268" name="Picture 9" descr="ANd9GcT8RqcYZ3zyhdTO2SMrEo2ZTTP5WlfTUsi6ZxLTKCGu8Ix4BXb3wjujLS0">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0"/>
            <a:ext cx="3200400" cy="29749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1269" name="Picture 11" descr="ANd9GcSkien04V-NtIzl_W949lT1JvUONBKMAbaZ_VDbNfPleHrlPjOUsOB2GPU">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2971800"/>
            <a:ext cx="4572000" cy="3225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1270" name="Picture 13" descr="ANd9GcSNFxJUwWUHDKyBtYvHI96ZDBF2lUnG71x9eXB-f4ivq-sCUgjKR_gYgQ">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2971800"/>
            <a:ext cx="4572000" cy="32575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1271" name="Text Box 24"/>
          <p:cNvSpPr txBox="1">
            <a:spLocks noChangeArrowheads="1"/>
          </p:cNvSpPr>
          <p:nvPr/>
        </p:nvSpPr>
        <p:spPr bwMode="auto">
          <a:xfrm>
            <a:off x="609600" y="6400800"/>
            <a:ext cx="7848600" cy="4572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b="1"/>
              <a:t>CÁC SẢN PHẨM NÔNG NGHIỆP CỦA CANADA</a:t>
            </a:r>
          </a:p>
        </p:txBody>
      </p:sp>
    </p:spTree>
    <p:extLst>
      <p:ext uri="{BB962C8B-B14F-4D97-AF65-F5344CB8AC3E}">
        <p14:creationId xmlns:p14="http://schemas.microsoft.com/office/powerpoint/2010/main" val="10539687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7" descr="lao%20dong%20mex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0" y="0"/>
            <a:ext cx="4762500" cy="32702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2291" name="Picture 8" descr="091220131547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3276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2292" name="Picture 9" descr="Puebla farmer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76600"/>
            <a:ext cx="4572000" cy="29940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2293" name="Picture 11" descr="ANd9GcTCmJyZREknItm4PG7se6dA8xZUgMmisoVkuylC9-_c1j3O_zaPXip2BcEA">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3276600"/>
            <a:ext cx="4572000" cy="2971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2294" name="Text Box 12"/>
          <p:cNvSpPr txBox="1">
            <a:spLocks noChangeArrowheads="1"/>
          </p:cNvSpPr>
          <p:nvPr/>
        </p:nvSpPr>
        <p:spPr bwMode="auto">
          <a:xfrm>
            <a:off x="609600" y="6324600"/>
            <a:ext cx="7848600" cy="4572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b="1"/>
              <a:t>SẢN XUẤT NÔNG NGHIỆP CỦA MÊHICÔ</a:t>
            </a:r>
          </a:p>
        </p:txBody>
      </p:sp>
    </p:spTree>
    <p:extLst>
      <p:ext uri="{BB962C8B-B14F-4D97-AF65-F5344CB8AC3E}">
        <p14:creationId xmlns:p14="http://schemas.microsoft.com/office/powerpoint/2010/main" val="14311928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1447800" y="2438400"/>
            <a:ext cx="59436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latin typeface="Times New Roman" pitchFamily="18" charset="0"/>
              </a:rPr>
              <a:t>SẢN XUẤT NÔNG NGHIỆP ĐẠT HIỆU QUẢ CAO</a:t>
            </a:r>
          </a:p>
          <a:p>
            <a:pPr algn="ctr"/>
            <a:endParaRPr lang="en-US" b="1">
              <a:latin typeface="VNI-Times" pitchFamily="2" charset="0"/>
            </a:endParaRPr>
          </a:p>
        </p:txBody>
      </p:sp>
      <p:sp>
        <p:nvSpPr>
          <p:cNvPr id="75781" name="Rectangle 5"/>
          <p:cNvSpPr>
            <a:spLocks noChangeArrowheads="1"/>
          </p:cNvSpPr>
          <p:nvPr/>
        </p:nvSpPr>
        <p:spPr bwMode="auto">
          <a:xfrm>
            <a:off x="685800" y="457200"/>
            <a:ext cx="3429000" cy="990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latin typeface="Times New Roman" pitchFamily="18" charset="0"/>
              </a:rPr>
              <a:t>ĐIỀU KIỆN TỰ NHIÊN </a:t>
            </a:r>
          </a:p>
          <a:p>
            <a:pPr algn="ctr"/>
            <a:r>
              <a:rPr lang="en-US" sz="2000" b="1">
                <a:latin typeface="Times New Roman" pitchFamily="18" charset="0"/>
              </a:rPr>
              <a:t>THUẬN LỢI</a:t>
            </a:r>
          </a:p>
        </p:txBody>
      </p:sp>
      <p:sp>
        <p:nvSpPr>
          <p:cNvPr id="75782" name="Rectangle 6"/>
          <p:cNvSpPr>
            <a:spLocks noChangeArrowheads="1"/>
          </p:cNvSpPr>
          <p:nvPr/>
        </p:nvSpPr>
        <p:spPr bwMode="auto">
          <a:xfrm>
            <a:off x="4800600" y="457200"/>
            <a:ext cx="3733800" cy="990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latin typeface="Times New Roman" pitchFamily="18" charset="0"/>
              </a:rPr>
              <a:t>TRÌNH ĐỘ </a:t>
            </a:r>
          </a:p>
          <a:p>
            <a:pPr algn="ctr"/>
            <a:r>
              <a:rPr lang="en-US" sz="2000" b="1">
                <a:latin typeface="Times New Roman" pitchFamily="18" charset="0"/>
              </a:rPr>
              <a:t>KHOA HỌC KỸ THUẬT CAO</a:t>
            </a:r>
          </a:p>
          <a:p>
            <a:pPr algn="ctr"/>
            <a:endParaRPr lang="en-US" b="1">
              <a:latin typeface="VNI-Times" pitchFamily="2" charset="0"/>
            </a:endParaRPr>
          </a:p>
        </p:txBody>
      </p:sp>
      <p:sp>
        <p:nvSpPr>
          <p:cNvPr id="75783" name="Rectangle 7"/>
          <p:cNvSpPr>
            <a:spLocks noChangeArrowheads="1"/>
          </p:cNvSpPr>
          <p:nvPr/>
        </p:nvSpPr>
        <p:spPr bwMode="auto">
          <a:xfrm>
            <a:off x="1676400" y="3962400"/>
            <a:ext cx="5562600"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latin typeface="Times New Roman" pitchFamily="18" charset="0"/>
              </a:rPr>
              <a:t>NỀN NÔNG NGHIỆP HÀNG HÓA</a:t>
            </a:r>
          </a:p>
        </p:txBody>
      </p:sp>
      <p:sp>
        <p:nvSpPr>
          <p:cNvPr id="75787" name="Line 11"/>
          <p:cNvSpPr>
            <a:spLocks noChangeShapeType="1"/>
          </p:cNvSpPr>
          <p:nvPr/>
        </p:nvSpPr>
        <p:spPr bwMode="auto">
          <a:xfrm flipH="1" flipV="1">
            <a:off x="2362200" y="1447800"/>
            <a:ext cx="1981200" cy="9906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5788" name="Line 12"/>
          <p:cNvSpPr>
            <a:spLocks noChangeShapeType="1"/>
          </p:cNvSpPr>
          <p:nvPr/>
        </p:nvSpPr>
        <p:spPr bwMode="auto">
          <a:xfrm flipV="1">
            <a:off x="4419600" y="1447800"/>
            <a:ext cx="2286000" cy="9906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344" name="Text Box 18"/>
          <p:cNvSpPr txBox="1">
            <a:spLocks noChangeArrowheads="1"/>
          </p:cNvSpPr>
          <p:nvPr/>
        </p:nvSpPr>
        <p:spPr bwMode="auto">
          <a:xfrm>
            <a:off x="1752600" y="35052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b="1"/>
          </a:p>
        </p:txBody>
      </p:sp>
      <p:sp>
        <p:nvSpPr>
          <p:cNvPr id="75798" name="Line 22"/>
          <p:cNvSpPr>
            <a:spLocks noChangeShapeType="1"/>
          </p:cNvSpPr>
          <p:nvPr/>
        </p:nvSpPr>
        <p:spPr bwMode="auto">
          <a:xfrm>
            <a:off x="4419600" y="3200400"/>
            <a:ext cx="0" cy="762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5799" name="Text Box 23"/>
          <p:cNvSpPr txBox="1">
            <a:spLocks noChangeArrowheads="1"/>
          </p:cNvSpPr>
          <p:nvPr/>
        </p:nvSpPr>
        <p:spPr bwMode="auto">
          <a:xfrm>
            <a:off x="762000" y="5715000"/>
            <a:ext cx="8382000" cy="4572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i="1">
                <a:solidFill>
                  <a:srgbClr val="0000FF"/>
                </a:solidFill>
              </a:rPr>
              <a:t>Đặc điểm chung của nông nghiệp Bắc Mỹ?</a:t>
            </a:r>
          </a:p>
        </p:txBody>
      </p:sp>
    </p:spTree>
    <p:extLst>
      <p:ext uri="{BB962C8B-B14F-4D97-AF65-F5344CB8AC3E}">
        <p14:creationId xmlns:p14="http://schemas.microsoft.com/office/powerpoint/2010/main" val="2805990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5787"/>
                                        </p:tgtEl>
                                        <p:attrNameLst>
                                          <p:attrName>style.visibility</p:attrName>
                                        </p:attrNameLst>
                                      </p:cBhvr>
                                      <p:to>
                                        <p:strVal val="visible"/>
                                      </p:to>
                                    </p:set>
                                    <p:animEffect transition="in" filter="checkerboard(across)">
                                      <p:cBhvr>
                                        <p:cTn id="7" dur="500"/>
                                        <p:tgtEl>
                                          <p:spTgt spid="7578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5788"/>
                                        </p:tgtEl>
                                        <p:attrNameLst>
                                          <p:attrName>style.visibility</p:attrName>
                                        </p:attrNameLst>
                                      </p:cBhvr>
                                      <p:to>
                                        <p:strVal val="visible"/>
                                      </p:to>
                                    </p:set>
                                    <p:animEffect transition="in" filter="checkerboard(across)">
                                      <p:cBhvr>
                                        <p:cTn id="10" dur="500"/>
                                        <p:tgtEl>
                                          <p:spTgt spid="7578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5781"/>
                                        </p:tgtEl>
                                        <p:attrNameLst>
                                          <p:attrName>style.visibility</p:attrName>
                                        </p:attrNameLst>
                                      </p:cBhvr>
                                      <p:to>
                                        <p:strVal val="visible"/>
                                      </p:to>
                                    </p:set>
                                    <p:animEffect transition="in" filter="checkerboard(across)">
                                      <p:cBhvr>
                                        <p:cTn id="13" dur="500"/>
                                        <p:tgtEl>
                                          <p:spTgt spid="75781"/>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75782"/>
                                        </p:tgtEl>
                                        <p:attrNameLst>
                                          <p:attrName>style.visibility</p:attrName>
                                        </p:attrNameLst>
                                      </p:cBhvr>
                                      <p:to>
                                        <p:strVal val="visible"/>
                                      </p:to>
                                    </p:set>
                                    <p:animEffect transition="in" filter="checkerboard(across)">
                                      <p:cBhvr>
                                        <p:cTn id="16" dur="500"/>
                                        <p:tgtEl>
                                          <p:spTgt spid="7578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75778"/>
                                        </p:tgtEl>
                                        <p:attrNameLst>
                                          <p:attrName>style.visibility</p:attrName>
                                        </p:attrNameLst>
                                      </p:cBhvr>
                                      <p:to>
                                        <p:strVal val="visible"/>
                                      </p:to>
                                    </p:set>
                                    <p:animEffect transition="in" filter="checkerboard(across)">
                                      <p:cBhvr>
                                        <p:cTn id="21" dur="500"/>
                                        <p:tgtEl>
                                          <p:spTgt spid="7577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75783"/>
                                        </p:tgtEl>
                                        <p:attrNameLst>
                                          <p:attrName>style.visibility</p:attrName>
                                        </p:attrNameLst>
                                      </p:cBhvr>
                                      <p:to>
                                        <p:strVal val="visible"/>
                                      </p:to>
                                    </p:set>
                                    <p:animEffect transition="in" filter="checkerboard(across)">
                                      <p:cBhvr>
                                        <p:cTn id="26" dur="500"/>
                                        <p:tgtEl>
                                          <p:spTgt spid="75783"/>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7579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75799"/>
                                        </p:tgtEl>
                                        <p:attrNameLst>
                                          <p:attrName>style.visibility</p:attrName>
                                        </p:attrNameLst>
                                      </p:cBhvr>
                                      <p:to>
                                        <p:strVal val="visible"/>
                                      </p:to>
                                    </p:set>
                                    <p:animEffect transition="in" filter="blinds(horizontal)">
                                      <p:cBhvr>
                                        <p:cTn id="33" dur="500"/>
                                        <p:tgtEl>
                                          <p:spTgt spid="7579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xit" presetSubtype="10" fill="hold" grpId="1" nodeType="clickEffect">
                                  <p:stCondLst>
                                    <p:cond delay="0"/>
                                  </p:stCondLst>
                                  <p:childTnLst>
                                    <p:animEffect transition="out" filter="blinds(horizontal)">
                                      <p:cBhvr>
                                        <p:cTn id="37" dur="500"/>
                                        <p:tgtEl>
                                          <p:spTgt spid="75799"/>
                                        </p:tgtEl>
                                      </p:cBhvr>
                                    </p:animEffect>
                                    <p:set>
                                      <p:cBhvr>
                                        <p:cTn id="38" dur="1" fill="hold">
                                          <p:stCondLst>
                                            <p:cond delay="499"/>
                                          </p:stCondLst>
                                        </p:cTn>
                                        <p:tgtEl>
                                          <p:spTgt spid="757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nimBg="1"/>
      <p:bldP spid="75781" grpId="0" animBg="1"/>
      <p:bldP spid="75782" grpId="0" animBg="1"/>
      <p:bldP spid="75783" grpId="0" animBg="1"/>
      <p:bldP spid="75787" grpId="0" animBg="1"/>
      <p:bldP spid="75788" grpId="0" animBg="1"/>
      <p:bldP spid="75798" grpId="0" animBg="1"/>
      <p:bldP spid="75799" grpId="0" animBg="1"/>
      <p:bldP spid="75799"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Line 6"/>
          <p:cNvSpPr>
            <a:spLocks noChangeShapeType="1"/>
          </p:cNvSpPr>
          <p:nvPr/>
        </p:nvSpPr>
        <p:spPr bwMode="auto">
          <a:xfrm>
            <a:off x="4267200" y="533400"/>
            <a:ext cx="0" cy="63246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pic>
        <p:nvPicPr>
          <p:cNvPr id="9226" name="Picture 13" descr="7-38"/>
          <p:cNvPicPr>
            <a:picLocks noChangeAspect="1" noChangeArrowheads="1"/>
          </p:cNvPicPr>
          <p:nvPr/>
        </p:nvPicPr>
        <p:blipFill>
          <a:blip r:embed="rId2">
            <a:extLst>
              <a:ext uri="{28A0092B-C50C-407E-A947-70E740481C1C}">
                <a14:useLocalDpi xmlns:a14="http://schemas.microsoft.com/office/drawing/2010/main" val="0"/>
              </a:ext>
            </a:extLst>
          </a:blip>
          <a:srcRect l="11363" r="11363"/>
          <a:stretch>
            <a:fillRect/>
          </a:stretch>
        </p:blipFill>
        <p:spPr bwMode="auto">
          <a:xfrm>
            <a:off x="4267200" y="609600"/>
            <a:ext cx="4876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619415"/>
            <a:ext cx="4267200" cy="1569660"/>
          </a:xfrm>
          <a:prstGeom prst="rect">
            <a:avLst/>
          </a:prstGeom>
        </p:spPr>
        <p:txBody>
          <a:bodyPr wrap="square">
            <a:spAutoFit/>
          </a:bodyPr>
          <a:lstStyle/>
          <a:p>
            <a:r>
              <a:rPr lang="vi-VN" sz="3200" dirty="0" smtClean="0">
                <a:sym typeface="Wingdings"/>
              </a:rPr>
              <a:t> </a:t>
            </a:r>
            <a:r>
              <a:rPr lang="vi-VN" sz="3200" dirty="0" smtClean="0"/>
              <a:t>Nền </a:t>
            </a:r>
            <a:r>
              <a:rPr lang="vi-VN" sz="3200" dirty="0"/>
              <a:t>nông nghiệp Bắc Mĩ có đặc điểm gì?</a:t>
            </a:r>
          </a:p>
        </p:txBody>
      </p:sp>
      <p:sp>
        <p:nvSpPr>
          <p:cNvPr id="3" name="Rectangle 2"/>
          <p:cNvSpPr/>
          <p:nvPr/>
        </p:nvSpPr>
        <p:spPr>
          <a:xfrm>
            <a:off x="228600" y="2743200"/>
            <a:ext cx="3810000" cy="3108543"/>
          </a:xfrm>
          <a:prstGeom prst="rect">
            <a:avLst/>
          </a:prstGeom>
        </p:spPr>
        <p:txBody>
          <a:bodyPr wrap="square">
            <a:spAutoFit/>
          </a:bodyPr>
          <a:lstStyle/>
          <a:p>
            <a:r>
              <a:rPr lang="vi-VN" sz="2800" i="1" dirty="0" smtClean="0">
                <a:sym typeface="Wingdings"/>
              </a:rPr>
              <a:t> </a:t>
            </a:r>
            <a:r>
              <a:rPr lang="vi-VN" sz="2800" i="1" dirty="0" smtClean="0"/>
              <a:t>Hoa </a:t>
            </a:r>
            <a:r>
              <a:rPr lang="vi-VN" sz="2800" i="1" dirty="0"/>
              <a:t>Kì, Ca-na-đa có diện tích đất nông nghiệp lớn, trình độ khoa học kĩ thuật tiên tiến, phát triển nền nông nghiệp hàng hóa quy mô lớn </a:t>
            </a:r>
            <a:endParaRPr lang="vi-VN" sz="2800" i="1" dirty="0"/>
          </a:p>
        </p:txBody>
      </p:sp>
    </p:spTree>
    <p:extLst>
      <p:ext uri="{BB962C8B-B14F-4D97-AF65-F5344CB8AC3E}">
        <p14:creationId xmlns:p14="http://schemas.microsoft.com/office/powerpoint/2010/main" val="3902503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0917" y="152400"/>
            <a:ext cx="5181600" cy="584775"/>
          </a:xfrm>
          <a:prstGeom prst="rect">
            <a:avLst/>
          </a:prstGeom>
          <a:noFill/>
        </p:spPr>
        <p:txBody>
          <a:bodyPr wrap="square" rtlCol="0">
            <a:spAutoFit/>
          </a:bodyPr>
          <a:lstStyle/>
          <a:p>
            <a:r>
              <a:rPr lang="en-US" sz="3200" b="1" dirty="0" smtClean="0">
                <a:solidFill>
                  <a:srgbClr val="FF0000"/>
                </a:solidFill>
              </a:rPr>
              <a:t>1/ </a:t>
            </a:r>
            <a:r>
              <a:rPr lang="en-US" sz="3200" b="1" dirty="0" err="1" smtClean="0">
                <a:solidFill>
                  <a:srgbClr val="FF0000"/>
                </a:solidFill>
              </a:rPr>
              <a:t>Các</a:t>
            </a:r>
            <a:r>
              <a:rPr lang="en-US" sz="3200" b="1" dirty="0" smtClean="0">
                <a:solidFill>
                  <a:srgbClr val="FF0000"/>
                </a:solidFill>
              </a:rPr>
              <a:t> </a:t>
            </a:r>
            <a:r>
              <a:rPr lang="en-US" sz="3200" b="1" dirty="0" err="1" smtClean="0">
                <a:solidFill>
                  <a:srgbClr val="FF0000"/>
                </a:solidFill>
              </a:rPr>
              <a:t>khu</a:t>
            </a:r>
            <a:r>
              <a:rPr lang="en-US" sz="3200" b="1" dirty="0" smtClean="0">
                <a:solidFill>
                  <a:srgbClr val="FF0000"/>
                </a:solidFill>
              </a:rPr>
              <a:t> </a:t>
            </a:r>
            <a:r>
              <a:rPr lang="en-US" sz="3200" b="1" dirty="0" err="1" smtClean="0">
                <a:solidFill>
                  <a:srgbClr val="FF0000"/>
                </a:solidFill>
              </a:rPr>
              <a:t>vực</a:t>
            </a:r>
            <a:r>
              <a:rPr lang="en-US" sz="3200" b="1" dirty="0" smtClean="0">
                <a:solidFill>
                  <a:srgbClr val="FF0000"/>
                </a:solidFill>
              </a:rPr>
              <a:t> </a:t>
            </a:r>
            <a:r>
              <a:rPr lang="en-US" sz="3200" b="1" dirty="0" err="1" smtClean="0">
                <a:solidFill>
                  <a:srgbClr val="FF0000"/>
                </a:solidFill>
              </a:rPr>
              <a:t>địa</a:t>
            </a:r>
            <a:r>
              <a:rPr lang="en-US" sz="3200" b="1" dirty="0" smtClean="0">
                <a:solidFill>
                  <a:srgbClr val="FF0000"/>
                </a:solidFill>
              </a:rPr>
              <a:t> </a:t>
            </a:r>
            <a:r>
              <a:rPr lang="en-US" sz="3200" b="1" dirty="0" err="1" smtClean="0">
                <a:solidFill>
                  <a:srgbClr val="FF0000"/>
                </a:solidFill>
              </a:rPr>
              <a:t>hình</a:t>
            </a:r>
            <a:endParaRPr lang="vi-VN" sz="3200" b="1" dirty="0">
              <a:solidFill>
                <a:srgbClr val="FF0000"/>
              </a:solidFill>
            </a:endParaRPr>
          </a:p>
        </p:txBody>
      </p:sp>
      <p:sp>
        <p:nvSpPr>
          <p:cNvPr id="3" name="Rectangle 2"/>
          <p:cNvSpPr/>
          <p:nvPr/>
        </p:nvSpPr>
        <p:spPr>
          <a:xfrm>
            <a:off x="76200" y="1266885"/>
            <a:ext cx="3657600" cy="4524315"/>
          </a:xfrm>
          <a:prstGeom prst="rect">
            <a:avLst/>
          </a:prstGeom>
        </p:spPr>
        <p:txBody>
          <a:bodyPr wrap="square">
            <a:spAutoFit/>
          </a:bodyPr>
          <a:lstStyle/>
          <a:p>
            <a:r>
              <a:rPr lang="vi-VN" sz="3200" i="1" dirty="0" smtClean="0"/>
              <a:t>- Địa </a:t>
            </a:r>
            <a:r>
              <a:rPr lang="vi-VN" sz="3200" i="1" dirty="0"/>
              <a:t>hình Bắc Mĩ chia thành 3 miền: </a:t>
            </a:r>
            <a:endParaRPr lang="vi-VN" sz="3200" i="1" dirty="0" smtClean="0"/>
          </a:p>
          <a:p>
            <a:r>
              <a:rPr lang="vi-VN" sz="3200" i="1" dirty="0" smtClean="0"/>
              <a:t> + Hệ </a:t>
            </a:r>
            <a:r>
              <a:rPr lang="vi-VN" sz="3200" i="1" dirty="0"/>
              <a:t>thống Cooc-đi-e ở phía </a:t>
            </a:r>
            <a:r>
              <a:rPr lang="vi-VN" sz="3200" i="1" dirty="0" smtClean="0"/>
              <a:t>Tây. </a:t>
            </a:r>
          </a:p>
          <a:p>
            <a:r>
              <a:rPr lang="vi-VN" sz="3200" i="1" dirty="0"/>
              <a:t> </a:t>
            </a:r>
            <a:r>
              <a:rPr lang="vi-VN" sz="3200" i="1" dirty="0" smtClean="0"/>
              <a:t>+ Miền </a:t>
            </a:r>
            <a:r>
              <a:rPr lang="vi-VN" sz="3200" i="1" dirty="0"/>
              <a:t>đồng bằng ở </a:t>
            </a:r>
            <a:r>
              <a:rPr lang="vi-VN" sz="3200" i="1" dirty="0" smtClean="0"/>
              <a:t>giữa</a:t>
            </a:r>
            <a:r>
              <a:rPr lang="vi-VN" sz="3200" i="1" dirty="0"/>
              <a:t>.</a:t>
            </a:r>
            <a:endParaRPr lang="vi-VN" sz="3200" i="1" dirty="0" smtClean="0"/>
          </a:p>
          <a:p>
            <a:r>
              <a:rPr lang="vi-VN" sz="3200" i="1" dirty="0"/>
              <a:t> </a:t>
            </a:r>
            <a:r>
              <a:rPr lang="vi-VN" sz="3200" i="1" dirty="0" smtClean="0"/>
              <a:t>+ Miền </a:t>
            </a:r>
            <a:r>
              <a:rPr lang="vi-VN" sz="3200" i="1" dirty="0"/>
              <a:t>núi già và sơn nguyên ở phía đông.</a:t>
            </a:r>
          </a:p>
        </p:txBody>
      </p:sp>
      <p:grpSp>
        <p:nvGrpSpPr>
          <p:cNvPr id="4" name="Group 14"/>
          <p:cNvGrpSpPr/>
          <p:nvPr/>
        </p:nvGrpSpPr>
        <p:grpSpPr>
          <a:xfrm>
            <a:off x="3746222" y="941652"/>
            <a:ext cx="5473542" cy="5763948"/>
            <a:chOff x="656" y="-224"/>
            <a:chExt cx="5727" cy="3090"/>
          </a:xfrm>
        </p:grpSpPr>
        <p:pic>
          <p:nvPicPr>
            <p:cNvPr id="5" name="Picture 15" descr="anh1"/>
            <p:cNvPicPr>
              <a:picLocks noChangeAspect="1"/>
            </p:cNvPicPr>
            <p:nvPr/>
          </p:nvPicPr>
          <p:blipFill>
            <a:blip r:embed="rId2">
              <a:lum bright="-44000" contrast="16000"/>
            </a:blip>
            <a:stretch>
              <a:fillRect/>
            </a:stretch>
          </p:blipFill>
          <p:spPr>
            <a:xfrm>
              <a:off x="656" y="-224"/>
              <a:ext cx="5568" cy="2352"/>
            </a:xfrm>
            <a:prstGeom prst="rect">
              <a:avLst/>
            </a:prstGeom>
            <a:noFill/>
            <a:ln w="9525">
              <a:noFill/>
            </a:ln>
          </p:spPr>
        </p:pic>
        <p:sp>
          <p:nvSpPr>
            <p:cNvPr id="6" name="Text Box 16"/>
            <p:cNvSpPr txBox="1"/>
            <p:nvPr/>
          </p:nvSpPr>
          <p:spPr>
            <a:xfrm>
              <a:off x="815" y="1984"/>
              <a:ext cx="5568" cy="882"/>
            </a:xfrm>
            <a:prstGeom prst="rect">
              <a:avLst/>
            </a:prstGeom>
            <a:noFill/>
            <a:ln w="9525">
              <a:noFill/>
            </a:ln>
          </p:spPr>
          <p:txBody>
            <a:bodyPr anchor="t">
              <a:spAutoFit/>
            </a:bodyPr>
            <a:lstStyle/>
            <a:p>
              <a:pPr algn="ctr">
                <a:spcBef>
                  <a:spcPct val="50000"/>
                </a:spcBef>
              </a:pPr>
              <a:endParaRPr lang="en-US" sz="2400" b="1" dirty="0">
                <a:solidFill>
                  <a:srgbClr val="1C1C1C"/>
                </a:solidFill>
                <a:latin typeface="SimSun" panose="02010600030101010101" pitchFamily="2" charset="-122"/>
                <a:ea typeface="SimSun" panose="02010600030101010101" pitchFamily="2" charset="-122"/>
              </a:endParaRPr>
            </a:p>
            <a:p>
              <a:pPr algn="ctr">
                <a:spcBef>
                  <a:spcPct val="50000"/>
                </a:spcBef>
              </a:pPr>
              <a:r>
                <a:rPr lang="en-US" sz="2400" b="1" dirty="0">
                  <a:solidFill>
                    <a:srgbClr val="FF0000"/>
                  </a:solidFill>
                  <a:ea typeface="SimSun" panose="02010600030101010101" pitchFamily="2" charset="-122"/>
                  <a:cs typeface="Arial" pitchFamily="34" charset="0"/>
                </a:rPr>
                <a:t>Hình 36.1: Lát cắt hình Bắc Mĩ cắt ngang Hoa Kì theo vĩ tuyến 40</a:t>
              </a:r>
              <a:r>
                <a:rPr lang="en-US" sz="2400" b="1" baseline="30000" dirty="0">
                  <a:solidFill>
                    <a:srgbClr val="FF0000"/>
                  </a:solidFill>
                  <a:ea typeface="SimSun" panose="02010600030101010101" pitchFamily="2" charset="-122"/>
                  <a:cs typeface="Arial" pitchFamily="34" charset="0"/>
                </a:rPr>
                <a:t>0</a:t>
              </a:r>
              <a:r>
                <a:rPr lang="en-US" sz="2400" b="1" dirty="0">
                  <a:solidFill>
                    <a:srgbClr val="FF0000"/>
                  </a:solidFill>
                  <a:ea typeface="SimSun" panose="02010600030101010101" pitchFamily="2" charset="-122"/>
                  <a:cs typeface="Arial" pitchFamily="34" charset="0"/>
                </a:rPr>
                <a:t>B</a:t>
              </a:r>
            </a:p>
          </p:txBody>
        </p:sp>
      </p:grpSp>
    </p:spTree>
    <p:extLst>
      <p:ext uri="{BB962C8B-B14F-4D97-AF65-F5344CB8AC3E}">
        <p14:creationId xmlns:p14="http://schemas.microsoft.com/office/powerpoint/2010/main" val="245036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Line 6"/>
          <p:cNvSpPr>
            <a:spLocks noChangeShapeType="1"/>
          </p:cNvSpPr>
          <p:nvPr/>
        </p:nvSpPr>
        <p:spPr bwMode="auto">
          <a:xfrm>
            <a:off x="4267200" y="533400"/>
            <a:ext cx="0" cy="63246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7836" name="Text Box 12"/>
          <p:cNvSpPr txBox="1">
            <a:spLocks noChangeArrowheads="1"/>
          </p:cNvSpPr>
          <p:nvPr/>
        </p:nvSpPr>
        <p:spPr bwMode="auto">
          <a:xfrm>
            <a:off x="0" y="228600"/>
            <a:ext cx="4114800" cy="156966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sz="2400" i="1" dirty="0" smtClean="0">
                <a:solidFill>
                  <a:srgbClr val="0000FF"/>
                </a:solidFill>
                <a:sym typeface="Wingdings"/>
              </a:rPr>
              <a:t> </a:t>
            </a:r>
            <a:r>
              <a:rPr lang="pt-BR" sz="2400" i="1" dirty="0" smtClean="0">
                <a:solidFill>
                  <a:srgbClr val="0000FF"/>
                </a:solidFill>
              </a:rPr>
              <a:t>Mặc </a:t>
            </a:r>
            <a:r>
              <a:rPr lang="pt-BR" sz="2400" i="1" dirty="0">
                <a:solidFill>
                  <a:srgbClr val="0000FF"/>
                </a:solidFill>
              </a:rPr>
              <a:t>dù đã đạt đến trình độ tiên tiến, nhưng nông nghiệp ở Bắc Mĩ vẫn còn những hạn chế gì</a:t>
            </a:r>
            <a:r>
              <a:rPr lang="en-US" sz="2400" i="1" dirty="0">
                <a:solidFill>
                  <a:srgbClr val="0000FF"/>
                </a:solidFill>
              </a:rPr>
              <a:t> </a:t>
            </a:r>
            <a:r>
              <a:rPr lang="pt-BR" sz="2400" i="1" dirty="0">
                <a:solidFill>
                  <a:srgbClr val="0000FF"/>
                </a:solidFill>
              </a:rPr>
              <a:t>?</a:t>
            </a:r>
            <a:endParaRPr lang="en-US" sz="2400" i="1" dirty="0">
              <a:solidFill>
                <a:srgbClr val="0000FF"/>
              </a:solidFill>
            </a:endParaRPr>
          </a:p>
        </p:txBody>
      </p:sp>
      <p:pic>
        <p:nvPicPr>
          <p:cNvPr id="77849" name="Picture 25" descr="voch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988325"/>
            <a:ext cx="4876800"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04800" y="2534845"/>
            <a:ext cx="3810000" cy="3108543"/>
          </a:xfrm>
          <a:prstGeom prst="rect">
            <a:avLst/>
          </a:prstGeom>
        </p:spPr>
        <p:txBody>
          <a:bodyPr wrap="square">
            <a:spAutoFit/>
          </a:bodyPr>
          <a:lstStyle/>
          <a:p>
            <a:r>
              <a:rPr lang="vi-VN" sz="2800" i="1" dirty="0" smtClean="0">
                <a:sym typeface="Wingdings"/>
              </a:rPr>
              <a:t> </a:t>
            </a:r>
            <a:r>
              <a:rPr lang="vi-VN" sz="2800" i="1" dirty="0" smtClean="0"/>
              <a:t>Thời </a:t>
            </a:r>
            <a:r>
              <a:rPr lang="vi-VN" sz="2800" i="1" dirty="0"/>
              <a:t>tiết khí hậu biến động bất thường, nông sản có giá trị cao bị cạnh tranh trên thị trường, sử dụng nhiều thuốc trừ sâu, phân hóa học,.....</a:t>
            </a:r>
          </a:p>
        </p:txBody>
      </p:sp>
    </p:spTree>
    <p:extLst>
      <p:ext uri="{BB962C8B-B14F-4D97-AF65-F5344CB8AC3E}">
        <p14:creationId xmlns:p14="http://schemas.microsoft.com/office/powerpoint/2010/main" val="134123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Luoc do cac kieu khi hau Bac M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0"/>
            <a:ext cx="4419600" cy="5105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7411" name="Picture 5" descr="Luoc do nong nghiep Bac M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724400" cy="5105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7412" name="Text Box 6"/>
          <p:cNvSpPr txBox="1">
            <a:spLocks noChangeArrowheads="1"/>
          </p:cNvSpPr>
          <p:nvPr/>
        </p:nvSpPr>
        <p:spPr bwMode="auto">
          <a:xfrm>
            <a:off x="5486400" y="5181600"/>
            <a:ext cx="2895600" cy="3667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t>Lược đồ khí </a:t>
            </a:r>
            <a:r>
              <a:rPr lang="en-US" b="1">
                <a:latin typeface="VNI-Times" pitchFamily="2" charset="0"/>
              </a:rPr>
              <a:t>haäu Baéc Mó</a:t>
            </a:r>
            <a:endParaRPr lang="en-US" b="1"/>
          </a:p>
        </p:txBody>
      </p:sp>
      <p:sp>
        <p:nvSpPr>
          <p:cNvPr id="17413" name="Text Box 7"/>
          <p:cNvSpPr txBox="1">
            <a:spLocks noChangeArrowheads="1"/>
          </p:cNvSpPr>
          <p:nvPr/>
        </p:nvSpPr>
        <p:spPr bwMode="auto">
          <a:xfrm>
            <a:off x="838200" y="5195888"/>
            <a:ext cx="3352800" cy="3667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latin typeface="VNI-Times" pitchFamily="2" charset="0"/>
              </a:rPr>
              <a:t>L</a:t>
            </a:r>
            <a:r>
              <a:rPr lang="vi-VN" b="1">
                <a:latin typeface="VNI-Times" pitchFamily="2" charset="0"/>
              </a:rPr>
              <a:t>ược </a:t>
            </a:r>
            <a:r>
              <a:rPr lang="en-US" b="1"/>
              <a:t>đồ</a:t>
            </a:r>
            <a:r>
              <a:rPr lang="en-US" b="1">
                <a:latin typeface="VNI-Times" pitchFamily="2" charset="0"/>
              </a:rPr>
              <a:t> </a:t>
            </a:r>
            <a:r>
              <a:rPr lang="vi-VN" b="1">
                <a:latin typeface="VNI-Times" pitchFamily="2" charset="0"/>
              </a:rPr>
              <a:t>n</a:t>
            </a:r>
            <a:r>
              <a:rPr lang="en-US" b="1">
                <a:latin typeface="VNI-Times" pitchFamily="2" charset="0"/>
              </a:rPr>
              <a:t>oâng nghieäp Baéc Mó.</a:t>
            </a:r>
          </a:p>
        </p:txBody>
      </p:sp>
      <p:sp>
        <p:nvSpPr>
          <p:cNvPr id="17414" name="Text Box 8"/>
          <p:cNvSpPr txBox="1">
            <a:spLocks noChangeArrowheads="1"/>
          </p:cNvSpPr>
          <p:nvPr/>
        </p:nvSpPr>
        <p:spPr bwMode="auto">
          <a:xfrm>
            <a:off x="0" y="5715000"/>
            <a:ext cx="9144000" cy="118745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pt-BR" sz="2400" i="1"/>
              <a:t>Quan sát 2 lược đồ: Nhận xét sự phân bố 1 số sản phẩm trồng trọt và chăn nuôi trên lãnh thổ Bắc Mỹ, giải thích vì sao có sự phân bố như vậy?</a:t>
            </a:r>
            <a:endParaRPr lang="en-US" sz="2400" i="1"/>
          </a:p>
        </p:txBody>
      </p:sp>
    </p:spTree>
    <p:extLst>
      <p:ext uri="{BB962C8B-B14F-4D97-AF65-F5344CB8AC3E}">
        <p14:creationId xmlns:p14="http://schemas.microsoft.com/office/powerpoint/2010/main" val="7713983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vi-VN" smtClean="0"/>
          </a:p>
        </p:txBody>
      </p:sp>
      <p:sp>
        <p:nvSpPr>
          <p:cNvPr id="19459" name="Rectangle 3"/>
          <p:cNvSpPr>
            <a:spLocks noGrp="1" noChangeArrowheads="1"/>
          </p:cNvSpPr>
          <p:nvPr>
            <p:ph type="body" idx="1"/>
          </p:nvPr>
        </p:nvSpPr>
        <p:spPr/>
        <p:txBody>
          <a:bodyPr/>
          <a:lstStyle/>
          <a:p>
            <a:pPr eaLnBrk="1" hangingPunct="1"/>
            <a:endParaRPr lang="vi-VN" smtClean="0"/>
          </a:p>
        </p:txBody>
      </p:sp>
      <p:pic>
        <p:nvPicPr>
          <p:cNvPr id="19460" name="Picture 4" descr="IMG_04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990600"/>
            <a:ext cx="13166725"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Line 5"/>
          <p:cNvSpPr>
            <a:spLocks noChangeShapeType="1"/>
          </p:cNvSpPr>
          <p:nvPr/>
        </p:nvSpPr>
        <p:spPr bwMode="auto">
          <a:xfrm>
            <a:off x="2209800" y="22098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462" name="Freeform 6"/>
          <p:cNvSpPr>
            <a:spLocks/>
          </p:cNvSpPr>
          <p:nvPr/>
        </p:nvSpPr>
        <p:spPr bwMode="auto">
          <a:xfrm>
            <a:off x="654050" y="2324100"/>
            <a:ext cx="4375150" cy="1409700"/>
          </a:xfrm>
          <a:custGeom>
            <a:avLst/>
            <a:gdLst>
              <a:gd name="T0" fmla="*/ 0 w 2660"/>
              <a:gd name="T1" fmla="*/ 0 h 888"/>
              <a:gd name="T2" fmla="*/ 254943 w 2660"/>
              <a:gd name="T3" fmla="*/ 130175 h 888"/>
              <a:gd name="T4" fmla="*/ 345407 w 2660"/>
              <a:gd name="T5" fmla="*/ 158750 h 888"/>
              <a:gd name="T6" fmla="*/ 465476 w 2660"/>
              <a:gd name="T7" fmla="*/ 260350 h 888"/>
              <a:gd name="T8" fmla="*/ 600350 w 2660"/>
              <a:gd name="T9" fmla="*/ 304800 h 888"/>
              <a:gd name="T10" fmla="*/ 810883 w 2660"/>
              <a:gd name="T11" fmla="*/ 434975 h 888"/>
              <a:gd name="T12" fmla="*/ 1052668 w 2660"/>
              <a:gd name="T13" fmla="*/ 623888 h 888"/>
              <a:gd name="T14" fmla="*/ 1427681 w 2660"/>
              <a:gd name="T15" fmla="*/ 711200 h 888"/>
              <a:gd name="T16" fmla="*/ 1699071 w 2660"/>
              <a:gd name="T17" fmla="*/ 754063 h 888"/>
              <a:gd name="T18" fmla="*/ 2345475 w 2660"/>
              <a:gd name="T19" fmla="*/ 827088 h 888"/>
              <a:gd name="T20" fmla="*/ 2556009 w 2660"/>
              <a:gd name="T21" fmla="*/ 884238 h 888"/>
              <a:gd name="T22" fmla="*/ 2389885 w 2660"/>
              <a:gd name="T23" fmla="*/ 1058863 h 888"/>
              <a:gd name="T24" fmla="*/ 2299421 w 2660"/>
              <a:gd name="T25" fmla="*/ 1160463 h 888"/>
              <a:gd name="T26" fmla="*/ 2269815 w 2660"/>
              <a:gd name="T27" fmla="*/ 1247775 h 888"/>
              <a:gd name="T28" fmla="*/ 2255012 w 2660"/>
              <a:gd name="T29" fmla="*/ 1290638 h 888"/>
              <a:gd name="T30" fmla="*/ 2465545 w 2660"/>
              <a:gd name="T31" fmla="*/ 1262063 h 888"/>
              <a:gd name="T32" fmla="*/ 2541206 w 2660"/>
              <a:gd name="T33" fmla="*/ 985838 h 888"/>
              <a:gd name="T34" fmla="*/ 2646472 w 2660"/>
              <a:gd name="T35" fmla="*/ 1030288 h 888"/>
              <a:gd name="T36" fmla="*/ 2690882 w 2660"/>
              <a:gd name="T37" fmla="*/ 1117600 h 888"/>
              <a:gd name="T38" fmla="*/ 2842203 w 2660"/>
              <a:gd name="T39" fmla="*/ 1189038 h 888"/>
              <a:gd name="T40" fmla="*/ 2766542 w 2660"/>
              <a:gd name="T41" fmla="*/ 1304925 h 888"/>
              <a:gd name="T42" fmla="*/ 2901415 w 2660"/>
              <a:gd name="T43" fmla="*/ 1349375 h 888"/>
              <a:gd name="T44" fmla="*/ 3067539 w 2660"/>
              <a:gd name="T45" fmla="*/ 1233488 h 888"/>
              <a:gd name="T46" fmla="*/ 3232019 w 2660"/>
              <a:gd name="T47" fmla="*/ 1189038 h 888"/>
              <a:gd name="T48" fmla="*/ 3307679 w 2660"/>
              <a:gd name="T49" fmla="*/ 1117600 h 888"/>
              <a:gd name="T50" fmla="*/ 3457355 w 2660"/>
              <a:gd name="T51" fmla="*/ 898525 h 888"/>
              <a:gd name="T52" fmla="*/ 3579070 w 2660"/>
              <a:gd name="T53" fmla="*/ 812800 h 888"/>
              <a:gd name="T54" fmla="*/ 3758353 w 2660"/>
              <a:gd name="T55" fmla="*/ 666750 h 888"/>
              <a:gd name="T56" fmla="*/ 3909674 w 2660"/>
              <a:gd name="T57" fmla="*/ 477838 h 888"/>
              <a:gd name="T58" fmla="*/ 4074153 w 2660"/>
              <a:gd name="T59" fmla="*/ 550863 h 888"/>
              <a:gd name="T60" fmla="*/ 4044547 w 2660"/>
              <a:gd name="T61" fmla="*/ 638175 h 888"/>
              <a:gd name="T62" fmla="*/ 4029743 w 2660"/>
              <a:gd name="T63" fmla="*/ 681038 h 888"/>
              <a:gd name="T64" fmla="*/ 4149813 w 2660"/>
              <a:gd name="T65" fmla="*/ 782638 h 888"/>
              <a:gd name="T66" fmla="*/ 4375150 w 2660"/>
              <a:gd name="T67" fmla="*/ 754063 h 888"/>
              <a:gd name="T68" fmla="*/ 4105404 w 2660"/>
              <a:gd name="T69" fmla="*/ 1073150 h 888"/>
              <a:gd name="T70" fmla="*/ 4014940 w 2660"/>
              <a:gd name="T71" fmla="*/ 985838 h 888"/>
              <a:gd name="T72" fmla="*/ 4105404 w 2660"/>
              <a:gd name="T73" fmla="*/ 855663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60" h="888">
                <a:moveTo>
                  <a:pt x="0" y="0"/>
                </a:moveTo>
                <a:cubicBezTo>
                  <a:pt x="44" y="44"/>
                  <a:pt x="96" y="63"/>
                  <a:pt x="155" y="82"/>
                </a:cubicBezTo>
                <a:cubicBezTo>
                  <a:pt x="173" y="88"/>
                  <a:pt x="210" y="100"/>
                  <a:pt x="210" y="100"/>
                </a:cubicBezTo>
                <a:cubicBezTo>
                  <a:pt x="227" y="117"/>
                  <a:pt x="256" y="152"/>
                  <a:pt x="283" y="164"/>
                </a:cubicBezTo>
                <a:cubicBezTo>
                  <a:pt x="309" y="176"/>
                  <a:pt x="340" y="178"/>
                  <a:pt x="365" y="192"/>
                </a:cubicBezTo>
                <a:cubicBezTo>
                  <a:pt x="406" y="215"/>
                  <a:pt x="449" y="259"/>
                  <a:pt x="493" y="274"/>
                </a:cubicBezTo>
                <a:cubicBezTo>
                  <a:pt x="525" y="320"/>
                  <a:pt x="587" y="376"/>
                  <a:pt x="640" y="393"/>
                </a:cubicBezTo>
                <a:cubicBezTo>
                  <a:pt x="713" y="442"/>
                  <a:pt x="782" y="441"/>
                  <a:pt x="868" y="448"/>
                </a:cubicBezTo>
                <a:cubicBezTo>
                  <a:pt x="921" y="465"/>
                  <a:pt x="978" y="467"/>
                  <a:pt x="1033" y="475"/>
                </a:cubicBezTo>
                <a:cubicBezTo>
                  <a:pt x="1159" y="516"/>
                  <a:pt x="1295" y="515"/>
                  <a:pt x="1426" y="521"/>
                </a:cubicBezTo>
                <a:cubicBezTo>
                  <a:pt x="1471" y="536"/>
                  <a:pt x="1513" y="531"/>
                  <a:pt x="1554" y="557"/>
                </a:cubicBezTo>
                <a:cubicBezTo>
                  <a:pt x="1535" y="634"/>
                  <a:pt x="1511" y="629"/>
                  <a:pt x="1453" y="667"/>
                </a:cubicBezTo>
                <a:cubicBezTo>
                  <a:pt x="1436" y="692"/>
                  <a:pt x="1420" y="710"/>
                  <a:pt x="1398" y="731"/>
                </a:cubicBezTo>
                <a:cubicBezTo>
                  <a:pt x="1392" y="749"/>
                  <a:pt x="1386" y="768"/>
                  <a:pt x="1380" y="786"/>
                </a:cubicBezTo>
                <a:cubicBezTo>
                  <a:pt x="1377" y="795"/>
                  <a:pt x="1371" y="813"/>
                  <a:pt x="1371" y="813"/>
                </a:cubicBezTo>
                <a:cubicBezTo>
                  <a:pt x="1395" y="888"/>
                  <a:pt x="1463" y="831"/>
                  <a:pt x="1499" y="795"/>
                </a:cubicBezTo>
                <a:cubicBezTo>
                  <a:pt x="1520" y="731"/>
                  <a:pt x="1484" y="662"/>
                  <a:pt x="1545" y="621"/>
                </a:cubicBezTo>
                <a:cubicBezTo>
                  <a:pt x="1568" y="627"/>
                  <a:pt x="1593" y="628"/>
                  <a:pt x="1609" y="649"/>
                </a:cubicBezTo>
                <a:cubicBezTo>
                  <a:pt x="1645" y="694"/>
                  <a:pt x="1586" y="660"/>
                  <a:pt x="1636" y="704"/>
                </a:cubicBezTo>
                <a:cubicBezTo>
                  <a:pt x="1679" y="741"/>
                  <a:pt x="1683" y="738"/>
                  <a:pt x="1728" y="749"/>
                </a:cubicBezTo>
                <a:cubicBezTo>
                  <a:pt x="1706" y="771"/>
                  <a:pt x="1700" y="796"/>
                  <a:pt x="1682" y="822"/>
                </a:cubicBezTo>
                <a:cubicBezTo>
                  <a:pt x="1699" y="874"/>
                  <a:pt x="1714" y="860"/>
                  <a:pt x="1764" y="850"/>
                </a:cubicBezTo>
                <a:cubicBezTo>
                  <a:pt x="1795" y="829"/>
                  <a:pt x="1832" y="796"/>
                  <a:pt x="1865" y="777"/>
                </a:cubicBezTo>
                <a:cubicBezTo>
                  <a:pt x="1894" y="760"/>
                  <a:pt x="1933" y="760"/>
                  <a:pt x="1965" y="749"/>
                </a:cubicBezTo>
                <a:cubicBezTo>
                  <a:pt x="1980" y="734"/>
                  <a:pt x="2004" y="724"/>
                  <a:pt x="2011" y="704"/>
                </a:cubicBezTo>
                <a:cubicBezTo>
                  <a:pt x="2034" y="635"/>
                  <a:pt x="2049" y="613"/>
                  <a:pt x="2102" y="566"/>
                </a:cubicBezTo>
                <a:cubicBezTo>
                  <a:pt x="2163" y="512"/>
                  <a:pt x="2124" y="529"/>
                  <a:pt x="2176" y="512"/>
                </a:cubicBezTo>
                <a:cubicBezTo>
                  <a:pt x="2208" y="480"/>
                  <a:pt x="2241" y="435"/>
                  <a:pt x="2285" y="420"/>
                </a:cubicBezTo>
                <a:cubicBezTo>
                  <a:pt x="2314" y="379"/>
                  <a:pt x="2342" y="336"/>
                  <a:pt x="2377" y="301"/>
                </a:cubicBezTo>
                <a:cubicBezTo>
                  <a:pt x="2429" y="309"/>
                  <a:pt x="2449" y="305"/>
                  <a:pt x="2477" y="347"/>
                </a:cubicBezTo>
                <a:cubicBezTo>
                  <a:pt x="2471" y="365"/>
                  <a:pt x="2465" y="384"/>
                  <a:pt x="2459" y="402"/>
                </a:cubicBezTo>
                <a:cubicBezTo>
                  <a:pt x="2456" y="411"/>
                  <a:pt x="2450" y="429"/>
                  <a:pt x="2450" y="429"/>
                </a:cubicBezTo>
                <a:cubicBezTo>
                  <a:pt x="2471" y="461"/>
                  <a:pt x="2486" y="481"/>
                  <a:pt x="2523" y="493"/>
                </a:cubicBezTo>
                <a:cubicBezTo>
                  <a:pt x="2567" y="464"/>
                  <a:pt x="2610" y="462"/>
                  <a:pt x="2660" y="475"/>
                </a:cubicBezTo>
                <a:cubicBezTo>
                  <a:pt x="2598" y="537"/>
                  <a:pt x="2558" y="614"/>
                  <a:pt x="2496" y="676"/>
                </a:cubicBezTo>
                <a:cubicBezTo>
                  <a:pt x="2452" y="662"/>
                  <a:pt x="2471" y="652"/>
                  <a:pt x="2441" y="621"/>
                </a:cubicBezTo>
                <a:cubicBezTo>
                  <a:pt x="2452" y="542"/>
                  <a:pt x="2442" y="565"/>
                  <a:pt x="2496" y="539"/>
                </a:cubicBezTo>
              </a:path>
            </a:pathLst>
          </a:custGeom>
          <a:noFill/>
          <a:ln w="9525">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463" name="Freeform 7"/>
          <p:cNvSpPr>
            <a:spLocks/>
          </p:cNvSpPr>
          <p:nvPr/>
        </p:nvSpPr>
        <p:spPr bwMode="auto">
          <a:xfrm>
            <a:off x="228600" y="4191000"/>
            <a:ext cx="1582738" cy="1436688"/>
          </a:xfrm>
          <a:custGeom>
            <a:avLst/>
            <a:gdLst>
              <a:gd name="T0" fmla="*/ 0 w 997"/>
              <a:gd name="T1" fmla="*/ 0 h 905"/>
              <a:gd name="T2" fmla="*/ 160338 w 997"/>
              <a:gd name="T3" fmla="*/ 73025 h 905"/>
              <a:gd name="T4" fmla="*/ 247650 w 997"/>
              <a:gd name="T5" fmla="*/ 130175 h 905"/>
              <a:gd name="T6" fmla="*/ 276225 w 997"/>
              <a:gd name="T7" fmla="*/ 160338 h 905"/>
              <a:gd name="T8" fmla="*/ 363538 w 997"/>
              <a:gd name="T9" fmla="*/ 188913 h 905"/>
              <a:gd name="T10" fmla="*/ 420688 w 997"/>
              <a:gd name="T11" fmla="*/ 261938 h 905"/>
              <a:gd name="T12" fmla="*/ 552450 w 997"/>
              <a:gd name="T13" fmla="*/ 392113 h 905"/>
              <a:gd name="T14" fmla="*/ 725488 w 997"/>
              <a:gd name="T15" fmla="*/ 465138 h 905"/>
              <a:gd name="T16" fmla="*/ 812800 w 997"/>
              <a:gd name="T17" fmla="*/ 508000 h 905"/>
              <a:gd name="T18" fmla="*/ 871538 w 997"/>
              <a:gd name="T19" fmla="*/ 566738 h 905"/>
              <a:gd name="T20" fmla="*/ 958850 w 997"/>
              <a:gd name="T21" fmla="*/ 769938 h 905"/>
              <a:gd name="T22" fmla="*/ 1277938 w 997"/>
              <a:gd name="T23" fmla="*/ 914400 h 905"/>
              <a:gd name="T24" fmla="*/ 1452563 w 997"/>
              <a:gd name="T25" fmla="*/ 1016000 h 905"/>
              <a:gd name="T26" fmla="*/ 1582738 w 997"/>
              <a:gd name="T27" fmla="*/ 1335088 h 905"/>
              <a:gd name="T28" fmla="*/ 1524000 w 997"/>
              <a:gd name="T29" fmla="*/ 1436688 h 905"/>
              <a:gd name="T30" fmla="*/ 1546225 w 997"/>
              <a:gd name="T31" fmla="*/ 1244600 h 9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97" h="905">
                <a:moveTo>
                  <a:pt x="0" y="0"/>
                </a:moveTo>
                <a:cubicBezTo>
                  <a:pt x="40" y="10"/>
                  <a:pt x="62" y="34"/>
                  <a:pt x="101" y="46"/>
                </a:cubicBezTo>
                <a:cubicBezTo>
                  <a:pt x="173" y="118"/>
                  <a:pt x="86" y="40"/>
                  <a:pt x="156" y="82"/>
                </a:cubicBezTo>
                <a:cubicBezTo>
                  <a:pt x="163" y="87"/>
                  <a:pt x="166" y="97"/>
                  <a:pt x="174" y="101"/>
                </a:cubicBezTo>
                <a:cubicBezTo>
                  <a:pt x="191" y="110"/>
                  <a:pt x="229" y="119"/>
                  <a:pt x="229" y="119"/>
                </a:cubicBezTo>
                <a:cubicBezTo>
                  <a:pt x="301" y="167"/>
                  <a:pt x="219" y="105"/>
                  <a:pt x="265" y="165"/>
                </a:cubicBezTo>
                <a:cubicBezTo>
                  <a:pt x="275" y="178"/>
                  <a:pt x="324" y="233"/>
                  <a:pt x="348" y="247"/>
                </a:cubicBezTo>
                <a:cubicBezTo>
                  <a:pt x="382" y="267"/>
                  <a:pt x="422" y="275"/>
                  <a:pt x="457" y="293"/>
                </a:cubicBezTo>
                <a:cubicBezTo>
                  <a:pt x="520" y="325"/>
                  <a:pt x="451" y="300"/>
                  <a:pt x="512" y="320"/>
                </a:cubicBezTo>
                <a:cubicBezTo>
                  <a:pt x="516" y="324"/>
                  <a:pt x="547" y="352"/>
                  <a:pt x="549" y="357"/>
                </a:cubicBezTo>
                <a:cubicBezTo>
                  <a:pt x="571" y="402"/>
                  <a:pt x="568" y="449"/>
                  <a:pt x="604" y="485"/>
                </a:cubicBezTo>
                <a:cubicBezTo>
                  <a:pt x="644" y="605"/>
                  <a:pt x="624" y="566"/>
                  <a:pt x="805" y="576"/>
                </a:cubicBezTo>
                <a:cubicBezTo>
                  <a:pt x="850" y="594"/>
                  <a:pt x="880" y="607"/>
                  <a:pt x="915" y="640"/>
                </a:cubicBezTo>
                <a:cubicBezTo>
                  <a:pt x="947" y="737"/>
                  <a:pt x="890" y="807"/>
                  <a:pt x="997" y="841"/>
                </a:cubicBezTo>
                <a:cubicBezTo>
                  <a:pt x="991" y="860"/>
                  <a:pt x="985" y="905"/>
                  <a:pt x="960" y="905"/>
                </a:cubicBezTo>
                <a:lnTo>
                  <a:pt x="974" y="784"/>
                </a:lnTo>
              </a:path>
            </a:pathLst>
          </a:custGeom>
          <a:noFill/>
          <a:ln w="9525">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464" name="Text Box 8"/>
          <p:cNvSpPr txBox="1">
            <a:spLocks noChangeArrowheads="1"/>
          </p:cNvSpPr>
          <p:nvPr/>
        </p:nvSpPr>
        <p:spPr bwMode="auto">
          <a:xfrm>
            <a:off x="1905000" y="1524000"/>
            <a:ext cx="12192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solidFill>
                  <a:schemeClr val="bg1"/>
                </a:solidFill>
              </a:rPr>
              <a:t>C</a:t>
            </a:r>
            <a:r>
              <a:rPr lang="en-US">
                <a:solidFill>
                  <a:schemeClr val="bg1"/>
                </a:solidFill>
                <a:latin typeface=".VnTime" pitchFamily="34" charset="0"/>
              </a:rPr>
              <a:t>a-na-®a</a:t>
            </a:r>
            <a:endParaRPr lang="en-US">
              <a:solidFill>
                <a:schemeClr val="bg1"/>
              </a:solidFill>
            </a:endParaRPr>
          </a:p>
        </p:txBody>
      </p:sp>
      <p:sp>
        <p:nvSpPr>
          <p:cNvPr id="19465" name="Text Box 9"/>
          <p:cNvSpPr txBox="1">
            <a:spLocks noChangeArrowheads="1"/>
          </p:cNvSpPr>
          <p:nvPr/>
        </p:nvSpPr>
        <p:spPr bwMode="auto">
          <a:xfrm>
            <a:off x="1219200" y="3810000"/>
            <a:ext cx="9144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solidFill>
                  <a:schemeClr val="bg1"/>
                </a:solidFill>
                <a:latin typeface=".VnTime" pitchFamily="34" charset="0"/>
              </a:rPr>
              <a:t>Hoa K×</a:t>
            </a:r>
          </a:p>
        </p:txBody>
      </p:sp>
      <p:sp>
        <p:nvSpPr>
          <p:cNvPr id="19466" name="Text Box 10"/>
          <p:cNvSpPr txBox="1">
            <a:spLocks noChangeArrowheads="1"/>
          </p:cNvSpPr>
          <p:nvPr/>
        </p:nvSpPr>
        <p:spPr bwMode="auto">
          <a:xfrm>
            <a:off x="685800" y="5562600"/>
            <a:ext cx="10668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solidFill>
                  <a:schemeClr val="bg1"/>
                </a:solidFill>
                <a:latin typeface=".VnTime" pitchFamily="34" charset="0"/>
              </a:rPr>
              <a:t>Mª-hi-c«</a:t>
            </a:r>
          </a:p>
        </p:txBody>
      </p:sp>
      <p:pic>
        <p:nvPicPr>
          <p:cNvPr id="9422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352800"/>
            <a:ext cx="352425"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221"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581400"/>
            <a:ext cx="271463"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22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581400"/>
            <a:ext cx="2730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7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200400"/>
            <a:ext cx="238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71"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362200"/>
            <a:ext cx="238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225"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209800"/>
            <a:ext cx="352425"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73"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743200"/>
            <a:ext cx="352425"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227"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895600"/>
            <a:ext cx="352425"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228"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575" y="3694113"/>
            <a:ext cx="352425"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229"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200400"/>
            <a:ext cx="352425"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230"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362200"/>
            <a:ext cx="352425"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231"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895600"/>
            <a:ext cx="352425"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232"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4038600"/>
            <a:ext cx="533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80"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133600"/>
            <a:ext cx="609600"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81"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2819400"/>
            <a:ext cx="533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235"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124200"/>
            <a:ext cx="533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236"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3124200"/>
            <a:ext cx="609600"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88525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repeatCount="indefinite" fill="hold" nodeType="clickEffect">
                                  <p:stCondLst>
                                    <p:cond delay="0"/>
                                  </p:stCondLst>
                                  <p:endCondLst>
                                    <p:cond evt="onNext" delay="0">
                                      <p:tgtEl>
                                        <p:sldTgt/>
                                      </p:tgtEl>
                                    </p:cond>
                                  </p:endCondLst>
                                  <p:childTnLst>
                                    <p:set>
                                      <p:cBhvr>
                                        <p:cTn id="6" dur="1" fill="hold">
                                          <p:stCondLst>
                                            <p:cond delay="0"/>
                                          </p:stCondLst>
                                        </p:cTn>
                                        <p:tgtEl>
                                          <p:spTgt spid="94220"/>
                                        </p:tgtEl>
                                        <p:attrNameLst>
                                          <p:attrName>style.visibility</p:attrName>
                                        </p:attrNameLst>
                                      </p:cBhvr>
                                      <p:to>
                                        <p:strVal val="visible"/>
                                      </p:to>
                                    </p:set>
                                    <p:animEffect transition="in" filter="diamond(in)">
                                      <p:cBhvr>
                                        <p:cTn id="7" dur="500"/>
                                        <p:tgtEl>
                                          <p:spTgt spid="94220"/>
                                        </p:tgtEl>
                                      </p:cBhvr>
                                    </p:animEffect>
                                  </p:childTnLst>
                                </p:cTn>
                              </p:par>
                              <p:par>
                                <p:cTn id="8" presetID="8" presetClass="entr" presetSubtype="16" repeatCount="indefinite" fill="hold" nodeType="withEffect">
                                  <p:stCondLst>
                                    <p:cond delay="0"/>
                                  </p:stCondLst>
                                  <p:endCondLst>
                                    <p:cond evt="onNext" delay="0">
                                      <p:tgtEl>
                                        <p:sldTgt/>
                                      </p:tgtEl>
                                    </p:cond>
                                  </p:endCondLst>
                                  <p:childTnLst>
                                    <p:set>
                                      <p:cBhvr>
                                        <p:cTn id="9" dur="1" fill="hold">
                                          <p:stCondLst>
                                            <p:cond delay="0"/>
                                          </p:stCondLst>
                                        </p:cTn>
                                        <p:tgtEl>
                                          <p:spTgt spid="94229"/>
                                        </p:tgtEl>
                                        <p:attrNameLst>
                                          <p:attrName>style.visibility</p:attrName>
                                        </p:attrNameLst>
                                      </p:cBhvr>
                                      <p:to>
                                        <p:strVal val="visible"/>
                                      </p:to>
                                    </p:set>
                                    <p:animEffect transition="in" filter="diamond(in)">
                                      <p:cBhvr>
                                        <p:cTn id="10" dur="500"/>
                                        <p:tgtEl>
                                          <p:spTgt spid="94229"/>
                                        </p:tgtEl>
                                      </p:cBhvr>
                                    </p:animEffect>
                                  </p:childTnLst>
                                </p:cTn>
                              </p:par>
                              <p:par>
                                <p:cTn id="11" presetID="8" presetClass="entr" presetSubtype="16" repeatCount="indefinite" fill="hold" nodeType="withEffect">
                                  <p:stCondLst>
                                    <p:cond delay="0"/>
                                  </p:stCondLst>
                                  <p:endCondLst>
                                    <p:cond evt="onNext" delay="0">
                                      <p:tgtEl>
                                        <p:sldTgt/>
                                      </p:tgtEl>
                                    </p:cond>
                                  </p:endCondLst>
                                  <p:childTnLst>
                                    <p:set>
                                      <p:cBhvr>
                                        <p:cTn id="12" dur="1" fill="hold">
                                          <p:stCondLst>
                                            <p:cond delay="0"/>
                                          </p:stCondLst>
                                        </p:cTn>
                                        <p:tgtEl>
                                          <p:spTgt spid="94227"/>
                                        </p:tgtEl>
                                        <p:attrNameLst>
                                          <p:attrName>style.visibility</p:attrName>
                                        </p:attrNameLst>
                                      </p:cBhvr>
                                      <p:to>
                                        <p:strVal val="visible"/>
                                      </p:to>
                                    </p:set>
                                    <p:animEffect transition="in" filter="diamond(in)">
                                      <p:cBhvr>
                                        <p:cTn id="13" dur="500"/>
                                        <p:tgtEl>
                                          <p:spTgt spid="94227"/>
                                        </p:tgtEl>
                                      </p:cBhvr>
                                    </p:animEffect>
                                  </p:childTnLst>
                                </p:cTn>
                              </p:par>
                              <p:par>
                                <p:cTn id="14" presetID="8" presetClass="entr" presetSubtype="16" repeatCount="indefinite" fill="hold" nodeType="withEffect">
                                  <p:stCondLst>
                                    <p:cond delay="0"/>
                                  </p:stCondLst>
                                  <p:endCondLst>
                                    <p:cond evt="onNext" delay="0">
                                      <p:tgtEl>
                                        <p:sldTgt/>
                                      </p:tgtEl>
                                    </p:cond>
                                  </p:endCondLst>
                                  <p:childTnLst>
                                    <p:set>
                                      <p:cBhvr>
                                        <p:cTn id="15" dur="1" fill="hold">
                                          <p:stCondLst>
                                            <p:cond delay="0"/>
                                          </p:stCondLst>
                                        </p:cTn>
                                        <p:tgtEl>
                                          <p:spTgt spid="94230"/>
                                        </p:tgtEl>
                                        <p:attrNameLst>
                                          <p:attrName>style.visibility</p:attrName>
                                        </p:attrNameLst>
                                      </p:cBhvr>
                                      <p:to>
                                        <p:strVal val="visible"/>
                                      </p:to>
                                    </p:set>
                                    <p:animEffect transition="in" filter="diamond(in)">
                                      <p:cBhvr>
                                        <p:cTn id="16" dur="500"/>
                                        <p:tgtEl>
                                          <p:spTgt spid="94230"/>
                                        </p:tgtEl>
                                      </p:cBhvr>
                                    </p:animEffect>
                                  </p:childTnLst>
                                </p:cTn>
                              </p:par>
                              <p:par>
                                <p:cTn id="17" presetID="8" presetClass="entr" presetSubtype="16" repeatCount="indefinite" fill="hold" nodeType="withEffect">
                                  <p:stCondLst>
                                    <p:cond delay="0"/>
                                  </p:stCondLst>
                                  <p:endCondLst>
                                    <p:cond evt="onNext" delay="0">
                                      <p:tgtEl>
                                        <p:sldTgt/>
                                      </p:tgtEl>
                                    </p:cond>
                                  </p:endCondLst>
                                  <p:childTnLst>
                                    <p:set>
                                      <p:cBhvr>
                                        <p:cTn id="18" dur="1" fill="hold">
                                          <p:stCondLst>
                                            <p:cond delay="0"/>
                                          </p:stCondLst>
                                        </p:cTn>
                                        <p:tgtEl>
                                          <p:spTgt spid="94225"/>
                                        </p:tgtEl>
                                        <p:attrNameLst>
                                          <p:attrName>style.visibility</p:attrName>
                                        </p:attrNameLst>
                                      </p:cBhvr>
                                      <p:to>
                                        <p:strVal val="visible"/>
                                      </p:to>
                                    </p:set>
                                    <p:animEffect transition="in" filter="diamond(in)">
                                      <p:cBhvr>
                                        <p:cTn id="19" dur="500"/>
                                        <p:tgtEl>
                                          <p:spTgt spid="9422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repeatCount="indefinite" fill="hold" nodeType="clickEffect">
                                  <p:stCondLst>
                                    <p:cond delay="0"/>
                                  </p:stCondLst>
                                  <p:endCondLst>
                                    <p:cond evt="onNext" delay="0">
                                      <p:tgtEl>
                                        <p:sldTgt/>
                                      </p:tgtEl>
                                    </p:cond>
                                  </p:endCondLst>
                                  <p:childTnLst>
                                    <p:set>
                                      <p:cBhvr>
                                        <p:cTn id="23" dur="1" fill="hold">
                                          <p:stCondLst>
                                            <p:cond delay="0"/>
                                          </p:stCondLst>
                                        </p:cTn>
                                        <p:tgtEl>
                                          <p:spTgt spid="94222"/>
                                        </p:tgtEl>
                                        <p:attrNameLst>
                                          <p:attrName>style.visibility</p:attrName>
                                        </p:attrNameLst>
                                      </p:cBhvr>
                                      <p:to>
                                        <p:strVal val="visible"/>
                                      </p:to>
                                    </p:set>
                                    <p:animEffect transition="in" filter="diamond(in)">
                                      <p:cBhvr>
                                        <p:cTn id="24" dur="1000"/>
                                        <p:tgtEl>
                                          <p:spTgt spid="94222"/>
                                        </p:tgtEl>
                                      </p:cBhvr>
                                    </p:animEffect>
                                  </p:childTnLst>
                                </p:cTn>
                              </p:par>
                              <p:par>
                                <p:cTn id="25" presetID="8" presetClass="entr" presetSubtype="16" repeatCount="indefinite" fill="hold" nodeType="withEffect">
                                  <p:stCondLst>
                                    <p:cond delay="0"/>
                                  </p:stCondLst>
                                  <p:endCondLst>
                                    <p:cond evt="onNext" delay="0">
                                      <p:tgtEl>
                                        <p:sldTgt/>
                                      </p:tgtEl>
                                    </p:cond>
                                  </p:endCondLst>
                                  <p:childTnLst>
                                    <p:set>
                                      <p:cBhvr>
                                        <p:cTn id="26" dur="1" fill="hold">
                                          <p:stCondLst>
                                            <p:cond delay="0"/>
                                          </p:stCondLst>
                                        </p:cTn>
                                        <p:tgtEl>
                                          <p:spTgt spid="94221"/>
                                        </p:tgtEl>
                                        <p:attrNameLst>
                                          <p:attrName>style.visibility</p:attrName>
                                        </p:attrNameLst>
                                      </p:cBhvr>
                                      <p:to>
                                        <p:strVal val="visible"/>
                                      </p:to>
                                    </p:set>
                                    <p:animEffect transition="in" filter="diamond(in)">
                                      <p:cBhvr>
                                        <p:cTn id="27" dur="1000"/>
                                        <p:tgtEl>
                                          <p:spTgt spid="94221"/>
                                        </p:tgtEl>
                                      </p:cBhvr>
                                    </p:animEffect>
                                  </p:childTnLst>
                                </p:cTn>
                              </p:par>
                              <p:par>
                                <p:cTn id="28" presetID="8" presetClass="entr" presetSubtype="16" repeatCount="indefinite" fill="hold" nodeType="withEffect">
                                  <p:stCondLst>
                                    <p:cond delay="0"/>
                                  </p:stCondLst>
                                  <p:endCondLst>
                                    <p:cond evt="onNext" delay="0">
                                      <p:tgtEl>
                                        <p:sldTgt/>
                                      </p:tgtEl>
                                    </p:cond>
                                  </p:endCondLst>
                                  <p:childTnLst>
                                    <p:set>
                                      <p:cBhvr>
                                        <p:cTn id="29" dur="1" fill="hold">
                                          <p:stCondLst>
                                            <p:cond delay="0"/>
                                          </p:stCondLst>
                                        </p:cTn>
                                        <p:tgtEl>
                                          <p:spTgt spid="94228"/>
                                        </p:tgtEl>
                                        <p:attrNameLst>
                                          <p:attrName>style.visibility</p:attrName>
                                        </p:attrNameLst>
                                      </p:cBhvr>
                                      <p:to>
                                        <p:strVal val="visible"/>
                                      </p:to>
                                    </p:set>
                                    <p:animEffect transition="in" filter="diamond(in)">
                                      <p:cBhvr>
                                        <p:cTn id="30" dur="1000"/>
                                        <p:tgtEl>
                                          <p:spTgt spid="94228"/>
                                        </p:tgtEl>
                                      </p:cBhvr>
                                    </p:animEffect>
                                  </p:childTnLst>
                                </p:cTn>
                              </p:par>
                              <p:par>
                                <p:cTn id="31" presetID="8" presetClass="entr" presetSubtype="16" repeatCount="indefinite" fill="hold" nodeType="withEffect">
                                  <p:stCondLst>
                                    <p:cond delay="0"/>
                                  </p:stCondLst>
                                  <p:endCondLst>
                                    <p:cond evt="onNext" delay="0">
                                      <p:tgtEl>
                                        <p:sldTgt/>
                                      </p:tgtEl>
                                    </p:cond>
                                  </p:endCondLst>
                                  <p:childTnLst>
                                    <p:set>
                                      <p:cBhvr>
                                        <p:cTn id="32" dur="1" fill="hold">
                                          <p:stCondLst>
                                            <p:cond delay="0"/>
                                          </p:stCondLst>
                                        </p:cTn>
                                        <p:tgtEl>
                                          <p:spTgt spid="94232"/>
                                        </p:tgtEl>
                                        <p:attrNameLst>
                                          <p:attrName>style.visibility</p:attrName>
                                        </p:attrNameLst>
                                      </p:cBhvr>
                                      <p:to>
                                        <p:strVal val="visible"/>
                                      </p:to>
                                    </p:set>
                                    <p:animEffect transition="in" filter="diamond(in)">
                                      <p:cBhvr>
                                        <p:cTn id="33" dur="1000"/>
                                        <p:tgtEl>
                                          <p:spTgt spid="94232"/>
                                        </p:tgtEl>
                                      </p:cBhvr>
                                    </p:animEffect>
                                  </p:childTnLst>
                                </p:cTn>
                              </p:par>
                              <p:par>
                                <p:cTn id="34" presetID="8" presetClass="entr" presetSubtype="16" repeatCount="indefinite" fill="hold" nodeType="withEffect">
                                  <p:stCondLst>
                                    <p:cond delay="0"/>
                                  </p:stCondLst>
                                  <p:endCondLst>
                                    <p:cond evt="onNext" delay="0">
                                      <p:tgtEl>
                                        <p:sldTgt/>
                                      </p:tgtEl>
                                    </p:cond>
                                  </p:endCondLst>
                                  <p:childTnLst>
                                    <p:set>
                                      <p:cBhvr>
                                        <p:cTn id="35" dur="1" fill="hold">
                                          <p:stCondLst>
                                            <p:cond delay="0"/>
                                          </p:stCondLst>
                                        </p:cTn>
                                        <p:tgtEl>
                                          <p:spTgt spid="94235"/>
                                        </p:tgtEl>
                                        <p:attrNameLst>
                                          <p:attrName>style.visibility</p:attrName>
                                        </p:attrNameLst>
                                      </p:cBhvr>
                                      <p:to>
                                        <p:strVal val="visible"/>
                                      </p:to>
                                    </p:set>
                                    <p:animEffect transition="in" filter="diamond(in)">
                                      <p:cBhvr>
                                        <p:cTn id="36" dur="1000"/>
                                        <p:tgtEl>
                                          <p:spTgt spid="94235"/>
                                        </p:tgtEl>
                                      </p:cBhvr>
                                    </p:animEffect>
                                  </p:childTnLst>
                                </p:cTn>
                              </p:par>
                              <p:par>
                                <p:cTn id="37" presetID="8" presetClass="entr" presetSubtype="16" repeatCount="indefinite" fill="hold" nodeType="withEffect">
                                  <p:stCondLst>
                                    <p:cond delay="0"/>
                                  </p:stCondLst>
                                  <p:endCondLst>
                                    <p:cond evt="onNext" delay="0">
                                      <p:tgtEl>
                                        <p:sldTgt/>
                                      </p:tgtEl>
                                    </p:cond>
                                  </p:endCondLst>
                                  <p:childTnLst>
                                    <p:set>
                                      <p:cBhvr>
                                        <p:cTn id="38" dur="1" fill="hold">
                                          <p:stCondLst>
                                            <p:cond delay="0"/>
                                          </p:stCondLst>
                                        </p:cTn>
                                        <p:tgtEl>
                                          <p:spTgt spid="94236"/>
                                        </p:tgtEl>
                                        <p:attrNameLst>
                                          <p:attrName>style.visibility</p:attrName>
                                        </p:attrNameLst>
                                      </p:cBhvr>
                                      <p:to>
                                        <p:strVal val="visible"/>
                                      </p:to>
                                    </p:set>
                                    <p:animEffect transition="in" filter="diamond(in)">
                                      <p:cBhvr>
                                        <p:cTn id="39" dur="1000"/>
                                        <p:tgtEl>
                                          <p:spTgt spid="94236"/>
                                        </p:tgtEl>
                                      </p:cBhvr>
                                    </p:animEffect>
                                  </p:childTnLst>
                                </p:cTn>
                              </p:par>
                              <p:par>
                                <p:cTn id="40" presetID="8" presetClass="entr" presetSubtype="16" repeatCount="indefinite" fill="hold" nodeType="withEffect">
                                  <p:stCondLst>
                                    <p:cond delay="0"/>
                                  </p:stCondLst>
                                  <p:endCondLst>
                                    <p:cond evt="onNext" delay="0">
                                      <p:tgtEl>
                                        <p:sldTgt/>
                                      </p:tgtEl>
                                    </p:cond>
                                  </p:endCondLst>
                                  <p:childTnLst>
                                    <p:set>
                                      <p:cBhvr>
                                        <p:cTn id="41" dur="1" fill="hold">
                                          <p:stCondLst>
                                            <p:cond delay="0"/>
                                          </p:stCondLst>
                                        </p:cTn>
                                        <p:tgtEl>
                                          <p:spTgt spid="94231"/>
                                        </p:tgtEl>
                                        <p:attrNameLst>
                                          <p:attrName>style.visibility</p:attrName>
                                        </p:attrNameLst>
                                      </p:cBhvr>
                                      <p:to>
                                        <p:strVal val="visible"/>
                                      </p:to>
                                    </p:set>
                                    <p:animEffect transition="in" filter="diamond(in)">
                                      <p:cBhvr>
                                        <p:cTn id="42" dur="1000"/>
                                        <p:tgtEl>
                                          <p:spTgt spid="94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vi-VN" smtClean="0"/>
          </a:p>
        </p:txBody>
      </p:sp>
      <p:sp>
        <p:nvSpPr>
          <p:cNvPr id="21507" name="Rectangle 3"/>
          <p:cNvSpPr>
            <a:spLocks noGrp="1" noChangeArrowheads="1"/>
          </p:cNvSpPr>
          <p:nvPr>
            <p:ph type="body" idx="1"/>
          </p:nvPr>
        </p:nvSpPr>
        <p:spPr/>
        <p:txBody>
          <a:bodyPr/>
          <a:lstStyle/>
          <a:p>
            <a:pPr eaLnBrk="1" hangingPunct="1"/>
            <a:endParaRPr lang="vi-VN" smtClean="0"/>
          </a:p>
        </p:txBody>
      </p:sp>
      <p:pic>
        <p:nvPicPr>
          <p:cNvPr id="21508" name="Picture 4" descr="IMG_04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990600"/>
            <a:ext cx="13166725"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Line 5"/>
          <p:cNvSpPr>
            <a:spLocks noChangeShapeType="1"/>
          </p:cNvSpPr>
          <p:nvPr/>
        </p:nvSpPr>
        <p:spPr bwMode="auto">
          <a:xfrm>
            <a:off x="2209800" y="22098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510" name="Freeform 6"/>
          <p:cNvSpPr>
            <a:spLocks/>
          </p:cNvSpPr>
          <p:nvPr/>
        </p:nvSpPr>
        <p:spPr bwMode="auto">
          <a:xfrm>
            <a:off x="577850" y="2400300"/>
            <a:ext cx="4222750" cy="1409700"/>
          </a:xfrm>
          <a:custGeom>
            <a:avLst/>
            <a:gdLst>
              <a:gd name="T0" fmla="*/ 0 w 2660"/>
              <a:gd name="T1" fmla="*/ 0 h 888"/>
              <a:gd name="T2" fmla="*/ 246063 w 2660"/>
              <a:gd name="T3" fmla="*/ 130175 h 888"/>
              <a:gd name="T4" fmla="*/ 333375 w 2660"/>
              <a:gd name="T5" fmla="*/ 158750 h 888"/>
              <a:gd name="T6" fmla="*/ 449263 w 2660"/>
              <a:gd name="T7" fmla="*/ 260350 h 888"/>
              <a:gd name="T8" fmla="*/ 579438 w 2660"/>
              <a:gd name="T9" fmla="*/ 304800 h 888"/>
              <a:gd name="T10" fmla="*/ 782638 w 2660"/>
              <a:gd name="T11" fmla="*/ 434975 h 888"/>
              <a:gd name="T12" fmla="*/ 1016000 w 2660"/>
              <a:gd name="T13" fmla="*/ 623888 h 888"/>
              <a:gd name="T14" fmla="*/ 1377950 w 2660"/>
              <a:gd name="T15" fmla="*/ 711200 h 888"/>
              <a:gd name="T16" fmla="*/ 1639888 w 2660"/>
              <a:gd name="T17" fmla="*/ 754063 h 888"/>
              <a:gd name="T18" fmla="*/ 2263775 w 2660"/>
              <a:gd name="T19" fmla="*/ 827088 h 888"/>
              <a:gd name="T20" fmla="*/ 2466975 w 2660"/>
              <a:gd name="T21" fmla="*/ 884238 h 888"/>
              <a:gd name="T22" fmla="*/ 2306638 w 2660"/>
              <a:gd name="T23" fmla="*/ 1058863 h 888"/>
              <a:gd name="T24" fmla="*/ 2219325 w 2660"/>
              <a:gd name="T25" fmla="*/ 1160463 h 888"/>
              <a:gd name="T26" fmla="*/ 2190750 w 2660"/>
              <a:gd name="T27" fmla="*/ 1247775 h 888"/>
              <a:gd name="T28" fmla="*/ 2176463 w 2660"/>
              <a:gd name="T29" fmla="*/ 1290638 h 888"/>
              <a:gd name="T30" fmla="*/ 2379663 w 2660"/>
              <a:gd name="T31" fmla="*/ 1262063 h 888"/>
              <a:gd name="T32" fmla="*/ 2452688 w 2660"/>
              <a:gd name="T33" fmla="*/ 985838 h 888"/>
              <a:gd name="T34" fmla="*/ 2554288 w 2660"/>
              <a:gd name="T35" fmla="*/ 1030288 h 888"/>
              <a:gd name="T36" fmla="*/ 2597150 w 2660"/>
              <a:gd name="T37" fmla="*/ 1117600 h 888"/>
              <a:gd name="T38" fmla="*/ 2743200 w 2660"/>
              <a:gd name="T39" fmla="*/ 1189038 h 888"/>
              <a:gd name="T40" fmla="*/ 2670175 w 2660"/>
              <a:gd name="T41" fmla="*/ 1304925 h 888"/>
              <a:gd name="T42" fmla="*/ 2800350 w 2660"/>
              <a:gd name="T43" fmla="*/ 1349375 h 888"/>
              <a:gd name="T44" fmla="*/ 2960688 w 2660"/>
              <a:gd name="T45" fmla="*/ 1233488 h 888"/>
              <a:gd name="T46" fmla="*/ 3119438 w 2660"/>
              <a:gd name="T47" fmla="*/ 1189038 h 888"/>
              <a:gd name="T48" fmla="*/ 3192463 w 2660"/>
              <a:gd name="T49" fmla="*/ 1117600 h 888"/>
              <a:gd name="T50" fmla="*/ 3336925 w 2660"/>
              <a:gd name="T51" fmla="*/ 898525 h 888"/>
              <a:gd name="T52" fmla="*/ 3454400 w 2660"/>
              <a:gd name="T53" fmla="*/ 812800 h 888"/>
              <a:gd name="T54" fmla="*/ 3627438 w 2660"/>
              <a:gd name="T55" fmla="*/ 666750 h 888"/>
              <a:gd name="T56" fmla="*/ 3773488 w 2660"/>
              <a:gd name="T57" fmla="*/ 477838 h 888"/>
              <a:gd name="T58" fmla="*/ 3932238 w 2660"/>
              <a:gd name="T59" fmla="*/ 550863 h 888"/>
              <a:gd name="T60" fmla="*/ 3903663 w 2660"/>
              <a:gd name="T61" fmla="*/ 638175 h 888"/>
              <a:gd name="T62" fmla="*/ 3889375 w 2660"/>
              <a:gd name="T63" fmla="*/ 681038 h 888"/>
              <a:gd name="T64" fmla="*/ 4005263 w 2660"/>
              <a:gd name="T65" fmla="*/ 782638 h 888"/>
              <a:gd name="T66" fmla="*/ 4222750 w 2660"/>
              <a:gd name="T67" fmla="*/ 754063 h 888"/>
              <a:gd name="T68" fmla="*/ 3962400 w 2660"/>
              <a:gd name="T69" fmla="*/ 1073150 h 888"/>
              <a:gd name="T70" fmla="*/ 3875088 w 2660"/>
              <a:gd name="T71" fmla="*/ 985838 h 888"/>
              <a:gd name="T72" fmla="*/ 3962400 w 2660"/>
              <a:gd name="T73" fmla="*/ 855663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60" h="888">
                <a:moveTo>
                  <a:pt x="0" y="0"/>
                </a:moveTo>
                <a:cubicBezTo>
                  <a:pt x="44" y="44"/>
                  <a:pt x="96" y="63"/>
                  <a:pt x="155" y="82"/>
                </a:cubicBezTo>
                <a:cubicBezTo>
                  <a:pt x="173" y="88"/>
                  <a:pt x="210" y="100"/>
                  <a:pt x="210" y="100"/>
                </a:cubicBezTo>
                <a:cubicBezTo>
                  <a:pt x="227" y="117"/>
                  <a:pt x="256" y="152"/>
                  <a:pt x="283" y="164"/>
                </a:cubicBezTo>
                <a:cubicBezTo>
                  <a:pt x="309" y="176"/>
                  <a:pt x="340" y="178"/>
                  <a:pt x="365" y="192"/>
                </a:cubicBezTo>
                <a:cubicBezTo>
                  <a:pt x="406" y="215"/>
                  <a:pt x="449" y="259"/>
                  <a:pt x="493" y="274"/>
                </a:cubicBezTo>
                <a:cubicBezTo>
                  <a:pt x="525" y="320"/>
                  <a:pt x="587" y="376"/>
                  <a:pt x="640" y="393"/>
                </a:cubicBezTo>
                <a:cubicBezTo>
                  <a:pt x="713" y="442"/>
                  <a:pt x="782" y="441"/>
                  <a:pt x="868" y="448"/>
                </a:cubicBezTo>
                <a:cubicBezTo>
                  <a:pt x="921" y="465"/>
                  <a:pt x="978" y="467"/>
                  <a:pt x="1033" y="475"/>
                </a:cubicBezTo>
                <a:cubicBezTo>
                  <a:pt x="1159" y="516"/>
                  <a:pt x="1295" y="515"/>
                  <a:pt x="1426" y="521"/>
                </a:cubicBezTo>
                <a:cubicBezTo>
                  <a:pt x="1471" y="536"/>
                  <a:pt x="1513" y="531"/>
                  <a:pt x="1554" y="557"/>
                </a:cubicBezTo>
                <a:cubicBezTo>
                  <a:pt x="1535" y="634"/>
                  <a:pt x="1511" y="629"/>
                  <a:pt x="1453" y="667"/>
                </a:cubicBezTo>
                <a:cubicBezTo>
                  <a:pt x="1436" y="692"/>
                  <a:pt x="1420" y="710"/>
                  <a:pt x="1398" y="731"/>
                </a:cubicBezTo>
                <a:cubicBezTo>
                  <a:pt x="1392" y="749"/>
                  <a:pt x="1386" y="768"/>
                  <a:pt x="1380" y="786"/>
                </a:cubicBezTo>
                <a:cubicBezTo>
                  <a:pt x="1377" y="795"/>
                  <a:pt x="1371" y="813"/>
                  <a:pt x="1371" y="813"/>
                </a:cubicBezTo>
                <a:cubicBezTo>
                  <a:pt x="1395" y="888"/>
                  <a:pt x="1463" y="831"/>
                  <a:pt x="1499" y="795"/>
                </a:cubicBezTo>
                <a:cubicBezTo>
                  <a:pt x="1520" y="731"/>
                  <a:pt x="1484" y="662"/>
                  <a:pt x="1545" y="621"/>
                </a:cubicBezTo>
                <a:cubicBezTo>
                  <a:pt x="1568" y="627"/>
                  <a:pt x="1593" y="628"/>
                  <a:pt x="1609" y="649"/>
                </a:cubicBezTo>
                <a:cubicBezTo>
                  <a:pt x="1645" y="694"/>
                  <a:pt x="1586" y="660"/>
                  <a:pt x="1636" y="704"/>
                </a:cubicBezTo>
                <a:cubicBezTo>
                  <a:pt x="1679" y="741"/>
                  <a:pt x="1683" y="738"/>
                  <a:pt x="1728" y="749"/>
                </a:cubicBezTo>
                <a:cubicBezTo>
                  <a:pt x="1706" y="771"/>
                  <a:pt x="1700" y="796"/>
                  <a:pt x="1682" y="822"/>
                </a:cubicBezTo>
                <a:cubicBezTo>
                  <a:pt x="1699" y="874"/>
                  <a:pt x="1714" y="860"/>
                  <a:pt x="1764" y="850"/>
                </a:cubicBezTo>
                <a:cubicBezTo>
                  <a:pt x="1795" y="829"/>
                  <a:pt x="1832" y="796"/>
                  <a:pt x="1865" y="777"/>
                </a:cubicBezTo>
                <a:cubicBezTo>
                  <a:pt x="1894" y="760"/>
                  <a:pt x="1933" y="760"/>
                  <a:pt x="1965" y="749"/>
                </a:cubicBezTo>
                <a:cubicBezTo>
                  <a:pt x="1980" y="734"/>
                  <a:pt x="2004" y="724"/>
                  <a:pt x="2011" y="704"/>
                </a:cubicBezTo>
                <a:cubicBezTo>
                  <a:pt x="2034" y="635"/>
                  <a:pt x="2049" y="613"/>
                  <a:pt x="2102" y="566"/>
                </a:cubicBezTo>
                <a:cubicBezTo>
                  <a:pt x="2163" y="512"/>
                  <a:pt x="2124" y="529"/>
                  <a:pt x="2176" y="512"/>
                </a:cubicBezTo>
                <a:cubicBezTo>
                  <a:pt x="2208" y="480"/>
                  <a:pt x="2241" y="435"/>
                  <a:pt x="2285" y="420"/>
                </a:cubicBezTo>
                <a:cubicBezTo>
                  <a:pt x="2314" y="379"/>
                  <a:pt x="2342" y="336"/>
                  <a:pt x="2377" y="301"/>
                </a:cubicBezTo>
                <a:cubicBezTo>
                  <a:pt x="2429" y="309"/>
                  <a:pt x="2449" y="305"/>
                  <a:pt x="2477" y="347"/>
                </a:cubicBezTo>
                <a:cubicBezTo>
                  <a:pt x="2471" y="365"/>
                  <a:pt x="2465" y="384"/>
                  <a:pt x="2459" y="402"/>
                </a:cubicBezTo>
                <a:cubicBezTo>
                  <a:pt x="2456" y="411"/>
                  <a:pt x="2450" y="429"/>
                  <a:pt x="2450" y="429"/>
                </a:cubicBezTo>
                <a:cubicBezTo>
                  <a:pt x="2471" y="461"/>
                  <a:pt x="2486" y="481"/>
                  <a:pt x="2523" y="493"/>
                </a:cubicBezTo>
                <a:cubicBezTo>
                  <a:pt x="2567" y="464"/>
                  <a:pt x="2610" y="462"/>
                  <a:pt x="2660" y="475"/>
                </a:cubicBezTo>
                <a:cubicBezTo>
                  <a:pt x="2598" y="537"/>
                  <a:pt x="2558" y="614"/>
                  <a:pt x="2496" y="676"/>
                </a:cubicBezTo>
                <a:cubicBezTo>
                  <a:pt x="2452" y="662"/>
                  <a:pt x="2471" y="652"/>
                  <a:pt x="2441" y="621"/>
                </a:cubicBezTo>
                <a:cubicBezTo>
                  <a:pt x="2452" y="542"/>
                  <a:pt x="2442" y="565"/>
                  <a:pt x="2496" y="539"/>
                </a:cubicBezTo>
              </a:path>
            </a:pathLst>
          </a:custGeom>
          <a:noFill/>
          <a:ln w="9525">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511" name="Freeform 7"/>
          <p:cNvSpPr>
            <a:spLocks/>
          </p:cNvSpPr>
          <p:nvPr/>
        </p:nvSpPr>
        <p:spPr bwMode="auto">
          <a:xfrm>
            <a:off x="228600" y="4114800"/>
            <a:ext cx="1582738" cy="1436688"/>
          </a:xfrm>
          <a:custGeom>
            <a:avLst/>
            <a:gdLst>
              <a:gd name="T0" fmla="*/ 0 w 997"/>
              <a:gd name="T1" fmla="*/ 0 h 905"/>
              <a:gd name="T2" fmla="*/ 160338 w 997"/>
              <a:gd name="T3" fmla="*/ 73025 h 905"/>
              <a:gd name="T4" fmla="*/ 247650 w 997"/>
              <a:gd name="T5" fmla="*/ 130175 h 905"/>
              <a:gd name="T6" fmla="*/ 276225 w 997"/>
              <a:gd name="T7" fmla="*/ 160338 h 905"/>
              <a:gd name="T8" fmla="*/ 363538 w 997"/>
              <a:gd name="T9" fmla="*/ 188913 h 905"/>
              <a:gd name="T10" fmla="*/ 420688 w 997"/>
              <a:gd name="T11" fmla="*/ 261938 h 905"/>
              <a:gd name="T12" fmla="*/ 552450 w 997"/>
              <a:gd name="T13" fmla="*/ 392113 h 905"/>
              <a:gd name="T14" fmla="*/ 725488 w 997"/>
              <a:gd name="T15" fmla="*/ 465138 h 905"/>
              <a:gd name="T16" fmla="*/ 812800 w 997"/>
              <a:gd name="T17" fmla="*/ 508000 h 905"/>
              <a:gd name="T18" fmla="*/ 871538 w 997"/>
              <a:gd name="T19" fmla="*/ 566738 h 905"/>
              <a:gd name="T20" fmla="*/ 958850 w 997"/>
              <a:gd name="T21" fmla="*/ 769938 h 905"/>
              <a:gd name="T22" fmla="*/ 1277938 w 997"/>
              <a:gd name="T23" fmla="*/ 914400 h 905"/>
              <a:gd name="T24" fmla="*/ 1452563 w 997"/>
              <a:gd name="T25" fmla="*/ 1016000 h 905"/>
              <a:gd name="T26" fmla="*/ 1582738 w 997"/>
              <a:gd name="T27" fmla="*/ 1335088 h 905"/>
              <a:gd name="T28" fmla="*/ 1524000 w 997"/>
              <a:gd name="T29" fmla="*/ 1436688 h 905"/>
              <a:gd name="T30" fmla="*/ 1546225 w 997"/>
              <a:gd name="T31" fmla="*/ 1244600 h 9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97" h="905">
                <a:moveTo>
                  <a:pt x="0" y="0"/>
                </a:moveTo>
                <a:cubicBezTo>
                  <a:pt x="40" y="10"/>
                  <a:pt x="62" y="34"/>
                  <a:pt x="101" y="46"/>
                </a:cubicBezTo>
                <a:cubicBezTo>
                  <a:pt x="173" y="118"/>
                  <a:pt x="86" y="40"/>
                  <a:pt x="156" y="82"/>
                </a:cubicBezTo>
                <a:cubicBezTo>
                  <a:pt x="163" y="87"/>
                  <a:pt x="166" y="97"/>
                  <a:pt x="174" y="101"/>
                </a:cubicBezTo>
                <a:cubicBezTo>
                  <a:pt x="191" y="110"/>
                  <a:pt x="229" y="119"/>
                  <a:pt x="229" y="119"/>
                </a:cubicBezTo>
                <a:cubicBezTo>
                  <a:pt x="301" y="167"/>
                  <a:pt x="219" y="105"/>
                  <a:pt x="265" y="165"/>
                </a:cubicBezTo>
                <a:cubicBezTo>
                  <a:pt x="275" y="178"/>
                  <a:pt x="324" y="233"/>
                  <a:pt x="348" y="247"/>
                </a:cubicBezTo>
                <a:cubicBezTo>
                  <a:pt x="382" y="267"/>
                  <a:pt x="422" y="275"/>
                  <a:pt x="457" y="293"/>
                </a:cubicBezTo>
                <a:cubicBezTo>
                  <a:pt x="520" y="325"/>
                  <a:pt x="451" y="300"/>
                  <a:pt x="512" y="320"/>
                </a:cubicBezTo>
                <a:cubicBezTo>
                  <a:pt x="516" y="324"/>
                  <a:pt x="547" y="352"/>
                  <a:pt x="549" y="357"/>
                </a:cubicBezTo>
                <a:cubicBezTo>
                  <a:pt x="571" y="402"/>
                  <a:pt x="568" y="449"/>
                  <a:pt x="604" y="485"/>
                </a:cubicBezTo>
                <a:cubicBezTo>
                  <a:pt x="644" y="605"/>
                  <a:pt x="624" y="566"/>
                  <a:pt x="805" y="576"/>
                </a:cubicBezTo>
                <a:cubicBezTo>
                  <a:pt x="850" y="594"/>
                  <a:pt x="880" y="607"/>
                  <a:pt x="915" y="640"/>
                </a:cubicBezTo>
                <a:cubicBezTo>
                  <a:pt x="947" y="737"/>
                  <a:pt x="890" y="807"/>
                  <a:pt x="997" y="841"/>
                </a:cubicBezTo>
                <a:cubicBezTo>
                  <a:pt x="991" y="860"/>
                  <a:pt x="985" y="905"/>
                  <a:pt x="960" y="905"/>
                </a:cubicBezTo>
                <a:lnTo>
                  <a:pt x="974" y="784"/>
                </a:lnTo>
              </a:path>
            </a:pathLst>
          </a:custGeom>
          <a:noFill/>
          <a:ln w="9525">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512" name="Text Box 8"/>
          <p:cNvSpPr txBox="1">
            <a:spLocks noChangeArrowheads="1"/>
          </p:cNvSpPr>
          <p:nvPr/>
        </p:nvSpPr>
        <p:spPr bwMode="auto">
          <a:xfrm>
            <a:off x="1905000" y="1524000"/>
            <a:ext cx="12192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solidFill>
                  <a:schemeClr val="bg1"/>
                </a:solidFill>
              </a:rPr>
              <a:t>C</a:t>
            </a:r>
            <a:r>
              <a:rPr lang="en-US">
                <a:solidFill>
                  <a:schemeClr val="bg1"/>
                </a:solidFill>
                <a:latin typeface=".VnTime" pitchFamily="34" charset="0"/>
              </a:rPr>
              <a:t>a-na-®a</a:t>
            </a:r>
            <a:endParaRPr lang="en-US">
              <a:solidFill>
                <a:schemeClr val="bg1"/>
              </a:solidFill>
            </a:endParaRPr>
          </a:p>
        </p:txBody>
      </p:sp>
      <p:sp>
        <p:nvSpPr>
          <p:cNvPr id="21513" name="Text Box 9"/>
          <p:cNvSpPr txBox="1">
            <a:spLocks noChangeArrowheads="1"/>
          </p:cNvSpPr>
          <p:nvPr/>
        </p:nvSpPr>
        <p:spPr bwMode="auto">
          <a:xfrm>
            <a:off x="1219200" y="3810000"/>
            <a:ext cx="9144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solidFill>
                  <a:schemeClr val="bg1"/>
                </a:solidFill>
                <a:latin typeface=".VnTime" pitchFamily="34" charset="0"/>
              </a:rPr>
              <a:t>Hoa K×</a:t>
            </a:r>
          </a:p>
        </p:txBody>
      </p:sp>
      <p:sp>
        <p:nvSpPr>
          <p:cNvPr id="21514" name="Text Box 10"/>
          <p:cNvSpPr txBox="1">
            <a:spLocks noChangeArrowheads="1"/>
          </p:cNvSpPr>
          <p:nvPr/>
        </p:nvSpPr>
        <p:spPr bwMode="auto">
          <a:xfrm>
            <a:off x="762000" y="5348288"/>
            <a:ext cx="106680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solidFill>
                  <a:schemeClr val="bg1"/>
                </a:solidFill>
                <a:latin typeface=".VnTime" pitchFamily="34" charset="0"/>
              </a:rPr>
              <a:t>Mª-hi-c«</a:t>
            </a:r>
          </a:p>
        </p:txBody>
      </p:sp>
    </p:spTree>
    <p:extLst>
      <p:ext uri="{BB962C8B-B14F-4D97-AF65-F5344CB8AC3E}">
        <p14:creationId xmlns:p14="http://schemas.microsoft.com/office/powerpoint/2010/main" val="25721502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4800"/>
            <a:ext cx="8146782" cy="830997"/>
          </a:xfrm>
          <a:prstGeom prst="rect">
            <a:avLst/>
          </a:prstGeom>
          <a:noFill/>
        </p:spPr>
        <p:txBody>
          <a:bodyPr wrap="none" lIns="91440" tIns="45720" rIns="91440" bIns="45720">
            <a:spAutoFit/>
          </a:bodyPr>
          <a:lstStyle/>
          <a:p>
            <a:pPr algn="ctr"/>
            <a:r>
              <a:rPr lang="vi-VN" sz="4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BÀI 38: KINH TẾ BẮC MĨ</a:t>
            </a:r>
            <a:endParaRPr lang="en-US" sz="4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 name="Rectangle 4"/>
          <p:cNvSpPr/>
          <p:nvPr/>
        </p:nvSpPr>
        <p:spPr>
          <a:xfrm>
            <a:off x="381000" y="1295400"/>
            <a:ext cx="4939173" cy="584775"/>
          </a:xfrm>
          <a:prstGeom prst="rect">
            <a:avLst/>
          </a:prstGeom>
        </p:spPr>
        <p:txBody>
          <a:bodyPr wrap="none">
            <a:spAutoFit/>
          </a:bodyPr>
          <a:lstStyle/>
          <a:p>
            <a:r>
              <a:rPr lang="vi-VN" sz="3200" b="1" dirty="0">
                <a:solidFill>
                  <a:srgbClr val="FF0000"/>
                </a:solidFill>
              </a:rPr>
              <a:t>1/ Nông nghiệp tiên tiến.</a:t>
            </a:r>
            <a:endParaRPr lang="vi-VN" sz="3200" dirty="0">
              <a:solidFill>
                <a:srgbClr val="FF0000"/>
              </a:solidFill>
            </a:endParaRPr>
          </a:p>
        </p:txBody>
      </p:sp>
      <p:sp>
        <p:nvSpPr>
          <p:cNvPr id="6" name="Rectangle 5"/>
          <p:cNvSpPr/>
          <p:nvPr/>
        </p:nvSpPr>
        <p:spPr>
          <a:xfrm>
            <a:off x="577755" y="1981200"/>
            <a:ext cx="8153400" cy="3539430"/>
          </a:xfrm>
          <a:prstGeom prst="rect">
            <a:avLst/>
          </a:prstGeom>
        </p:spPr>
        <p:txBody>
          <a:bodyPr wrap="square">
            <a:spAutoFit/>
          </a:bodyPr>
          <a:lstStyle/>
          <a:p>
            <a:r>
              <a:rPr lang="vi-VN" sz="3200" b="1" i="1" dirty="0"/>
              <a:t>a/ Những điều kiện cho nền nông nghiệp Bắc Mĩ phát triển. </a:t>
            </a:r>
            <a:endParaRPr lang="vi-VN" sz="3200" b="1" i="1" dirty="0" smtClean="0"/>
          </a:p>
          <a:p>
            <a:endParaRPr lang="vi-VN" sz="3200" dirty="0"/>
          </a:p>
          <a:p>
            <a:r>
              <a:rPr lang="vi-VN" sz="3200" dirty="0"/>
              <a:t>- Các điều kiện tự nhiên thuận lợi.</a:t>
            </a:r>
          </a:p>
          <a:p>
            <a:r>
              <a:rPr lang="vi-VN" sz="3200" dirty="0"/>
              <a:t>- Có trình độ khoa học kĩ thuật tiên tiến.</a:t>
            </a:r>
          </a:p>
          <a:p>
            <a:r>
              <a:rPr lang="vi-VN" sz="3200" dirty="0"/>
              <a:t>- Các hình thức tổ chức tổ chức sản xuất hiện đại.</a:t>
            </a:r>
          </a:p>
        </p:txBody>
      </p:sp>
      <p:pic>
        <p:nvPicPr>
          <p:cNvPr id="7" name="Picture 2" descr="C:\Users\User\Desktop\1-mau_slide_powerpoint_dep_ctu.vn_(3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410200"/>
            <a:ext cx="2238375"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5370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4800"/>
            <a:ext cx="8146782" cy="830997"/>
          </a:xfrm>
          <a:prstGeom prst="rect">
            <a:avLst/>
          </a:prstGeom>
          <a:noFill/>
        </p:spPr>
        <p:txBody>
          <a:bodyPr wrap="none" lIns="91440" tIns="45720" rIns="91440" bIns="45720">
            <a:spAutoFit/>
          </a:bodyPr>
          <a:lstStyle/>
          <a:p>
            <a:pPr algn="ctr"/>
            <a:r>
              <a:rPr lang="vi-VN" sz="4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BÀI 38: KINH TẾ BẮC MĨ</a:t>
            </a:r>
            <a:endParaRPr lang="en-US" sz="4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 name="Rectangle 4"/>
          <p:cNvSpPr/>
          <p:nvPr/>
        </p:nvSpPr>
        <p:spPr>
          <a:xfrm>
            <a:off x="381000" y="1143000"/>
            <a:ext cx="4939173" cy="584775"/>
          </a:xfrm>
          <a:prstGeom prst="rect">
            <a:avLst/>
          </a:prstGeom>
        </p:spPr>
        <p:txBody>
          <a:bodyPr wrap="none">
            <a:spAutoFit/>
          </a:bodyPr>
          <a:lstStyle/>
          <a:p>
            <a:r>
              <a:rPr lang="vi-VN" sz="3200" b="1" dirty="0">
                <a:solidFill>
                  <a:srgbClr val="FF0000"/>
                </a:solidFill>
              </a:rPr>
              <a:t>1/ Nông nghiệp tiên tiến.</a:t>
            </a:r>
            <a:endParaRPr lang="vi-VN" sz="3200" dirty="0">
              <a:solidFill>
                <a:srgbClr val="FF0000"/>
              </a:solidFill>
            </a:endParaRPr>
          </a:p>
        </p:txBody>
      </p:sp>
      <p:pic>
        <p:nvPicPr>
          <p:cNvPr id="7" name="Picture 2" descr="C:\Users\User\Desktop\1-mau_slide_powerpoint_dep_ctu.vn_(3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410200"/>
            <a:ext cx="2238375" cy="1295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8018" y="1752600"/>
            <a:ext cx="8229600" cy="4524315"/>
          </a:xfrm>
          <a:prstGeom prst="rect">
            <a:avLst/>
          </a:prstGeom>
        </p:spPr>
        <p:txBody>
          <a:bodyPr wrap="square">
            <a:spAutoFit/>
          </a:bodyPr>
          <a:lstStyle/>
          <a:p>
            <a:r>
              <a:rPr lang="vi-VN" sz="3200" b="1" i="1" dirty="0"/>
              <a:t>b/ Đặc điểm nông nghiệp</a:t>
            </a:r>
            <a:r>
              <a:rPr lang="vi-VN" sz="3200" b="1" i="1" dirty="0" smtClean="0"/>
              <a:t>.</a:t>
            </a:r>
          </a:p>
          <a:p>
            <a:endParaRPr lang="vi-VN" sz="3200" dirty="0"/>
          </a:p>
          <a:p>
            <a:r>
              <a:rPr lang="vi-VN" sz="3200" dirty="0"/>
              <a:t>- Nền nông nghiệp phát triển mạnh đạt trình độ cao.</a:t>
            </a:r>
          </a:p>
          <a:p>
            <a:r>
              <a:rPr lang="vi-VN" sz="3200" dirty="0"/>
              <a:t>- Phát triển được nền nông nghiệp hàng hòa với quy mô lớn.</a:t>
            </a:r>
          </a:p>
          <a:p>
            <a:r>
              <a:rPr lang="vi-VN" sz="3200" dirty="0"/>
              <a:t>- Nền nông nghiệp ít sử dụng lao động, sản xuất ra khối lượng hàng hóa cao năng xuất lao động rất lớn. </a:t>
            </a:r>
          </a:p>
        </p:txBody>
      </p:sp>
    </p:spTree>
    <p:extLst>
      <p:ext uri="{BB962C8B-B14F-4D97-AF65-F5344CB8AC3E}">
        <p14:creationId xmlns:p14="http://schemas.microsoft.com/office/powerpoint/2010/main" val="10049116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4800"/>
            <a:ext cx="8146782" cy="830997"/>
          </a:xfrm>
          <a:prstGeom prst="rect">
            <a:avLst/>
          </a:prstGeom>
          <a:noFill/>
        </p:spPr>
        <p:txBody>
          <a:bodyPr wrap="none" lIns="91440" tIns="45720" rIns="91440" bIns="45720">
            <a:spAutoFit/>
          </a:bodyPr>
          <a:lstStyle/>
          <a:p>
            <a:pPr algn="ctr"/>
            <a:r>
              <a:rPr lang="vi-VN" sz="4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BÀI 38: KINH TẾ BẮC MĨ</a:t>
            </a:r>
            <a:endParaRPr lang="en-US" sz="4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 name="Rectangle 4"/>
          <p:cNvSpPr/>
          <p:nvPr/>
        </p:nvSpPr>
        <p:spPr>
          <a:xfrm>
            <a:off x="381000" y="1143000"/>
            <a:ext cx="4939173" cy="584775"/>
          </a:xfrm>
          <a:prstGeom prst="rect">
            <a:avLst/>
          </a:prstGeom>
        </p:spPr>
        <p:txBody>
          <a:bodyPr wrap="none">
            <a:spAutoFit/>
          </a:bodyPr>
          <a:lstStyle/>
          <a:p>
            <a:r>
              <a:rPr lang="vi-VN" sz="3200" b="1" dirty="0">
                <a:solidFill>
                  <a:srgbClr val="FF0000"/>
                </a:solidFill>
              </a:rPr>
              <a:t>1/ Nông nghiệp tiên tiến.</a:t>
            </a:r>
            <a:endParaRPr lang="vi-VN" sz="3200" dirty="0">
              <a:solidFill>
                <a:srgbClr val="FF0000"/>
              </a:solidFill>
            </a:endParaRPr>
          </a:p>
        </p:txBody>
      </p:sp>
      <p:pic>
        <p:nvPicPr>
          <p:cNvPr id="7" name="Picture 2" descr="C:\Users\User\Desktop\1-mau_slide_powerpoint_dep_ctu.vn_(3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410200"/>
            <a:ext cx="2238375" cy="1295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1981200"/>
            <a:ext cx="8686800" cy="2554545"/>
          </a:xfrm>
          <a:prstGeom prst="rect">
            <a:avLst/>
          </a:prstGeom>
        </p:spPr>
        <p:txBody>
          <a:bodyPr wrap="square">
            <a:spAutoFit/>
          </a:bodyPr>
          <a:lstStyle/>
          <a:p>
            <a:r>
              <a:rPr lang="vi-VN" sz="3200" b="1" i="1" dirty="0" smtClean="0"/>
              <a:t>c/  </a:t>
            </a:r>
            <a:r>
              <a:rPr lang="vi-VN" sz="3200" b="1" i="1" dirty="0"/>
              <a:t>Các vùng nông nghiệp Bắc Mĩ</a:t>
            </a:r>
            <a:r>
              <a:rPr lang="vi-VN" sz="3200" b="1" i="1" dirty="0" smtClean="0"/>
              <a:t>.</a:t>
            </a:r>
          </a:p>
          <a:p>
            <a:endParaRPr lang="vi-VN" sz="3200" dirty="0"/>
          </a:p>
          <a:p>
            <a:r>
              <a:rPr lang="vi-VN" sz="3200" dirty="0"/>
              <a:t>- Sự phân bố sản xuất nông nghiệp có sự phân hóa từ Bắc xuống Nam.</a:t>
            </a:r>
          </a:p>
          <a:p>
            <a:r>
              <a:rPr lang="vi-VN" sz="3200" dirty="0"/>
              <a:t> </a:t>
            </a:r>
          </a:p>
        </p:txBody>
      </p:sp>
    </p:spTree>
    <p:extLst>
      <p:ext uri="{BB962C8B-B14F-4D97-AF65-F5344CB8AC3E}">
        <p14:creationId xmlns:p14="http://schemas.microsoft.com/office/powerpoint/2010/main" val="16998895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4800"/>
            <a:ext cx="8146782" cy="830997"/>
          </a:xfrm>
          <a:prstGeom prst="rect">
            <a:avLst/>
          </a:prstGeom>
          <a:noFill/>
        </p:spPr>
        <p:txBody>
          <a:bodyPr wrap="none" lIns="91440" tIns="45720" rIns="91440" bIns="45720">
            <a:spAutoFit/>
          </a:bodyPr>
          <a:lstStyle/>
          <a:p>
            <a:pPr algn="ctr"/>
            <a:r>
              <a:rPr lang="vi-VN" sz="4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BÀI 38: KINH TẾ BẮC MĨ</a:t>
            </a:r>
            <a:endParaRPr lang="en-US" sz="4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 name="Rectangle 4"/>
          <p:cNvSpPr/>
          <p:nvPr/>
        </p:nvSpPr>
        <p:spPr>
          <a:xfrm>
            <a:off x="381000" y="1143000"/>
            <a:ext cx="4939173" cy="584775"/>
          </a:xfrm>
          <a:prstGeom prst="rect">
            <a:avLst/>
          </a:prstGeom>
        </p:spPr>
        <p:txBody>
          <a:bodyPr wrap="none">
            <a:spAutoFit/>
          </a:bodyPr>
          <a:lstStyle/>
          <a:p>
            <a:r>
              <a:rPr lang="vi-VN" sz="3200" b="1" dirty="0">
                <a:solidFill>
                  <a:srgbClr val="FF0000"/>
                </a:solidFill>
              </a:rPr>
              <a:t>1/ Nông nghiệp tiên tiến.</a:t>
            </a:r>
            <a:endParaRPr lang="vi-VN" sz="3200" dirty="0">
              <a:solidFill>
                <a:srgbClr val="FF0000"/>
              </a:solidFill>
            </a:endParaRPr>
          </a:p>
        </p:txBody>
      </p:sp>
      <p:pic>
        <p:nvPicPr>
          <p:cNvPr id="7" name="Picture 2" descr="C:\Users\User\Desktop\1-mau_slide_powerpoint_dep_ctu.vn_(3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410200"/>
            <a:ext cx="2238375" cy="1295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1513" y="2237939"/>
            <a:ext cx="8382000" cy="3539430"/>
          </a:xfrm>
          <a:prstGeom prst="rect">
            <a:avLst/>
          </a:prstGeom>
        </p:spPr>
        <p:txBody>
          <a:bodyPr wrap="square">
            <a:spAutoFit/>
          </a:bodyPr>
          <a:lstStyle/>
          <a:p>
            <a:r>
              <a:rPr lang="vi-VN" sz="3200" b="1" i="1" dirty="0"/>
              <a:t>d</a:t>
            </a:r>
            <a:r>
              <a:rPr lang="vi-VN" sz="3200" b="1" i="1" dirty="0" smtClean="0"/>
              <a:t>/ </a:t>
            </a:r>
            <a:r>
              <a:rPr lang="vi-VN" sz="3200" b="1" i="1" dirty="0"/>
              <a:t>Những hạn chế trong nông nghiệp Bắc Mĩ</a:t>
            </a:r>
            <a:r>
              <a:rPr lang="vi-VN" sz="3200" b="1" i="1" dirty="0" smtClean="0"/>
              <a:t>.</a:t>
            </a:r>
          </a:p>
          <a:p>
            <a:endParaRPr lang="vi-VN" sz="3200" dirty="0"/>
          </a:p>
          <a:p>
            <a:r>
              <a:rPr lang="vi-VN" sz="3200" dirty="0"/>
              <a:t>- Nông sản có giá thành cao bị cạnh tranh mạnh.</a:t>
            </a:r>
          </a:p>
          <a:p>
            <a:r>
              <a:rPr lang="vi-VN" sz="3200" dirty="0"/>
              <a:t>- Gây ô nhiễm môi trường do sử dụng nhiều phân hóa học, thuốc trừ sâu,....</a:t>
            </a:r>
          </a:p>
        </p:txBody>
      </p:sp>
    </p:spTree>
    <p:extLst>
      <p:ext uri="{BB962C8B-B14F-4D97-AF65-F5344CB8AC3E}">
        <p14:creationId xmlns:p14="http://schemas.microsoft.com/office/powerpoint/2010/main" val="2262333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p:cNvSpPr>
          <p:nvPr>
            <p:ph type="title"/>
          </p:nvPr>
        </p:nvSpPr>
        <p:spPr>
          <a:xfrm>
            <a:off x="152400" y="609600"/>
            <a:ext cx="8534400" cy="1447800"/>
          </a:xfrm>
        </p:spPr>
        <p:txBody>
          <a:bodyPr vert="horz" wrap="square" lIns="91440" tIns="45720" rIns="91440" bIns="45720" anchor="b"/>
          <a:lstStyle/>
          <a:p>
            <a:pPr marL="0" marR="0" indent="0" algn="just" defTabSz="914400" rtl="0" eaLnBrk="1" fontAlgn="base" latinLnBrk="0" hangingPunct="1">
              <a:lnSpc>
                <a:spcPct val="90000"/>
              </a:lnSpc>
              <a:spcBef>
                <a:spcPct val="0"/>
              </a:spcBef>
              <a:spcAft>
                <a:spcPct val="0"/>
              </a:spcAft>
              <a:buClrTx/>
              <a:buSzTx/>
              <a:buFontTx/>
              <a:buNone/>
            </a:pPr>
            <a:r>
              <a:rPr kumimoji="0" sz="2400" b="1" i="0" u="none" strike="noStrike" kern="0" cap="none" spc="0" normalizeH="0" baseline="0" noProof="1" smtClean="0">
                <a:solidFill>
                  <a:srgbClr val="FF0000"/>
                </a:solidFill>
                <a:latin typeface="Arial" pitchFamily="34" charset="0"/>
                <a:ea typeface="Arial" pitchFamily="34" charset="0"/>
                <a:cs typeface="Arial" pitchFamily="34" charset="0"/>
              </a:rPr>
              <a:t>  </a:t>
            </a:r>
            <a:r>
              <a:rPr kumimoji="0" lang="vi-VN" sz="2400" b="1" i="0" u="none" strike="noStrike" kern="0" cap="none" spc="0" normalizeH="0" baseline="0" noProof="1" smtClean="0">
                <a:solidFill>
                  <a:srgbClr val="FF0000"/>
                </a:solidFill>
                <a:latin typeface="Arial" pitchFamily="34" charset="0"/>
                <a:ea typeface="Arial" pitchFamily="34" charset="0"/>
                <a:cs typeface="Arial" pitchFamily="34" charset="0"/>
                <a:sym typeface="Wingdings"/>
              </a:rPr>
              <a:t></a:t>
            </a:r>
            <a:r>
              <a:rPr kumimoji="0" sz="2400" b="1" i="0" u="none" strike="noStrike" kern="0" cap="none" spc="0" normalizeH="0" baseline="0" noProof="1" smtClean="0">
                <a:solidFill>
                  <a:srgbClr val="FF0000"/>
                </a:solidFill>
                <a:latin typeface="Arial" pitchFamily="34" charset="0"/>
                <a:ea typeface="Arial" pitchFamily="34" charset="0"/>
                <a:cs typeface="Arial" pitchFamily="34" charset="0"/>
              </a:rPr>
              <a:t> Hãy xác định hệ thống Cooc-đi-e ở phía Tây, miền đồng bằng ở giữa, miền núi già và sơn nguyên ở phía Đông trên hình 36.2</a:t>
            </a:r>
            <a:r>
              <a:rPr kumimoji="0" lang="vi-VN" sz="2400" b="1" i="0" u="none" strike="noStrike" kern="0" cap="none" spc="0" normalizeH="0" baseline="0" noProof="1" smtClean="0">
                <a:solidFill>
                  <a:srgbClr val="FF0000"/>
                </a:solidFill>
                <a:latin typeface="Arial" pitchFamily="34" charset="0"/>
                <a:ea typeface="Arial" pitchFamily="34" charset="0"/>
                <a:cs typeface="Arial" pitchFamily="34" charset="0"/>
              </a:rPr>
              <a:t>?</a:t>
            </a:r>
            <a:endParaRPr kumimoji="0" sz="2400" b="1" i="0" u="none" strike="noStrike" kern="0" cap="none" spc="0" normalizeH="0" baseline="0" noProof="1">
              <a:solidFill>
                <a:srgbClr val="FF0000"/>
              </a:solidFill>
              <a:latin typeface="Arial" pitchFamily="34" charset="0"/>
              <a:ea typeface="Arial" pitchFamily="34" charset="0"/>
              <a:cs typeface="Arial" pitchFamily="34" charset="0"/>
            </a:endParaRPr>
          </a:p>
        </p:txBody>
      </p:sp>
      <p:pic>
        <p:nvPicPr>
          <p:cNvPr id="15363" name="Picture 1" descr="ly-thuyet-thien-nhien-bac-mi-01"/>
          <p:cNvPicPr>
            <a:picLocks noGrp="1" noChangeAspect="1"/>
          </p:cNvPicPr>
          <p:nvPr>
            <p:ph idx="1"/>
          </p:nvPr>
        </p:nvPicPr>
        <p:blipFill>
          <a:blip r:embed="rId2"/>
          <a:stretch>
            <a:fillRect/>
          </a:stretch>
        </p:blipFill>
        <p:spPr>
          <a:xfrm>
            <a:off x="152400" y="2129101"/>
            <a:ext cx="7696200" cy="4741409"/>
          </a:xfrm>
          <a:prstGeom prst="rect">
            <a:avLst/>
          </a:prstGeom>
          <a:noFill/>
          <a:ln w="9525">
            <a:noFill/>
          </a:ln>
        </p:spPr>
      </p:pic>
      <p:sp>
        <p:nvSpPr>
          <p:cNvPr id="2" name="Rectangle 1"/>
          <p:cNvSpPr/>
          <p:nvPr/>
        </p:nvSpPr>
        <p:spPr>
          <a:xfrm>
            <a:off x="304800" y="152400"/>
            <a:ext cx="6565387" cy="584775"/>
          </a:xfrm>
          <a:prstGeom prst="rect">
            <a:avLst/>
          </a:prstGeom>
        </p:spPr>
        <p:txBody>
          <a:bodyPr wrap="none">
            <a:spAutoFit/>
          </a:bodyPr>
          <a:lstStyle/>
          <a:p>
            <a:r>
              <a:rPr lang="vi-VN" sz="3200" b="1" i="1" dirty="0">
                <a:solidFill>
                  <a:srgbClr val="FF0000"/>
                </a:solidFill>
              </a:rPr>
              <a:t>a/ Hệ thống Cooc-đi-e ở phía tây.</a:t>
            </a:r>
            <a:endParaRPr lang="vi-VN" sz="3200" dirty="0">
              <a:solidFill>
                <a:srgbClr val="FF0000"/>
              </a:solidFill>
            </a:endParaRPr>
          </a:p>
        </p:txBody>
      </p:sp>
    </p:spTree>
  </p:cSld>
  <p:clrMapOvr>
    <a:masterClrMapping/>
  </p:clrMapOvr>
  <p:transition spd="slow">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AutoShape 7"/>
          <p:cNvSpPr>
            <a:spLocks noGrp="1"/>
          </p:cNvSpPr>
          <p:nvPr>
            <p:ph type="ctrTitle"/>
          </p:nvPr>
        </p:nvSpPr>
        <p:spPr>
          <a:xfrm>
            <a:off x="0" y="445770"/>
            <a:ext cx="9144000" cy="1459230"/>
          </a:xfrm>
        </p:spPr>
        <p:txBody>
          <a:bodyPr vert="horz" wrap="square" lIns="91440" tIns="45720" rIns="91440" bIns="45720" anchor="ctr">
            <a:normAutofit/>
          </a:bodyPr>
          <a:lstStyle/>
          <a:p>
            <a:pPr marL="0" marR="0" indent="0" algn="just" defTabSz="914400" rtl="0" eaLnBrk="1" fontAlgn="base" latinLnBrk="0" hangingPunct="1">
              <a:lnSpc>
                <a:spcPct val="90000"/>
              </a:lnSpc>
              <a:spcBef>
                <a:spcPct val="0"/>
              </a:spcBef>
              <a:spcAft>
                <a:spcPct val="0"/>
              </a:spcAft>
              <a:buClrTx/>
              <a:buSzTx/>
              <a:buFontTx/>
              <a:buNone/>
            </a:pPr>
            <a:r>
              <a:rPr kumimoji="0" lang="vi-VN" sz="2800" b="1" i="0" u="none" strike="noStrike" kern="0" cap="none" spc="0" normalizeH="0" baseline="0" noProof="1" smtClean="0">
                <a:solidFill>
                  <a:srgbClr val="FF0000"/>
                </a:solidFill>
                <a:latin typeface="Arial" pitchFamily="34" charset="0"/>
                <a:ea typeface="Arial" pitchFamily="34" charset="0"/>
                <a:cs typeface="Arial" pitchFamily="34" charset="0"/>
                <a:sym typeface="Wingdings"/>
              </a:rPr>
              <a:t> </a:t>
            </a:r>
            <a:r>
              <a:rPr kumimoji="0" sz="2800" b="1" i="0" u="none" strike="noStrike" kern="0" cap="none" spc="0" normalizeH="0" baseline="0" noProof="1" smtClean="0">
                <a:solidFill>
                  <a:srgbClr val="FF0000"/>
                </a:solidFill>
                <a:latin typeface="Arial" pitchFamily="34" charset="0"/>
                <a:ea typeface="Arial" pitchFamily="34" charset="0"/>
                <a:cs typeface="Arial" pitchFamily="34" charset="0"/>
              </a:rPr>
              <a:t>Nêu </a:t>
            </a:r>
            <a:r>
              <a:rPr kumimoji="0" sz="2800" b="1" i="0" u="none" strike="noStrike" kern="0" cap="none" spc="0" normalizeH="0" baseline="0" noProof="1">
                <a:solidFill>
                  <a:srgbClr val="FF0000"/>
                </a:solidFill>
                <a:latin typeface="Arial" pitchFamily="34" charset="0"/>
                <a:ea typeface="Arial" pitchFamily="34" charset="0"/>
                <a:cs typeface="Arial" pitchFamily="34" charset="0"/>
              </a:rPr>
              <a:t>đặc điểm của hệ thống Cooc-đi-e? Hệ thống Cooc-đi-e có những khoáng sản nào?</a:t>
            </a:r>
          </a:p>
        </p:txBody>
      </p:sp>
      <p:sp>
        <p:nvSpPr>
          <p:cNvPr id="27656" name="Rectangle 8"/>
          <p:cNvSpPr>
            <a:spLocks noGrp="1"/>
          </p:cNvSpPr>
          <p:nvPr>
            <p:ph type="subTitle" idx="1"/>
          </p:nvPr>
        </p:nvSpPr>
        <p:spPr>
          <a:xfrm>
            <a:off x="5738884" y="1447800"/>
            <a:ext cx="3405116" cy="4876800"/>
          </a:xfrm>
        </p:spPr>
        <p:txBody>
          <a:bodyPr vert="horz" wrap="square" lIns="91440" tIns="45720" rIns="91440" bIns="45720" anchor="b"/>
          <a:lstStyle/>
          <a:p>
            <a:pPr eaLnBrk="1" hangingPunct="1">
              <a:lnSpc>
                <a:spcPct val="80000"/>
              </a:lnSpc>
              <a:buSzPct val="75000"/>
            </a:pPr>
            <a:r>
              <a:rPr lang="en-US" sz="2400" b="1" i="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Miền núi trẻ, cao đồ sộ, dài 9000km theo hướng bắc – nam, cao trung bình 3000-4000m.</a:t>
            </a:r>
          </a:p>
          <a:p>
            <a:pPr eaLnBrk="1" hangingPunct="1">
              <a:lnSpc>
                <a:spcPct val="80000"/>
              </a:lnSpc>
              <a:buSzPct val="75000"/>
            </a:pPr>
            <a:r>
              <a:rPr lang="en-US" sz="2400" b="1" i="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Gồm nhiều dãy chạy song song, xen kẽ các sơn nguyên và cao nguyên.</a:t>
            </a:r>
          </a:p>
          <a:p>
            <a:pPr eaLnBrk="1" hangingPunct="1">
              <a:lnSpc>
                <a:spcPct val="80000"/>
              </a:lnSpc>
              <a:buSzPct val="75000"/>
            </a:pPr>
            <a:r>
              <a:rPr lang="en-US" sz="2400" b="1" i="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Khoáng sản chủ yếu là đồng, vàng, uranium…</a:t>
            </a:r>
            <a:endParaRPr lang="en-US" sz="2400" b="1" i="1" dirty="0">
              <a:solidFill>
                <a:schemeClr val="tx1"/>
              </a:solidFill>
              <a:ea typeface="Arial" panose="020B0604020202020204" pitchFamily="34" charset="0"/>
            </a:endParaRPr>
          </a:p>
          <a:p>
            <a:pPr eaLnBrk="1" hangingPunct="1">
              <a:lnSpc>
                <a:spcPct val="80000"/>
              </a:lnSpc>
              <a:buSzPct val="75000"/>
            </a:pPr>
            <a:endParaRPr lang="en-US" sz="1800" i="1" dirty="0">
              <a:solidFill>
                <a:schemeClr val="tx1"/>
              </a:solidFill>
              <a:latin typeface="+mn-lt"/>
              <a:ea typeface="Arial" panose="020B0604020202020204" pitchFamily="34" charset="0"/>
              <a:cs typeface="+mn-cs"/>
            </a:endParaRPr>
          </a:p>
        </p:txBody>
      </p:sp>
      <p:pic>
        <p:nvPicPr>
          <p:cNvPr id="15363" name="Picture 1" descr="ly-thuyet-thien-nhien-bac-mi-01"/>
          <p:cNvPicPr>
            <a:picLocks noChangeAspect="1"/>
          </p:cNvPicPr>
          <p:nvPr/>
        </p:nvPicPr>
        <p:blipFill>
          <a:blip r:embed="rId2"/>
          <a:stretch>
            <a:fillRect/>
          </a:stretch>
        </p:blipFill>
        <p:spPr>
          <a:xfrm>
            <a:off x="76200" y="1752600"/>
            <a:ext cx="5662684" cy="5257800"/>
          </a:xfrm>
          <a:prstGeom prst="rect">
            <a:avLst/>
          </a:prstGeom>
          <a:noFill/>
          <a:ln w="9525">
            <a:noFill/>
          </a:ln>
        </p:spPr>
      </p:pic>
      <p:sp>
        <p:nvSpPr>
          <p:cNvPr id="5" name="Rectangle 4"/>
          <p:cNvSpPr/>
          <p:nvPr/>
        </p:nvSpPr>
        <p:spPr>
          <a:xfrm>
            <a:off x="76200" y="24825"/>
            <a:ext cx="6565387" cy="584775"/>
          </a:xfrm>
          <a:prstGeom prst="rect">
            <a:avLst/>
          </a:prstGeom>
        </p:spPr>
        <p:txBody>
          <a:bodyPr wrap="none">
            <a:spAutoFit/>
          </a:bodyPr>
          <a:lstStyle/>
          <a:p>
            <a:r>
              <a:rPr lang="vi-VN" sz="3200" b="1" i="1" dirty="0">
                <a:solidFill>
                  <a:srgbClr val="FF0000"/>
                </a:solidFill>
              </a:rPr>
              <a:t>a/ Hệ thống Cooc-đi-e ở phía tây.</a:t>
            </a:r>
            <a:endParaRPr lang="vi-VN" sz="3200" dirty="0">
              <a:solidFill>
                <a:srgbClr val="FF0000"/>
              </a:solidFill>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655"/>
                                        </p:tgtEl>
                                        <p:attrNameLst>
                                          <p:attrName>style.visibility</p:attrName>
                                        </p:attrNameLst>
                                      </p:cBhvr>
                                      <p:to>
                                        <p:strVal val="visible"/>
                                      </p:to>
                                    </p:set>
                                    <p:anim calcmode="lin" valueType="num">
                                      <p:cBhvr>
                                        <p:cTn id="7" dur="500" fill="hold"/>
                                        <p:tgtEl>
                                          <p:spTgt spid="27655"/>
                                        </p:tgtEl>
                                        <p:attrNameLst>
                                          <p:attrName>ppt_w</p:attrName>
                                        </p:attrNameLst>
                                      </p:cBhvr>
                                      <p:tavLst>
                                        <p:tav tm="0">
                                          <p:val>
                                            <p:fltVal val="0"/>
                                          </p:val>
                                        </p:tav>
                                        <p:tav tm="100000">
                                          <p:val>
                                            <p:strVal val="#ppt_w"/>
                                          </p:val>
                                        </p:tav>
                                      </p:tavLst>
                                    </p:anim>
                                    <p:anim calcmode="lin" valueType="num">
                                      <p:cBhvr>
                                        <p:cTn id="8" dur="500" fill="hold"/>
                                        <p:tgtEl>
                                          <p:spTgt spid="27655"/>
                                        </p:tgtEl>
                                        <p:attrNameLst>
                                          <p:attrName>ppt_h</p:attrName>
                                        </p:attrNameLst>
                                      </p:cBhvr>
                                      <p:tavLst>
                                        <p:tav tm="0">
                                          <p:val>
                                            <p:fltVal val="0"/>
                                          </p:val>
                                        </p:tav>
                                        <p:tav tm="100000">
                                          <p:val>
                                            <p:strVal val="#ppt_h"/>
                                          </p:val>
                                        </p:tav>
                                      </p:tavLst>
                                    </p:anim>
                                    <p:animEffect transition="in" filter="fade">
                                      <p:cBhvr>
                                        <p:cTn id="9" dur="500"/>
                                        <p:tgtEl>
                                          <p:spTgt spid="27655"/>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27656">
                                            <p:txEl>
                                              <p:pRg st="0" end="0"/>
                                            </p:txEl>
                                          </p:spTgt>
                                        </p:tgtEl>
                                        <p:attrNameLst>
                                          <p:attrName>style.visibility</p:attrName>
                                        </p:attrNameLst>
                                      </p:cBhvr>
                                      <p:to>
                                        <p:strVal val="visible"/>
                                      </p:to>
                                    </p:set>
                                    <p:animEffect transition="in" filter="wedge">
                                      <p:cBhvr>
                                        <p:cTn id="14" dur="2000"/>
                                        <p:tgtEl>
                                          <p:spTgt spid="2765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27656">
                                            <p:txEl>
                                              <p:pRg st="1" end="1"/>
                                            </p:txEl>
                                          </p:spTgt>
                                        </p:tgtEl>
                                        <p:attrNameLst>
                                          <p:attrName>style.visibility</p:attrName>
                                        </p:attrNameLst>
                                      </p:cBhvr>
                                      <p:to>
                                        <p:strVal val="visible"/>
                                      </p:to>
                                    </p:set>
                                    <p:animEffect transition="in" filter="wedge">
                                      <p:cBhvr>
                                        <p:cTn id="19" dur="2000"/>
                                        <p:tgtEl>
                                          <p:spTgt spid="2765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7656">
                                            <p:txEl>
                                              <p:pRg st="2" end="2"/>
                                            </p:txEl>
                                          </p:spTgt>
                                        </p:tgtEl>
                                        <p:attrNameLst>
                                          <p:attrName>style.visibility</p:attrName>
                                        </p:attrNameLst>
                                      </p:cBhvr>
                                      <p:to>
                                        <p:strVal val="visible"/>
                                      </p:to>
                                    </p:set>
                                    <p:anim calcmode="lin" valueType="num">
                                      <p:cBhvr additive="base">
                                        <p:cTn id="24" dur="500" fill="hold"/>
                                        <p:tgtEl>
                                          <p:spTgt spid="27656">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765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p:cNvSpPr>
          <p:nvPr>
            <p:ph type="ctrTitle"/>
          </p:nvPr>
        </p:nvSpPr>
        <p:spPr>
          <a:xfrm>
            <a:off x="-304800" y="304800"/>
            <a:ext cx="8991600" cy="1371600"/>
          </a:xfrm>
        </p:spPr>
        <p:txBody>
          <a:bodyPr vert="horz" wrap="square" lIns="91440" tIns="45720" rIns="91440" bIns="45720" anchor="ctr"/>
          <a:lstStyle/>
          <a:p>
            <a:pPr marL="0" marR="0" indent="0" algn="ctr" defTabSz="914400" rtl="0" eaLnBrk="1" fontAlgn="base" latinLnBrk="0" hangingPunct="1">
              <a:lnSpc>
                <a:spcPct val="90000"/>
              </a:lnSpc>
              <a:spcBef>
                <a:spcPct val="0"/>
              </a:spcBef>
              <a:spcAft>
                <a:spcPct val="0"/>
              </a:spcAft>
              <a:buClrTx/>
              <a:buSzTx/>
              <a:buFontTx/>
              <a:buNone/>
            </a:pPr>
            <a:r>
              <a:rPr kumimoji="0" lang="vi-VN" sz="2800" b="1" i="0" u="none" strike="noStrike" kern="0" cap="none" spc="0" normalizeH="0" baseline="0" noProof="1" smtClean="0">
                <a:solidFill>
                  <a:srgbClr val="FF0000"/>
                </a:solidFill>
                <a:latin typeface="Arial" pitchFamily="34" charset="0"/>
                <a:ea typeface="Arial" pitchFamily="34" charset="0"/>
                <a:cs typeface="Arial" pitchFamily="34" charset="0"/>
                <a:sym typeface="Wingdings"/>
              </a:rPr>
              <a:t> </a:t>
            </a:r>
            <a:r>
              <a:rPr kumimoji="0" sz="2800" b="1" i="0" u="none" strike="noStrike" kern="0" cap="none" spc="0" normalizeH="0" baseline="0" noProof="1" smtClean="0">
                <a:solidFill>
                  <a:srgbClr val="FF0000"/>
                </a:solidFill>
                <a:latin typeface="Arial" pitchFamily="34" charset="0"/>
                <a:ea typeface="Arial" pitchFamily="34" charset="0"/>
                <a:cs typeface="Arial" pitchFamily="34" charset="0"/>
              </a:rPr>
              <a:t>Nêu </a:t>
            </a:r>
            <a:r>
              <a:rPr kumimoji="0" sz="2800" b="1" i="0" u="none" strike="noStrike" kern="0" cap="none" spc="0" normalizeH="0" baseline="0" noProof="1">
                <a:solidFill>
                  <a:srgbClr val="FF0000"/>
                </a:solidFill>
                <a:latin typeface="Arial" pitchFamily="34" charset="0"/>
                <a:ea typeface="Arial" pitchFamily="34" charset="0"/>
                <a:cs typeface="Arial" pitchFamily="34" charset="0"/>
              </a:rPr>
              <a:t>đặc điểm của miền đồng bằng trung tâm?</a:t>
            </a:r>
          </a:p>
        </p:txBody>
      </p:sp>
      <p:pic>
        <p:nvPicPr>
          <p:cNvPr id="15363" name="Picture 1" descr="ly-thuyet-thien-nhien-bac-mi-01"/>
          <p:cNvPicPr>
            <a:picLocks noChangeAspect="1"/>
          </p:cNvPicPr>
          <p:nvPr/>
        </p:nvPicPr>
        <p:blipFill>
          <a:blip r:embed="rId2"/>
          <a:stretch>
            <a:fillRect/>
          </a:stretch>
        </p:blipFill>
        <p:spPr>
          <a:xfrm>
            <a:off x="0" y="1295400"/>
            <a:ext cx="5791200" cy="5551170"/>
          </a:xfrm>
          <a:prstGeom prst="rect">
            <a:avLst/>
          </a:prstGeom>
          <a:noFill/>
          <a:ln w="9525">
            <a:noFill/>
          </a:ln>
        </p:spPr>
      </p:pic>
      <p:sp>
        <p:nvSpPr>
          <p:cNvPr id="2" name="Rectangle 1"/>
          <p:cNvSpPr/>
          <p:nvPr/>
        </p:nvSpPr>
        <p:spPr>
          <a:xfrm>
            <a:off x="228600" y="0"/>
            <a:ext cx="5303055" cy="584775"/>
          </a:xfrm>
          <a:prstGeom prst="rect">
            <a:avLst/>
          </a:prstGeom>
        </p:spPr>
        <p:txBody>
          <a:bodyPr wrap="none">
            <a:spAutoFit/>
          </a:bodyPr>
          <a:lstStyle/>
          <a:p>
            <a:r>
              <a:rPr lang="vi-VN" sz="3200" b="1" i="1" dirty="0">
                <a:solidFill>
                  <a:srgbClr val="FF0000"/>
                </a:solidFill>
              </a:rPr>
              <a:t>b/ Miền đồng bằng ở giữa.</a:t>
            </a:r>
            <a:endParaRPr lang="vi-VN" sz="3200" dirty="0">
              <a:solidFill>
                <a:srgbClr val="FF0000"/>
              </a:solidFill>
            </a:endParaRPr>
          </a:p>
        </p:txBody>
      </p:sp>
      <p:sp>
        <p:nvSpPr>
          <p:cNvPr id="4" name="Rectangle 3"/>
          <p:cNvSpPr/>
          <p:nvPr/>
        </p:nvSpPr>
        <p:spPr>
          <a:xfrm>
            <a:off x="5791200" y="2981642"/>
            <a:ext cx="3505200" cy="2677656"/>
          </a:xfrm>
          <a:prstGeom prst="rect">
            <a:avLst/>
          </a:prstGeom>
        </p:spPr>
        <p:txBody>
          <a:bodyPr wrap="square">
            <a:spAutoFit/>
          </a:bodyPr>
          <a:lstStyle/>
          <a:p>
            <a:r>
              <a:rPr lang="vi-VN" sz="2800" i="1" dirty="0"/>
              <a:t>+ M</a:t>
            </a:r>
            <a:r>
              <a:rPr lang="vi-VN" sz="2800" i="1" dirty="0" smtClean="0"/>
              <a:t>iền </a:t>
            </a:r>
            <a:r>
              <a:rPr lang="vi-VN" sz="2800" i="1" dirty="0"/>
              <a:t>đồng bằng trung tâm: Rộng lớn, dạng lòng máng, cao phía Bắc và Tây Bắc, thấp về phía Nam-Đông Nam.</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animEffect transition="in" filter="fade">
                                      <p:cBhvr>
                                        <p:cTn id="9" dur="5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0"/>
            <a:ext cx="5303055" cy="584775"/>
          </a:xfrm>
          <a:prstGeom prst="rect">
            <a:avLst/>
          </a:prstGeom>
        </p:spPr>
        <p:txBody>
          <a:bodyPr wrap="none">
            <a:spAutoFit/>
          </a:bodyPr>
          <a:lstStyle/>
          <a:p>
            <a:r>
              <a:rPr lang="vi-VN" sz="3200" b="1" i="1" dirty="0">
                <a:solidFill>
                  <a:srgbClr val="FF0000"/>
                </a:solidFill>
              </a:rPr>
              <a:t>b/ Miền đồng bằng ở giữa.</a:t>
            </a:r>
            <a:endParaRPr lang="vi-VN" sz="3200" dirty="0">
              <a:solidFill>
                <a:srgbClr val="FF0000"/>
              </a:solidFill>
            </a:endParaRPr>
          </a:p>
        </p:txBody>
      </p:sp>
      <p:pic>
        <p:nvPicPr>
          <p:cNvPr id="5" name="Picture 1" descr="ly-thuyet-thien-nhien-bac-mi-01"/>
          <p:cNvPicPr>
            <a:picLocks noChangeAspect="1"/>
          </p:cNvPicPr>
          <p:nvPr/>
        </p:nvPicPr>
        <p:blipFill>
          <a:blip r:embed="rId2"/>
          <a:stretch>
            <a:fillRect/>
          </a:stretch>
        </p:blipFill>
        <p:spPr>
          <a:xfrm>
            <a:off x="0" y="990600"/>
            <a:ext cx="5531655" cy="5855970"/>
          </a:xfrm>
          <a:prstGeom prst="rect">
            <a:avLst/>
          </a:prstGeom>
          <a:noFill/>
          <a:ln w="9525">
            <a:noFill/>
          </a:ln>
        </p:spPr>
      </p:pic>
      <p:sp>
        <p:nvSpPr>
          <p:cNvPr id="6" name="Rectangle 5"/>
          <p:cNvSpPr/>
          <p:nvPr/>
        </p:nvSpPr>
        <p:spPr>
          <a:xfrm>
            <a:off x="5638800" y="1828800"/>
            <a:ext cx="3429000" cy="3539430"/>
          </a:xfrm>
          <a:prstGeom prst="rect">
            <a:avLst/>
          </a:prstGeom>
        </p:spPr>
        <p:txBody>
          <a:bodyPr wrap="square">
            <a:spAutoFit/>
          </a:bodyPr>
          <a:lstStyle/>
          <a:p>
            <a:r>
              <a:rPr lang="vi-VN" sz="2800" dirty="0" smtClean="0">
                <a:solidFill>
                  <a:srgbClr val="FF0000"/>
                </a:solidFill>
                <a:sym typeface="Wingdings"/>
              </a:rPr>
              <a:t> </a:t>
            </a:r>
            <a:r>
              <a:rPr lang="vi-VN" sz="2800" dirty="0" smtClean="0">
                <a:solidFill>
                  <a:srgbClr val="FF0000"/>
                </a:solidFill>
              </a:rPr>
              <a:t>Xác </a:t>
            </a:r>
            <a:r>
              <a:rPr lang="vi-VN" sz="2800" dirty="0">
                <a:solidFill>
                  <a:srgbClr val="FF0000"/>
                </a:solidFill>
              </a:rPr>
              <a:t>định hệ thống hồ lớn, hệ thống sông Mi-xi-xi-pi, Mit-xu-ri, cho biết giá trị kinh tế của hệ thống sông hồ của miền đồng bằng trung tâm?</a:t>
            </a:r>
          </a:p>
        </p:txBody>
      </p:sp>
    </p:spTree>
    <p:extLst>
      <p:ext uri="{BB962C8B-B14F-4D97-AF65-F5344CB8AC3E}">
        <p14:creationId xmlns:p14="http://schemas.microsoft.com/office/powerpoint/2010/main" val="394626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277</TotalTime>
  <Words>2344</Words>
  <Application>Microsoft Office PowerPoint</Application>
  <PresentationFormat>On-screen Show (4:3)</PresentationFormat>
  <Paragraphs>251</Paragraphs>
  <Slides>57</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57</vt:i4>
      </vt:variant>
    </vt:vector>
  </HeadingPairs>
  <TitlesOfParts>
    <vt:vector size="60" baseType="lpstr">
      <vt:lpstr>Office Theme</vt:lpstr>
      <vt:lpstr>1_Office Theme</vt:lpstr>
      <vt:lpstr>Microsoft Equation 3.0</vt:lpstr>
      <vt:lpstr>PowerPoint Presentation</vt:lpstr>
      <vt:lpstr>          Xác định vị trí khu vực Bắc Mĩ?</vt:lpstr>
      <vt:lpstr>PowerPoint Presentation</vt:lpstr>
      <vt:lpstr>PowerPoint Presentation</vt:lpstr>
      <vt:lpstr>PowerPoint Presentation</vt:lpstr>
      <vt:lpstr>   Hãy xác định hệ thống Cooc-đi-e ở phía Tây, miền đồng bằng ở giữa, miền núi già và sơn nguyên ở phía Đông trên hình 36.2?</vt:lpstr>
      <vt:lpstr> Nêu đặc điểm của hệ thống Cooc-đi-e? Hệ thống Cooc-đi-e có những khoáng sản nào?</vt:lpstr>
      <vt:lpstr> Nêu đặc điểm của miền đồng bằng trung tâm?</vt:lpstr>
      <vt:lpstr>PowerPoint Presentation</vt:lpstr>
      <vt:lpstr>PowerPoint Presentation</vt:lpstr>
      <vt:lpstr>PowerPoint Presentation</vt:lpstr>
      <vt:lpstr> Đọc tên các hồ theo thứ tự từ Bắc xuống Nam?</vt:lpstr>
      <vt:lpstr>  Miền núi già và sơn nguyên ở phía Đông có đặc điểm gì? Kể tên các khoáng sản của miền?</vt:lpstr>
      <vt:lpstr>      Dựa vào hình 36.3, cho biết Bắc Mĩ dọc theo kinh tuyến 1000T có các đới khí  hậu nào? Đới khí  hậu nào chiếm diện tích lớn nhất?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Thanh-PC</dc:creator>
  <cp:lastModifiedBy>User</cp:lastModifiedBy>
  <cp:revision>285</cp:revision>
  <dcterms:created xsi:type="dcterms:W3CDTF">2011-01-06T02:15:00Z</dcterms:created>
  <dcterms:modified xsi:type="dcterms:W3CDTF">2020-02-08T04:35:24Z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1033-11.2.0.9075</vt:lpwstr>
  </property>
</Properties>
</file>