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82" r:id="rId4"/>
    <p:sldId id="283" r:id="rId5"/>
    <p:sldId id="297" r:id="rId6"/>
    <p:sldId id="299" r:id="rId7"/>
    <p:sldId id="277" r:id="rId8"/>
    <p:sldId id="278" r:id="rId9"/>
    <p:sldId id="302" r:id="rId10"/>
    <p:sldId id="287" r:id="rId11"/>
    <p:sldId id="279" r:id="rId12"/>
    <p:sldId id="290" r:id="rId13"/>
    <p:sldId id="303" r:id="rId14"/>
    <p:sldId id="291" r:id="rId15"/>
    <p:sldId id="280" r:id="rId16"/>
    <p:sldId id="292" r:id="rId17"/>
    <p:sldId id="293" r:id="rId18"/>
    <p:sldId id="294" r:id="rId19"/>
    <p:sldId id="269" r:id="rId20"/>
    <p:sldId id="295" r:id="rId21"/>
    <p:sldId id="30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A13F-4D6E-4C64-AEC4-6A68D454A39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AA-55DB-494E-9F58-392DACD2FF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968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A13F-4D6E-4C64-AEC4-6A68D454A39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AA-55DB-494E-9F58-392DACD2FF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427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A13F-4D6E-4C64-AEC4-6A68D454A39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AA-55DB-494E-9F58-392DACD2FF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85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A13F-4D6E-4C64-AEC4-6A68D454A39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AA-55DB-494E-9F58-392DACD2FF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188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A13F-4D6E-4C64-AEC4-6A68D454A39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AA-55DB-494E-9F58-392DACD2FF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24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A13F-4D6E-4C64-AEC4-6A68D454A39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AA-55DB-494E-9F58-392DACD2FF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5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A13F-4D6E-4C64-AEC4-6A68D454A39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AA-55DB-494E-9F58-392DACD2FF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59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A13F-4D6E-4C64-AEC4-6A68D454A39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AA-55DB-494E-9F58-392DACD2FF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258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A13F-4D6E-4C64-AEC4-6A68D454A39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AA-55DB-494E-9F58-392DACD2FF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0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A13F-4D6E-4C64-AEC4-6A68D454A39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AA-55DB-494E-9F58-392DACD2FF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789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A13F-4D6E-4C64-AEC4-6A68D454A39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55AA-55DB-494E-9F58-392DACD2FF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716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4A13F-4D6E-4C64-AEC4-6A68D454A39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55AA-55DB-494E-9F58-392DACD2FF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30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hyperlink" Target="http://rds.yahoo.com/_ylt=A9G_RtqkAsdEA9cAAVmJzbkF;_ylu=X3oDMTBwZGxwOGs2BHBvcwMzBHNlYwNzcgR2dGlkA0kwMDFfNzA-/SIG=1fepkioo3/EXP=1153979428/**http%3a/images.search.yahoo.com/search/images/view%3fback=http%253A%252F%252Fimages.search.yahoo.com%252Fsearch%252Fimages%253Fp%253Daustralopithecus%2526fr%253DFP-tab-img-t-t400%2526toggle%253D1%2526cop%253D%2526ei%253DUTF-8%26w=232%26h=400%26imgurl=www.wwdd2.net%252Faustralopithecus_afarensis.jpg%26rurl=http%253A%252F%252Fwww.wwdd2.net%252Fhominidtrans.html%26size=29.2kB%26name=australopithecus_afarensis.jpg%26p=australopithecus%26type=jpeg%26no=3%26tt=5,663%26ei=UTF-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niverse-review.ca/I10-37-neanderthals.jpg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321056"/>
            <a:ext cx="10684151" cy="1991979"/>
          </a:xfrm>
        </p:spPr>
        <p:txBody>
          <a:bodyPr anchor="b">
            <a:normAutofit/>
          </a:bodyPr>
          <a:lstStyle/>
          <a:p>
            <a:r>
              <a:rPr lang="vi-VN" sz="5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3: NGUỒN GỐC LOÀI NGƯỜI</a:t>
            </a:r>
            <a:endParaRPr lang="vi-VN" sz="5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2628AE-875A-4D82-9DFB-F82D0C754E9D}"/>
              </a:ext>
            </a:extLst>
          </p:cNvPr>
          <p:cNvSpPr/>
          <p:nvPr/>
        </p:nvSpPr>
        <p:spPr>
          <a:xfrm>
            <a:off x="290230" y="13890"/>
            <a:ext cx="8629087" cy="512618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vượn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người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thành </a:t>
            </a:r>
            <a:r>
              <a:rPr 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người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848F7E85-3644-4707-99FB-60AA5CA30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09127"/>
              </p:ext>
            </p:extLst>
          </p:nvPr>
        </p:nvGraphicFramePr>
        <p:xfrm>
          <a:off x="0" y="723678"/>
          <a:ext cx="12192000" cy="588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451">
                  <a:extLst>
                    <a:ext uri="{9D8B030D-6E8A-4147-A177-3AD203B41FA5}">
                      <a16:colId xmlns:a16="http://schemas.microsoft.com/office/drawing/2014/main" val="899302571"/>
                    </a:ext>
                  </a:extLst>
                </a:gridCol>
                <a:gridCol w="3193158">
                  <a:extLst>
                    <a:ext uri="{9D8B030D-6E8A-4147-A177-3AD203B41FA5}">
                      <a16:colId xmlns:a16="http://schemas.microsoft.com/office/drawing/2014/main" val="1030384228"/>
                    </a:ext>
                  </a:extLst>
                </a:gridCol>
                <a:gridCol w="3909391">
                  <a:extLst>
                    <a:ext uri="{9D8B030D-6E8A-4147-A177-3AD203B41FA5}">
                      <a16:colId xmlns:a16="http://schemas.microsoft.com/office/drawing/2014/main" val="22456826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vi-VN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Vượn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người</a:t>
                      </a:r>
                      <a:endParaRPr lang="vi-VN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Người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tối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cổ</a:t>
                      </a:r>
                      <a:endParaRPr lang="vi-VN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Người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 tinh khôn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err="1">
                          <a:latin typeface="+mj-lt"/>
                        </a:rPr>
                        <a:t>Dáng</a:t>
                      </a:r>
                      <a:r>
                        <a:rPr lang="vi-VN" sz="2000" b="1" dirty="0">
                          <a:latin typeface="+mj-lt"/>
                        </a:rPr>
                        <a:t> </a:t>
                      </a:r>
                      <a:r>
                        <a:rPr lang="vi-VN" sz="2000" b="1" dirty="0" err="1">
                          <a:latin typeface="+mj-lt"/>
                        </a:rPr>
                        <a:t>đứng</a:t>
                      </a:r>
                      <a:endParaRPr lang="vi-VN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000" dirty="0" err="1">
                          <a:latin typeface="+mj-lt"/>
                        </a:rPr>
                        <a:t>Dáng</a:t>
                      </a:r>
                      <a:r>
                        <a:rPr lang="vi-VN" sz="2000" dirty="0">
                          <a:latin typeface="+mj-lt"/>
                        </a:rPr>
                        <a:t> </a:t>
                      </a:r>
                      <a:r>
                        <a:rPr lang="vi-VN" sz="2000" dirty="0" err="1">
                          <a:latin typeface="+mj-lt"/>
                        </a:rPr>
                        <a:t>thấp</a:t>
                      </a:r>
                      <a:r>
                        <a:rPr lang="vi-VN" sz="2000" dirty="0">
                          <a:latin typeface="+mj-lt"/>
                        </a:rPr>
                        <a:t>, </a:t>
                      </a:r>
                      <a:r>
                        <a:rPr lang="vi-VN" sz="2000" dirty="0" err="1">
                          <a:latin typeface="+mj-lt"/>
                        </a:rPr>
                        <a:t>đứng</a:t>
                      </a:r>
                      <a:r>
                        <a:rPr lang="vi-VN" sz="2000" dirty="0">
                          <a:latin typeface="+mj-lt"/>
                        </a:rPr>
                        <a:t> </a:t>
                      </a:r>
                      <a:r>
                        <a:rPr lang="vi-VN" sz="2000" dirty="0" err="1">
                          <a:latin typeface="+mj-lt"/>
                        </a:rPr>
                        <a:t>bằng</a:t>
                      </a:r>
                      <a:r>
                        <a:rPr lang="vi-VN" sz="2000" dirty="0">
                          <a:latin typeface="+mj-lt"/>
                        </a:rPr>
                        <a:t> hai chi sau,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>
                          <a:latin typeface="+mj-lt"/>
                        </a:rPr>
                        <a:t>Đứng</a:t>
                      </a:r>
                      <a:r>
                        <a:rPr lang="vi-VN" sz="2000" dirty="0">
                          <a:latin typeface="+mj-lt"/>
                        </a:rPr>
                        <a:t> </a:t>
                      </a:r>
                      <a:r>
                        <a:rPr lang="vi-VN" sz="2000" dirty="0" err="1">
                          <a:latin typeface="+mj-lt"/>
                        </a:rPr>
                        <a:t>thẳng</a:t>
                      </a:r>
                      <a:r>
                        <a:rPr lang="vi-VN" sz="2000" dirty="0">
                          <a:latin typeface="+mj-lt"/>
                        </a:rPr>
                        <a:t> </a:t>
                      </a:r>
                      <a:r>
                        <a:rPr lang="vi-VN" sz="2000" dirty="0" err="1">
                          <a:latin typeface="+mj-lt"/>
                        </a:rPr>
                        <a:t>hoàn</a:t>
                      </a:r>
                      <a:r>
                        <a:rPr lang="vi-VN" sz="2000" dirty="0">
                          <a:latin typeface="+mj-lt"/>
                        </a:rPr>
                        <a:t> </a:t>
                      </a:r>
                      <a:r>
                        <a:rPr lang="vi-VN" sz="2000" dirty="0" err="1">
                          <a:latin typeface="+mj-lt"/>
                        </a:rPr>
                        <a:t>toàn</a:t>
                      </a:r>
                      <a:r>
                        <a:rPr lang="it-IT" sz="2000" dirty="0">
                          <a:latin typeface="+mj-lt"/>
                        </a:rPr>
                        <a:t> </a:t>
                      </a: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0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0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0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</a:t>
                      </a:r>
                      <a:r>
                        <a:rPr lang="vi-VN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đ</a:t>
                      </a: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chi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 chi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</a:t>
                      </a:r>
                      <a:r>
                        <a:rPr lang="vi-VN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err="1">
                          <a:latin typeface="+mj-lt"/>
                        </a:rPr>
                        <a:t>Bộ</a:t>
                      </a:r>
                      <a:r>
                        <a:rPr lang="vi-VN" sz="2000" b="1" dirty="0">
                          <a:latin typeface="+mj-lt"/>
                        </a:rPr>
                        <a:t>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20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>
                          <a:latin typeface="+mj-lt"/>
                        </a:rPr>
                        <a:t>Lớp</a:t>
                      </a:r>
                      <a:r>
                        <a:rPr lang="vi-VN" sz="2000" dirty="0">
                          <a:latin typeface="+mj-lt"/>
                        </a:rPr>
                        <a:t> lông </a:t>
                      </a:r>
                      <a:r>
                        <a:rPr lang="vi-VN" sz="2000" dirty="0" err="1">
                          <a:latin typeface="+mj-lt"/>
                        </a:rPr>
                        <a:t>mỏng</a:t>
                      </a:r>
                      <a:r>
                        <a:rPr lang="vi-VN" sz="2000" dirty="0">
                          <a:latin typeface="+mj-lt"/>
                        </a:rPr>
                        <a:t> không </a:t>
                      </a:r>
                      <a:r>
                        <a:rPr lang="vi-VN" sz="2000" dirty="0" err="1">
                          <a:latin typeface="+mj-lt"/>
                        </a:rPr>
                        <a:t>còn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err="1">
                          <a:latin typeface="+mj-lt"/>
                        </a:rPr>
                        <a:t>Thể</a:t>
                      </a:r>
                      <a:r>
                        <a:rPr lang="vi-VN" sz="2000" b="1" dirty="0">
                          <a:latin typeface="+mj-lt"/>
                        </a:rPr>
                        <a:t> </a:t>
                      </a:r>
                      <a:r>
                        <a:rPr lang="vi-VN" sz="2000" b="1" dirty="0" err="1">
                          <a:latin typeface="+mj-lt"/>
                        </a:rPr>
                        <a:t>tích</a:t>
                      </a:r>
                      <a:r>
                        <a:rPr lang="vi-VN" sz="2000" b="1" dirty="0">
                          <a:latin typeface="+mj-lt"/>
                        </a:rPr>
                        <a:t> </a:t>
                      </a:r>
                      <a:r>
                        <a:rPr lang="vi-VN" sz="2000" b="1" dirty="0" err="1">
                          <a:latin typeface="+mj-lt"/>
                        </a:rPr>
                        <a:t>não</a:t>
                      </a:r>
                      <a:endParaRPr lang="vi-VN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 cm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650-1100 cm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 tích não 1450 </a:t>
                      </a: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nl-NL" sz="2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hộp sọ lớn hơn, trán cao, hàm không nhô về phía trước như Người tối cổ. 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nl-NL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 cụ lao động</a:t>
                      </a:r>
                      <a:endParaRPr lang="vi-VN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nl-N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Biết sử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ghè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đẽo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 công cụ lao động.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5413621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err="1">
                          <a:latin typeface="+mj-lt"/>
                        </a:rPr>
                        <a:t>Thời</a:t>
                      </a:r>
                      <a:r>
                        <a:rPr lang="vi-VN" sz="2000" b="1" dirty="0">
                          <a:latin typeface="+mj-lt"/>
                        </a:rPr>
                        <a:t>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 err="1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 err="1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000" dirty="0" err="1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 err="1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150.000 năm trước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04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4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20">
            <a:extLst>
              <a:ext uri="{FF2B5EF4-FFF2-40B4-BE49-F238E27FC236}">
                <a16:creationId xmlns:a16="http://schemas.microsoft.com/office/drawing/2014/main" id="{C57F9B4F-41A4-415E-AF36-067EBADE5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71" y="1320574"/>
            <a:ext cx="8077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vi-VN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vi-VN" alt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QUÁ TRÌNH TIẾN HOÁ TỪ VƯỢN NGƯỜI THÀNH NGƯỜI   </a:t>
            </a:r>
            <a:endParaRPr lang="vi-VN" alt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9962A429-2DC0-4B43-B01D-53F641805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500" y="284484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4,5  - BÀI 3: NGUỒN GỐC LOÀI NGƯỜI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0C97E87-A15A-4978-B5CA-2201B52ACC91}"/>
              </a:ext>
            </a:extLst>
          </p:cNvPr>
          <p:cNvSpPr txBox="1"/>
          <p:nvPr/>
        </p:nvSpPr>
        <p:spPr>
          <a:xfrm>
            <a:off x="637912" y="2489336"/>
            <a:ext cx="102687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150.000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nay),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vượn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>
              <a:solidFill>
                <a:srgbClr val="00B0F0"/>
              </a:solidFill>
            </a:endParaRPr>
          </a:p>
        </p:txBody>
      </p:sp>
      <p:pic>
        <p:nvPicPr>
          <p:cNvPr id="21" name="Hình ảnh 3">
            <a:extLst>
              <a:ext uri="{FF2B5EF4-FFF2-40B4-BE49-F238E27FC236}">
                <a16:creationId xmlns:a16="http://schemas.microsoft.com/office/drawing/2014/main" id="{8ED79D42-51FC-4B88-ADC4-379C40C03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687" y="972485"/>
            <a:ext cx="76949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2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A8BF2F-32CC-40F5-A359-767AE690E9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020416"/>
            <a:ext cx="4973779" cy="5551585"/>
          </a:xfrm>
          <a:prstGeom prst="rect">
            <a:avLst/>
          </a:prstGeom>
        </p:spPr>
      </p:pic>
      <p:pic>
        <p:nvPicPr>
          <p:cNvPr id="7" name="image105.png">
            <a:extLst>
              <a:ext uri="{FF2B5EF4-FFF2-40B4-BE49-F238E27FC236}">
                <a16:creationId xmlns:a16="http://schemas.microsoft.com/office/drawing/2014/main" id="{8A14E3FE-32ED-4B62-A78C-F3BEC31F5C3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420" y="1020416"/>
            <a:ext cx="7107381" cy="5837583"/>
          </a:xfrm>
          <a:prstGeom prst="rect">
            <a:avLst/>
          </a:prstGeom>
          <a:ln/>
        </p:spPr>
      </p:pic>
      <p:sp>
        <p:nvSpPr>
          <p:cNvPr id="8" name="TextBox 27">
            <a:extLst>
              <a:ext uri="{FF2B5EF4-FFF2-40B4-BE49-F238E27FC236}">
                <a16:creationId xmlns:a16="http://schemas.microsoft.com/office/drawing/2014/main" id="{CBB8EDEE-50C6-443C-B5DE-C18AA1C40957}"/>
              </a:ext>
            </a:extLst>
          </p:cNvPr>
          <p:cNvSpPr txBox="1"/>
          <p:nvPr/>
        </p:nvSpPr>
        <p:spPr>
          <a:xfrm>
            <a:off x="382732" y="285999"/>
            <a:ext cx="10408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NGƯỜI TỐI CỔ Ở ĐÔNG NAM Á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3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03B4BF4-B734-45F1-801C-E1D864AAD7A5}"/>
              </a:ext>
            </a:extLst>
          </p:cNvPr>
          <p:cNvSpPr/>
          <p:nvPr/>
        </p:nvSpPr>
        <p:spPr bwMode="auto">
          <a:xfrm>
            <a:off x="65502" y="2272901"/>
            <a:ext cx="12047744" cy="2123658"/>
          </a:xfrm>
          <a:prstGeom prst="roundRect">
            <a:avLst/>
          </a:prstGeom>
          <a:solidFill>
            <a:srgbClr val="ECFFC8"/>
          </a:solidFill>
          <a:ln>
            <a:solidFill>
              <a:srgbClr val="ECFF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4DC75CB-EBC6-4B78-A58A-2CAA64485387}"/>
              </a:ext>
            </a:extLst>
          </p:cNvPr>
          <p:cNvGrpSpPr/>
          <p:nvPr/>
        </p:nvGrpSpPr>
        <p:grpSpPr>
          <a:xfrm>
            <a:off x="385489" y="1743107"/>
            <a:ext cx="12045051" cy="2935450"/>
            <a:chOff x="398741" y="663384"/>
            <a:chExt cx="12045051" cy="2935450"/>
          </a:xfrm>
        </p:grpSpPr>
        <p:pic>
          <p:nvPicPr>
            <p:cNvPr id="3" name="Hình ảnh 8">
              <a:extLst>
                <a:ext uri="{FF2B5EF4-FFF2-40B4-BE49-F238E27FC236}">
                  <a16:creationId xmlns:a16="http://schemas.microsoft.com/office/drawing/2014/main" id="{C5611F31-F24C-4C55-99D4-047D2D8E2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41" y="663384"/>
              <a:ext cx="1231276" cy="91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EFB9B19B-CEC4-4CC5-8958-DE57D11F5388}"/>
                </a:ext>
              </a:extLst>
            </p:cNvPr>
            <p:cNvSpPr txBox="1"/>
            <p:nvPr/>
          </p:nvSpPr>
          <p:spPr bwMode="auto">
            <a:xfrm>
              <a:off x="503583" y="1475176"/>
              <a:ext cx="11940209" cy="2123658"/>
            </a:xfrm>
            <a:prstGeom prst="rect">
              <a:avLst/>
            </a:prstGeom>
            <a:noFill/>
            <a:ln>
              <a:solidFill>
                <a:srgbClr val="ECFFC8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uan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3.4, 3.5 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 algn="just">
                <a:lnSpc>
                  <a:spcPct val="150000"/>
                </a:lnSpc>
                <a:buFontTx/>
                <a:buChar char="-"/>
              </a:pP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địa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tối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cổ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Đông</a:t>
              </a:r>
              <a:r>
                <a:rPr lang="en-US" sz="24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Á?</a:t>
              </a:r>
            </a:p>
            <a:p>
              <a:pPr marL="342900" indent="-342900" algn="just">
                <a:lnSpc>
                  <a:spcPct val="150000"/>
                </a:lnSpc>
                <a:buFontTx/>
                <a:buChar char="-"/>
              </a:pP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phạm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vi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tối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cổ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Nam?</a:t>
              </a:r>
              <a:endParaRPr lang="vi-VN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tabLst>
                  <a:tab pos="180975" algn="l"/>
                </a:tabLst>
                <a:defRPr/>
              </a:pPr>
              <a:endParaRPr lang="vi-VN" sz="2400" i="1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5" name="TextBox 27">
            <a:extLst>
              <a:ext uri="{FF2B5EF4-FFF2-40B4-BE49-F238E27FC236}">
                <a16:creationId xmlns:a16="http://schemas.microsoft.com/office/drawing/2014/main" id="{983D91C7-19C4-4E10-9422-845EE398AF72}"/>
              </a:ext>
            </a:extLst>
          </p:cNvPr>
          <p:cNvSpPr txBox="1"/>
          <p:nvPr/>
        </p:nvSpPr>
        <p:spPr>
          <a:xfrm>
            <a:off x="656694" y="1078888"/>
            <a:ext cx="10408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NGƯỜI TỐI CỔ Ở ĐÔNG NAM Á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6FD2201-703F-4769-A5E3-4215788A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78682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7 - BÀI 3: NGUỒN GỐC LOÀI NGƯỜI</a:t>
            </a:r>
          </a:p>
        </p:txBody>
      </p:sp>
    </p:spTree>
    <p:extLst>
      <p:ext uri="{BB962C8B-B14F-4D97-AF65-F5344CB8AC3E}">
        <p14:creationId xmlns:p14="http://schemas.microsoft.com/office/powerpoint/2010/main" val="3348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EB248F-8CDF-4866-8FB5-5DC49FC20D67}"/>
              </a:ext>
            </a:extLst>
          </p:cNvPr>
          <p:cNvSpPr txBox="1"/>
          <p:nvPr/>
        </p:nvSpPr>
        <p:spPr>
          <a:xfrm>
            <a:off x="443346" y="1682515"/>
            <a:ext cx="11305308" cy="401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Á: Mi-an-ma;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Inđonexia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Malayxia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̣, An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̂,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Xuân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Lộc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Thẩm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Khuyên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Thẩm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vi-VN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chiêc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nôi </a:t>
            </a:r>
            <a:r>
              <a:rPr lang="vi-VN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Quá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Vượn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người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người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Đông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Á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Việt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liên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tục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C8DF0243-E244-4A85-916E-49EB1927002D}"/>
              </a:ext>
            </a:extLst>
          </p:cNvPr>
          <p:cNvSpPr txBox="1"/>
          <p:nvPr/>
        </p:nvSpPr>
        <p:spPr>
          <a:xfrm>
            <a:off x="608019" y="635524"/>
            <a:ext cx="10408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NGƯỜI TỐI CỔ Ở ĐÔNG NAM Á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2E16554-5740-4486-ABCB-C9B0717B2A12}"/>
              </a:ext>
            </a:extLst>
          </p:cNvPr>
          <p:cNvSpPr txBox="1"/>
          <p:nvPr/>
        </p:nvSpPr>
        <p:spPr>
          <a:xfrm>
            <a:off x="357654" y="1947206"/>
            <a:ext cx="11476383" cy="4336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Á: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Gia-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(Java-Indonesia).</a:t>
            </a:r>
            <a:endParaRPr lang="vi-VN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Nam: 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Quan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(Thanh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An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(Gia Lai),...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(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400000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  <a:endParaRPr lang="vi-VN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777BD22B-CDA1-4EED-BBF5-2558CA63C7D4}"/>
              </a:ext>
            </a:extLst>
          </p:cNvPr>
          <p:cNvSpPr txBox="1"/>
          <p:nvPr/>
        </p:nvSpPr>
        <p:spPr>
          <a:xfrm>
            <a:off x="555011" y="1130012"/>
            <a:ext cx="10408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NGƯỜI TỐI CỔ Ở ĐÔNG NAM Á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BF801320-FE12-467B-9C1F-2CED2DB7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346" y="297736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7 - BÀI 3: NGUỒN GỐC LOÀI NGƯỜI</a:t>
            </a:r>
          </a:p>
        </p:txBody>
      </p:sp>
      <p:pic>
        <p:nvPicPr>
          <p:cNvPr id="21" name="Hình ảnh 3">
            <a:extLst>
              <a:ext uri="{FF2B5EF4-FFF2-40B4-BE49-F238E27FC236}">
                <a16:creationId xmlns:a16="http://schemas.microsoft.com/office/drawing/2014/main" id="{998D98CD-C19B-4469-AECF-C55CCB67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687" y="972485"/>
            <a:ext cx="76949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8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E1064E-FBA4-455D-A7B8-AD6F36C20DC3}"/>
              </a:ext>
            </a:extLst>
          </p:cNvPr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6C0D096-4895-4766-9202-580AD33C3CAA}"/>
              </a:ext>
            </a:extLst>
          </p:cNvPr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AB48DA-065B-4037-BEE9-DDC0815A08F0}"/>
              </a:ext>
            </a:extLst>
          </p:cNvPr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F56121FC-9CD1-4AE7-88C8-653859BB08B3}"/>
              </a:ext>
            </a:extLst>
          </p:cNvPr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F5980B-8CFB-4397-BD0D-D9A8785921CC}"/>
              </a:ext>
            </a:extLst>
          </p:cNvPr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C30AD1-0B24-4D69-A896-9CDF652AE976}"/>
              </a:ext>
            </a:extLst>
          </p:cNvPr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77C876-D58C-4444-B417-4EBD73EF8D94}"/>
              </a:ext>
            </a:extLst>
          </p:cNvPr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9199B6-A5D5-46CB-B8D6-1906A1BE36BA}"/>
              </a:ext>
            </a:extLst>
          </p:cNvPr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D9D3BD-B99D-4CB0-851B-A89128307102}"/>
              </a:ext>
            </a:extLst>
          </p:cNvPr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63116A-C545-45DB-9AAC-D735BDDF84AA}"/>
              </a:ext>
            </a:extLst>
          </p:cNvPr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E98F78-E6E4-4F3B-AEED-F27FB5F0BA6F}"/>
              </a:ext>
            </a:extLst>
          </p:cNvPr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9F1D0B-F8B5-4A08-B2FD-7A7BD9CD5527}"/>
              </a:ext>
            </a:extLst>
          </p:cNvPr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69F45F-0ED9-43EB-89BE-70327200655B}"/>
              </a:ext>
            </a:extLst>
          </p:cNvPr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kê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Đông Nam Á theo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(tên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gia,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1E1B94-F4A0-4F11-873D-2026EB7D207F}"/>
              </a:ext>
            </a:extLst>
          </p:cNvPr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6ABC6B-5DC0-4E6F-9059-00F1F5FB233A}"/>
              </a:ext>
            </a:extLst>
          </p:cNvPr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71139-FA7C-40A1-AB80-A2FA8329711A}"/>
              </a:ext>
            </a:extLst>
          </p:cNvPr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C61A7B-8EA8-4B5D-B40B-F47D587CFE05}"/>
              </a:ext>
            </a:extLst>
          </p:cNvPr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EBD403-74CD-4747-A2CC-41C10C872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51096"/>
              </p:ext>
            </p:extLst>
          </p:nvPr>
        </p:nvGraphicFramePr>
        <p:xfrm>
          <a:off x="159026" y="2717038"/>
          <a:ext cx="11847444" cy="365023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095006">
                  <a:extLst>
                    <a:ext uri="{9D8B030D-6E8A-4147-A177-3AD203B41FA5}">
                      <a16:colId xmlns:a16="http://schemas.microsoft.com/office/drawing/2014/main" val="2948468569"/>
                    </a:ext>
                  </a:extLst>
                </a:gridCol>
                <a:gridCol w="7752438">
                  <a:extLst>
                    <a:ext uri="{9D8B030D-6E8A-4147-A177-3AD203B41FA5}">
                      <a16:colId xmlns:a16="http://schemas.microsoft.com/office/drawing/2014/main" val="1186891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vi-VN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21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Myanmar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Pondaung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27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Lan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Lod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645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Lộc,Thẩm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00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Trinin, Liang Bua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4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Bon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61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Malaysia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Nia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5444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BF4D017-FAFA-4D33-AC4A-D268A158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91" y="39382"/>
            <a:ext cx="106476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Á: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Java,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mội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nơi trên khu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ĐNA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Quan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em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kê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Đông Nam Á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FF646-A974-4ABC-8A7E-A21A418AF797}"/>
              </a:ext>
            </a:extLst>
          </p:cNvPr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>
            <a:extLst>
              <a:ext uri="{FF2B5EF4-FFF2-40B4-BE49-F238E27FC236}">
                <a16:creationId xmlns:a16="http://schemas.microsoft.com/office/drawing/2014/main" id="{EE003403-F1FB-4EF5-89B3-D4933EA20B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7179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CEA8BF-92EB-4AC3-B4A9-4DE64FC2EEAC}"/>
              </a:ext>
            </a:extLst>
          </p:cNvPr>
          <p:cNvSpPr txBox="1"/>
          <p:nvPr/>
        </p:nvSpPr>
        <p:spPr>
          <a:xfrm>
            <a:off x="344557" y="2374865"/>
            <a:ext cx="10986052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con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con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não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0EEA47E7-E1B0-4684-BF18-C4D794FB5FA0}"/>
              </a:ext>
            </a:extLst>
          </p:cNvPr>
          <p:cNvSpPr/>
          <p:nvPr/>
        </p:nvSpPr>
        <p:spPr>
          <a:xfrm>
            <a:off x="235527" y="342406"/>
            <a:ext cx="342564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5" name="图片 33798" descr="1-23">
            <a:extLst>
              <a:ext uri="{FF2B5EF4-FFF2-40B4-BE49-F238E27FC236}">
                <a16:creationId xmlns:a16="http://schemas.microsoft.com/office/drawing/2014/main" id="{61056AC4-48EA-429D-88E1-FCD1560C4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105" y="348416"/>
            <a:ext cx="1935163" cy="172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2EA1F6AD-6511-4995-A379-2537778995A0}"/>
              </a:ext>
            </a:extLst>
          </p:cNvPr>
          <p:cNvSpPr/>
          <p:nvPr/>
        </p:nvSpPr>
        <p:spPr>
          <a:xfrm>
            <a:off x="1486807" y="236917"/>
            <a:ext cx="8399313" cy="94241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4,5 - BÀI 3: NGUỒN GỐC LOÀI NGƯỜI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738EC74-242B-4439-A8B1-860866C7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309" y="1464741"/>
            <a:ext cx="3923392" cy="757570"/>
          </a:xfrm>
        </p:spPr>
        <p:txBody>
          <a:bodyPr>
            <a:normAutofit/>
          </a:bodyPr>
          <a:lstStyle/>
          <a:p>
            <a:r>
              <a:rPr lang="vi-VN" sz="3500" b="1" u="sng" dirty="0" err="1">
                <a:solidFill>
                  <a:srgbClr val="0070C0"/>
                </a:solidFill>
              </a:rPr>
              <a:t>Mục</a:t>
            </a:r>
            <a:r>
              <a:rPr lang="vi-VN" sz="3500" b="1" u="sng" dirty="0">
                <a:solidFill>
                  <a:srgbClr val="0070C0"/>
                </a:solidFill>
              </a:rPr>
              <a:t> tiêu </a:t>
            </a:r>
            <a:r>
              <a:rPr lang="vi-VN" sz="3500" b="1" u="sng" dirty="0" err="1">
                <a:solidFill>
                  <a:srgbClr val="0070C0"/>
                </a:solidFill>
              </a:rPr>
              <a:t>bài</a:t>
            </a:r>
            <a:r>
              <a:rPr lang="vi-VN" sz="3500" b="1" u="sng" dirty="0">
                <a:solidFill>
                  <a:srgbClr val="0070C0"/>
                </a:solidFill>
              </a:rPr>
              <a:t> </a:t>
            </a:r>
            <a:r>
              <a:rPr lang="vi-VN" sz="3500" b="1" u="sng" dirty="0" err="1">
                <a:solidFill>
                  <a:srgbClr val="0070C0"/>
                </a:solidFill>
              </a:rPr>
              <a:t>học</a:t>
            </a:r>
            <a:endParaRPr lang="vi-VN" sz="3500" b="1" u="sng" dirty="0">
              <a:solidFill>
                <a:srgbClr val="0070C0"/>
              </a:solidFill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2A4FB3C-3BA6-4FE2-BF38-1150532C1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95" y="2601118"/>
            <a:ext cx="10541523" cy="2811539"/>
          </a:xfrm>
        </p:spPr>
        <p:txBody>
          <a:bodyPr>
            <a:noAutofit/>
          </a:bodyPr>
          <a:lstStyle/>
          <a:p>
            <a:pPr lvl="0" algn="just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E2FA7F9-DD22-4E6F-A01B-4EF8A57C16E3}"/>
              </a:ext>
            </a:extLst>
          </p:cNvPr>
          <p:cNvSpPr/>
          <p:nvPr/>
        </p:nvSpPr>
        <p:spPr>
          <a:xfrm>
            <a:off x="235527" y="342406"/>
            <a:ext cx="342564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AFCB3-1064-4403-BEFD-3AFC586527A0}"/>
              </a:ext>
            </a:extLst>
          </p:cNvPr>
          <p:cNvSpPr txBox="1"/>
          <p:nvPr/>
        </p:nvSpPr>
        <p:spPr>
          <a:xfrm>
            <a:off x="235526" y="2202721"/>
            <a:ext cx="5860473" cy="189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850890" algn="l"/>
              </a:tabLst>
            </a:pP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châu Phi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đen,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châu Á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châu Âu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chung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vi-VN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không?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9F701-DCE4-48CD-9F45-16BFAB1D1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37" y="1589351"/>
            <a:ext cx="5594936" cy="3663404"/>
          </a:xfrm>
          <a:prstGeom prst="rect">
            <a:avLst/>
          </a:prstGeom>
        </p:spPr>
      </p:pic>
      <p:pic>
        <p:nvPicPr>
          <p:cNvPr id="5" name="图片 33798" descr="1-23">
            <a:extLst>
              <a:ext uri="{FF2B5EF4-FFF2-40B4-BE49-F238E27FC236}">
                <a16:creationId xmlns:a16="http://schemas.microsoft.com/office/drawing/2014/main" id="{FBE0286E-DCF3-4587-A2C6-3414AA42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6" y="4599817"/>
            <a:ext cx="193516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50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39758BC-912C-4EEB-ACCC-3305BC76F9BB}"/>
              </a:ext>
            </a:extLst>
          </p:cNvPr>
          <p:cNvSpPr txBox="1"/>
          <p:nvPr/>
        </p:nvSpPr>
        <p:spPr>
          <a:xfrm>
            <a:off x="861391" y="1789081"/>
            <a:ext cx="10469217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</a:p>
          <a:p>
            <a:pPr marL="457200" indent="-457200" algn="just">
              <a:lnSpc>
                <a:spcPts val="1800"/>
              </a:lnSpc>
              <a:spcBef>
                <a:spcPts val="600"/>
              </a:spcBef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 :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</a:t>
            </a:r>
          </a:p>
          <a:p>
            <a:pPr marL="457200" indent="-457200" algn="just">
              <a:lnSpc>
                <a:spcPts val="1800"/>
              </a:lnSpc>
              <a:spcBef>
                <a:spcPts val="600"/>
              </a:spcBef>
              <a:buFontTx/>
              <a:buChar char="-"/>
            </a:pPr>
            <a:endParaRPr lang="vi-VN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1800"/>
              </a:lnSpc>
              <a:spcBef>
                <a:spcPts val="600"/>
              </a:spcBef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13-18/09/2021</a:t>
            </a:r>
          </a:p>
          <a:p>
            <a:pPr marL="457200" indent="-457200" algn="just">
              <a:lnSpc>
                <a:spcPts val="1800"/>
              </a:lnSpc>
              <a:spcBef>
                <a:spcPts val="600"/>
              </a:spcBef>
              <a:buFontTx/>
              <a:buChar char="-"/>
            </a:pP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ts val="18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vi-VN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6B23C49-D74D-4D0E-A3F4-0D2DC2B10CAE}"/>
              </a:ext>
            </a:extLst>
          </p:cNvPr>
          <p:cNvSpPr txBox="1"/>
          <p:nvPr/>
        </p:nvSpPr>
        <p:spPr>
          <a:xfrm>
            <a:off x="2835965" y="274545"/>
            <a:ext cx="767300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33798" descr="1-23">
            <a:extLst>
              <a:ext uri="{FF2B5EF4-FFF2-40B4-BE49-F238E27FC236}">
                <a16:creationId xmlns:a16="http://schemas.microsoft.com/office/drawing/2014/main" id="{B2147B7F-E975-4403-9743-802609B1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44975"/>
            <a:ext cx="193516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3798" descr="1-23">
            <a:extLst>
              <a:ext uri="{FF2B5EF4-FFF2-40B4-BE49-F238E27FC236}">
                <a16:creationId xmlns:a16="http://schemas.microsoft.com/office/drawing/2014/main" id="{833341B2-AC90-4313-BAFD-1017FC2AA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45" y="4530110"/>
            <a:ext cx="193516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34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B835CD-8565-46A3-84FD-49AD6B037596}"/>
              </a:ext>
            </a:extLst>
          </p:cNvPr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194BB-5A8B-46C0-BB7F-6968E25ADDA3}"/>
              </a:ext>
            </a:extLst>
          </p:cNvPr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Nguon goc loai nguoi">
            <a:hlinkClick r:id="" action="ppaction://media"/>
            <a:extLst>
              <a:ext uri="{FF2B5EF4-FFF2-40B4-BE49-F238E27FC236}">
                <a16:creationId xmlns:a16="http://schemas.microsoft.com/office/drawing/2014/main" id="{9C6569F4-9284-4D67-B59B-8BF2D416E5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935" y="1460703"/>
            <a:ext cx="11031792" cy="4898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FC0914-C862-4B77-BA10-E471BDDBE2EB}"/>
              </a:ext>
            </a:extLst>
          </p:cNvPr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đâu? </a:t>
            </a:r>
          </a:p>
          <a:p>
            <a:pPr algn="just">
              <a:lnSpc>
                <a:spcPct val="115000"/>
              </a:lnSpc>
            </a:pP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như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915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NGƯỜI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 CỔ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Ở ĐÔNG NAM Á</a:t>
            </a:r>
            <a:endParaRPr lang="vi-VN" sz="2800" dirty="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F2279-466A-4C9F-A33B-4CD1E7085D45}"/>
              </a:ext>
            </a:extLst>
          </p:cNvPr>
          <p:cNvGrpSpPr/>
          <p:nvPr/>
        </p:nvGrpSpPr>
        <p:grpSpPr>
          <a:xfrm>
            <a:off x="84858" y="2034084"/>
            <a:ext cx="3132862" cy="2909453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4CFAB52-E0E2-4587-AD71-0795770284B6}"/>
              </a:ext>
            </a:extLst>
          </p:cNvPr>
          <p:cNvSpPr txBox="1">
            <a:spLocks/>
          </p:cNvSpPr>
          <p:nvPr/>
        </p:nvSpPr>
        <p:spPr>
          <a:xfrm>
            <a:off x="2234046" y="339403"/>
            <a:ext cx="7723908" cy="44148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TIẾT 4,5    BÀI 3: NGUỒN GỐC LOÀI NGƯỜI</a:t>
            </a:r>
            <a:endParaRPr lang="vi-VN" sz="2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8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>
            <a:extLst>
              <a:ext uri="{FF2B5EF4-FFF2-40B4-BE49-F238E27FC236}">
                <a16:creationId xmlns:a16="http://schemas.microsoft.com/office/drawing/2014/main" id="{5640C21A-5CBC-432E-AA24-F330834201F4}"/>
              </a:ext>
            </a:extLst>
          </p:cNvPr>
          <p:cNvSpPr txBox="1">
            <a:spLocks noChangeArrowheads="1"/>
          </p:cNvSpPr>
          <p:nvPr/>
        </p:nvSpPr>
        <p:spPr bwMode="auto">
          <a:xfrm rot="20740024">
            <a:off x="3777456" y="4323184"/>
            <a:ext cx="1905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2400" b="1" dirty="0">
                <a:highlight>
                  <a:srgbClr val="FFFF00"/>
                </a:highlight>
                <a:latin typeface="+mn-lt"/>
              </a:rPr>
              <a:t>Lao </a:t>
            </a:r>
            <a:r>
              <a:rPr lang="en-US" altLang="vi-VN" sz="2400" b="1" dirty="0" err="1">
                <a:highlight>
                  <a:srgbClr val="FFFF00"/>
                </a:highlight>
                <a:latin typeface="+mn-lt"/>
              </a:rPr>
              <a:t>động</a:t>
            </a:r>
            <a:endParaRPr lang="en-US" altLang="vi-VN" sz="2400" b="1" dirty="0">
              <a:highlight>
                <a:srgbClr val="FFFF00"/>
              </a:highlight>
              <a:latin typeface="+mn-lt"/>
            </a:endParaRPr>
          </a:p>
        </p:txBody>
      </p:sp>
      <p:grpSp>
        <p:nvGrpSpPr>
          <p:cNvPr id="4115" name="Group 19">
            <a:extLst>
              <a:ext uri="{FF2B5EF4-FFF2-40B4-BE49-F238E27FC236}">
                <a16:creationId xmlns:a16="http://schemas.microsoft.com/office/drawing/2014/main" id="{AB01599A-EF04-4A65-923E-0EB470E00309}"/>
              </a:ext>
            </a:extLst>
          </p:cNvPr>
          <p:cNvGrpSpPr>
            <a:grpSpLocks/>
          </p:cNvGrpSpPr>
          <p:nvPr/>
        </p:nvGrpSpPr>
        <p:grpSpPr bwMode="auto">
          <a:xfrm>
            <a:off x="134937" y="914400"/>
            <a:ext cx="11939588" cy="5713413"/>
            <a:chOff x="-893" y="720"/>
            <a:chExt cx="7521" cy="3599"/>
          </a:xfrm>
        </p:grpSpPr>
        <p:pic>
          <p:nvPicPr>
            <p:cNvPr id="11270" name="Picture 6" descr="Go to fullsize image">
              <a:hlinkClick r:id="rId2"/>
              <a:extLst>
                <a:ext uri="{FF2B5EF4-FFF2-40B4-BE49-F238E27FC236}">
                  <a16:creationId xmlns:a16="http://schemas.microsoft.com/office/drawing/2014/main" id="{7B41A687-6F44-4B5B-BE37-AA04F45AD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724"/>
              <a:ext cx="1428" cy="2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1" name="Picture 7">
              <a:extLst>
                <a:ext uri="{FF2B5EF4-FFF2-40B4-BE49-F238E27FC236}">
                  <a16:creationId xmlns:a16="http://schemas.microsoft.com/office/drawing/2014/main" id="{3E472ADA-8768-4DC0-8387-B2D9B2189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4" y="864"/>
              <a:ext cx="2148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8" descr="Neanderthals">
              <a:hlinkClick r:id="rId5"/>
              <a:extLst>
                <a:ext uri="{FF2B5EF4-FFF2-40B4-BE49-F238E27FC236}">
                  <a16:creationId xmlns:a16="http://schemas.microsoft.com/office/drawing/2014/main" id="{FEDA8636-A404-4BA5-B842-65A3FAB3E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" y="720"/>
              <a:ext cx="1658" cy="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Line 9">
              <a:extLst>
                <a:ext uri="{FF2B5EF4-FFF2-40B4-BE49-F238E27FC236}">
                  <a16:creationId xmlns:a16="http://schemas.microsoft.com/office/drawing/2014/main" id="{8E6DD9ED-7068-44AF-B017-40B62A561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4" y="2661"/>
              <a:ext cx="1435" cy="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74" name="Text Box 10">
              <a:extLst>
                <a:ext uri="{FF2B5EF4-FFF2-40B4-BE49-F238E27FC236}">
                  <a16:creationId xmlns:a16="http://schemas.microsoft.com/office/drawing/2014/main" id="{5E925CC8-2685-41BB-9D62-0AC669C53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93" y="2950"/>
              <a:ext cx="2148" cy="4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Vượn</a:t>
              </a:r>
              <a:r>
                <a:rPr lang="en-US" altLang="vi-V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altLang="vi-V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1" hangingPunct="1"/>
              <a:r>
                <a:rPr lang="en-US" alt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vi-V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altLang="vi-V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altLang="vi-V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275" name="Text Box 11">
              <a:extLst>
                <a:ext uri="{FF2B5EF4-FFF2-40B4-BE49-F238E27FC236}">
                  <a16:creationId xmlns:a16="http://schemas.microsoft.com/office/drawing/2014/main" id="{3F1868B5-69E1-44B7-86ED-87481D4F7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" y="3023"/>
              <a:ext cx="1731" cy="4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vi-VN" b="1" dirty="0" err="1">
                  <a:solidFill>
                    <a:srgbClr val="FF0000"/>
                  </a:solidFill>
                </a:rPr>
                <a:t>Người</a:t>
              </a:r>
              <a:r>
                <a:rPr lang="en-US" altLang="vi-VN" b="1" dirty="0">
                  <a:solidFill>
                    <a:srgbClr val="FF0000"/>
                  </a:solidFill>
                </a:rPr>
                <a:t> </a:t>
              </a:r>
              <a:r>
                <a:rPr lang="en-US" altLang="vi-VN" b="1" dirty="0" err="1">
                  <a:solidFill>
                    <a:srgbClr val="FF0000"/>
                  </a:solidFill>
                </a:rPr>
                <a:t>tối</a:t>
              </a:r>
              <a:r>
                <a:rPr lang="en-US" altLang="vi-VN" b="1" dirty="0">
                  <a:solidFill>
                    <a:srgbClr val="FF0000"/>
                  </a:solidFill>
                </a:rPr>
                <a:t> </a:t>
              </a:r>
              <a:r>
                <a:rPr lang="en-US" altLang="vi-VN" b="1" dirty="0" err="1">
                  <a:solidFill>
                    <a:srgbClr val="FF0000"/>
                  </a:solidFill>
                </a:rPr>
                <a:t>cổ</a:t>
              </a:r>
              <a:r>
                <a:rPr lang="en-US" altLang="vi-VN" b="1" dirty="0">
                  <a:solidFill>
                    <a:srgbClr val="FF0000"/>
                  </a:solidFill>
                </a:rPr>
                <a:t> (</a:t>
              </a:r>
              <a:r>
                <a:rPr lang="en-US" altLang="vi-VN" b="1" dirty="0" err="1">
                  <a:solidFill>
                    <a:srgbClr val="FF0000"/>
                  </a:solidFill>
                </a:rPr>
                <a:t>Người</a:t>
              </a:r>
              <a:r>
                <a:rPr lang="en-US" altLang="vi-VN" b="1" dirty="0">
                  <a:solidFill>
                    <a:srgbClr val="FF0000"/>
                  </a:solidFill>
                </a:rPr>
                <a:t> </a:t>
              </a:r>
              <a:r>
                <a:rPr lang="en-US" altLang="vi-VN" b="1" dirty="0" err="1">
                  <a:solidFill>
                    <a:srgbClr val="FF0000"/>
                  </a:solidFill>
                </a:rPr>
                <a:t>vượn</a:t>
              </a:r>
              <a:r>
                <a:rPr lang="en-US" altLang="vi-VN" b="1" dirty="0">
                  <a:solidFill>
                    <a:srgbClr val="FF0000"/>
                  </a:solidFill>
                </a:rPr>
                <a:t>)</a:t>
              </a:r>
            </a:p>
            <a:p>
              <a:pPr algn="ctr" eaLnBrk="1" hangingPunct="1"/>
              <a:r>
                <a:rPr lang="en-US" altLang="vi-VN" b="1" dirty="0">
                  <a:solidFill>
                    <a:srgbClr val="002060"/>
                  </a:solidFill>
                </a:rPr>
                <a:t>(3-4 </a:t>
              </a:r>
              <a:r>
                <a:rPr lang="en-US" altLang="vi-VN" b="1" dirty="0" err="1">
                  <a:solidFill>
                    <a:srgbClr val="002060"/>
                  </a:solidFill>
                </a:rPr>
                <a:t>triệu</a:t>
              </a:r>
              <a:r>
                <a:rPr lang="en-US" altLang="vi-VN" b="1" dirty="0">
                  <a:solidFill>
                    <a:srgbClr val="002060"/>
                  </a:solidFill>
                </a:rPr>
                <a:t> </a:t>
              </a:r>
              <a:r>
                <a:rPr lang="en-US" altLang="vi-VN" b="1" dirty="0" err="1">
                  <a:solidFill>
                    <a:srgbClr val="002060"/>
                  </a:solidFill>
                </a:rPr>
                <a:t>năm</a:t>
              </a:r>
              <a:r>
                <a:rPr lang="en-US" altLang="vi-VN" b="1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11277" name="Text Box 14">
              <a:extLst>
                <a:ext uri="{FF2B5EF4-FFF2-40B4-BE49-F238E27FC236}">
                  <a16:creationId xmlns:a16="http://schemas.microsoft.com/office/drawing/2014/main" id="{5A64F481-F30B-42D1-9F60-540AEFE62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64" y="3582"/>
              <a:ext cx="7492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SGK, </a:t>
              </a:r>
              <a:r>
                <a:rPr lang="en-US" altLang="vi-VN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vượn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0">
            <a:extLst>
              <a:ext uri="{FF2B5EF4-FFF2-40B4-BE49-F238E27FC236}">
                <a16:creationId xmlns:a16="http://schemas.microsoft.com/office/drawing/2014/main" id="{DB5C6D0F-9C75-4B7A-867E-FB504ADE1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"/>
            <a:ext cx="8077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vi-VN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vi-VN" alt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QUÁ TRÌNH TIẾN HOÁ TỪ VƯỢN NGƯỜI THÀNH NGƯỜI   </a:t>
            </a:r>
            <a:endParaRPr lang="vi-VN" alt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Rectangle 9">
            <a:extLst>
              <a:ext uri="{FF2B5EF4-FFF2-40B4-BE49-F238E27FC236}">
                <a16:creationId xmlns:a16="http://schemas.microsoft.com/office/drawing/2014/main" id="{28F36E4F-068A-4395-B0F9-9B35630B1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-133350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4,5  - BÀI 3: NGUỒN GỐC LOÀI NGƯỜI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6814416-F667-4203-BB88-B87E33DDE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914400"/>
            <a:ext cx="3061869" cy="3599736"/>
          </a:xfrm>
          <a:prstGeom prst="rect">
            <a:avLst/>
          </a:prstGeom>
        </p:spPr>
      </p:pic>
      <p:sp>
        <p:nvSpPr>
          <p:cNvPr id="15" name="Line 9">
            <a:extLst>
              <a:ext uri="{FF2B5EF4-FFF2-40B4-BE49-F238E27FC236}">
                <a16:creationId xmlns:a16="http://schemas.microsoft.com/office/drawing/2014/main" id="{FEB4C44D-2EE1-49EE-8666-674747AFCA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8200" y="4343399"/>
            <a:ext cx="406400" cy="3397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DD6D1A6A-90F7-4DF2-93DD-4DA323161CD8}"/>
              </a:ext>
            </a:extLst>
          </p:cNvPr>
          <p:cNvSpPr txBox="1"/>
          <p:nvPr/>
        </p:nvSpPr>
        <p:spPr>
          <a:xfrm>
            <a:off x="8995095" y="4580314"/>
            <a:ext cx="30619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tinh khôn(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- 150.000 năm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173AF44-2EEF-4E73-9903-22BA23BCB020}"/>
              </a:ext>
            </a:extLst>
          </p:cNvPr>
          <p:cNvSpPr/>
          <p:nvPr/>
        </p:nvSpPr>
        <p:spPr bwMode="auto">
          <a:xfrm>
            <a:off x="77996" y="1208506"/>
            <a:ext cx="12047744" cy="1875862"/>
          </a:xfrm>
          <a:prstGeom prst="roundRect">
            <a:avLst/>
          </a:prstGeom>
          <a:solidFill>
            <a:srgbClr val="ECFFC8"/>
          </a:solidFill>
          <a:ln>
            <a:solidFill>
              <a:srgbClr val="ECFF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pic>
        <p:nvPicPr>
          <p:cNvPr id="5" name="Hình ảnh 8">
            <a:extLst>
              <a:ext uri="{FF2B5EF4-FFF2-40B4-BE49-F238E27FC236}">
                <a16:creationId xmlns:a16="http://schemas.microsoft.com/office/drawing/2014/main" id="{BE9D39F9-AE66-42BA-B4E0-E23B36FFB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1" y="834891"/>
            <a:ext cx="860462" cy="7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AABDF60-D224-4A74-A705-6D4262CF1E96}"/>
              </a:ext>
            </a:extLst>
          </p:cNvPr>
          <p:cNvSpPr txBox="1"/>
          <p:nvPr/>
        </p:nvSpPr>
        <p:spPr bwMode="auto">
          <a:xfrm>
            <a:off x="119270" y="1395692"/>
            <a:ext cx="11940209" cy="2123658"/>
          </a:xfrm>
          <a:prstGeom prst="rect">
            <a:avLst/>
          </a:prstGeom>
          <a:noFill/>
          <a:ln>
            <a:solidFill>
              <a:srgbClr val="ECFFC8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3.1, 3.2, 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80975" algn="l"/>
              </a:tabLst>
              <a:defRPr/>
            </a:pPr>
            <a:endParaRPr lang="vi-VN" sz="2400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F861D786-6541-449D-B2F7-C6CABC1A4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670" y="633547"/>
            <a:ext cx="8077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vi-VN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vi-VN" alt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QUÁ TRÌNH TIẾN HOÁ TỪ VƯỢN NGƯỜI THÀNH NGƯỜI   </a:t>
            </a:r>
            <a:endParaRPr lang="vi-VN" alt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F2FC2-5CF7-4EA5-B68E-C340ECDC6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-133350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4,5  - BÀI 3: NGUỒN GỐC LOÀI NGƯỜI</a:t>
            </a: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E693DE7A-48C2-4BE1-901D-EE5D9504B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263945"/>
              </p:ext>
            </p:extLst>
          </p:nvPr>
        </p:nvGraphicFramePr>
        <p:xfrm>
          <a:off x="77996" y="3144449"/>
          <a:ext cx="11781182" cy="3790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661">
                  <a:extLst>
                    <a:ext uri="{9D8B030D-6E8A-4147-A177-3AD203B41FA5}">
                      <a16:colId xmlns:a16="http://schemas.microsoft.com/office/drawing/2014/main" val="2243892558"/>
                    </a:ext>
                  </a:extLst>
                </a:gridCol>
                <a:gridCol w="4559993">
                  <a:extLst>
                    <a:ext uri="{9D8B030D-6E8A-4147-A177-3AD203B41FA5}">
                      <a16:colId xmlns:a16="http://schemas.microsoft.com/office/drawing/2014/main" val="3971755117"/>
                    </a:ext>
                  </a:extLst>
                </a:gridCol>
                <a:gridCol w="5084528">
                  <a:extLst>
                    <a:ext uri="{9D8B030D-6E8A-4147-A177-3AD203B41FA5}">
                      <a16:colId xmlns:a16="http://schemas.microsoft.com/office/drawing/2014/main" val="480906257"/>
                    </a:ext>
                  </a:extLst>
                </a:gridCol>
              </a:tblGrid>
              <a:tr h="663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Đặc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điểm</a:t>
                      </a:r>
                      <a:endParaRPr lang="vi-VN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Vượn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người</a:t>
                      </a:r>
                      <a:endParaRPr lang="vi-VN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Người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tối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cổ</a:t>
                      </a:r>
                      <a:endParaRPr lang="vi-VN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96165"/>
                  </a:ext>
                </a:extLst>
              </a:tr>
              <a:tr h="5523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552005"/>
                  </a:ext>
                </a:extLst>
              </a:tr>
              <a:tr h="5523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3118055"/>
                  </a:ext>
                </a:extLst>
              </a:tr>
              <a:tr h="6962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dáng bên ngoài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7093594"/>
                  </a:ext>
                </a:extLst>
              </a:tr>
              <a:tr h="696293">
                <a:tc>
                  <a:txBody>
                    <a:bodyPr/>
                    <a:lstStyle/>
                    <a:p>
                      <a:pPr algn="l"/>
                      <a:r>
                        <a:rPr lang="vi-V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</a:t>
                      </a:r>
                      <a:r>
                        <a:rPr lang="vi-VN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chân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01096"/>
                  </a:ext>
                </a:extLst>
              </a:tr>
              <a:tr h="5523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096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0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20">
            <a:extLst>
              <a:ext uri="{FF2B5EF4-FFF2-40B4-BE49-F238E27FC236}">
                <a16:creationId xmlns:a16="http://schemas.microsoft.com/office/drawing/2014/main" id="{BE439A9F-FAE5-4785-A111-2F5190780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55" y="796730"/>
            <a:ext cx="8077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vi-VN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vi-VN" alt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QUÁ TRÌNH TIẾN HOÁ TỪ VƯỢN NGƯỜI THÀNH NGƯỜI   </a:t>
            </a:r>
            <a:endParaRPr lang="vi-VN" alt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DC4B152-57AE-4F5A-B943-91EB12FDA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346" y="-41492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4,5  - BÀI 3: NGUỒN GỐC LOÀI NGƯỜI</a:t>
            </a: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033C8F96-2FC3-4147-9F9F-D91CA2470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758526"/>
              </p:ext>
            </p:extLst>
          </p:nvPr>
        </p:nvGraphicFramePr>
        <p:xfrm>
          <a:off x="339755" y="1399829"/>
          <a:ext cx="11512183" cy="5179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964">
                  <a:extLst>
                    <a:ext uri="{9D8B030D-6E8A-4147-A177-3AD203B41FA5}">
                      <a16:colId xmlns:a16="http://schemas.microsoft.com/office/drawing/2014/main" val="2243892558"/>
                    </a:ext>
                  </a:extLst>
                </a:gridCol>
                <a:gridCol w="4470962">
                  <a:extLst>
                    <a:ext uri="{9D8B030D-6E8A-4147-A177-3AD203B41FA5}">
                      <a16:colId xmlns:a16="http://schemas.microsoft.com/office/drawing/2014/main" val="3971755117"/>
                    </a:ext>
                  </a:extLst>
                </a:gridCol>
                <a:gridCol w="4985257">
                  <a:extLst>
                    <a:ext uri="{9D8B030D-6E8A-4147-A177-3AD203B41FA5}">
                      <a16:colId xmlns:a16="http://schemas.microsoft.com/office/drawing/2014/main" val="480906257"/>
                    </a:ext>
                  </a:extLst>
                </a:gridCol>
              </a:tblGrid>
              <a:tr h="663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96165"/>
                  </a:ext>
                </a:extLst>
              </a:tr>
              <a:tr h="552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5 - 6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552005"/>
                  </a:ext>
                </a:extLst>
              </a:tr>
              <a:tr h="552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 cm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650-1100 cm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3118055"/>
                  </a:ext>
                </a:extLst>
              </a:tr>
              <a:tr h="1318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nl-NL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dáng bên ngoài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Dáng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thấp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đứng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hai chi sau,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0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</a:t>
                      </a:r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sau,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7093594"/>
                  </a:ext>
                </a:extLst>
              </a:tr>
              <a:tr h="552354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</a:t>
                      </a:r>
                      <a:r>
                        <a:rPr lang="vi-VN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chân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vi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đ</a:t>
                      </a: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chi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 chi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530521"/>
                  </a:ext>
                </a:extLst>
              </a:tr>
              <a:tr h="552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096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5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20">
            <a:extLst>
              <a:ext uri="{FF2B5EF4-FFF2-40B4-BE49-F238E27FC236}">
                <a16:creationId xmlns:a16="http://schemas.microsoft.com/office/drawing/2014/main" id="{96BC1783-1479-4EBB-AD41-57C407A9F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15" y="1392378"/>
            <a:ext cx="8077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vi-VN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vi-VN" alt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QUÁ TRÌNH TIẾN HOÁ TỪ VƯỢN NGƯỜI THÀNH NGƯỜI   </a:t>
            </a:r>
            <a:endParaRPr lang="vi-VN" alt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C3879D6-7CD5-4F37-AE66-479E7A162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78682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4,5  - BÀI 3: NGUỒN GỐC LOÀI NGƯỜI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035D0891-94B4-4E16-8DB9-DCC507EF40C7}"/>
              </a:ext>
            </a:extLst>
          </p:cNvPr>
          <p:cNvSpPr txBox="1"/>
          <p:nvPr/>
        </p:nvSpPr>
        <p:spPr>
          <a:xfrm>
            <a:off x="721002" y="2167072"/>
            <a:ext cx="10749689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Phi).</a:t>
            </a:r>
            <a:endParaRPr lang="vi-VN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vi-VN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Hình ảnh 3">
            <a:extLst>
              <a:ext uri="{FF2B5EF4-FFF2-40B4-BE49-F238E27FC236}">
                <a16:creationId xmlns:a16="http://schemas.microsoft.com/office/drawing/2014/main" id="{BE2B0CA1-98C0-4D84-995D-2ED28614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687" y="972485"/>
            <a:ext cx="76949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7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173AF44-2EEF-4E73-9903-22BA23BCB020}"/>
              </a:ext>
            </a:extLst>
          </p:cNvPr>
          <p:cNvSpPr/>
          <p:nvPr/>
        </p:nvSpPr>
        <p:spPr bwMode="auto">
          <a:xfrm>
            <a:off x="77996" y="1009726"/>
            <a:ext cx="12047744" cy="1349164"/>
          </a:xfrm>
          <a:prstGeom prst="roundRect">
            <a:avLst/>
          </a:prstGeom>
          <a:solidFill>
            <a:srgbClr val="ECFFC8"/>
          </a:solidFill>
          <a:ln>
            <a:solidFill>
              <a:srgbClr val="ECFF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pic>
        <p:nvPicPr>
          <p:cNvPr id="5" name="Hình ảnh 8">
            <a:extLst>
              <a:ext uri="{FF2B5EF4-FFF2-40B4-BE49-F238E27FC236}">
                <a16:creationId xmlns:a16="http://schemas.microsoft.com/office/drawing/2014/main" id="{BE9D39F9-AE66-42BA-B4E0-E23B36FFB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3" y="603739"/>
            <a:ext cx="860462" cy="7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AABDF60-D224-4A74-A705-6D4262CF1E96}"/>
              </a:ext>
            </a:extLst>
          </p:cNvPr>
          <p:cNvSpPr txBox="1"/>
          <p:nvPr/>
        </p:nvSpPr>
        <p:spPr bwMode="auto">
          <a:xfrm>
            <a:off x="1259203" y="1034190"/>
            <a:ext cx="11940209" cy="2677656"/>
          </a:xfrm>
          <a:prstGeom prst="rect">
            <a:avLst/>
          </a:prstGeom>
          <a:noFill/>
          <a:ln>
            <a:solidFill>
              <a:srgbClr val="ECFFC8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3.3 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80975" algn="l"/>
              </a:tabLst>
              <a:defRPr/>
            </a:pPr>
            <a:endParaRPr lang="vi-VN" sz="2400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F861D786-6541-449D-B2F7-C6CABC1A4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174" y="507308"/>
            <a:ext cx="8077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vi-VN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vi-VN" alt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QUÁ TRÌNH TIẾN HOÁ TỪ VƯỢN NGƯỜI THÀNH NGƯỜI   </a:t>
            </a:r>
            <a:endParaRPr lang="vi-VN" alt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F2FC2-5CF7-4EA5-B68E-C340ECDC6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-133350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4,5  - BÀI 3: NGUỒN GỐC LOÀI NGƯỜI</a:t>
            </a: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E693DE7A-48C2-4BE1-901D-EE5D9504B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95593"/>
              </p:ext>
            </p:extLst>
          </p:nvPr>
        </p:nvGraphicFramePr>
        <p:xfrm>
          <a:off x="66261" y="2242933"/>
          <a:ext cx="12125741" cy="4540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817">
                  <a:extLst>
                    <a:ext uri="{9D8B030D-6E8A-4147-A177-3AD203B41FA5}">
                      <a16:colId xmlns:a16="http://schemas.microsoft.com/office/drawing/2014/main" val="2243892558"/>
                    </a:ext>
                  </a:extLst>
                </a:gridCol>
                <a:gridCol w="4921263">
                  <a:extLst>
                    <a:ext uri="{9D8B030D-6E8A-4147-A177-3AD203B41FA5}">
                      <a16:colId xmlns:a16="http://schemas.microsoft.com/office/drawing/2014/main" val="3971755117"/>
                    </a:ext>
                  </a:extLst>
                </a:gridCol>
                <a:gridCol w="5269661">
                  <a:extLst>
                    <a:ext uri="{9D8B030D-6E8A-4147-A177-3AD203B41FA5}">
                      <a16:colId xmlns:a16="http://schemas.microsoft.com/office/drawing/2014/main" val="480906257"/>
                    </a:ext>
                  </a:extLst>
                </a:gridCol>
              </a:tblGrid>
              <a:tr h="663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Đặc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</a:rPr>
                        <a:t>điểm</a:t>
                      </a:r>
                      <a:endParaRPr lang="vi-V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vi-V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</a:t>
                      </a:r>
                      <a:endParaRPr lang="vi-VN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96165"/>
                  </a:ext>
                </a:extLst>
              </a:tr>
              <a:tr h="552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</a:rPr>
                        <a:t>Thời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xuất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hiện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 đây khoảng 150.000 năm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552005"/>
                  </a:ext>
                </a:extLst>
              </a:tr>
              <a:tr h="552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Thể tích não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Thể tích não từ 650-1100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bợt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Thể tích não 1450 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nl-NL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hộp sọ lớn hơn, trán cao, hàm không nhô về phía trước như Người tối cổ. 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118055"/>
                  </a:ext>
                </a:extLst>
              </a:tr>
              <a:tr h="6962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Hình dáng bên ngoài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ấu tạo cơ thể người đứng thẳng trên mặt đất, đi bằng hai chân.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Cơ thể còn bao phủ bởi một lớp lông mỏng.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ấu tạo cơ thể cơ bản giống người ngày nay, đứng thẳng trên mặt đất, đi bằng hai chân.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Cơ thể lớp lông mỏng không còn.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7093594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 cụ lao động</a:t>
                      </a:r>
                      <a:endParaRPr lang="vi-VN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Biết sử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ghè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đẽo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 công cụ lao động.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1910351"/>
                  </a:ext>
                </a:extLst>
              </a:tr>
              <a:tr h="552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</a:rPr>
                        <a:t>Đời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sống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096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32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1866</Words>
  <Application>Microsoft Office PowerPoint</Application>
  <PresentationFormat>Widescreen</PresentationFormat>
  <Paragraphs>171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BÀI 3: NGUỒN GỐC LOÀI NGƯỜI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NGUỒN GỐC LOÀI NGƯỜI</dc:title>
  <dc:creator>Mac Thi Sang</dc:creator>
  <cp:lastModifiedBy>Administrator</cp:lastModifiedBy>
  <cp:revision>2</cp:revision>
  <dcterms:created xsi:type="dcterms:W3CDTF">2021-09-11T08:30:13Z</dcterms:created>
  <dcterms:modified xsi:type="dcterms:W3CDTF">2021-09-21T05:27:18Z</dcterms:modified>
</cp:coreProperties>
</file>