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6" r:id="rId3"/>
    <p:sldId id="270" r:id="rId4"/>
    <p:sldId id="284" r:id="rId5"/>
    <p:sldId id="257" r:id="rId6"/>
    <p:sldId id="271" r:id="rId7"/>
    <p:sldId id="272" r:id="rId8"/>
    <p:sldId id="286" r:id="rId9"/>
    <p:sldId id="279" r:id="rId10"/>
    <p:sldId id="278" r:id="rId11"/>
    <p:sldId id="277" r:id="rId12"/>
    <p:sldId id="273" r:id="rId13"/>
    <p:sldId id="288" r:id="rId14"/>
    <p:sldId id="281" r:id="rId15"/>
    <p:sldId id="282" r:id="rId16"/>
    <p:sldId id="27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24" autoAdjust="0"/>
  </p:normalViewPr>
  <p:slideViewPr>
    <p:cSldViewPr snapToGrid="0">
      <p:cViewPr>
        <p:scale>
          <a:sx n="70" d="100"/>
          <a:sy n="70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27E4-4995-49BC-A63F-AC75DBE2A596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2A15-AFEB-46FF-88A4-4F086E0FA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01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51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70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40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40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1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3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3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63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6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11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87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723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91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93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855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11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3D51-1F06-4472-B93F-6F818230CAE7}" type="datetimeFigureOut">
              <a:rPr lang="vi-VN" smtClean="0"/>
              <a:t>20/09/2021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"/>
            <a:ext cx="12180824" cy="6851714"/>
          </a:xfrm>
        </p:spPr>
      </p:pic>
      <p:sp>
        <p:nvSpPr>
          <p:cNvPr id="7" name="TextBox 6"/>
          <p:cNvSpPr txBox="1"/>
          <p:nvPr/>
        </p:nvSpPr>
        <p:spPr>
          <a:xfrm>
            <a:off x="5300169" y="1535090"/>
            <a:ext cx="22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TOÁN 6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696" y="1117453"/>
            <a:ext cx="454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CHÂN TRỜI SÁNG TẠO </a:t>
            </a:r>
            <a:endParaRPr lang="vi-VN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6809" y="1919796"/>
            <a:ext cx="511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CHƯƠNG 1: SỐ TỰ NHIÊN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5132" y="3298015"/>
            <a:ext cx="961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BÀI 3: CÁC PHÉP TÍNH</a:t>
            </a:r>
          </a:p>
          <a:p>
            <a:pPr algn="ctr"/>
            <a:r>
              <a:rPr lang="vi-VN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TRONG TẬP HỢP SỐ TỰ NHIÊN</a:t>
            </a:r>
            <a:endParaRPr lang="vi-VN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0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71" y="1495168"/>
            <a:ext cx="11572272" cy="32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"/>
            <a:ext cx="12180824" cy="6851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0169" y="1535090"/>
            <a:ext cx="22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TOÁN 6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696" y="1117453"/>
            <a:ext cx="454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CHÂN TRỜI SÁNG TẠO </a:t>
            </a:r>
            <a:endParaRPr lang="vi-VN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6809" y="1919796"/>
            <a:ext cx="511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CHƯƠNG 1: SỐ TỰ NHIÊN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871" y="3025275"/>
            <a:ext cx="96162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GIẢI BÀI TẬP</a:t>
            </a:r>
          </a:p>
          <a:p>
            <a:pPr algn="ctr"/>
            <a:r>
              <a:rPr lang="vi-VN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BÀI 3: CÁC PHÉP TÍNH</a:t>
            </a:r>
          </a:p>
          <a:p>
            <a:pPr algn="ctr"/>
            <a:r>
              <a:rPr lang="vi-VN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TRONG TẬP HỢP SỐ TỰ NHIÊN</a:t>
            </a:r>
            <a:endParaRPr lang="vi-VN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7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06" y="0"/>
            <a:ext cx="12001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1" y="466341"/>
            <a:ext cx="9714989" cy="987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56" y="1454109"/>
            <a:ext cx="2343790" cy="40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150" y="5602687"/>
            <a:ext cx="952500" cy="1409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" y="1854268"/>
            <a:ext cx="12034222" cy="13112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3" y="3166193"/>
            <a:ext cx="12129757" cy="13706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35" y="4467037"/>
            <a:ext cx="12068432" cy="15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06" y="0"/>
            <a:ext cx="1200150" cy="59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3376" y="1482644"/>
            <a:ext cx="11012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( 2021 + 2029 ) + ( 2022 + 2028 ) + ( 2023 + 2027 ) + ( 2024 + 2026 ) + 2025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 4050           +         4050          +          4050         +           4050        + 2025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5" y="466341"/>
            <a:ext cx="9714989" cy="987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75" y="3867796"/>
            <a:ext cx="2343790" cy="4001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12657" y="4312379"/>
            <a:ext cx="11490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1200.50.60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60000.60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360000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5926" y="4287664"/>
            <a:ext cx="3196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(30.60).(40.50)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1800   . 2000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360000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3376" y="2248938"/>
            <a:ext cx="1101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 4. 4050 + 2025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 16250   + 2025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  18275   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150" y="5602687"/>
            <a:ext cx="952500" cy="1409700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 flipV="1">
            <a:off x="2211734" y="234777"/>
            <a:ext cx="7871380" cy="774301"/>
          </a:xfrm>
          <a:prstGeom prst="curvedUpArrow">
            <a:avLst>
              <a:gd name="adj1" fmla="val 31310"/>
              <a:gd name="adj2" fmla="val 76003"/>
              <a:gd name="adj3" fmla="val 3099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flipV="1">
            <a:off x="3126258" y="387175"/>
            <a:ext cx="6030099" cy="774301"/>
          </a:xfrm>
          <a:prstGeom prst="curvedUpArrow">
            <a:avLst>
              <a:gd name="adj1" fmla="val 31310"/>
              <a:gd name="adj2" fmla="val 76003"/>
              <a:gd name="adj3" fmla="val 3099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flipV="1">
            <a:off x="4114801" y="466341"/>
            <a:ext cx="3892378" cy="571272"/>
          </a:xfrm>
          <a:prstGeom prst="curvedUpArrow">
            <a:avLst>
              <a:gd name="adj1" fmla="val 31310"/>
              <a:gd name="adj2" fmla="val 81027"/>
              <a:gd name="adj3" fmla="val 3099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flipV="1">
            <a:off x="4930347" y="593296"/>
            <a:ext cx="2261286" cy="447064"/>
          </a:xfrm>
          <a:prstGeom prst="curvedUpArrow">
            <a:avLst>
              <a:gd name="adj1" fmla="val 31310"/>
              <a:gd name="adj2" fmla="val 81027"/>
              <a:gd name="adj3" fmla="val 3099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1" grpId="0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465"/>
            <a:ext cx="12208397" cy="1330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hlinkClick r:id="rId3" action="ppaction://hlinksldjump"/>
              </p:cNvPr>
              <p:cNvSpPr/>
              <p:nvPr/>
            </p:nvSpPr>
            <p:spPr>
              <a:xfrm>
                <a:off x="1293998" y="2454708"/>
                <a:ext cx="96203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>
                    <a:solidFill>
                      <a:srgbClr val="FF0000"/>
                    </a:solidFill>
                    <a:latin typeface="+mj-lt"/>
                  </a:rPr>
                  <a:t>Giải:</a:t>
                </a:r>
              </a:p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mua 9 quyển vở là: 9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49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00 =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44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100 ( đồng )</a:t>
                </a:r>
              </a:p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mua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 cây bút bi 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là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: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29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00 =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14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00 ( đồng )</a:t>
                </a:r>
              </a:p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mua 2 cục tẩy là: 2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10 000 ( đồng )</a:t>
                </a:r>
              </a:p>
              <a:p>
                <a:endParaRPr lang="vi-VN" sz="24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Tổng số tiền đã mua là :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44 100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+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14 500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+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10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000 = 66 600 (đồng) </a:t>
                </a:r>
                <a:endParaRPr lang="vi-VN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98" y="2454708"/>
                <a:ext cx="9620399" cy="2308324"/>
              </a:xfrm>
              <a:prstGeom prst="rect">
                <a:avLst/>
              </a:prstGeom>
              <a:blipFill>
                <a:blip r:embed="rId5"/>
                <a:stretch>
                  <a:fillRect l="-951" t="-2116" b="-52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34"/>
            <a:ext cx="12129757" cy="13706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447370" y="3553054"/>
            <a:ext cx="988542" cy="1493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s://encrypted-tbn0.gstatic.com/images?q=tbn:ANd9GcSmomARAwtI3xDObAmXNq8QGbxdaZHl3G_zn98wdzs4dXJ8K1BZKmDEiaClcek3GvfR9Dwb1Zz_J6U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23" y="2199481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89457" y="3716274"/>
            <a:ext cx="345989" cy="50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5296" y="3337330"/>
            <a:ext cx="345989" cy="50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89458" y="2830702"/>
            <a:ext cx="461318" cy="50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90139" y="2439402"/>
            <a:ext cx="461318" cy="50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63816" y="2381734"/>
            <a:ext cx="461318" cy="50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1123" y="3755400"/>
            <a:ext cx="115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8 tiếng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8669" y="2891175"/>
            <a:ext cx="115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tiếng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32785" y="2549304"/>
            <a:ext cx="115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11 tiếng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6902" y="2244501"/>
            <a:ext cx="115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12 tiếng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443253" y="3969587"/>
            <a:ext cx="1075037" cy="26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418538" y="3106663"/>
            <a:ext cx="1017374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8406181" y="2692716"/>
            <a:ext cx="1383958" cy="1234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07472" y="2485422"/>
            <a:ext cx="2069501" cy="494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34840" y="3327035"/>
            <a:ext cx="1152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9</a:t>
            </a:r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tiếng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211" y="2181009"/>
            <a:ext cx="6612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  <a:latin typeface="+mj-lt"/>
              </a:rPr>
              <a:t>GIẢI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ổng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tiếng “boong” mà đồng hồ đã đánh 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từ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lúc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đúng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 giờ đến lúc đúng 12 giờ trưa là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endParaRPr lang="vi-VN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499" y="38737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( 8 + 12 ) + ( 9 + 11 ) + 10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20       +      20       + 10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                        50 </a:t>
            </a:r>
            <a:endParaRPr lang="vi-VN" sz="2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256" y="3412115"/>
            <a:ext cx="2713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 + 9 + 10 + 11 + 12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6159" y="4609182"/>
            <a:ext cx="3987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 tiếng ) </a:t>
            </a:r>
          </a:p>
          <a:p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8" y="740113"/>
            <a:ext cx="12068432" cy="15422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09171" y="2520476"/>
            <a:ext cx="631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Ta có: 40000 : 2000 = 20  </a:t>
            </a:r>
          </a:p>
          <a:p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144" y="3136642"/>
            <a:ext cx="820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Vậy độ dài đường xích đạo dài gấp 20 lần khoảng cách giữa thành phố Hà Nội và thành phố Hồ Chí Minh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260" y="2474310"/>
            <a:ext cx="114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GIẢI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9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15" y="1183445"/>
            <a:ext cx="11533681" cy="19855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035" y="5867400"/>
            <a:ext cx="733425" cy="99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695" y="204715"/>
            <a:ext cx="935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63" y="225767"/>
            <a:ext cx="8686800" cy="1495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96" y="3243667"/>
            <a:ext cx="1011588" cy="13655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78" y="3992539"/>
            <a:ext cx="1087096" cy="16545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78" y="3490065"/>
            <a:ext cx="1011588" cy="1365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59" y="3749985"/>
            <a:ext cx="1011588" cy="1365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65" y="3992538"/>
            <a:ext cx="1011588" cy="13655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463" y="4302809"/>
            <a:ext cx="1011588" cy="1365567"/>
          </a:xfrm>
          <a:prstGeom prst="rect">
            <a:avLst/>
          </a:prstGeom>
        </p:spPr>
      </p:pic>
      <p:pic>
        <p:nvPicPr>
          <p:cNvPr id="7170" name="Picture 2" descr="Vỉ 2 cây bút chì đỏ đen STAEDTLER TRADITION 110 (HB, B, 2B, 3B, 4B, 5B, 6B)  | Shopee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66" y="4410270"/>
            <a:ext cx="1440895" cy="14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878259" y="1956087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100 000 đồng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1377451" y="4666046"/>
            <a:ext cx="281143" cy="2344061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4072191" y="5284693"/>
            <a:ext cx="281143" cy="1106765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6387979" y="5357011"/>
            <a:ext cx="310271" cy="906096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6496" y="6124876"/>
                <a:ext cx="26541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3000 </a:t>
                </a:r>
                <a:r>
                  <a:rPr lang="vi-VN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= 15 000đồng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6" y="6124876"/>
                <a:ext cx="2654191" cy="369332"/>
              </a:xfrm>
              <a:prstGeom prst="rect">
                <a:avLst/>
              </a:prstGeom>
              <a:blipFill>
                <a:blip r:embed="rId7"/>
                <a:stretch>
                  <a:fillRect l="-1835" t="-10000"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053001" y="6086286"/>
                <a:ext cx="2411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6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</a:t>
                </a:r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30</a:t>
                </a:r>
                <a:r>
                  <a:rPr lang="vi-VN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000đồng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01" y="6086286"/>
                <a:ext cx="2411238" cy="369332"/>
              </a:xfrm>
              <a:prstGeom prst="rect">
                <a:avLst/>
              </a:prstGeom>
              <a:blipFill>
                <a:blip r:embed="rId8"/>
                <a:stretch>
                  <a:fillRect l="-2278" t="-8197" r="-1266" b="-245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64239" y="6094567"/>
                <a:ext cx="237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2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</a:t>
                </a:r>
                <a:r>
                  <a:rPr lang="vi-VN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10 000đồng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239" y="6094567"/>
                <a:ext cx="2375971" cy="369332"/>
              </a:xfrm>
              <a:prstGeom prst="rect">
                <a:avLst/>
              </a:prstGeom>
              <a:blipFill>
                <a:blip r:embed="rId9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hlinkClick r:id="rId10" action="ppaction://hlinksldjump"/>
              </p:cNvPr>
              <p:cNvSpPr/>
              <p:nvPr/>
            </p:nvSpPr>
            <p:spPr>
              <a:xfrm>
                <a:off x="4505131" y="1916476"/>
                <a:ext cx="96203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b="1" dirty="0" smtClean="0">
                    <a:solidFill>
                      <a:srgbClr val="FF0000"/>
                    </a:solidFill>
                    <a:latin typeface="+mj-lt"/>
                  </a:rPr>
                  <a:t>Giải:</a:t>
                </a:r>
              </a:p>
              <a:p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mua 5 quyển vở là: 5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3000 = 15 000 ( đồng )</a:t>
                </a:r>
              </a:p>
              <a:p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</a:t>
                </a:r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tiền An mua </a:t>
                </a:r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6 cây bút bi  </a:t>
                </a:r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là</a:t>
                </a:r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: 6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5000 = 30 000 ( đồng )</a:t>
                </a:r>
              </a:p>
              <a:p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mua 2 cây bút chì là: 2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10 000 ( đồng )</a:t>
                </a:r>
              </a:p>
              <a:p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còn lại là: 100000 – ( 15000 </a:t>
                </a:r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+</a:t>
                </a:r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30000 + 10000 )  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                                = 45000 ( đồng )</a:t>
                </a:r>
                <a:endParaRPr lang="vi-VN" sz="2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Rectangle 35">
                <a:hlinkClick r:id="rId11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31" y="1916476"/>
                <a:ext cx="9620399" cy="1938992"/>
              </a:xfrm>
              <a:prstGeom prst="rect">
                <a:avLst/>
              </a:prstGeom>
              <a:blipFill>
                <a:blip r:embed="rId12"/>
                <a:stretch>
                  <a:fillRect l="-634" t="-1572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30" grpId="0" animBg="1"/>
      <p:bldP spid="31" grpId="0" animBg="1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4" y="872908"/>
            <a:ext cx="10067710" cy="23960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19" y="4414650"/>
            <a:ext cx="11514803" cy="17094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035" y="5867400"/>
            <a:ext cx="733425" cy="99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18699" y="5124334"/>
            <a:ext cx="37938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949668" y="5132787"/>
            <a:ext cx="1724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1695" y="204715"/>
            <a:ext cx="935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744" y="3199912"/>
            <a:ext cx="4844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     +    B       =     C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8146" y="3189676"/>
            <a:ext cx="334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      .      B         =  C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79" y="139271"/>
            <a:ext cx="807720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27" y="1973735"/>
            <a:ext cx="9401175" cy="472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13" y="959967"/>
            <a:ext cx="219075" cy="285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53" y="947610"/>
            <a:ext cx="219075" cy="285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75" y="1319599"/>
            <a:ext cx="219075" cy="285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642" y="1629807"/>
            <a:ext cx="219075" cy="285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605" y="1319343"/>
            <a:ext cx="219075" cy="2857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37" name="Straight Connector 36"/>
          <p:cNvCxnSpPr/>
          <p:nvPr/>
        </p:nvCxnSpPr>
        <p:spPr>
          <a:xfrm>
            <a:off x="2922376" y="3991233"/>
            <a:ext cx="6919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22376" y="2858530"/>
            <a:ext cx="988541" cy="8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34733" y="5107461"/>
            <a:ext cx="4287794" cy="8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7662" y="5800984"/>
            <a:ext cx="28656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052" y="5931500"/>
            <a:ext cx="742950" cy="1019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06832" y="1674677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17.23 = 391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4540" y="2006938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23.17 = 391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6832" y="2604474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(5.6).3 = 30.3 = 90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6832" y="2998519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5.(6.3) = 5.18 = 90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65593" y="3532986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23.(43 + 17) = 23.60 = 1380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1537" y="3857435"/>
            <a:ext cx="3781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23.43 + 23.17 = 989 + 391 = 1380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943" y="5682697"/>
            <a:ext cx="1343025" cy="40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968" y="5707411"/>
            <a:ext cx="1819275" cy="390525"/>
          </a:xfrm>
          <a:prstGeom prst="rect">
            <a:avLst/>
          </a:prstGeom>
        </p:spPr>
      </p:pic>
      <p:sp>
        <p:nvSpPr>
          <p:cNvPr id="22" name="Curved Up Arrow 21"/>
          <p:cNvSpPr/>
          <p:nvPr/>
        </p:nvSpPr>
        <p:spPr>
          <a:xfrm>
            <a:off x="7037177" y="6159329"/>
            <a:ext cx="536360" cy="281759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flipV="1">
            <a:off x="7030870" y="5457436"/>
            <a:ext cx="1097428" cy="313168"/>
          </a:xfrm>
          <a:prstGeom prst="curvedUpArrow">
            <a:avLst>
              <a:gd name="adj1" fmla="val 25000"/>
              <a:gd name="adj2" fmla="val 50000"/>
              <a:gd name="adj3" fmla="val 4974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1" y="31716"/>
            <a:ext cx="9255713" cy="1299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14" y="2939352"/>
            <a:ext cx="9565175" cy="2185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1985" y="1365638"/>
            <a:ext cx="263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11.20 + 89.20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20.( 11 + 89 )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1012" y="1310885"/>
            <a:ext cx="5103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( 1 + 3 + 7 + 9 ).(  11 + 89 ) 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20.( 11 + 89 )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20.100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200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8936" y="5221965"/>
            <a:ext cx="932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1234.9 = 1234 . ( 10 -1 ) = 1234.10 – 1234.1 = 12340 – 1234 = 11106  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5872" y="5748944"/>
            <a:ext cx="1149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1234.99 = 1234 . ( 100 -1 ) = 1234.100 – 1234.1 = 123400 – 1234 =122166   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120" y="6767482"/>
            <a:ext cx="742950" cy="1019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77" y="1695665"/>
            <a:ext cx="3114675" cy="4000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05396" y="1456342"/>
            <a:ext cx="2063931" cy="22234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ight Arrow 12"/>
          <p:cNvSpPr/>
          <p:nvPr/>
        </p:nvSpPr>
        <p:spPr>
          <a:xfrm rot="10800000">
            <a:off x="700791" y="2220654"/>
            <a:ext cx="2063931" cy="22234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498922" y="2130688"/>
            <a:ext cx="263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20.100</a:t>
            </a: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 200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7528" y="1331403"/>
            <a:ext cx="0" cy="1607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7038" y="1331403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0261" y="1332678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 animBg="1"/>
      <p:bldP spid="13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135" y="5674966"/>
            <a:ext cx="742950" cy="1019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7342" y="3659832"/>
            <a:ext cx="5925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tiền các bạn còn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thiếu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000 – 80 000 = 120 000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(đồng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9" y="321148"/>
            <a:ext cx="11391900" cy="2924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1745" y="3198167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9057" y="4812870"/>
            <a:ext cx="6809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Số tháng các bạn cần phải thực hiện gây quỹ là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: 20 000 = 6 (tháng)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135" y="5674966"/>
            <a:ext cx="74295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613" y="3784578"/>
            <a:ext cx="12065085" cy="1080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15" y="2231301"/>
            <a:ext cx="11393359" cy="12995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1975" y="852497"/>
            <a:ext cx="484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     -    B       =    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9146" y="842260"/>
            <a:ext cx="358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      :      B         =     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975" y="1375717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7945" y="1427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5739" y="1400304"/>
            <a:ext cx="78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99583" y="1303925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3753" y="128132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758204" y="1281327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13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" y="852962"/>
            <a:ext cx="11643504" cy="1723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518" y="3101152"/>
            <a:ext cx="8770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Vậy 24 năm nữa thì số tuổi của An bằng tuổi của mẹ An năm nay.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6240" y="2607997"/>
            <a:ext cx="294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Ta có: 36 – 12 = 24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7894" y="36424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 Ta có: 36 : 12 =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4518" y="4237997"/>
            <a:ext cx="761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Vậy năm nay số tuổi của mẹ An gấp 3 lần số tuổi của An.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93" y="5131558"/>
            <a:ext cx="930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A.(B – C) = A.B – A.C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713</Words>
  <Application>Microsoft Office PowerPoint</Application>
  <PresentationFormat>Custom</PresentationFormat>
  <Paragraphs>102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BEAN</dc:creator>
  <cp:lastModifiedBy>admin</cp:lastModifiedBy>
  <cp:revision>98</cp:revision>
  <dcterms:created xsi:type="dcterms:W3CDTF">2021-06-12T02:17:51Z</dcterms:created>
  <dcterms:modified xsi:type="dcterms:W3CDTF">2021-09-20T03:35:55Z</dcterms:modified>
</cp:coreProperties>
</file>