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94" r:id="rId2"/>
    <p:sldId id="314" r:id="rId3"/>
    <p:sldId id="315" r:id="rId4"/>
    <p:sldId id="296" r:id="rId5"/>
    <p:sldId id="291" r:id="rId6"/>
    <p:sldId id="316" r:id="rId7"/>
    <p:sldId id="318" r:id="rId8"/>
    <p:sldId id="299" r:id="rId9"/>
    <p:sldId id="305" r:id="rId10"/>
    <p:sldId id="308" r:id="rId11"/>
    <p:sldId id="309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>
        <p:scale>
          <a:sx n="76" d="100"/>
          <a:sy n="76" d="100"/>
        </p:scale>
        <p:origin x="-73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F455F-712B-4201-9103-F26C174473D4}" type="datetimeFigureOut">
              <a:rPr lang="en-US" smtClean="0"/>
              <a:t>15/09/2021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6F158-CBF1-4DE4-8329-EED87ECFA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6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1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3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4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1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2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4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2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9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BA12E-84C8-4628-8CFF-C40712347250}" type="datetimeFigureOut">
              <a:rPr lang="en-US" smtClean="0"/>
              <a:pPr/>
              <a:t>15/09/2021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74C3F-DA5E-432B-B527-8F6307475B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939523" y="1963920"/>
            <a:ext cx="7315441" cy="1465845"/>
            <a:chOff x="587" y="373"/>
            <a:chExt cx="4546" cy="633"/>
          </a:xfrm>
        </p:grpSpPr>
        <p:sp>
          <p:nvSpPr>
            <p:cNvPr id="3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587" y="759"/>
              <a:ext cx="4546" cy="24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Right"/>
                <a:lightRig rig="legacyHarsh3" dir="t"/>
              </a:scene3d>
              <a:sp3d extrusionH="100000" prstMaterial="legacyMatte">
                <a:extrusionClr>
                  <a:srgbClr val="663300"/>
                </a:extrusionClr>
              </a:sp3d>
            </a:bodyPr>
            <a:lstStyle/>
            <a:p>
              <a:pPr algn="ctr"/>
              <a:r>
                <a:rPr lang="en-US" sz="4400" b="1" kern="10" dirty="0" smtClean="0">
                  <a:ln w="9525"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ĐOẠN THẲNG, </a:t>
              </a:r>
              <a:r>
                <a:rPr lang="en-US" sz="4400" b="1" kern="10" dirty="0" smtClean="0">
                  <a:ln w="9525"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ĐỘ </a:t>
              </a:r>
              <a:r>
                <a:rPr lang="en-US" sz="4400" b="1" kern="10" dirty="0" smtClean="0">
                  <a:ln w="9525"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DÀI ĐOẠN </a:t>
              </a:r>
              <a:r>
                <a:rPr lang="en-US" sz="4400" b="1" kern="10" dirty="0">
                  <a:ln w="9525"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THẲNG</a:t>
              </a:r>
            </a:p>
          </p:txBody>
        </p:sp>
        <p:sp>
          <p:nvSpPr>
            <p:cNvPr id="4" name="Text Box 47"/>
            <p:cNvSpPr txBox="1">
              <a:spLocks noChangeArrowheads="1"/>
            </p:cNvSpPr>
            <p:nvPr/>
          </p:nvSpPr>
          <p:spPr bwMode="auto">
            <a:xfrm>
              <a:off x="2139" y="373"/>
              <a:ext cx="1196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altLang="en-US" sz="4000" b="1" dirty="0" smtClean="0">
                  <a:solidFill>
                    <a:srgbClr val="FF0000"/>
                  </a:solidFill>
                </a:rPr>
                <a:t>BÀI 4</a:t>
              </a:r>
              <a:endParaRPr lang="en-US" altLang="en-US" sz="40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855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815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 err="1"/>
              <a:t>Hình</a:t>
            </a:r>
            <a:r>
              <a:rPr lang="en-US" sz="2000" dirty="0"/>
              <a:t> 43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thước</a:t>
            </a:r>
            <a:r>
              <a:rPr lang="en-US" sz="2000" dirty="0"/>
              <a:t> </a:t>
            </a:r>
            <a:r>
              <a:rPr lang="en-US" sz="2000" dirty="0" err="1"/>
              <a:t>đo</a:t>
            </a:r>
            <a:r>
              <a:rPr lang="en-US" sz="2000" dirty="0"/>
              <a:t> </a:t>
            </a:r>
            <a:r>
              <a:rPr lang="en-US" sz="2000" dirty="0" err="1"/>
              <a:t>độ</a:t>
            </a:r>
            <a:r>
              <a:rPr lang="en-US" sz="2000" dirty="0"/>
              <a:t> </a:t>
            </a:r>
            <a:r>
              <a:rPr lang="en-US" sz="2000" dirty="0" err="1"/>
              <a:t>dài</a:t>
            </a:r>
            <a:r>
              <a:rPr lang="en-US" sz="2000" dirty="0"/>
              <a:t> </a:t>
            </a:r>
            <a:r>
              <a:rPr lang="en-US" sz="2000" dirty="0" err="1"/>
              <a:t>mà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sinh</a:t>
            </a:r>
            <a:r>
              <a:rPr lang="en-US" sz="2000" dirty="0"/>
              <a:t> </a:t>
            </a:r>
            <a:r>
              <a:rPr lang="en-US" sz="2000" dirty="0" err="1"/>
              <a:t>châu</a:t>
            </a:r>
            <a:r>
              <a:rPr lang="en-US" sz="2000" dirty="0"/>
              <a:t> </a:t>
            </a:r>
            <a:r>
              <a:rPr lang="en-US" sz="2000" dirty="0" err="1"/>
              <a:t>mỹ</a:t>
            </a:r>
            <a:r>
              <a:rPr lang="en-US" sz="2000" dirty="0"/>
              <a:t> </a:t>
            </a:r>
            <a:r>
              <a:rPr lang="en-US" sz="2000" dirty="0" err="1"/>
              <a:t>thường</a:t>
            </a:r>
            <a:r>
              <a:rPr lang="en-US" sz="2000" dirty="0"/>
              <a:t> </a:t>
            </a:r>
            <a:r>
              <a:rPr lang="en-US" sz="2000" dirty="0" err="1"/>
              <a:t>dùng</a:t>
            </a:r>
            <a:r>
              <a:rPr lang="en-US" sz="2000" dirty="0"/>
              <a:t>. </a:t>
            </a:r>
            <a:r>
              <a:rPr lang="en-US" sz="2000" dirty="0" err="1"/>
              <a:t>Đơn</a:t>
            </a:r>
            <a:r>
              <a:rPr lang="en-US" sz="2000" dirty="0"/>
              <a:t>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độ</a:t>
            </a:r>
            <a:r>
              <a:rPr lang="en-US" sz="2000" dirty="0"/>
              <a:t> </a:t>
            </a:r>
            <a:r>
              <a:rPr lang="en-US" sz="2000" dirty="0" err="1"/>
              <a:t>dài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inh</a:t>
            </a:r>
            <a:r>
              <a:rPr lang="en-US" sz="2000" dirty="0"/>
              <a:t> - </a:t>
            </a:r>
            <a:r>
              <a:rPr lang="en-US" sz="2000" dirty="0" err="1"/>
              <a:t>sơ</a:t>
            </a:r>
            <a:r>
              <a:rPr lang="en-US" sz="2000" dirty="0"/>
              <a:t> (inch). </a:t>
            </a:r>
            <a:r>
              <a:rPr lang="en-US" sz="2000" dirty="0" err="1"/>
              <a:t>Hãy</a:t>
            </a:r>
            <a:r>
              <a:rPr lang="en-US" sz="2000" dirty="0"/>
              <a:t> </a:t>
            </a:r>
            <a:r>
              <a:rPr lang="en-US" sz="2000" dirty="0" err="1"/>
              <a:t>kiểm</a:t>
            </a:r>
            <a:r>
              <a:rPr lang="en-US" sz="2000" dirty="0"/>
              <a:t> </a:t>
            </a:r>
            <a:r>
              <a:rPr lang="en-US" sz="2000" dirty="0" err="1"/>
              <a:t>tra</a:t>
            </a:r>
            <a:r>
              <a:rPr lang="en-US" sz="2000" dirty="0"/>
              <a:t> </a:t>
            </a:r>
            <a:r>
              <a:rPr lang="en-US" sz="2000" dirty="0" err="1"/>
              <a:t>xem</a:t>
            </a:r>
            <a:r>
              <a:rPr lang="en-US" sz="2000" dirty="0"/>
              <a:t> 1 </a:t>
            </a:r>
            <a:r>
              <a:rPr lang="en-US" sz="2000" dirty="0" err="1"/>
              <a:t>inh</a:t>
            </a:r>
            <a:r>
              <a:rPr lang="en-US" sz="2000" dirty="0"/>
              <a:t> – </a:t>
            </a:r>
            <a:r>
              <a:rPr lang="en-US" sz="2000" dirty="0" err="1"/>
              <a:t>sơ</a:t>
            </a:r>
            <a:r>
              <a:rPr lang="en-US" sz="2000" dirty="0"/>
              <a:t> </a:t>
            </a:r>
            <a:r>
              <a:rPr lang="en-US" sz="2000" dirty="0" err="1"/>
              <a:t>bằng</a:t>
            </a:r>
            <a:r>
              <a:rPr lang="en-US" sz="2000" dirty="0"/>
              <a:t> </a:t>
            </a:r>
            <a:r>
              <a:rPr lang="en-US" sz="2000" dirty="0" err="1"/>
              <a:t>khoảng</a:t>
            </a:r>
            <a:r>
              <a:rPr lang="en-US" sz="2000" dirty="0"/>
              <a:t> </a:t>
            </a:r>
            <a:r>
              <a:rPr lang="en-US" sz="2000" dirty="0" err="1"/>
              <a:t>bao</a:t>
            </a:r>
            <a:r>
              <a:rPr lang="en-US" sz="2000" dirty="0"/>
              <a:t> </a:t>
            </a:r>
            <a:r>
              <a:rPr lang="en-US" sz="2000" dirty="0" err="1"/>
              <a:t>nhiêu</a:t>
            </a:r>
            <a:r>
              <a:rPr lang="en-US" sz="2000" dirty="0"/>
              <a:t> </a:t>
            </a:r>
            <a:r>
              <a:rPr lang="en-US" sz="2000" dirty="0" err="1"/>
              <a:t>milimet</a:t>
            </a:r>
            <a:r>
              <a:rPr lang="en-US" sz="2000" dirty="0"/>
              <a:t>?</a:t>
            </a:r>
          </a:p>
        </p:txBody>
      </p:sp>
      <p:graphicFrame>
        <p:nvGraphicFramePr>
          <p:cNvPr id="10246" name="Object 169"/>
          <p:cNvGraphicFramePr>
            <a:graphicFrameLocks noGrp="1" noChangeAspect="1"/>
          </p:cNvGraphicFramePr>
          <p:nvPr>
            <p:ph idx="1"/>
          </p:nvPr>
        </p:nvGraphicFramePr>
        <p:xfrm>
          <a:off x="82550" y="2057400"/>
          <a:ext cx="9061450" cy="210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Bitmap Image" r:id="rId3" imgW="13161905" imgH="3153215" progId="Paint.Picture">
                  <p:embed/>
                </p:oleObj>
              </mc:Choice>
              <mc:Fallback>
                <p:oleObj name="Bitmap Image" r:id="rId3" imgW="13161905" imgH="3153215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" y="2057400"/>
                        <a:ext cx="9061450" cy="210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530" name="Group 170"/>
          <p:cNvGrpSpPr>
            <a:grpSpLocks/>
          </p:cNvGrpSpPr>
          <p:nvPr/>
        </p:nvGrpSpPr>
        <p:grpSpPr bwMode="auto">
          <a:xfrm>
            <a:off x="-12526" y="3048000"/>
            <a:ext cx="8016875" cy="1371600"/>
            <a:chOff x="2160" y="3255"/>
            <a:chExt cx="6660" cy="1101"/>
          </a:xfrm>
        </p:grpSpPr>
        <p:sp>
          <p:nvSpPr>
            <p:cNvPr id="10250" name="Rectangle 171"/>
            <p:cNvSpPr>
              <a:spLocks noChangeArrowheads="1"/>
            </p:cNvSpPr>
            <p:nvPr/>
          </p:nvSpPr>
          <p:spPr bwMode="auto">
            <a:xfrm>
              <a:off x="2160" y="3258"/>
              <a:ext cx="6660" cy="109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72"/>
            <p:cNvSpPr>
              <a:spLocks noChangeShapeType="1"/>
            </p:cNvSpPr>
            <p:nvPr/>
          </p:nvSpPr>
          <p:spPr bwMode="auto">
            <a:xfrm>
              <a:off x="8506" y="3258"/>
              <a:ext cx="1" cy="4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52" name="Group 173"/>
            <p:cNvGrpSpPr>
              <a:grpSpLocks/>
            </p:cNvGrpSpPr>
            <p:nvPr/>
          </p:nvGrpSpPr>
          <p:grpSpPr bwMode="auto">
            <a:xfrm>
              <a:off x="2345" y="3258"/>
              <a:ext cx="555" cy="439"/>
              <a:chOff x="3060" y="3240"/>
              <a:chExt cx="540" cy="360"/>
            </a:xfrm>
          </p:grpSpPr>
          <p:sp>
            <p:nvSpPr>
              <p:cNvPr id="10384" name="Line 174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5" name="Line 175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6" name="Line 176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7" name="Line 177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8" name="Line 178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9" name="Line 179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0" name="Line 180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1" name="Line 181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2" name="Line 182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3" name="Line 183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4" name="Line 184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3" name="Group 185"/>
            <p:cNvGrpSpPr>
              <a:grpSpLocks/>
            </p:cNvGrpSpPr>
            <p:nvPr/>
          </p:nvGrpSpPr>
          <p:grpSpPr bwMode="auto">
            <a:xfrm>
              <a:off x="2906" y="3265"/>
              <a:ext cx="555" cy="440"/>
              <a:chOff x="3060" y="3240"/>
              <a:chExt cx="540" cy="360"/>
            </a:xfrm>
          </p:grpSpPr>
          <p:sp>
            <p:nvSpPr>
              <p:cNvPr id="10373" name="Line 186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4" name="Line 187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5" name="Line 188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6" name="Line 189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7" name="Line 190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8" name="Line 191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9" name="Line 192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0" name="Line 193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1" name="Line 194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2" name="Line 195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3" name="Line 196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4" name="Group 197"/>
            <p:cNvGrpSpPr>
              <a:grpSpLocks/>
            </p:cNvGrpSpPr>
            <p:nvPr/>
          </p:nvGrpSpPr>
          <p:grpSpPr bwMode="auto">
            <a:xfrm>
              <a:off x="3467" y="3255"/>
              <a:ext cx="555" cy="439"/>
              <a:chOff x="3060" y="3240"/>
              <a:chExt cx="540" cy="360"/>
            </a:xfrm>
          </p:grpSpPr>
          <p:sp>
            <p:nvSpPr>
              <p:cNvPr id="10362" name="Line 198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3" name="Line 199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4" name="Line 200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5" name="Line 201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6" name="Line 202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7" name="Line 203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8" name="Line 204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9" name="Line 205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0" name="Line 206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1" name="Line 207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2" name="Line 208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5" name="Group 209"/>
            <p:cNvGrpSpPr>
              <a:grpSpLocks/>
            </p:cNvGrpSpPr>
            <p:nvPr/>
          </p:nvGrpSpPr>
          <p:grpSpPr bwMode="auto">
            <a:xfrm>
              <a:off x="4029" y="3258"/>
              <a:ext cx="555" cy="439"/>
              <a:chOff x="3060" y="3240"/>
              <a:chExt cx="540" cy="360"/>
            </a:xfrm>
          </p:grpSpPr>
          <p:sp>
            <p:nvSpPr>
              <p:cNvPr id="10351" name="Line 210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2" name="Line 211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3" name="Line 212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4" name="Line 213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5" name="Line 214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6" name="Line 215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7" name="Line 216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8" name="Line 217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9" name="Line 218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0" name="Line 219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1" name="Line 220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6" name="Group 221"/>
            <p:cNvGrpSpPr>
              <a:grpSpLocks/>
            </p:cNvGrpSpPr>
            <p:nvPr/>
          </p:nvGrpSpPr>
          <p:grpSpPr bwMode="auto">
            <a:xfrm>
              <a:off x="4590" y="3265"/>
              <a:ext cx="555" cy="440"/>
              <a:chOff x="3060" y="3240"/>
              <a:chExt cx="540" cy="360"/>
            </a:xfrm>
          </p:grpSpPr>
          <p:sp>
            <p:nvSpPr>
              <p:cNvPr id="10340" name="Line 222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1" name="Line 223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2" name="Line 224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3" name="Line 225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4" name="Line 226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5" name="Line 227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6" name="Line 228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7" name="Line 229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8" name="Line 230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9" name="Line 231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50" name="Line 232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7" name="Group 233"/>
            <p:cNvGrpSpPr>
              <a:grpSpLocks/>
            </p:cNvGrpSpPr>
            <p:nvPr/>
          </p:nvGrpSpPr>
          <p:grpSpPr bwMode="auto">
            <a:xfrm>
              <a:off x="5151" y="3255"/>
              <a:ext cx="555" cy="439"/>
              <a:chOff x="3060" y="3240"/>
              <a:chExt cx="540" cy="360"/>
            </a:xfrm>
          </p:grpSpPr>
          <p:sp>
            <p:nvSpPr>
              <p:cNvPr id="10329" name="Line 234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0" name="Line 235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1" name="Line 236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2" name="Line 237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3" name="Line 238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4" name="Line 239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5" name="Line 240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6" name="Line 241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7" name="Line 242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8" name="Line 243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9" name="Line 244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8" name="Group 245"/>
            <p:cNvGrpSpPr>
              <a:grpSpLocks/>
            </p:cNvGrpSpPr>
            <p:nvPr/>
          </p:nvGrpSpPr>
          <p:grpSpPr bwMode="auto">
            <a:xfrm>
              <a:off x="5712" y="3258"/>
              <a:ext cx="555" cy="439"/>
              <a:chOff x="3060" y="3240"/>
              <a:chExt cx="540" cy="360"/>
            </a:xfrm>
          </p:grpSpPr>
          <p:sp>
            <p:nvSpPr>
              <p:cNvPr id="10318" name="Line 246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9" name="Line 247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0" name="Line 248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1" name="Line 249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2" name="Line 250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3" name="Line 251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4" name="Line 252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5" name="Line 253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6" name="Line 254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7" name="Line 255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8" name="Line 256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9" name="Group 257"/>
            <p:cNvGrpSpPr>
              <a:grpSpLocks/>
            </p:cNvGrpSpPr>
            <p:nvPr/>
          </p:nvGrpSpPr>
          <p:grpSpPr bwMode="auto">
            <a:xfrm>
              <a:off x="6267" y="3258"/>
              <a:ext cx="555" cy="439"/>
              <a:chOff x="3060" y="3240"/>
              <a:chExt cx="540" cy="360"/>
            </a:xfrm>
          </p:grpSpPr>
          <p:sp>
            <p:nvSpPr>
              <p:cNvPr id="10307" name="Line 258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8" name="Line 259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9" name="Line 260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0" name="Line 261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1" name="Line 262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2" name="Line 263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3" name="Line 264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4" name="Line 265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5" name="Line 266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6" name="Line 267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7" name="Line 268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0" name="Group 269"/>
            <p:cNvGrpSpPr>
              <a:grpSpLocks/>
            </p:cNvGrpSpPr>
            <p:nvPr/>
          </p:nvGrpSpPr>
          <p:grpSpPr bwMode="auto">
            <a:xfrm>
              <a:off x="6829" y="3265"/>
              <a:ext cx="555" cy="440"/>
              <a:chOff x="3060" y="3240"/>
              <a:chExt cx="540" cy="360"/>
            </a:xfrm>
          </p:grpSpPr>
          <p:sp>
            <p:nvSpPr>
              <p:cNvPr id="10296" name="Line 270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7" name="Line 271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8" name="Line 272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9" name="Line 273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0" name="Line 274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1" name="Line 275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2" name="Line 276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3" name="Line 277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4" name="Line 278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5" name="Line 279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Line 280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1" name="Group 281"/>
            <p:cNvGrpSpPr>
              <a:grpSpLocks/>
            </p:cNvGrpSpPr>
            <p:nvPr/>
          </p:nvGrpSpPr>
          <p:grpSpPr bwMode="auto">
            <a:xfrm>
              <a:off x="7390" y="3255"/>
              <a:ext cx="555" cy="439"/>
              <a:chOff x="3060" y="3240"/>
              <a:chExt cx="540" cy="360"/>
            </a:xfrm>
          </p:grpSpPr>
          <p:sp>
            <p:nvSpPr>
              <p:cNvPr id="10285" name="Line 282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Line 283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7" name="Line 284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8" name="Line 285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Line 286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287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1" name="Line 288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2" name="Line 289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3" name="Line 290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4" name="Line 291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5" name="Line 292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2" name="Group 293"/>
            <p:cNvGrpSpPr>
              <a:grpSpLocks/>
            </p:cNvGrpSpPr>
            <p:nvPr/>
          </p:nvGrpSpPr>
          <p:grpSpPr bwMode="auto">
            <a:xfrm>
              <a:off x="7951" y="3258"/>
              <a:ext cx="555" cy="439"/>
              <a:chOff x="3060" y="3240"/>
              <a:chExt cx="540" cy="360"/>
            </a:xfrm>
          </p:grpSpPr>
          <p:sp>
            <p:nvSpPr>
              <p:cNvPr id="10274" name="Line 294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Line 295"/>
              <p:cNvSpPr>
                <a:spLocks noChangeShapeType="1"/>
              </p:cNvSpPr>
              <p:nvPr/>
            </p:nvSpPr>
            <p:spPr bwMode="auto">
              <a:xfrm>
                <a:off x="3060" y="324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6" name="Line 296"/>
              <p:cNvSpPr>
                <a:spLocks noChangeShapeType="1"/>
              </p:cNvSpPr>
              <p:nvPr/>
            </p:nvSpPr>
            <p:spPr bwMode="auto">
              <a:xfrm>
                <a:off x="3168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7" name="Line 297"/>
              <p:cNvSpPr>
                <a:spLocks noChangeShapeType="1"/>
              </p:cNvSpPr>
              <p:nvPr/>
            </p:nvSpPr>
            <p:spPr bwMode="auto">
              <a:xfrm>
                <a:off x="3330" y="3258"/>
                <a:ext cx="1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Line 298"/>
              <p:cNvSpPr>
                <a:spLocks noChangeShapeType="1"/>
              </p:cNvSpPr>
              <p:nvPr/>
            </p:nvSpPr>
            <p:spPr bwMode="auto">
              <a:xfrm>
                <a:off x="3114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Line 299"/>
              <p:cNvSpPr>
                <a:spLocks noChangeShapeType="1"/>
              </p:cNvSpPr>
              <p:nvPr/>
            </p:nvSpPr>
            <p:spPr bwMode="auto">
              <a:xfrm>
                <a:off x="3222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Line 300"/>
              <p:cNvSpPr>
                <a:spLocks noChangeShapeType="1"/>
              </p:cNvSpPr>
              <p:nvPr/>
            </p:nvSpPr>
            <p:spPr bwMode="auto">
              <a:xfrm>
                <a:off x="3383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Line 301"/>
              <p:cNvSpPr>
                <a:spLocks noChangeShapeType="1"/>
              </p:cNvSpPr>
              <p:nvPr/>
            </p:nvSpPr>
            <p:spPr bwMode="auto">
              <a:xfrm>
                <a:off x="327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Line 302"/>
              <p:cNvSpPr>
                <a:spLocks noChangeShapeType="1"/>
              </p:cNvSpPr>
              <p:nvPr/>
            </p:nvSpPr>
            <p:spPr bwMode="auto">
              <a:xfrm>
                <a:off x="3546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3" name="Line 303"/>
              <p:cNvSpPr>
                <a:spLocks noChangeShapeType="1"/>
              </p:cNvSpPr>
              <p:nvPr/>
            </p:nvSpPr>
            <p:spPr bwMode="auto">
              <a:xfrm>
                <a:off x="3491" y="3240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Line 304"/>
              <p:cNvSpPr>
                <a:spLocks noChangeShapeType="1"/>
              </p:cNvSpPr>
              <p:nvPr/>
            </p:nvSpPr>
            <p:spPr bwMode="auto">
              <a:xfrm>
                <a:off x="3438" y="3246"/>
                <a:ext cx="1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63" name="Text Box 305"/>
            <p:cNvSpPr txBox="1">
              <a:spLocks noChangeArrowheads="1"/>
            </p:cNvSpPr>
            <p:nvPr/>
          </p:nvSpPr>
          <p:spPr bwMode="auto">
            <a:xfrm>
              <a:off x="2196" y="3636"/>
              <a:ext cx="900" cy="7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0 </a:t>
              </a:r>
            </a:p>
            <a:p>
              <a:pPr eaLnBrk="1" hangingPunct="1">
                <a:lnSpc>
                  <a:spcPct val="48000"/>
                </a:lnSpc>
              </a:pPr>
              <a:r>
                <a:rPr lang="en-US" sz="1100">
                  <a:latin typeface=".VnArial" pitchFamily="34" charset="0"/>
                </a:rPr>
                <a:t>cm</a:t>
              </a:r>
              <a:endParaRPr lang="en-US" sz="1800" b="0"/>
            </a:p>
          </p:txBody>
        </p:sp>
        <p:sp>
          <p:nvSpPr>
            <p:cNvPr id="10264" name="Text Box 306"/>
            <p:cNvSpPr txBox="1">
              <a:spLocks noChangeArrowheads="1"/>
            </p:cNvSpPr>
            <p:nvPr/>
          </p:nvSpPr>
          <p:spPr bwMode="auto">
            <a:xfrm>
              <a:off x="3240" y="3690"/>
              <a:ext cx="522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2</a:t>
              </a:r>
              <a:endParaRPr lang="en-US" sz="1800" b="0"/>
            </a:p>
          </p:txBody>
        </p:sp>
        <p:sp>
          <p:nvSpPr>
            <p:cNvPr id="10265" name="Text Box 307"/>
            <p:cNvSpPr txBox="1">
              <a:spLocks noChangeArrowheads="1"/>
            </p:cNvSpPr>
            <p:nvPr/>
          </p:nvSpPr>
          <p:spPr bwMode="auto">
            <a:xfrm>
              <a:off x="3780" y="3690"/>
              <a:ext cx="504" cy="5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3</a:t>
              </a:r>
              <a:endParaRPr lang="en-US" sz="1800" b="0"/>
            </a:p>
          </p:txBody>
        </p:sp>
        <p:sp>
          <p:nvSpPr>
            <p:cNvPr id="10266" name="Text Box 308"/>
            <p:cNvSpPr txBox="1">
              <a:spLocks noChangeArrowheads="1"/>
            </p:cNvSpPr>
            <p:nvPr/>
          </p:nvSpPr>
          <p:spPr bwMode="auto">
            <a:xfrm>
              <a:off x="4374" y="3690"/>
              <a:ext cx="630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4</a:t>
              </a:r>
              <a:endParaRPr lang="en-US" sz="1800" b="0"/>
            </a:p>
          </p:txBody>
        </p:sp>
        <p:sp>
          <p:nvSpPr>
            <p:cNvPr id="10267" name="Text Box 309"/>
            <p:cNvSpPr txBox="1">
              <a:spLocks noChangeArrowheads="1"/>
            </p:cNvSpPr>
            <p:nvPr/>
          </p:nvSpPr>
          <p:spPr bwMode="auto">
            <a:xfrm>
              <a:off x="5472" y="3672"/>
              <a:ext cx="540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6</a:t>
              </a:r>
              <a:endParaRPr lang="en-US" sz="1800" b="0"/>
            </a:p>
          </p:txBody>
        </p:sp>
        <p:sp>
          <p:nvSpPr>
            <p:cNvPr id="10268" name="Text Box 310"/>
            <p:cNvSpPr txBox="1">
              <a:spLocks noChangeArrowheads="1"/>
            </p:cNvSpPr>
            <p:nvPr/>
          </p:nvSpPr>
          <p:spPr bwMode="auto">
            <a:xfrm>
              <a:off x="5994" y="3690"/>
              <a:ext cx="522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7</a:t>
              </a:r>
              <a:endParaRPr lang="en-US" sz="1800" b="0"/>
            </a:p>
          </p:txBody>
        </p:sp>
        <p:sp>
          <p:nvSpPr>
            <p:cNvPr id="10269" name="Text Box 311"/>
            <p:cNvSpPr txBox="1">
              <a:spLocks noChangeArrowheads="1"/>
            </p:cNvSpPr>
            <p:nvPr/>
          </p:nvSpPr>
          <p:spPr bwMode="auto">
            <a:xfrm>
              <a:off x="2754" y="3672"/>
              <a:ext cx="558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1</a:t>
              </a:r>
              <a:endParaRPr lang="en-US" sz="1800" b="0"/>
            </a:p>
          </p:txBody>
        </p:sp>
        <p:sp>
          <p:nvSpPr>
            <p:cNvPr id="10270" name="Text Box 312"/>
            <p:cNvSpPr txBox="1">
              <a:spLocks noChangeArrowheads="1"/>
            </p:cNvSpPr>
            <p:nvPr/>
          </p:nvSpPr>
          <p:spPr bwMode="auto">
            <a:xfrm>
              <a:off x="4950" y="3690"/>
              <a:ext cx="558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5</a:t>
              </a:r>
              <a:endParaRPr lang="en-US" sz="1800" b="0"/>
            </a:p>
          </p:txBody>
        </p:sp>
        <p:sp>
          <p:nvSpPr>
            <p:cNvPr id="10271" name="Text Box 313"/>
            <p:cNvSpPr txBox="1">
              <a:spLocks noChangeArrowheads="1"/>
            </p:cNvSpPr>
            <p:nvPr/>
          </p:nvSpPr>
          <p:spPr bwMode="auto">
            <a:xfrm>
              <a:off x="7632" y="3690"/>
              <a:ext cx="720" cy="54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10</a:t>
              </a:r>
              <a:endParaRPr lang="en-US" sz="1800" b="0"/>
            </a:p>
          </p:txBody>
        </p:sp>
        <p:sp>
          <p:nvSpPr>
            <p:cNvPr id="10272" name="Text Box 314"/>
            <p:cNvSpPr txBox="1">
              <a:spLocks noChangeArrowheads="1"/>
            </p:cNvSpPr>
            <p:nvPr/>
          </p:nvSpPr>
          <p:spPr bwMode="auto">
            <a:xfrm>
              <a:off x="6606" y="3690"/>
              <a:ext cx="486" cy="504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8</a:t>
              </a:r>
              <a:endParaRPr lang="en-US" sz="1800" b="0"/>
            </a:p>
          </p:txBody>
        </p:sp>
        <p:sp>
          <p:nvSpPr>
            <p:cNvPr id="10273" name="Text Box 315"/>
            <p:cNvSpPr txBox="1">
              <a:spLocks noChangeArrowheads="1"/>
            </p:cNvSpPr>
            <p:nvPr/>
          </p:nvSpPr>
          <p:spPr bwMode="auto">
            <a:xfrm>
              <a:off x="7182" y="3690"/>
              <a:ext cx="432" cy="54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1200"/>
                <a:t>9</a:t>
              </a:r>
              <a:endParaRPr lang="en-US" sz="1800" b="0"/>
            </a:p>
          </p:txBody>
        </p:sp>
      </p:grpSp>
      <p:sp>
        <p:nvSpPr>
          <p:cNvPr id="15677" name="Text Box 317"/>
          <p:cNvSpPr txBox="1">
            <a:spLocks noChangeArrowheads="1"/>
          </p:cNvSpPr>
          <p:nvPr/>
        </p:nvSpPr>
        <p:spPr bwMode="auto">
          <a:xfrm>
            <a:off x="2209800" y="4648200"/>
            <a:ext cx="441960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1 inch </a:t>
            </a:r>
            <a:r>
              <a:rPr lang="en-US" sz="2800" dirty="0" smtClean="0">
                <a:sym typeface="Symbol" pitchFamily="18" charset="2"/>
              </a:rPr>
              <a:t>=</a:t>
            </a:r>
            <a:r>
              <a:rPr lang="en-US" sz="2800" dirty="0" smtClean="0"/>
              <a:t> </a:t>
            </a:r>
            <a:r>
              <a:rPr lang="en-US" sz="2800" dirty="0"/>
              <a:t>2,54 cm</a:t>
            </a:r>
          </a:p>
        </p:txBody>
      </p:sp>
      <p:sp>
        <p:nvSpPr>
          <p:cNvPr id="15678" name="Line 318"/>
          <p:cNvSpPr>
            <a:spLocks noChangeShapeType="1"/>
          </p:cNvSpPr>
          <p:nvPr/>
        </p:nvSpPr>
        <p:spPr bwMode="auto">
          <a:xfrm>
            <a:off x="1938338" y="1981200"/>
            <a:ext cx="0" cy="1600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7" grpId="0" animBg="1"/>
      <p:bldP spid="1567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612775" y="0"/>
            <a:ext cx="914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ea typeface="+mn-ea"/>
            </a:endParaRP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1766888" y="228600"/>
            <a:ext cx="6999287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5400" b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  <a:ea typeface="+mn-ea"/>
            </a:endParaRPr>
          </a:p>
        </p:txBody>
      </p:sp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612775" y="2133600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a.</a:t>
            </a:r>
          </a:p>
        </p:txBody>
      </p:sp>
      <p:sp>
        <p:nvSpPr>
          <p:cNvPr id="110603" name="Text Box 11"/>
          <p:cNvSpPr txBox="1">
            <a:spLocks noChangeArrowheads="1"/>
          </p:cNvSpPr>
          <p:nvPr/>
        </p:nvSpPr>
        <p:spPr bwMode="auto">
          <a:xfrm>
            <a:off x="1069975" y="2139950"/>
            <a:ext cx="762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Độ</a:t>
            </a:r>
            <a:r>
              <a:rPr lang="en-GB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dài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đoạn thẳng là một số tự nhiên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631825" y="4800600"/>
            <a:ext cx="590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d.</a:t>
            </a:r>
          </a:p>
        </p:txBody>
      </p:sp>
      <p:sp>
        <p:nvSpPr>
          <p:cNvPr id="110605" name="Text Box 13"/>
          <p:cNvSpPr txBox="1">
            <a:spLocks noChangeArrowheads="1"/>
          </p:cNvSpPr>
          <p:nvPr/>
        </p:nvSpPr>
        <p:spPr bwMode="auto">
          <a:xfrm>
            <a:off x="1146175" y="4800600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Độ</a:t>
            </a:r>
            <a:r>
              <a:rPr lang="en-GB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dài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đoạn thẳng là một số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pt-B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lớn hơn 0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0606" name="Text Box 14"/>
          <p:cNvSpPr txBox="1">
            <a:spLocks noChangeArrowheads="1"/>
          </p:cNvSpPr>
          <p:nvPr/>
        </p:nvSpPr>
        <p:spPr bwMode="auto">
          <a:xfrm>
            <a:off x="612775" y="2997200"/>
            <a:ext cx="590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b.</a:t>
            </a:r>
          </a:p>
        </p:txBody>
      </p:sp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1146175" y="3016250"/>
            <a:ext cx="7010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Độ</a:t>
            </a:r>
            <a:r>
              <a:rPr lang="en-GB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dài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đoạn thẳng là một số lẻ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1165225" y="3924300"/>
            <a:ext cx="693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Độ</a:t>
            </a:r>
            <a:r>
              <a:rPr lang="en-GB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GB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dài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đoạn thẳng là một số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chẵn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>
            <a:off x="612775" y="3943350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c.</a:t>
            </a:r>
          </a:p>
        </p:txBody>
      </p:sp>
      <p:sp>
        <p:nvSpPr>
          <p:cNvPr id="110614" name="Oval 22"/>
          <p:cNvSpPr>
            <a:spLocks noChangeArrowheads="1"/>
          </p:cNvSpPr>
          <p:nvPr/>
        </p:nvSpPr>
        <p:spPr bwMode="auto">
          <a:xfrm>
            <a:off x="642938" y="4876800"/>
            <a:ext cx="503237" cy="482600"/>
          </a:xfrm>
          <a:prstGeom prst="ellips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</a:endParaRP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1008063" y="1268413"/>
            <a:ext cx="5761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2938" y="579438"/>
            <a:ext cx="1444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930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/>
      <p:bldP spid="110603" grpId="0"/>
      <p:bldP spid="110604" grpId="0"/>
      <p:bldP spid="110605" grpId="0"/>
      <p:bldP spid="110606" grpId="0"/>
      <p:bldP spid="110607" grpId="0"/>
      <p:bldP spid="110608" grpId="0"/>
      <p:bldP spid="110609" grpId="0"/>
      <p:bldP spid="1106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  <a:ea typeface="+mn-ea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154113" y="228600"/>
            <a:ext cx="6999287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5400" b="1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H" pitchFamily="34" charset="0"/>
              <a:ea typeface="+mn-ea"/>
            </a:endParaRP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914400" y="2484438"/>
            <a:ext cx="527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a.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1371600" y="25273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MN = RS &lt; PQ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933450" y="5151438"/>
            <a:ext cx="55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d.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1524000" y="4267200"/>
            <a:ext cx="723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MN = RS &gt; PQ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914400" y="3348038"/>
            <a:ext cx="55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b.</a:t>
            </a:r>
          </a:p>
        </p:txBody>
      </p:sp>
      <p:sp>
        <p:nvSpPr>
          <p:cNvPr id="113677" name="Text Box 13"/>
          <p:cNvSpPr txBox="1">
            <a:spLocks noChangeArrowheads="1"/>
          </p:cNvSpPr>
          <p:nvPr/>
        </p:nvSpPr>
        <p:spPr bwMode="auto">
          <a:xfrm>
            <a:off x="1510430" y="34036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MN &gt; PQ &gt; RS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3678" name="Text Box 14"/>
          <p:cNvSpPr txBox="1">
            <a:spLocks noChangeArrowheads="1"/>
          </p:cNvSpPr>
          <p:nvPr/>
        </p:nvSpPr>
        <p:spPr bwMode="auto">
          <a:xfrm>
            <a:off x="1562100" y="5181600"/>
            <a:ext cx="693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MN = RS = PQ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3679" name="Text Box 15"/>
          <p:cNvSpPr txBox="1">
            <a:spLocks noChangeArrowheads="1"/>
          </p:cNvSpPr>
          <p:nvPr/>
        </p:nvSpPr>
        <p:spPr bwMode="auto">
          <a:xfrm>
            <a:off x="914400" y="4230688"/>
            <a:ext cx="501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c.</a:t>
            </a:r>
          </a:p>
        </p:txBody>
      </p:sp>
      <p:sp>
        <p:nvSpPr>
          <p:cNvPr id="113684" name="Oval 20"/>
          <p:cNvSpPr>
            <a:spLocks noChangeArrowheads="1"/>
          </p:cNvSpPr>
          <p:nvPr/>
        </p:nvSpPr>
        <p:spPr bwMode="auto">
          <a:xfrm>
            <a:off x="914400" y="4343400"/>
            <a:ext cx="503238" cy="482600"/>
          </a:xfrm>
          <a:prstGeom prst="ellips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/>
            </a:pPr>
            <a:endParaRPr lang="en-US"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</a:endParaRP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179388" y="836613"/>
            <a:ext cx="896461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t-BR" sz="3200" b="1" dirty="0">
                <a:latin typeface="Times New Roman" pitchFamily="18" charset="0"/>
                <a:cs typeface="Times New Roman" pitchFamily="18" charset="0"/>
              </a:rPr>
              <a:t>Cho biết MN = 5 cm, PQ = 4 cm, RS = 5 cm. Ta có: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457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5250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2" grpId="0"/>
      <p:bldP spid="113673" grpId="0"/>
      <p:bldP spid="113674" grpId="0"/>
      <p:bldP spid="113675" grpId="0"/>
      <p:bldP spid="113676" grpId="0"/>
      <p:bldP spid="113677" grpId="0"/>
      <p:bldP spid="113678" grpId="0"/>
      <p:bldP spid="113679" grpId="0"/>
      <p:bldP spid="1136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939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16674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381000" y="3448724"/>
            <a:ext cx="8229600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Times New Roman" pitchFamily="18" charset="0"/>
              </a:rPr>
              <a:t>* </a:t>
            </a:r>
            <a:r>
              <a:rPr lang="en-US" sz="3600" i="1" dirty="0" err="1">
                <a:latin typeface="Times New Roman" pitchFamily="18" charset="0"/>
              </a:rPr>
              <a:t>Cách</a:t>
            </a:r>
            <a:r>
              <a:rPr lang="en-US" sz="3600" i="1" dirty="0">
                <a:latin typeface="Times New Roman" pitchFamily="18" charset="0"/>
              </a:rPr>
              <a:t> </a:t>
            </a:r>
            <a:r>
              <a:rPr lang="en-US" sz="3600" i="1" dirty="0" err="1">
                <a:latin typeface="Times New Roman" pitchFamily="18" charset="0"/>
              </a:rPr>
              <a:t>vẽ</a:t>
            </a:r>
            <a:r>
              <a:rPr lang="en-US" sz="3600" i="1" dirty="0">
                <a:latin typeface="Times New Roman" pitchFamily="18" charset="0"/>
              </a:rPr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 err="1">
                <a:latin typeface="Times New Roman" pitchFamily="18" charset="0"/>
              </a:rPr>
              <a:t>Đặt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cạnh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của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thước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thẳng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đi</a:t>
            </a:r>
            <a:r>
              <a:rPr lang="en-US" sz="3400" dirty="0">
                <a:latin typeface="Times New Roman" pitchFamily="18" charset="0"/>
              </a:rPr>
              <a:t> qua 2 </a:t>
            </a:r>
            <a:r>
              <a:rPr lang="en-US" sz="3400" dirty="0" err="1">
                <a:latin typeface="Times New Roman" pitchFamily="18" charset="0"/>
              </a:rPr>
              <a:t>điểm</a:t>
            </a:r>
            <a:r>
              <a:rPr lang="en-US" sz="3400" dirty="0">
                <a:latin typeface="Times New Roman" pitchFamily="18" charset="0"/>
              </a:rPr>
              <a:t> A, B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400" dirty="0" err="1">
                <a:latin typeface="Times New Roman" pitchFamily="18" charset="0"/>
              </a:rPr>
              <a:t>lấy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đầu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chì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vạch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theo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cạnh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thước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từ</a:t>
            </a:r>
            <a:r>
              <a:rPr lang="en-US" sz="3400" dirty="0">
                <a:latin typeface="Times New Roman" pitchFamily="18" charset="0"/>
              </a:rPr>
              <a:t> A </a:t>
            </a:r>
            <a:r>
              <a:rPr lang="en-US" sz="3400" dirty="0" err="1">
                <a:latin typeface="Times New Roman" pitchFamily="18" charset="0"/>
              </a:rPr>
              <a:t>đến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</a:rPr>
              <a:t>B, </a:t>
            </a:r>
            <a:r>
              <a:rPr lang="en-US" sz="3400" dirty="0" err="1" smtClean="0">
                <a:latin typeface="Times New Roman" pitchFamily="18" charset="0"/>
              </a:rPr>
              <a:t>tạo</a:t>
            </a:r>
            <a:r>
              <a:rPr lang="en-US" sz="3400" dirty="0" smtClean="0">
                <a:latin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</a:rPr>
              <a:t>thành</a:t>
            </a:r>
            <a:r>
              <a:rPr lang="en-US" sz="3400" dirty="0" smtClean="0">
                <a:latin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</a:rPr>
              <a:t>đoạn</a:t>
            </a:r>
            <a:r>
              <a:rPr lang="en-US" sz="3400" dirty="0" smtClean="0">
                <a:latin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</a:rPr>
              <a:t>thẳng</a:t>
            </a:r>
            <a:r>
              <a:rPr lang="en-US" sz="3400" dirty="0" smtClean="0">
                <a:latin typeface="Times New Roman" pitchFamily="18" charset="0"/>
              </a:rPr>
              <a:t> AB.</a:t>
            </a:r>
            <a:endParaRPr lang="en-US" sz="3400" dirty="0">
              <a:latin typeface="Times New Roman" pitchFamily="18" charset="0"/>
            </a:endParaRPr>
          </a:p>
        </p:txBody>
      </p:sp>
      <p:pic>
        <p:nvPicPr>
          <p:cNvPr id="5" name="Picture 14" descr="Thuoc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851" y="2085211"/>
            <a:ext cx="5501481" cy="81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15"/>
          <p:cNvSpPr>
            <a:spLocks noChangeArrowheads="1"/>
          </p:cNvSpPr>
          <p:nvPr/>
        </p:nvSpPr>
        <p:spPr bwMode="auto">
          <a:xfrm flipH="1">
            <a:off x="6008688" y="1992313"/>
            <a:ext cx="153987" cy="153987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7" name="Oval 16"/>
          <p:cNvSpPr>
            <a:spLocks noChangeArrowheads="1"/>
          </p:cNvSpPr>
          <p:nvPr/>
        </p:nvSpPr>
        <p:spPr bwMode="auto">
          <a:xfrm flipH="1">
            <a:off x="2208213" y="1945707"/>
            <a:ext cx="153987" cy="163512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254897" y="2058602"/>
            <a:ext cx="3784600" cy="15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18" descr="ButChi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3048"/>
            <a:ext cx="1012931" cy="1010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49128" y="1598525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08688" y="1598525"/>
            <a:ext cx="351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B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2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ownloads\129360cb682b9e75c7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227" y="704165"/>
            <a:ext cx="9144000" cy="1686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11939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admin\Downloads\843fa453b7b341ed18a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33" y="2381163"/>
            <a:ext cx="8666967" cy="152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4419600"/>
            <a:ext cx="743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AB, AC, AD, BC, BD, CD, DE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73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17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29" y="3448833"/>
            <a:ext cx="15443200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Line 30"/>
          <p:cNvSpPr>
            <a:spLocks noChangeShapeType="1"/>
          </p:cNvSpPr>
          <p:nvPr/>
        </p:nvSpPr>
        <p:spPr bwMode="auto">
          <a:xfrm>
            <a:off x="2776658" y="3050842"/>
            <a:ext cx="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31"/>
          <p:cNvSpPr>
            <a:spLocks noChangeShapeType="1"/>
          </p:cNvSpPr>
          <p:nvPr/>
        </p:nvSpPr>
        <p:spPr bwMode="auto">
          <a:xfrm>
            <a:off x="849682" y="2971800"/>
            <a:ext cx="0" cy="914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32"/>
          <p:cNvSpPr txBox="1">
            <a:spLocks noChangeArrowheads="1"/>
          </p:cNvSpPr>
          <p:nvPr/>
        </p:nvSpPr>
        <p:spPr bwMode="auto">
          <a:xfrm>
            <a:off x="1088038" y="5715000"/>
            <a:ext cx="495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AB = </a:t>
            </a:r>
            <a:r>
              <a:rPr lang="en-US" b="1" dirty="0" smtClean="0"/>
              <a:t>2 c</a:t>
            </a:r>
            <a:r>
              <a:rPr lang="en-US" b="1" dirty="0" smtClean="0"/>
              <a:t>m  </a:t>
            </a:r>
            <a:r>
              <a:rPr lang="en-US" b="1" dirty="0" err="1" smtClean="0"/>
              <a:t>hoặc</a:t>
            </a:r>
            <a:r>
              <a:rPr lang="en-US" b="1" dirty="0" smtClean="0"/>
              <a:t> BA  = </a:t>
            </a:r>
            <a:r>
              <a:rPr lang="en-US" b="1" dirty="0" smtClean="0"/>
              <a:t>2 c</a:t>
            </a:r>
            <a:r>
              <a:rPr lang="en-US" b="1" dirty="0" smtClean="0"/>
              <a:t>m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247" y="1685746"/>
            <a:ext cx="84727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thước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 hay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BA.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95247" y="1219200"/>
            <a:ext cx="1439863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i="1" u="sng" dirty="0" err="1">
                <a:latin typeface=".VnTime" pitchFamily="34" charset="0"/>
              </a:rPr>
              <a:t>C¸ch</a:t>
            </a:r>
            <a:r>
              <a:rPr lang="en-US" sz="2400" b="1" i="1" u="sng" dirty="0">
                <a:latin typeface=".VnTime" pitchFamily="34" charset="0"/>
              </a:rPr>
              <a:t> ®o</a:t>
            </a:r>
            <a:r>
              <a:rPr lang="en-US" sz="2400" b="1" u="sng" dirty="0">
                <a:latin typeface=".VnTime" pitchFamily="34" charset="0"/>
              </a:rPr>
              <a:t>:</a:t>
            </a:r>
            <a:endParaRPr lang="en-US" sz="1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11939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5958" y="838200"/>
            <a:ext cx="318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838200" y="3508042"/>
            <a:ext cx="193845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6729" y="3307987"/>
            <a:ext cx="6110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  </a:t>
            </a:r>
            <a:r>
              <a:rPr lang="en-US" b="1" dirty="0" smtClean="0"/>
              <a:t>●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12817" y="3284754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●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97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/>
      <p:bldP spid="3" grpId="0"/>
      <p:bldP spid="16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ownloads\3e8d93bbe75b1105484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63" y="914400"/>
            <a:ext cx="8718637" cy="188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11939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admin\Downloads\bad84d773597c3c99a8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12" y="3391422"/>
            <a:ext cx="5145588" cy="177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2967335"/>
            <a:ext cx="6828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113" y="5169040"/>
            <a:ext cx="1776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 = 3,4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74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46479"/>
            <a:ext cx="3871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So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1939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admin\Downloads\cdb8def9941962473b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2289"/>
            <a:ext cx="4495800" cy="176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7430" y="1695323"/>
            <a:ext cx="3746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168710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3cm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79403" y="230113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3cm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60859" y="271339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5cm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375" y="3443614"/>
            <a:ext cx="2854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= CD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114800"/>
            <a:ext cx="2785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&lt; EF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4760944"/>
            <a:ext cx="2802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CD &lt; EF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0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6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6"/>
          <p:cNvGrpSpPr>
            <a:grpSpLocks/>
          </p:cNvGrpSpPr>
          <p:nvPr/>
        </p:nvGrpSpPr>
        <p:grpSpPr bwMode="auto">
          <a:xfrm>
            <a:off x="381000" y="4648200"/>
            <a:ext cx="2667000" cy="1752600"/>
            <a:chOff x="2544" y="864"/>
            <a:chExt cx="1536" cy="1056"/>
          </a:xfrm>
        </p:grpSpPr>
        <p:pic>
          <p:nvPicPr>
            <p:cNvPr id="14355" name="Picture 8" descr="Bai7_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132" r="42043" b="60384"/>
            <a:stretch>
              <a:fillRect/>
            </a:stretch>
          </p:blipFill>
          <p:spPr bwMode="auto">
            <a:xfrm>
              <a:off x="2736" y="864"/>
              <a:ext cx="1344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6" name="Rectangle 15"/>
            <p:cNvSpPr>
              <a:spLocks noChangeArrowheads="1"/>
            </p:cNvSpPr>
            <p:nvPr/>
          </p:nvSpPr>
          <p:spPr bwMode="auto">
            <a:xfrm>
              <a:off x="2544" y="1584"/>
              <a:ext cx="672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b="1">
                <a:solidFill>
                  <a:schemeClr val="tx1"/>
                </a:solidFill>
              </a:endParaRPr>
            </a:p>
          </p:txBody>
        </p:sp>
      </p:grpSp>
      <p:grpSp>
        <p:nvGrpSpPr>
          <p:cNvPr id="14339" name="Group 14"/>
          <p:cNvGrpSpPr>
            <a:grpSpLocks/>
          </p:cNvGrpSpPr>
          <p:nvPr/>
        </p:nvGrpSpPr>
        <p:grpSpPr bwMode="auto">
          <a:xfrm>
            <a:off x="5600700" y="4699825"/>
            <a:ext cx="3009900" cy="1524000"/>
            <a:chOff x="1824" y="1680"/>
            <a:chExt cx="2688" cy="1728"/>
          </a:xfrm>
        </p:grpSpPr>
        <p:pic>
          <p:nvPicPr>
            <p:cNvPr id="14353" name="Picture 12" descr="Bai7_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82" t="11650" b="16116"/>
            <a:stretch>
              <a:fillRect/>
            </a:stretch>
          </p:blipFill>
          <p:spPr bwMode="auto">
            <a:xfrm>
              <a:off x="2112" y="1920"/>
              <a:ext cx="2400" cy="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4" name="Rectangle 13"/>
            <p:cNvSpPr>
              <a:spLocks noChangeArrowheads="1"/>
            </p:cNvSpPr>
            <p:nvPr/>
          </p:nvSpPr>
          <p:spPr bwMode="auto">
            <a:xfrm>
              <a:off x="1824" y="1680"/>
              <a:ext cx="105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b="1">
                <a:solidFill>
                  <a:schemeClr val="tx1"/>
                </a:solidFill>
              </a:endParaRPr>
            </a:p>
          </p:txBody>
        </p:sp>
      </p:grpSp>
      <p:pic>
        <p:nvPicPr>
          <p:cNvPr id="14340" name="Picture 10" descr="Bai7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2" t="34952" r="63637" b="13786"/>
          <a:stretch>
            <a:fillRect/>
          </a:stretch>
        </p:blipFill>
        <p:spPr bwMode="auto">
          <a:xfrm>
            <a:off x="3563260" y="5056414"/>
            <a:ext cx="1828800" cy="149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AutoShape 26" descr="Nen Powerpoint doc"/>
          <p:cNvSpPr>
            <a:spLocks noChangeArrowheads="1"/>
          </p:cNvSpPr>
          <p:nvPr/>
        </p:nvSpPr>
        <p:spPr bwMode="auto">
          <a:xfrm>
            <a:off x="3810000" y="3200400"/>
            <a:ext cx="1676400" cy="1295400"/>
          </a:xfrm>
          <a:prstGeom prst="wedgeRoundRectCallout">
            <a:avLst>
              <a:gd name="adj1" fmla="val 10986"/>
              <a:gd name="adj2" fmla="val 94977"/>
              <a:gd name="adj3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4342" name="AutoShape 25" descr="Nen Powerpoint doc"/>
          <p:cNvSpPr>
            <a:spLocks noChangeArrowheads="1"/>
          </p:cNvSpPr>
          <p:nvPr/>
        </p:nvSpPr>
        <p:spPr bwMode="auto">
          <a:xfrm>
            <a:off x="6400800" y="3200400"/>
            <a:ext cx="1676400" cy="1295400"/>
          </a:xfrm>
          <a:prstGeom prst="wedgeRoundRectCallout">
            <a:avLst>
              <a:gd name="adj1" fmla="val 32671"/>
              <a:gd name="adj2" fmla="val 82722"/>
              <a:gd name="adj3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4343" name="AutoShape 17" descr="Nen Powerpoint doc"/>
          <p:cNvSpPr>
            <a:spLocks noChangeArrowheads="1"/>
          </p:cNvSpPr>
          <p:nvPr/>
        </p:nvSpPr>
        <p:spPr bwMode="auto">
          <a:xfrm>
            <a:off x="1066800" y="3276600"/>
            <a:ext cx="1676400" cy="1295400"/>
          </a:xfrm>
          <a:prstGeom prst="wedgeRoundRectCallout">
            <a:avLst>
              <a:gd name="adj1" fmla="val 5019"/>
              <a:gd name="adj2" fmla="val 83944"/>
              <a:gd name="adj3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/>
          <a:lstStyle/>
          <a:p>
            <a:pPr algn="ctr"/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14352" name="Text Box 21"/>
          <p:cNvSpPr txBox="1">
            <a:spLocks noChangeArrowheads="1"/>
          </p:cNvSpPr>
          <p:nvPr/>
        </p:nvSpPr>
        <p:spPr bwMode="auto">
          <a:xfrm>
            <a:off x="685800" y="381001"/>
            <a:ext cx="7924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một</a:t>
            </a:r>
            <a:r>
              <a:rPr lang="en-US" b="1" dirty="0"/>
              <a:t> </a:t>
            </a:r>
            <a:r>
              <a:rPr lang="en-US" b="1" dirty="0" err="1"/>
              <a:t>sô</a:t>
            </a:r>
            <a:r>
              <a:rPr lang="en-US" b="1" dirty="0"/>
              <a:t>́ </a:t>
            </a:r>
            <a:r>
              <a:rPr lang="en-US" b="1" dirty="0" err="1"/>
              <a:t>dụng</a:t>
            </a:r>
            <a:r>
              <a:rPr lang="en-US" b="1" dirty="0"/>
              <a:t> cụ </a:t>
            </a:r>
            <a:r>
              <a:rPr lang="en-US" b="1" dirty="0" err="1"/>
              <a:t>đo</a:t>
            </a:r>
            <a:r>
              <a:rPr lang="en-US" b="1" dirty="0"/>
              <a:t> </a:t>
            </a:r>
            <a:r>
              <a:rPr lang="en-US" b="1" dirty="0" err="1"/>
              <a:t>đô</a:t>
            </a:r>
            <a:r>
              <a:rPr lang="en-US" b="1" dirty="0"/>
              <a:t>̣ </a:t>
            </a:r>
            <a:r>
              <a:rPr lang="en-US" b="1" dirty="0" err="1"/>
              <a:t>dài</a:t>
            </a:r>
            <a:r>
              <a:rPr lang="en-US" b="1" dirty="0"/>
              <a:t>. </a:t>
            </a:r>
            <a:r>
              <a:rPr lang="en-US" b="1" dirty="0" err="1"/>
              <a:t>Hãy</a:t>
            </a:r>
            <a:r>
              <a:rPr lang="en-US" b="1" dirty="0"/>
              <a:t> </a:t>
            </a:r>
            <a:r>
              <a:rPr lang="en-US" b="1" dirty="0" err="1"/>
              <a:t>nhận</a:t>
            </a:r>
            <a:r>
              <a:rPr lang="en-US" b="1" dirty="0"/>
              <a:t> </a:t>
            </a:r>
            <a:r>
              <a:rPr lang="en-US" b="1" dirty="0" err="1"/>
              <a:t>dạng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dụng</a:t>
            </a:r>
            <a:r>
              <a:rPr lang="en-US" b="1" dirty="0"/>
              <a:t> cụ </a:t>
            </a:r>
            <a:r>
              <a:rPr lang="en-US" b="1" dirty="0" err="1"/>
              <a:t>đó</a:t>
            </a:r>
            <a:r>
              <a:rPr lang="en-US" b="1" dirty="0"/>
              <a:t> </a:t>
            </a:r>
            <a:r>
              <a:rPr lang="en-US" b="1" dirty="0" err="1"/>
              <a:t>theo</a:t>
            </a:r>
            <a:r>
              <a:rPr lang="en-US" b="1" dirty="0"/>
              <a:t> </a:t>
            </a:r>
            <a:r>
              <a:rPr lang="en-US" b="1" dirty="0" err="1"/>
              <a:t>tên</a:t>
            </a:r>
            <a:r>
              <a:rPr lang="en-US" b="1" dirty="0"/>
              <a:t> </a:t>
            </a:r>
            <a:r>
              <a:rPr lang="en-US" b="1" dirty="0" err="1"/>
              <a:t>gọi</a:t>
            </a:r>
            <a:r>
              <a:rPr lang="en-US" b="1" dirty="0"/>
              <a:t> </a:t>
            </a:r>
            <a:r>
              <a:rPr lang="en-US" b="1" dirty="0" err="1"/>
              <a:t>của</a:t>
            </a:r>
            <a:r>
              <a:rPr lang="en-US" b="1" dirty="0"/>
              <a:t> </a:t>
            </a:r>
            <a:r>
              <a:rPr lang="en-US" b="1" dirty="0" err="1"/>
              <a:t>chúng</a:t>
            </a:r>
            <a:r>
              <a:rPr lang="en-US" b="1" dirty="0"/>
              <a:t>:</a:t>
            </a:r>
          </a:p>
        </p:txBody>
      </p:sp>
      <p:sp>
        <p:nvSpPr>
          <p:cNvPr id="14345" name="Text Box 27"/>
          <p:cNvSpPr txBox="1">
            <a:spLocks noChangeArrowheads="1"/>
          </p:cNvSpPr>
          <p:nvPr/>
        </p:nvSpPr>
        <p:spPr bwMode="auto">
          <a:xfrm>
            <a:off x="6934200" y="3581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</a:rPr>
              <a:t>?</a:t>
            </a:r>
            <a:endParaRPr lang="vi-VN" sz="3600" b="1" dirty="0">
              <a:solidFill>
                <a:srgbClr val="0000CC"/>
              </a:solidFill>
            </a:endParaRPr>
          </a:p>
        </p:txBody>
      </p:sp>
      <p:sp>
        <p:nvSpPr>
          <p:cNvPr id="14346" name="Text Box 28"/>
          <p:cNvSpPr txBox="1">
            <a:spLocks noChangeArrowheads="1"/>
          </p:cNvSpPr>
          <p:nvPr/>
        </p:nvSpPr>
        <p:spPr bwMode="auto">
          <a:xfrm>
            <a:off x="1600200" y="3581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</a:rPr>
              <a:t>?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14347" name="Text Box 29"/>
          <p:cNvSpPr txBox="1">
            <a:spLocks noChangeArrowheads="1"/>
          </p:cNvSpPr>
          <p:nvPr/>
        </p:nvSpPr>
        <p:spPr bwMode="auto">
          <a:xfrm>
            <a:off x="4419600" y="3581400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</a:rPr>
              <a:t>?</a:t>
            </a:r>
            <a:endParaRPr lang="vi-VN" sz="3600" b="1">
              <a:solidFill>
                <a:srgbClr val="0000CC"/>
              </a:solidFill>
            </a:endParaRP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1295400" y="2057400"/>
            <a:ext cx="1752600" cy="461665"/>
          </a:xfrm>
          <a:prstGeom prst="rect">
            <a:avLst/>
          </a:prstGeom>
          <a:solidFill>
            <a:srgbClr val="EDE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T</a:t>
            </a:r>
            <a:r>
              <a:rPr lang="en-US" sz="2400" b="1" dirty="0" err="1" smtClean="0"/>
              <a:t>hước</a:t>
            </a:r>
            <a:r>
              <a:rPr lang="en-US" sz="2400" b="1" dirty="0" smtClean="0"/>
              <a:t> </a:t>
            </a:r>
            <a:r>
              <a:rPr lang="en-US" sz="2400" b="1" dirty="0" err="1"/>
              <a:t>gấp</a:t>
            </a:r>
            <a:endParaRPr lang="vi-VN" sz="2400" b="1" dirty="0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3657600" y="2057400"/>
            <a:ext cx="1828800" cy="461665"/>
          </a:xfrm>
          <a:prstGeom prst="rect">
            <a:avLst/>
          </a:prstGeom>
          <a:solidFill>
            <a:srgbClr val="EDE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/>
              <a:t>T</a:t>
            </a:r>
            <a:r>
              <a:rPr lang="en-US" sz="2400" b="1" dirty="0" err="1" smtClean="0"/>
              <a:t>hước</a:t>
            </a:r>
            <a:r>
              <a:rPr lang="en-US" sz="2400" b="1" dirty="0" smtClean="0"/>
              <a:t> </a:t>
            </a:r>
            <a:r>
              <a:rPr lang="en-US" sz="2400" b="1" dirty="0" err="1"/>
              <a:t>xích</a:t>
            </a:r>
            <a:endParaRPr lang="vi-VN" sz="2400" b="1" dirty="0"/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5867400" y="2057400"/>
            <a:ext cx="1828800" cy="461665"/>
          </a:xfrm>
          <a:prstGeom prst="rect">
            <a:avLst/>
          </a:prstGeom>
          <a:solidFill>
            <a:srgbClr val="EDE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/>
              <a:t>Thước</a:t>
            </a:r>
            <a:r>
              <a:rPr lang="en-US" sz="2400" b="1" dirty="0" smtClean="0"/>
              <a:t> </a:t>
            </a:r>
            <a:r>
              <a:rPr lang="en-US" sz="2400" b="1" dirty="0" err="1"/>
              <a:t>dây</a:t>
            </a:r>
            <a:endParaRPr lang="vi-VN" sz="2400" b="1" dirty="0"/>
          </a:p>
        </p:txBody>
      </p:sp>
    </p:spTree>
    <p:extLst>
      <p:ext uri="{BB962C8B-B14F-4D97-AF65-F5344CB8AC3E}">
        <p14:creationId xmlns:p14="http://schemas.microsoft.com/office/powerpoint/2010/main" val="325816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09249E-7 L 0.27083 0.232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11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.28333 0.232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110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2682 L -0.54167 0.243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108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8" grpId="0" animBg="1"/>
      <p:bldP spid="9239" grpId="0" animBg="1"/>
      <p:bldP spid="92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669925"/>
            <a:ext cx="6934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8504" name="Group 72"/>
          <p:cNvGrpSpPr>
            <a:grpSpLocks/>
          </p:cNvGrpSpPr>
          <p:nvPr/>
        </p:nvGrpSpPr>
        <p:grpSpPr bwMode="auto">
          <a:xfrm>
            <a:off x="685800" y="2590800"/>
            <a:ext cx="4953000" cy="914400"/>
            <a:chOff x="-768" y="3360"/>
            <a:chExt cx="3120" cy="576"/>
          </a:xfrm>
        </p:grpSpPr>
        <p:sp>
          <p:nvSpPr>
            <p:cNvPr id="18444" name="AutoShape 12" descr="9k="/>
            <p:cNvSpPr>
              <a:spLocks noChangeAspect="1" noChangeArrowheads="1"/>
            </p:cNvSpPr>
            <p:nvPr/>
          </p:nvSpPr>
          <p:spPr bwMode="auto">
            <a:xfrm>
              <a:off x="185" y="3744"/>
              <a:ext cx="341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8445" name="Picture 13" descr="62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540" b="54471"/>
            <a:stretch>
              <a:fillRect/>
            </a:stretch>
          </p:blipFill>
          <p:spPr bwMode="auto">
            <a:xfrm>
              <a:off x="-768" y="3360"/>
              <a:ext cx="3120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-747" y="336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8517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630436"/>
              </p:ext>
            </p:extLst>
          </p:nvPr>
        </p:nvGraphicFramePr>
        <p:xfrm>
          <a:off x="304800" y="1219200"/>
          <a:ext cx="8610600" cy="5486402"/>
        </p:xfrm>
        <a:graphic>
          <a:graphicData uri="http://schemas.openxmlformats.org/drawingml/2006/table">
            <a:tbl>
              <a:tblPr/>
              <a:tblGrid>
                <a:gridCol w="5410200"/>
                <a:gridCol w="1752600"/>
                <a:gridCol w="1447800"/>
              </a:tblGrid>
              <a:tr h="890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Cách đo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Kết quả đo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Đ/S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 = 4cm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5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 = 5,5cm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5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 = 4,6cm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5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 = 4,5cm</a:t>
                      </a: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72" name="Oval 40" descr="Walnut"/>
          <p:cNvSpPr>
            <a:spLocks noChangeArrowheads="1"/>
          </p:cNvSpPr>
          <p:nvPr/>
        </p:nvSpPr>
        <p:spPr bwMode="auto">
          <a:xfrm>
            <a:off x="7772400" y="2438400"/>
            <a:ext cx="457200" cy="4572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FF99"/>
            </a:solidFill>
            <a:round/>
            <a:headEnd/>
            <a:tailEnd/>
          </a:ln>
          <a:effectLst>
            <a:outerShdw dist="45791" dir="19578596" algn="ctr" rotWithShape="0">
              <a:srgbClr val="FFFF66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vi-VN" sz="180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8473" name="Oval 41" descr="Walnut"/>
          <p:cNvSpPr>
            <a:spLocks noChangeArrowheads="1"/>
          </p:cNvSpPr>
          <p:nvPr/>
        </p:nvSpPr>
        <p:spPr bwMode="auto">
          <a:xfrm>
            <a:off x="7848600" y="3581400"/>
            <a:ext cx="457200" cy="4572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FF99"/>
            </a:solidFill>
            <a:round/>
            <a:headEnd/>
            <a:tailEnd/>
          </a:ln>
          <a:effectLst>
            <a:outerShdw dist="45791" dir="19578596" algn="ctr" rotWithShape="0">
              <a:srgbClr val="FFFF66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vi-VN" sz="180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8478" name="Oval 46" descr="Walnut"/>
          <p:cNvSpPr>
            <a:spLocks noChangeArrowheads="1"/>
          </p:cNvSpPr>
          <p:nvPr/>
        </p:nvSpPr>
        <p:spPr bwMode="auto">
          <a:xfrm>
            <a:off x="7848600" y="4724400"/>
            <a:ext cx="457200" cy="4572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FF99"/>
            </a:solidFill>
            <a:round/>
            <a:headEnd/>
            <a:tailEnd/>
          </a:ln>
          <a:effectLst>
            <a:outerShdw dist="45791" dir="19578596" algn="ctr" rotWithShape="0">
              <a:srgbClr val="FFFF66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vi-VN" sz="180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8479" name="Oval 47" descr="Walnut"/>
          <p:cNvSpPr>
            <a:spLocks noChangeArrowheads="1"/>
          </p:cNvSpPr>
          <p:nvPr/>
        </p:nvSpPr>
        <p:spPr bwMode="auto">
          <a:xfrm>
            <a:off x="7772400" y="5867400"/>
            <a:ext cx="457200" cy="4572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FFFF99"/>
            </a:solidFill>
            <a:round/>
            <a:headEnd/>
            <a:tailEnd/>
          </a:ln>
          <a:effectLst>
            <a:outerShdw dist="45791" dir="19578596" algn="ctr" rotWithShape="0">
              <a:srgbClr val="FFFF66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vi-VN" sz="1800">
                <a:solidFill>
                  <a:schemeClr val="bg1"/>
                </a:solidFill>
              </a:rPr>
              <a:t>Đ</a:t>
            </a:r>
          </a:p>
        </p:txBody>
      </p:sp>
      <p:grpSp>
        <p:nvGrpSpPr>
          <p:cNvPr id="18503" name="Group 71"/>
          <p:cNvGrpSpPr>
            <a:grpSpLocks/>
          </p:cNvGrpSpPr>
          <p:nvPr/>
        </p:nvGrpSpPr>
        <p:grpSpPr bwMode="auto">
          <a:xfrm>
            <a:off x="423863" y="2133600"/>
            <a:ext cx="3990975" cy="490538"/>
            <a:chOff x="318" y="2091"/>
            <a:chExt cx="2514" cy="309"/>
          </a:xfrm>
        </p:grpSpPr>
        <p:sp>
          <p:nvSpPr>
            <p:cNvPr id="18497" name="Line 65"/>
            <p:cNvSpPr>
              <a:spLocks noChangeShapeType="1"/>
            </p:cNvSpPr>
            <p:nvPr/>
          </p:nvSpPr>
          <p:spPr bwMode="auto">
            <a:xfrm>
              <a:off x="507" y="2370"/>
              <a:ext cx="2181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98" name="Group 66"/>
            <p:cNvGrpSpPr>
              <a:grpSpLocks/>
            </p:cNvGrpSpPr>
            <p:nvPr/>
          </p:nvGrpSpPr>
          <p:grpSpPr bwMode="auto">
            <a:xfrm>
              <a:off x="318" y="2091"/>
              <a:ext cx="288" cy="290"/>
              <a:chOff x="3672" y="1664"/>
              <a:chExt cx="288" cy="290"/>
            </a:xfrm>
          </p:grpSpPr>
          <p:sp>
            <p:nvSpPr>
              <p:cNvPr id="18499" name="Oval 67"/>
              <p:cNvSpPr>
                <a:spLocks noChangeArrowheads="1"/>
              </p:cNvSpPr>
              <p:nvPr/>
            </p:nvSpPr>
            <p:spPr bwMode="auto">
              <a:xfrm flipV="1">
                <a:off x="3840" y="1920"/>
                <a:ext cx="34" cy="34"/>
              </a:xfrm>
              <a:prstGeom prst="ellipse">
                <a:avLst/>
              </a:prstGeom>
              <a:solidFill>
                <a:srgbClr val="33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00" name="Text Box 68"/>
              <p:cNvSpPr txBox="1">
                <a:spLocks noChangeArrowheads="1"/>
              </p:cNvSpPr>
              <p:nvPr/>
            </p:nvSpPr>
            <p:spPr bwMode="auto">
              <a:xfrm>
                <a:off x="3672" y="16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3333CC"/>
                    </a:solidFill>
                  </a:rPr>
                  <a:t>M</a:t>
                </a:r>
              </a:p>
            </p:txBody>
          </p:sp>
        </p:grpSp>
        <p:sp>
          <p:nvSpPr>
            <p:cNvPr id="18501" name="Oval 69"/>
            <p:cNvSpPr>
              <a:spLocks noChangeArrowheads="1"/>
            </p:cNvSpPr>
            <p:nvPr/>
          </p:nvSpPr>
          <p:spPr bwMode="auto">
            <a:xfrm flipV="1">
              <a:off x="2667" y="2355"/>
              <a:ext cx="34" cy="34"/>
            </a:xfrm>
            <a:prstGeom prst="ellipse">
              <a:avLst/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02" name="Text Box 70"/>
            <p:cNvSpPr txBox="1"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</a:rPr>
                <a:t>N</a:t>
              </a:r>
            </a:p>
          </p:txBody>
        </p:sp>
      </p:grpSp>
      <p:grpSp>
        <p:nvGrpSpPr>
          <p:cNvPr id="18505" name="Group 73"/>
          <p:cNvGrpSpPr>
            <a:grpSpLocks/>
          </p:cNvGrpSpPr>
          <p:nvPr/>
        </p:nvGrpSpPr>
        <p:grpSpPr bwMode="auto">
          <a:xfrm>
            <a:off x="304800" y="3683000"/>
            <a:ext cx="4953001" cy="914400"/>
            <a:chOff x="-768" y="3360"/>
            <a:chExt cx="3120" cy="576"/>
          </a:xfrm>
        </p:grpSpPr>
        <p:sp>
          <p:nvSpPr>
            <p:cNvPr id="18506" name="AutoShape 74" descr="9k="/>
            <p:cNvSpPr>
              <a:spLocks noChangeAspect="1" noChangeArrowheads="1"/>
            </p:cNvSpPr>
            <p:nvPr/>
          </p:nvSpPr>
          <p:spPr bwMode="auto">
            <a:xfrm>
              <a:off x="185" y="3744"/>
              <a:ext cx="341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8507" name="Picture 75" descr="62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540" b="54471"/>
            <a:stretch>
              <a:fillRect/>
            </a:stretch>
          </p:blipFill>
          <p:spPr bwMode="auto">
            <a:xfrm>
              <a:off x="-768" y="3360"/>
              <a:ext cx="3120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508" name="Line 76"/>
            <p:cNvSpPr>
              <a:spLocks noChangeShapeType="1"/>
            </p:cNvSpPr>
            <p:nvPr/>
          </p:nvSpPr>
          <p:spPr bwMode="auto">
            <a:xfrm>
              <a:off x="-747" y="336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509" name="Group 77"/>
          <p:cNvGrpSpPr>
            <a:grpSpLocks/>
          </p:cNvGrpSpPr>
          <p:nvPr/>
        </p:nvGrpSpPr>
        <p:grpSpPr bwMode="auto">
          <a:xfrm>
            <a:off x="1209070" y="3251004"/>
            <a:ext cx="3990975" cy="490538"/>
            <a:chOff x="318" y="2091"/>
            <a:chExt cx="2514" cy="309"/>
          </a:xfrm>
        </p:grpSpPr>
        <p:sp>
          <p:nvSpPr>
            <p:cNvPr id="18510" name="Line 78"/>
            <p:cNvSpPr>
              <a:spLocks noChangeShapeType="1"/>
            </p:cNvSpPr>
            <p:nvPr/>
          </p:nvSpPr>
          <p:spPr bwMode="auto">
            <a:xfrm>
              <a:off x="507" y="2370"/>
              <a:ext cx="2181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511" name="Group 79"/>
            <p:cNvGrpSpPr>
              <a:grpSpLocks/>
            </p:cNvGrpSpPr>
            <p:nvPr/>
          </p:nvGrpSpPr>
          <p:grpSpPr bwMode="auto">
            <a:xfrm>
              <a:off x="318" y="2091"/>
              <a:ext cx="288" cy="290"/>
              <a:chOff x="3672" y="1664"/>
              <a:chExt cx="288" cy="290"/>
            </a:xfrm>
          </p:grpSpPr>
          <p:sp>
            <p:nvSpPr>
              <p:cNvPr id="18512" name="Oval 80"/>
              <p:cNvSpPr>
                <a:spLocks noChangeArrowheads="1"/>
              </p:cNvSpPr>
              <p:nvPr/>
            </p:nvSpPr>
            <p:spPr bwMode="auto">
              <a:xfrm flipV="1">
                <a:off x="3840" y="1920"/>
                <a:ext cx="34" cy="34"/>
              </a:xfrm>
              <a:prstGeom prst="ellipse">
                <a:avLst/>
              </a:prstGeom>
              <a:solidFill>
                <a:srgbClr val="33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13" name="Text Box 81"/>
              <p:cNvSpPr txBox="1">
                <a:spLocks noChangeArrowheads="1"/>
              </p:cNvSpPr>
              <p:nvPr/>
            </p:nvSpPr>
            <p:spPr bwMode="auto">
              <a:xfrm>
                <a:off x="3672" y="16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3333CC"/>
                    </a:solidFill>
                  </a:rPr>
                  <a:t>M</a:t>
                </a:r>
              </a:p>
            </p:txBody>
          </p:sp>
        </p:grpSp>
        <p:sp>
          <p:nvSpPr>
            <p:cNvPr id="18514" name="Oval 82"/>
            <p:cNvSpPr>
              <a:spLocks noChangeArrowheads="1"/>
            </p:cNvSpPr>
            <p:nvPr/>
          </p:nvSpPr>
          <p:spPr bwMode="auto">
            <a:xfrm flipV="1">
              <a:off x="2667" y="2355"/>
              <a:ext cx="34" cy="34"/>
            </a:xfrm>
            <a:prstGeom prst="ellipse">
              <a:avLst/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15" name="Text Box 83"/>
            <p:cNvSpPr txBox="1"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</a:rPr>
                <a:t>N</a:t>
              </a:r>
            </a:p>
          </p:txBody>
        </p:sp>
      </p:grpSp>
      <p:grpSp>
        <p:nvGrpSpPr>
          <p:cNvPr id="18536" name="Group 104"/>
          <p:cNvGrpSpPr>
            <a:grpSpLocks/>
          </p:cNvGrpSpPr>
          <p:nvPr/>
        </p:nvGrpSpPr>
        <p:grpSpPr bwMode="auto">
          <a:xfrm rot="-143156">
            <a:off x="471488" y="4953000"/>
            <a:ext cx="4953000" cy="914400"/>
            <a:chOff x="-768" y="3360"/>
            <a:chExt cx="3120" cy="576"/>
          </a:xfrm>
        </p:grpSpPr>
        <p:sp>
          <p:nvSpPr>
            <p:cNvPr id="18537" name="AutoShape 105" descr="9k="/>
            <p:cNvSpPr>
              <a:spLocks noChangeAspect="1" noChangeArrowheads="1"/>
            </p:cNvSpPr>
            <p:nvPr/>
          </p:nvSpPr>
          <p:spPr bwMode="auto">
            <a:xfrm>
              <a:off x="185" y="3744"/>
              <a:ext cx="341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8538" name="Picture 106" descr="62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540" b="54471"/>
            <a:stretch>
              <a:fillRect/>
            </a:stretch>
          </p:blipFill>
          <p:spPr bwMode="auto">
            <a:xfrm>
              <a:off x="-768" y="3360"/>
              <a:ext cx="3120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539" name="Line 107"/>
            <p:cNvSpPr>
              <a:spLocks noChangeShapeType="1"/>
            </p:cNvSpPr>
            <p:nvPr/>
          </p:nvSpPr>
          <p:spPr bwMode="auto">
            <a:xfrm>
              <a:off x="-747" y="336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540" name="Group 108"/>
          <p:cNvGrpSpPr>
            <a:grpSpLocks/>
          </p:cNvGrpSpPr>
          <p:nvPr/>
        </p:nvGrpSpPr>
        <p:grpSpPr bwMode="auto">
          <a:xfrm>
            <a:off x="685800" y="4433888"/>
            <a:ext cx="3990975" cy="490537"/>
            <a:chOff x="318" y="2091"/>
            <a:chExt cx="2514" cy="309"/>
          </a:xfrm>
        </p:grpSpPr>
        <p:sp>
          <p:nvSpPr>
            <p:cNvPr id="18541" name="Line 109"/>
            <p:cNvSpPr>
              <a:spLocks noChangeShapeType="1"/>
            </p:cNvSpPr>
            <p:nvPr/>
          </p:nvSpPr>
          <p:spPr bwMode="auto">
            <a:xfrm>
              <a:off x="507" y="2370"/>
              <a:ext cx="2181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542" name="Group 110"/>
            <p:cNvGrpSpPr>
              <a:grpSpLocks/>
            </p:cNvGrpSpPr>
            <p:nvPr/>
          </p:nvGrpSpPr>
          <p:grpSpPr bwMode="auto">
            <a:xfrm>
              <a:off x="318" y="2091"/>
              <a:ext cx="288" cy="290"/>
              <a:chOff x="3672" y="1664"/>
              <a:chExt cx="288" cy="290"/>
            </a:xfrm>
          </p:grpSpPr>
          <p:sp>
            <p:nvSpPr>
              <p:cNvPr id="18543" name="Oval 111"/>
              <p:cNvSpPr>
                <a:spLocks noChangeArrowheads="1"/>
              </p:cNvSpPr>
              <p:nvPr/>
            </p:nvSpPr>
            <p:spPr bwMode="auto">
              <a:xfrm flipV="1">
                <a:off x="3840" y="1920"/>
                <a:ext cx="34" cy="34"/>
              </a:xfrm>
              <a:prstGeom prst="ellipse">
                <a:avLst/>
              </a:prstGeom>
              <a:solidFill>
                <a:srgbClr val="33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44" name="Text Box 112"/>
              <p:cNvSpPr txBox="1">
                <a:spLocks noChangeArrowheads="1"/>
              </p:cNvSpPr>
              <p:nvPr/>
            </p:nvSpPr>
            <p:spPr bwMode="auto">
              <a:xfrm>
                <a:off x="3672" y="16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3333CC"/>
                    </a:solidFill>
                  </a:rPr>
                  <a:t>M</a:t>
                </a:r>
              </a:p>
            </p:txBody>
          </p:sp>
        </p:grpSp>
        <p:sp>
          <p:nvSpPr>
            <p:cNvPr id="18545" name="Oval 113"/>
            <p:cNvSpPr>
              <a:spLocks noChangeArrowheads="1"/>
            </p:cNvSpPr>
            <p:nvPr/>
          </p:nvSpPr>
          <p:spPr bwMode="auto">
            <a:xfrm flipV="1">
              <a:off x="2667" y="2355"/>
              <a:ext cx="34" cy="34"/>
            </a:xfrm>
            <a:prstGeom prst="ellipse">
              <a:avLst/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46" name="Text Box 114"/>
            <p:cNvSpPr txBox="1"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</a:rPr>
                <a:t>N</a:t>
              </a:r>
            </a:p>
          </p:txBody>
        </p:sp>
      </p:grpSp>
      <p:grpSp>
        <p:nvGrpSpPr>
          <p:cNvPr id="18554" name="Group 122"/>
          <p:cNvGrpSpPr>
            <a:grpSpLocks/>
          </p:cNvGrpSpPr>
          <p:nvPr/>
        </p:nvGrpSpPr>
        <p:grpSpPr bwMode="auto">
          <a:xfrm>
            <a:off x="338138" y="5943600"/>
            <a:ext cx="4953000" cy="914400"/>
            <a:chOff x="-768" y="3360"/>
            <a:chExt cx="3120" cy="576"/>
          </a:xfrm>
        </p:grpSpPr>
        <p:sp>
          <p:nvSpPr>
            <p:cNvPr id="18555" name="AutoShape 123" descr="9k="/>
            <p:cNvSpPr>
              <a:spLocks noChangeAspect="1" noChangeArrowheads="1"/>
            </p:cNvSpPr>
            <p:nvPr/>
          </p:nvSpPr>
          <p:spPr bwMode="auto">
            <a:xfrm>
              <a:off x="185" y="3744"/>
              <a:ext cx="341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8556" name="Picture 124" descr="62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540" b="54471"/>
            <a:stretch>
              <a:fillRect/>
            </a:stretch>
          </p:blipFill>
          <p:spPr bwMode="auto">
            <a:xfrm>
              <a:off x="-768" y="3360"/>
              <a:ext cx="3120" cy="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557" name="Line 125"/>
            <p:cNvSpPr>
              <a:spLocks noChangeShapeType="1"/>
            </p:cNvSpPr>
            <p:nvPr/>
          </p:nvSpPr>
          <p:spPr bwMode="auto">
            <a:xfrm>
              <a:off x="-747" y="336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558" name="Group 126"/>
          <p:cNvGrpSpPr>
            <a:grpSpLocks/>
          </p:cNvGrpSpPr>
          <p:nvPr/>
        </p:nvGrpSpPr>
        <p:grpSpPr bwMode="auto">
          <a:xfrm>
            <a:off x="457200" y="5486400"/>
            <a:ext cx="3990975" cy="490538"/>
            <a:chOff x="318" y="2091"/>
            <a:chExt cx="2514" cy="309"/>
          </a:xfrm>
        </p:grpSpPr>
        <p:sp>
          <p:nvSpPr>
            <p:cNvPr id="18559" name="Line 127"/>
            <p:cNvSpPr>
              <a:spLocks noChangeShapeType="1"/>
            </p:cNvSpPr>
            <p:nvPr/>
          </p:nvSpPr>
          <p:spPr bwMode="auto">
            <a:xfrm>
              <a:off x="507" y="2370"/>
              <a:ext cx="2181" cy="0"/>
            </a:xfrm>
            <a:prstGeom prst="line">
              <a:avLst/>
            </a:prstGeom>
            <a:noFill/>
            <a:ln w="381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560" name="Group 128"/>
            <p:cNvGrpSpPr>
              <a:grpSpLocks/>
            </p:cNvGrpSpPr>
            <p:nvPr/>
          </p:nvGrpSpPr>
          <p:grpSpPr bwMode="auto">
            <a:xfrm>
              <a:off x="318" y="2091"/>
              <a:ext cx="288" cy="290"/>
              <a:chOff x="3672" y="1664"/>
              <a:chExt cx="288" cy="290"/>
            </a:xfrm>
          </p:grpSpPr>
          <p:sp>
            <p:nvSpPr>
              <p:cNvPr id="18561" name="Oval 129"/>
              <p:cNvSpPr>
                <a:spLocks noChangeArrowheads="1"/>
              </p:cNvSpPr>
              <p:nvPr/>
            </p:nvSpPr>
            <p:spPr bwMode="auto">
              <a:xfrm flipV="1">
                <a:off x="3840" y="1920"/>
                <a:ext cx="34" cy="34"/>
              </a:xfrm>
              <a:prstGeom prst="ellipse">
                <a:avLst/>
              </a:prstGeom>
              <a:solidFill>
                <a:srgbClr val="3333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62" name="Text Box 130"/>
              <p:cNvSpPr txBox="1">
                <a:spLocks noChangeArrowheads="1"/>
              </p:cNvSpPr>
              <p:nvPr/>
            </p:nvSpPr>
            <p:spPr bwMode="auto">
              <a:xfrm>
                <a:off x="3672" y="1664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3333CC"/>
                    </a:solidFill>
                  </a:rPr>
                  <a:t>M</a:t>
                </a:r>
              </a:p>
            </p:txBody>
          </p:sp>
        </p:grpSp>
        <p:sp>
          <p:nvSpPr>
            <p:cNvPr id="18563" name="Oval 131"/>
            <p:cNvSpPr>
              <a:spLocks noChangeArrowheads="1"/>
            </p:cNvSpPr>
            <p:nvPr/>
          </p:nvSpPr>
          <p:spPr bwMode="auto">
            <a:xfrm flipV="1">
              <a:off x="2667" y="2355"/>
              <a:ext cx="34" cy="34"/>
            </a:xfrm>
            <a:prstGeom prst="ellipse">
              <a:avLst/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64" name="Text Box 132"/>
            <p:cNvSpPr txBox="1">
              <a:spLocks noChangeArrowheads="1"/>
            </p:cNvSpPr>
            <p:nvPr/>
          </p:nvSpPr>
          <p:spPr bwMode="auto">
            <a:xfrm>
              <a:off x="2544" y="211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</a:rPr>
                <a:t>N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923055" y="119390"/>
            <a:ext cx="1953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87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2" grpId="0" animBg="1"/>
      <p:bldP spid="18473" grpId="0" animBg="1"/>
      <p:bldP spid="18478" grpId="0" animBg="1"/>
      <p:bldP spid="184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 rot="5400000">
            <a:off x="1935163" y="3627438"/>
            <a:ext cx="5016500" cy="1447800"/>
            <a:chOff x="2112" y="1440"/>
            <a:chExt cx="2352" cy="816"/>
          </a:xfrm>
        </p:grpSpPr>
        <p:sp>
          <p:nvSpPr>
            <p:cNvPr id="20483" name="AutoShape 3" descr="9k="/>
            <p:cNvSpPr>
              <a:spLocks noChangeAspect="1" noChangeArrowheads="1"/>
            </p:cNvSpPr>
            <p:nvPr/>
          </p:nvSpPr>
          <p:spPr bwMode="auto">
            <a:xfrm>
              <a:off x="2784" y="2064"/>
              <a:ext cx="192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0484" name="Picture 4" descr="62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230"/>
            <a:stretch>
              <a:fillRect/>
            </a:stretch>
          </p:blipFill>
          <p:spPr bwMode="auto">
            <a:xfrm>
              <a:off x="2112" y="1440"/>
              <a:ext cx="2352" cy="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8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04800" y="746125"/>
            <a:ext cx="3581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/>
              <a:t>Đố</a:t>
            </a:r>
            <a:r>
              <a:rPr lang="en-US" sz="2000" b="1" u="sng" dirty="0"/>
              <a:t>: Ai </a:t>
            </a:r>
            <a:r>
              <a:rPr lang="en-US" sz="2000" b="1" u="sng" dirty="0" err="1"/>
              <a:t>tinh</a:t>
            </a:r>
            <a:r>
              <a:rPr lang="en-US" sz="2000" b="1" u="sng" dirty="0"/>
              <a:t> </a:t>
            </a:r>
            <a:r>
              <a:rPr lang="en-US" sz="2000" b="1" u="sng" dirty="0" err="1"/>
              <a:t>mắt</a:t>
            </a:r>
            <a:r>
              <a:rPr lang="en-US" sz="2000" b="1" u="sng" dirty="0"/>
              <a:t>: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81000" y="1203325"/>
            <a:ext cx="815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</a:t>
            </a:r>
            <a:r>
              <a:rPr lang="en-US" sz="2000" dirty="0" err="1"/>
              <a:t>đoạn</a:t>
            </a:r>
            <a:r>
              <a:rPr lang="en-US" sz="2000" dirty="0"/>
              <a:t> </a:t>
            </a:r>
            <a:r>
              <a:rPr lang="en-US" sz="2000" dirty="0" err="1"/>
              <a:t>thẳng</a:t>
            </a:r>
            <a:r>
              <a:rPr lang="en-US" sz="2000" dirty="0"/>
              <a:t> AB, CD, </a:t>
            </a:r>
            <a:r>
              <a:rPr lang="en-US" sz="2000" dirty="0" err="1"/>
              <a:t>đoạn</a:t>
            </a:r>
            <a:r>
              <a:rPr lang="en-US" sz="2000" dirty="0"/>
              <a:t> </a:t>
            </a:r>
            <a:r>
              <a:rPr lang="en-US" sz="2000" dirty="0" err="1"/>
              <a:t>thẳng</a:t>
            </a:r>
            <a:r>
              <a:rPr lang="en-US" sz="2000" dirty="0"/>
              <a:t> </a:t>
            </a:r>
            <a:r>
              <a:rPr lang="en-US" sz="2000" dirty="0" err="1"/>
              <a:t>nào</a:t>
            </a:r>
            <a:r>
              <a:rPr lang="en-US" sz="2000" dirty="0"/>
              <a:t> </a:t>
            </a:r>
            <a:r>
              <a:rPr lang="en-US" sz="2000" dirty="0" err="1"/>
              <a:t>dài</a:t>
            </a:r>
            <a:r>
              <a:rPr lang="en-US" sz="2000" dirty="0"/>
              <a:t> </a:t>
            </a:r>
            <a:r>
              <a:rPr lang="en-US" sz="2000" dirty="0" err="1"/>
              <a:t>hơn</a:t>
            </a:r>
            <a:r>
              <a:rPr lang="en-US" sz="2000" dirty="0"/>
              <a:t>?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117421" y="4740927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 err="1"/>
              <a:t>Đáp</a:t>
            </a:r>
            <a:r>
              <a:rPr lang="en-US" sz="2000" b="1" dirty="0"/>
              <a:t> </a:t>
            </a:r>
            <a:r>
              <a:rPr lang="en-US" sz="2000" b="1" dirty="0" err="1" smtClean="0"/>
              <a:t>án</a:t>
            </a:r>
            <a:r>
              <a:rPr lang="en-US" sz="2000" b="1" dirty="0" smtClean="0"/>
              <a:t>: </a:t>
            </a:r>
            <a:r>
              <a:rPr lang="en-US" sz="2000" b="1" dirty="0"/>
              <a:t>AB = CD</a:t>
            </a:r>
          </a:p>
        </p:txBody>
      </p:sp>
      <p:pic>
        <p:nvPicPr>
          <p:cNvPr id="2050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088" y="1890713"/>
            <a:ext cx="2141537" cy="25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504" name="Group 24"/>
          <p:cNvGrpSpPr>
            <a:grpSpLocks/>
          </p:cNvGrpSpPr>
          <p:nvPr/>
        </p:nvGrpSpPr>
        <p:grpSpPr bwMode="auto">
          <a:xfrm>
            <a:off x="3971925" y="4086225"/>
            <a:ext cx="5035550" cy="1447800"/>
            <a:chOff x="2112" y="1440"/>
            <a:chExt cx="2352" cy="816"/>
          </a:xfrm>
        </p:grpSpPr>
        <p:sp>
          <p:nvSpPr>
            <p:cNvPr id="20505" name="AutoShape 25" descr="9k="/>
            <p:cNvSpPr>
              <a:spLocks noChangeAspect="1" noChangeArrowheads="1"/>
            </p:cNvSpPr>
            <p:nvPr/>
          </p:nvSpPr>
          <p:spPr bwMode="auto">
            <a:xfrm>
              <a:off x="2784" y="2064"/>
              <a:ext cx="192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0506" name="Picture 26" descr="62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230"/>
            <a:stretch>
              <a:fillRect/>
            </a:stretch>
          </p:blipFill>
          <p:spPr bwMode="auto">
            <a:xfrm>
              <a:off x="2112" y="1440"/>
              <a:ext cx="2352" cy="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507" name="Line 27"/>
            <p:cNvSpPr>
              <a:spLocks noChangeShapeType="1"/>
            </p:cNvSpPr>
            <p:nvPr/>
          </p:nvSpPr>
          <p:spPr bwMode="auto">
            <a:xfrm>
              <a:off x="2112" y="144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5167314" y="3778250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/>
              <a:t>3cm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 rot="5400000">
            <a:off x="4887913" y="2841625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/>
              <a:t>3cm</a:t>
            </a:r>
          </a:p>
        </p:txBody>
      </p:sp>
    </p:spTree>
    <p:extLst>
      <p:ext uri="{BB962C8B-B14F-4D97-AF65-F5344CB8AC3E}">
        <p14:creationId xmlns:p14="http://schemas.microsoft.com/office/powerpoint/2010/main" val="18525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/>
      <p:bldP spid="20508" grpId="0"/>
      <p:bldP spid="205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513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152</cp:revision>
  <dcterms:created xsi:type="dcterms:W3CDTF">2016-10-17T16:00:23Z</dcterms:created>
  <dcterms:modified xsi:type="dcterms:W3CDTF">2021-09-15T05:00:57Z</dcterms:modified>
</cp:coreProperties>
</file>