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658" r:id="rId3"/>
    <p:sldMasterId id="2147489264" r:id="rId4"/>
  </p:sldMasterIdLst>
  <p:notesMasterIdLst>
    <p:notesMasterId r:id="rId15"/>
  </p:notesMasterIdLst>
  <p:sldIdLst>
    <p:sldId id="397" r:id="rId5"/>
    <p:sldId id="437" r:id="rId6"/>
    <p:sldId id="435" r:id="rId7"/>
    <p:sldId id="436" r:id="rId8"/>
    <p:sldId id="438" r:id="rId9"/>
    <p:sldId id="439" r:id="rId10"/>
    <p:sldId id="448" r:id="rId11"/>
    <p:sldId id="442" r:id="rId12"/>
    <p:sldId id="456" r:id="rId13"/>
    <p:sldId id="45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4" d="100"/>
          <a:sy n="114" d="100"/>
        </p:scale>
        <p:origin x="36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pPr/>
              <a:t>10/13/2021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pPr/>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381000" y="685800"/>
            <a:ext cx="6096000" cy="3429000"/>
          </a:xfrm>
          <a:custGeom>
            <a:avLst/>
            <a:gdLst>
              <a:gd name="T0" fmla="*/ 0 w 120000"/>
              <a:gd name="T1" fmla="*/ 0 h 120000"/>
              <a:gd name="T2" fmla="*/ 232257600 w 120000"/>
              <a:gd name="T3" fmla="*/ 0 h 120000"/>
              <a:gd name="T4" fmla="*/ 2322576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ln>
            <a:headEnd/>
            <a:tailEnd/>
          </a:ln>
        </p:spPr>
      </p:sp>
      <p:sp>
        <p:nvSpPr>
          <p:cNvPr id="119811" name="Notes Placeholder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
        <p:nvSpPr>
          <p:cNvPr id="4" name="Slide Number Placeholder 3"/>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34FC56-8203-435F-85FC-A57881F9A9CE}" type="slidenum">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882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3553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665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466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0558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3193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7961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2677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1347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737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260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6527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976907E-A94C-4964-AB82-1E6E4B82D938}"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B2E5C-FF51-497D-9990-731A47CCE2ED}" type="slidenum">
              <a:rPr lang="en-US"/>
              <a:pPr>
                <a:defRPr/>
              </a:pPr>
              <a:t>‹#›</a:t>
            </a:fld>
            <a:endParaRPr lang="en-US"/>
          </a:p>
        </p:txBody>
      </p:sp>
    </p:spTree>
    <p:extLst>
      <p:ext uri="{BB962C8B-B14F-4D97-AF65-F5344CB8AC3E}">
        <p14:creationId xmlns:p14="http://schemas.microsoft.com/office/powerpoint/2010/main" val="2285963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6E84CB1-AF2E-48D9-BC21-F53B9E495860}"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1BB978-BF3A-4D96-954C-5499876C9385}" type="slidenum">
              <a:rPr lang="en-US"/>
              <a:pPr>
                <a:defRPr/>
              </a:pPr>
              <a:t>‹#›</a:t>
            </a:fld>
            <a:endParaRPr lang="en-US"/>
          </a:p>
        </p:txBody>
      </p:sp>
    </p:spTree>
    <p:extLst>
      <p:ext uri="{BB962C8B-B14F-4D97-AF65-F5344CB8AC3E}">
        <p14:creationId xmlns:p14="http://schemas.microsoft.com/office/powerpoint/2010/main" val="3700314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F78E3810-95CB-4E4D-8990-40F53A89BB2D}"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37A7FD-AA9A-4F72-AD73-E0AE551C1E16}" type="slidenum">
              <a:rPr lang="en-US"/>
              <a:pPr>
                <a:defRPr/>
              </a:pPr>
              <a:t>‹#›</a:t>
            </a:fld>
            <a:endParaRPr lang="en-US"/>
          </a:p>
        </p:txBody>
      </p:sp>
    </p:spTree>
    <p:extLst>
      <p:ext uri="{BB962C8B-B14F-4D97-AF65-F5344CB8AC3E}">
        <p14:creationId xmlns:p14="http://schemas.microsoft.com/office/powerpoint/2010/main" val="84197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958AC19-421B-4610-A4B1-036009033ED4}"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9DF239-FEFB-4B17-999D-600A0522EF8B}" type="slidenum">
              <a:rPr lang="en-US"/>
              <a:pPr>
                <a:defRPr/>
              </a:pPr>
              <a:t>‹#›</a:t>
            </a:fld>
            <a:endParaRPr lang="en-US"/>
          </a:p>
        </p:txBody>
      </p:sp>
    </p:spTree>
    <p:extLst>
      <p:ext uri="{BB962C8B-B14F-4D97-AF65-F5344CB8AC3E}">
        <p14:creationId xmlns:p14="http://schemas.microsoft.com/office/powerpoint/2010/main" val="13854473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67AAC65D-C39C-43B4-A3F9-11E493F61A95}" type="datetimeFigureOut">
              <a:rPr lang="en-US"/>
              <a:pPr>
                <a:defRPr/>
              </a:pPr>
              <a:t>10/13/2021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6F80167-80A2-49E4-88DE-DE0AB7688B69}" type="slidenum">
              <a:rPr lang="en-US"/>
              <a:pPr>
                <a:defRPr/>
              </a:pPr>
              <a:t>‹#›</a:t>
            </a:fld>
            <a:endParaRPr lang="en-US"/>
          </a:p>
        </p:txBody>
      </p:sp>
    </p:spTree>
    <p:extLst>
      <p:ext uri="{BB962C8B-B14F-4D97-AF65-F5344CB8AC3E}">
        <p14:creationId xmlns:p14="http://schemas.microsoft.com/office/powerpoint/2010/main" val="28124880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F2374E70-D47A-4F89-A282-1D9FF3002611}" type="datetimeFigureOut">
              <a:rPr lang="en-US"/>
              <a:pPr>
                <a:defRPr/>
              </a:pPr>
              <a:t>10/13/2021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14DE842-6E75-4CB8-9E41-872C89D4B456}" type="slidenum">
              <a:rPr lang="en-US"/>
              <a:pPr>
                <a:defRPr/>
              </a:pPr>
              <a:t>‹#›</a:t>
            </a:fld>
            <a:endParaRPr lang="en-US"/>
          </a:p>
        </p:txBody>
      </p:sp>
    </p:spTree>
    <p:extLst>
      <p:ext uri="{BB962C8B-B14F-4D97-AF65-F5344CB8AC3E}">
        <p14:creationId xmlns:p14="http://schemas.microsoft.com/office/powerpoint/2010/main" val="1813423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35308E-02FB-4361-91FB-ECEA7BDF55F2}" type="datetimeFigureOut">
              <a:rPr lang="en-US"/>
              <a:pPr>
                <a:defRPr/>
              </a:pPr>
              <a:t>10/13/2021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8F4E10C-9129-494B-8B5F-4021200E089D}" type="slidenum">
              <a:rPr lang="en-US"/>
              <a:pPr>
                <a:defRPr/>
              </a:pPr>
              <a:t>‹#›</a:t>
            </a:fld>
            <a:endParaRPr lang="en-US"/>
          </a:p>
        </p:txBody>
      </p:sp>
    </p:spTree>
    <p:extLst>
      <p:ext uri="{BB962C8B-B14F-4D97-AF65-F5344CB8AC3E}">
        <p14:creationId xmlns:p14="http://schemas.microsoft.com/office/powerpoint/2010/main" val="2979716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F28A9A4-244D-4CD9-A002-FB36E90F25CC}"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E0A651-7C0E-4AF0-B3E1-0273460942CA}" type="slidenum">
              <a:rPr lang="en-US"/>
              <a:pPr>
                <a:defRPr/>
              </a:pPr>
              <a:t>‹#›</a:t>
            </a:fld>
            <a:endParaRPr lang="en-US"/>
          </a:p>
        </p:txBody>
      </p:sp>
    </p:spTree>
    <p:extLst>
      <p:ext uri="{BB962C8B-B14F-4D97-AF65-F5344CB8AC3E}">
        <p14:creationId xmlns:p14="http://schemas.microsoft.com/office/powerpoint/2010/main" val="447288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34C7EE2-A5FB-41DD-86DB-8AFC6E3B55FF}" type="datetimeFigureOut">
              <a:rPr lang="en-US"/>
              <a:pPr>
                <a:defRPr/>
              </a:pPr>
              <a:t>10/13/2021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F55D13-CDAA-4533-94FF-EF076DAB444C}" type="slidenum">
              <a:rPr lang="en-US"/>
              <a:pPr>
                <a:defRPr/>
              </a:pPr>
              <a:t>‹#›</a:t>
            </a:fld>
            <a:endParaRPr lang="en-US"/>
          </a:p>
        </p:txBody>
      </p:sp>
    </p:spTree>
    <p:extLst>
      <p:ext uri="{BB962C8B-B14F-4D97-AF65-F5344CB8AC3E}">
        <p14:creationId xmlns:p14="http://schemas.microsoft.com/office/powerpoint/2010/main" val="3018090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B8F1BB6-2ECB-4FB9-9AAB-1056CB2F84BF}"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9EABF9-E573-437E-A159-F96E56F54535}" type="slidenum">
              <a:rPr lang="en-US"/>
              <a:pPr>
                <a:defRPr/>
              </a:pPr>
              <a:t>‹#›</a:t>
            </a:fld>
            <a:endParaRPr lang="en-US"/>
          </a:p>
        </p:txBody>
      </p:sp>
    </p:spTree>
    <p:extLst>
      <p:ext uri="{BB962C8B-B14F-4D97-AF65-F5344CB8AC3E}">
        <p14:creationId xmlns:p14="http://schemas.microsoft.com/office/powerpoint/2010/main" val="1569437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B7F63BE-AF71-49FB-9A65-C9F213619792}" type="datetimeFigureOut">
              <a:rPr lang="en-US"/>
              <a:pPr>
                <a:defRPr/>
              </a:pPr>
              <a:t>10/13/2021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53C491-8BDA-4421-ACCB-7994E3F7F32A}" type="slidenum">
              <a:rPr lang="en-US"/>
              <a:pPr>
                <a:defRPr/>
              </a:pPr>
              <a:t>‹#›</a:t>
            </a:fld>
            <a:endParaRPr lang="en-US"/>
          </a:p>
        </p:txBody>
      </p:sp>
    </p:spTree>
    <p:extLst>
      <p:ext uri="{BB962C8B-B14F-4D97-AF65-F5344CB8AC3E}">
        <p14:creationId xmlns:p14="http://schemas.microsoft.com/office/powerpoint/2010/main" val="2201605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pPr/>
              <a:t>10/13/2021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pPr/>
              <a:t>10/13/2021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pPr/>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F9C6D-A11E-4874-B8CF-ECEA677E1641}" type="datetimeFigureOut">
              <a:rPr lang="en-US" smtClean="0">
                <a:solidFill>
                  <a:prstClr val="black">
                    <a:tint val="75000"/>
                  </a:prstClr>
                </a:solidFill>
              </a:rPr>
              <a:pPr/>
              <a:t>10/13/2021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C7858-039C-4FE9-B0A4-5538D39042F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209522"/>
      </p:ext>
    </p:extLst>
  </p:cSld>
  <p:clrMap bg1="lt1" tx1="dk1" bg2="lt2" tx2="dk2" accent1="accent1" accent2="accent2" accent3="accent3" accent4="accent4" accent5="accent5" accent6="accent6" hlink="hlink" folHlink="folHlink"/>
  <p:sldLayoutIdLst>
    <p:sldLayoutId id="2147488659" r:id="rId1"/>
    <p:sldLayoutId id="2147488660" r:id="rId2"/>
    <p:sldLayoutId id="2147488661" r:id="rId3"/>
    <p:sldLayoutId id="2147488662" r:id="rId4"/>
    <p:sldLayoutId id="2147488663" r:id="rId5"/>
    <p:sldLayoutId id="2147488664" r:id="rId6"/>
    <p:sldLayoutId id="2147488665" r:id="rId7"/>
    <p:sldLayoutId id="2147488666" r:id="rId8"/>
    <p:sldLayoutId id="2147488667" r:id="rId9"/>
    <p:sldLayoutId id="2147488668" r:id="rId10"/>
    <p:sldLayoutId id="21474886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panose="020F0502020204030204"/>
                <a:cs typeface="+mn-cs"/>
              </a:defRPr>
            </a:lvl1pPr>
          </a:lstStyle>
          <a:p>
            <a:pPr>
              <a:defRPr/>
            </a:pPr>
            <a:fld id="{C1E0FE07-AAAE-4916-8EB4-BE769335DEC4}" type="datetimeFigureOut">
              <a:rPr lang="en-US">
                <a:sym typeface="Arial" panose="020B0604020202020204" pitchFamily="34" charset="0"/>
              </a:rPr>
              <a:pPr>
                <a:defRPr/>
              </a:pPr>
              <a:t>10/13/2021</a:t>
            </a:fld>
            <a:endParaRPr lang="en-US">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panose="020F0502020204030204"/>
                <a:cs typeface="+mn-cs"/>
              </a:defRPr>
            </a:lvl1pPr>
          </a:lstStyle>
          <a:p>
            <a:pPr>
              <a:defRPr/>
            </a:pPr>
            <a:fld id="{65CA5808-A71E-4E86-9461-9CE2F30D2093}" type="slidenum">
              <a:rPr lang="en-US">
                <a:sym typeface="Arial" panose="020B0604020202020204" pitchFamily="34" charset="0"/>
              </a:rPr>
              <a:pPr>
                <a:defRPr/>
              </a:pPr>
              <a:t>‹#›</a:t>
            </a:fld>
            <a:endParaRPr lang="en-US">
              <a:sym typeface="Arial" panose="020B0604020202020204" pitchFamily="34" charset="0"/>
            </a:endParaRPr>
          </a:p>
        </p:txBody>
      </p:sp>
    </p:spTree>
    <p:extLst>
      <p:ext uri="{BB962C8B-B14F-4D97-AF65-F5344CB8AC3E}">
        <p14:creationId xmlns:p14="http://schemas.microsoft.com/office/powerpoint/2010/main" val="1030473835"/>
      </p:ext>
    </p:extLst>
  </p:cSld>
  <p:clrMap bg1="lt1" tx1="dk1" bg2="lt2" tx2="dk2" accent1="accent1" accent2="accent2" accent3="accent3" accent4="accent4" accent5="accent5" accent6="accent6" hlink="hlink" folHlink="folHlink"/>
  <p:sldLayoutIdLst>
    <p:sldLayoutId id="2147489265" r:id="rId1"/>
    <p:sldLayoutId id="2147489266" r:id="rId2"/>
    <p:sldLayoutId id="2147489267" r:id="rId3"/>
    <p:sldLayoutId id="2147489268" r:id="rId4"/>
    <p:sldLayoutId id="2147489269" r:id="rId5"/>
    <p:sldLayoutId id="2147489270" r:id="rId6"/>
    <p:sldLayoutId id="2147489271" r:id="rId7"/>
    <p:sldLayoutId id="2147489272" r:id="rId8"/>
    <p:sldLayoutId id="2147489273" r:id="rId9"/>
    <p:sldLayoutId id="2147489274" r:id="rId10"/>
    <p:sldLayoutId id="2147489275"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3.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2.png"/><Relationship Id="rId5" Type="http://schemas.openxmlformats.org/officeDocument/2006/relationships/image" Target="https://cth.edu.vn/wp-content/uploads/2018/03/phuong-phap-hoc-hop-tac-think-pair-share.jpg" TargetMode="External"/><Relationship Id="rId4" Type="http://schemas.openxmlformats.org/officeDocument/2006/relationships/image" Target="../media/image11.jpe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https://cth.edu.vn/wp-content/uploads/2018/03/phuong-phap-hoc-hop-tac-think-pair-share.jpg" TargetMode="External"/><Relationship Id="rId2" Type="http://schemas.openxmlformats.org/officeDocument/2006/relationships/image" Target="../media/image15.jpeg"/><Relationship Id="rId1" Type="http://schemas.openxmlformats.org/officeDocument/2006/relationships/slideLayout" Target="../slideLayouts/slideLayout24.xml"/><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6.gif"/><Relationship Id="rId2" Type="http://schemas.openxmlformats.org/officeDocument/2006/relationships/slideLayout" Target="../slideLayouts/slideLayout35.xml"/><Relationship Id="rId1" Type="http://schemas.openxmlformats.org/officeDocument/2006/relationships/tags" Target="../tags/tag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ốn Sách Trang Đọc - Miễn Phí vector hình ảnh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15" y="0"/>
            <a:ext cx="11243145" cy="666319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a:spLocks noChangeArrowheads="1"/>
          </p:cNvSpPr>
          <p:nvPr/>
        </p:nvSpPr>
        <p:spPr bwMode="auto">
          <a:xfrm>
            <a:off x="2027802" y="1401829"/>
            <a:ext cx="353246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3:</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SIÊNG NĂNG, KIÊN TRÌ</a:t>
            </a:r>
          </a:p>
          <a:p>
            <a:pPr algn="ctr" eaLnBrk="0" fontAlgn="base" hangingPunct="0">
              <a:spcBef>
                <a:spcPct val="0"/>
              </a:spcBef>
              <a:spcAft>
                <a:spcPct val="0"/>
              </a:spcAft>
            </a:pPr>
            <a:r>
              <a:rPr lang="en-US" altLang="en-US" sz="4400" b="1" dirty="0">
                <a:solidFill>
                  <a:srgbClr val="0000FF"/>
                </a:solidFill>
                <a:latin typeface="#9Slide05 Fourth" panose="00000500000000000000" pitchFamily="2" charset="0"/>
                <a:ea typeface="Helvetica Neue"/>
                <a:cs typeface="Helvetica Neue"/>
              </a:rPr>
              <a:t>(</a:t>
            </a:r>
            <a:r>
              <a:rPr lang="en-US" altLang="en-US" sz="4400" b="1" dirty="0" err="1">
                <a:solidFill>
                  <a:srgbClr val="0000FF"/>
                </a:solidFill>
                <a:latin typeface="#9Slide05 Fourth" panose="00000500000000000000" pitchFamily="2" charset="0"/>
                <a:ea typeface="Helvetica Neue"/>
                <a:cs typeface="Helvetica Neue"/>
              </a:rPr>
              <a:t>Tiết</a:t>
            </a:r>
            <a:r>
              <a:rPr lang="en-US" altLang="en-US" sz="4400" b="1" dirty="0">
                <a:solidFill>
                  <a:srgbClr val="0000FF"/>
                </a:solidFill>
                <a:latin typeface="#9Slide05 Fourth" panose="00000500000000000000" pitchFamily="2" charset="0"/>
                <a:ea typeface="Helvetica Neue"/>
                <a:cs typeface="Helvetica Neue"/>
              </a:rPr>
              <a:t> 2)</a:t>
            </a:r>
            <a:endParaRPr lang="en-SG" altLang="en-US" sz="4400" b="1" dirty="0">
              <a:solidFill>
                <a:srgbClr val="0000FF"/>
              </a:solidFill>
              <a:latin typeface="#9Slide05 Fourth" panose="00000500000000000000" pitchFamily="2" charset="0"/>
            </a:endParaRPr>
          </a:p>
        </p:txBody>
      </p:sp>
      <p:grpSp>
        <p:nvGrpSpPr>
          <p:cNvPr id="19" name="Group 18"/>
          <p:cNvGrpSpPr/>
          <p:nvPr/>
        </p:nvGrpSpPr>
        <p:grpSpPr>
          <a:xfrm>
            <a:off x="1534496" y="310451"/>
            <a:ext cx="9051911" cy="5275959"/>
            <a:chOff x="1534496" y="310451"/>
            <a:chExt cx="9051911" cy="5275959"/>
          </a:xfrm>
        </p:grpSpPr>
        <p:pic>
          <p:nvPicPr>
            <p:cNvPr id="13" name="PA_库_图片 27"/>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a:fillRect/>
            </a:stretch>
          </p:blipFill>
          <p:spPr>
            <a:xfrm rot="5174318">
              <a:off x="6475588" y="-365577"/>
              <a:ext cx="1747392" cy="3099448"/>
            </a:xfrm>
            <a:prstGeom prst="rect">
              <a:avLst/>
            </a:prstGeom>
          </p:spPr>
        </p:pic>
        <p:pic>
          <p:nvPicPr>
            <p:cNvPr id="15" name="Google Shape;125;p5"/>
            <p:cNvPicPr preferRelativeResize="0"/>
            <p:nvPr/>
          </p:nvPicPr>
          <p:blipFill rotWithShape="1">
            <a:blip r:embed="rId6">
              <a:alphaModFix/>
            </a:blip>
            <a:srcRect/>
            <a:stretch/>
          </p:blipFill>
          <p:spPr>
            <a:xfrm>
              <a:off x="6252947" y="1689034"/>
              <a:ext cx="4333460" cy="3897376"/>
            </a:xfrm>
            <a:prstGeom prst="rect">
              <a:avLst/>
            </a:prstGeom>
            <a:noFill/>
            <a:ln>
              <a:noFill/>
            </a:ln>
          </p:spPr>
        </p:pic>
        <p:sp>
          <p:nvSpPr>
            <p:cNvPr id="16" name="文本框 6"/>
            <p:cNvSpPr txBox="1"/>
            <p:nvPr/>
          </p:nvSpPr>
          <p:spPr>
            <a:xfrm>
              <a:off x="6352700" y="3394810"/>
              <a:ext cx="4233707" cy="1938992"/>
            </a:xfrm>
            <a:prstGeom prst="rect">
              <a:avLst/>
            </a:prstGeom>
            <a:noFill/>
          </p:spPr>
          <p:txBody>
            <a:bodyPr wrap="square" rtlCol="0">
              <a:spAutoFit/>
            </a:bodyPr>
            <a:lstStyle/>
            <a:p>
              <a:pPr algn="ctr"/>
              <a:r>
                <a:rPr lang="en-US" altLang="zh-CN" sz="6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II. </a:t>
              </a:r>
            </a:p>
            <a:p>
              <a:pPr algn="ctr"/>
              <a:r>
                <a:rPr lang="en-US" altLang="zh-CN" sz="6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KHÁM PHÁ</a:t>
              </a:r>
              <a:endParaRPr lang="zh-CN" altLang="en-US" sz="6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18" name="PA_库_图片 2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rot="16200000">
              <a:off x="1383508" y="599933"/>
              <a:ext cx="4706534" cy="4404558"/>
            </a:xfrm>
            <a:prstGeom prst="rect">
              <a:avLst/>
            </a:prstGeom>
          </p:spPr>
        </p:pic>
      </p:grpSp>
    </p:spTree>
    <p:extLst>
      <p:ext uri="{BB962C8B-B14F-4D97-AF65-F5344CB8AC3E}">
        <p14:creationId xmlns:p14="http://schemas.microsoft.com/office/powerpoint/2010/main" val="359040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ốn Sách Trang Đọc - Miễn Phí vector hình ảnh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415" y="0"/>
            <a:ext cx="11243145" cy="666319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a:spLocks noChangeArrowheads="1"/>
          </p:cNvSpPr>
          <p:nvPr/>
        </p:nvSpPr>
        <p:spPr bwMode="auto">
          <a:xfrm>
            <a:off x="1942097" y="1514064"/>
            <a:ext cx="353246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3:</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SIÊNG NĂNG, KIÊN TRÌ</a:t>
            </a:r>
          </a:p>
          <a:p>
            <a:pPr algn="ctr" eaLnBrk="0" fontAlgn="base" hangingPunct="0">
              <a:spcBef>
                <a:spcPct val="0"/>
              </a:spcBef>
              <a:spcAft>
                <a:spcPct val="0"/>
              </a:spcAft>
            </a:pPr>
            <a:r>
              <a:rPr lang="en-US" altLang="en-US" sz="4400" b="1" dirty="0">
                <a:solidFill>
                  <a:srgbClr val="0000FF"/>
                </a:solidFill>
                <a:latin typeface="#9Slide05 Fourth" panose="00000500000000000000" pitchFamily="2" charset="0"/>
                <a:ea typeface="Helvetica Neue"/>
                <a:cs typeface="Helvetica Neue"/>
              </a:rPr>
              <a:t>(</a:t>
            </a:r>
            <a:r>
              <a:rPr lang="en-US" altLang="en-US" sz="4400" b="1" dirty="0" err="1">
                <a:solidFill>
                  <a:srgbClr val="0000FF"/>
                </a:solidFill>
                <a:latin typeface="#9Slide05 Fourth" panose="00000500000000000000" pitchFamily="2" charset="0"/>
                <a:ea typeface="Helvetica Neue"/>
                <a:cs typeface="Helvetica Neue"/>
              </a:rPr>
              <a:t>Tiết</a:t>
            </a:r>
            <a:r>
              <a:rPr lang="en-US" altLang="en-US" sz="4400" b="1" dirty="0">
                <a:solidFill>
                  <a:srgbClr val="0000FF"/>
                </a:solidFill>
                <a:latin typeface="#9Slide05 Fourth" panose="00000500000000000000" pitchFamily="2" charset="0"/>
                <a:ea typeface="Helvetica Neue"/>
                <a:cs typeface="Helvetica Neue"/>
              </a:rPr>
              <a:t> 2)</a:t>
            </a:r>
            <a:endParaRPr lang="en-US" altLang="en-US" sz="4400" b="1" dirty="0">
              <a:solidFill>
                <a:srgbClr val="FF0000"/>
              </a:solidFill>
              <a:latin typeface="#9Slide05 Fourth" panose="00000500000000000000" pitchFamily="2" charset="0"/>
              <a:ea typeface="Helvetica Neue"/>
              <a:cs typeface="Helvetica Neue"/>
            </a:endParaRPr>
          </a:p>
        </p:txBody>
      </p:sp>
      <p:grpSp>
        <p:nvGrpSpPr>
          <p:cNvPr id="19" name="Group 18"/>
          <p:cNvGrpSpPr/>
          <p:nvPr/>
        </p:nvGrpSpPr>
        <p:grpSpPr>
          <a:xfrm>
            <a:off x="1508426" y="310451"/>
            <a:ext cx="9143168" cy="5275959"/>
            <a:chOff x="1508426" y="310451"/>
            <a:chExt cx="9143168" cy="5275959"/>
          </a:xfrm>
        </p:grpSpPr>
        <p:pic>
          <p:nvPicPr>
            <p:cNvPr id="13" name="PA_库_图片 27"/>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a:stretch>
              <a:fillRect/>
            </a:stretch>
          </p:blipFill>
          <p:spPr>
            <a:xfrm rot="5174318">
              <a:off x="6475588" y="-365577"/>
              <a:ext cx="1747392" cy="3099448"/>
            </a:xfrm>
            <a:prstGeom prst="rect">
              <a:avLst/>
            </a:prstGeom>
          </p:spPr>
        </p:pic>
        <p:pic>
          <p:nvPicPr>
            <p:cNvPr id="15" name="Google Shape;125;p5"/>
            <p:cNvPicPr preferRelativeResize="0"/>
            <p:nvPr/>
          </p:nvPicPr>
          <p:blipFill rotWithShape="1">
            <a:blip r:embed="rId6">
              <a:alphaModFix/>
            </a:blip>
            <a:srcRect/>
            <a:stretch/>
          </p:blipFill>
          <p:spPr>
            <a:xfrm>
              <a:off x="5933250" y="1689034"/>
              <a:ext cx="4718344" cy="3897376"/>
            </a:xfrm>
            <a:prstGeom prst="rect">
              <a:avLst/>
            </a:prstGeom>
            <a:noFill/>
            <a:ln>
              <a:noFill/>
            </a:ln>
          </p:spPr>
        </p:pic>
        <p:sp>
          <p:nvSpPr>
            <p:cNvPr id="16" name="文本框 6"/>
            <p:cNvSpPr txBox="1"/>
            <p:nvPr/>
          </p:nvSpPr>
          <p:spPr>
            <a:xfrm>
              <a:off x="6245141" y="3331596"/>
              <a:ext cx="4233707" cy="1938992"/>
            </a:xfrm>
            <a:prstGeom prst="rect">
              <a:avLst/>
            </a:prstGeom>
            <a:noFill/>
          </p:spPr>
          <p:txBody>
            <a:bodyPr wrap="square" rtlCol="0">
              <a:spAutoFit/>
            </a:bodyPr>
            <a:lstStyle/>
            <a:p>
              <a:pPr algn="ctr"/>
              <a:r>
                <a:rPr lang="en-US" altLang="zh-CN" sz="6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Xin </a:t>
              </a:r>
              <a:r>
                <a:rPr lang="en-US" altLang="zh-CN" sz="6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chào</a:t>
              </a:r>
              <a:r>
                <a:rPr lang="en-US" altLang="zh-CN" sz="6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6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và</a:t>
              </a:r>
              <a:r>
                <a:rPr lang="en-US" altLang="zh-CN" sz="6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6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hẹn</a:t>
              </a:r>
              <a:r>
                <a:rPr lang="en-US" altLang="zh-CN" sz="6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6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gặp</a:t>
              </a:r>
              <a:r>
                <a:rPr lang="en-US" altLang="zh-CN" sz="6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 </a:t>
              </a:r>
              <a:r>
                <a:rPr lang="en-US" altLang="zh-CN" sz="6000" b="1" dirty="0" err="1">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rPr>
                <a:t>lại</a:t>
              </a:r>
              <a:endParaRPr lang="zh-CN" altLang="en-US" sz="6000" b="1" dirty="0">
                <a:solidFill>
                  <a:prstClr val="black"/>
                </a:solidFill>
                <a:effectLst>
                  <a:glow rad="101600">
                    <a:srgbClr val="E6B91E">
                      <a:satMod val="175000"/>
                      <a:alpha val="40000"/>
                    </a:srgbClr>
                  </a:glow>
                </a:effectLst>
                <a:latin typeface="SVN-Vanilla Daisy Pro" panose="00000500000000000000" pitchFamily="2" charset="0"/>
                <a:ea typeface="微软雅黑" panose="020B0503020204020204" charset="-122"/>
                <a:cs typeface="Times New Roman" pitchFamily="18" charset="0"/>
              </a:endParaRPr>
            </a:p>
          </p:txBody>
        </p:sp>
        <p:pic>
          <p:nvPicPr>
            <p:cNvPr id="18" name="PA_库_图片 22"/>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rot="16200000">
              <a:off x="1355105" y="765572"/>
              <a:ext cx="4779249" cy="4472608"/>
            </a:xfrm>
            <a:prstGeom prst="rect">
              <a:avLst/>
            </a:prstGeom>
          </p:spPr>
        </p:pic>
      </p:grpSp>
    </p:spTree>
    <p:extLst>
      <p:ext uri="{BB962C8B-B14F-4D97-AF65-F5344CB8AC3E}">
        <p14:creationId xmlns:p14="http://schemas.microsoft.com/office/powerpoint/2010/main" val="78264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36567" y="634162"/>
            <a:ext cx="11640166" cy="6315244"/>
            <a:chOff x="636567" y="634162"/>
            <a:chExt cx="11640166" cy="6315244"/>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67" y="634162"/>
              <a:ext cx="5064981" cy="5897312"/>
            </a:xfrm>
            <a:prstGeom prst="rect">
              <a:avLst/>
            </a:prstGeom>
          </p:spPr>
        </p:pic>
        <p:pic>
          <p:nvPicPr>
            <p:cNvPr id="12"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987410" y="3009026"/>
              <a:ext cx="1934005" cy="2654235"/>
            </a:xfrm>
            <a:prstGeom prst="rect">
              <a:avLst/>
            </a:prstGeom>
          </p:spPr>
        </p:pic>
        <p:pic>
          <p:nvPicPr>
            <p:cNvPr id="13" name="图片 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6438966" y="5181373"/>
              <a:ext cx="4470400" cy="1768033"/>
            </a:xfrm>
            <a:prstGeom prst="rect">
              <a:avLst/>
            </a:prstGeom>
          </p:spPr>
        </p:pic>
        <p:pic>
          <p:nvPicPr>
            <p:cNvPr id="14" name="图片 3"/>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979714" y="987490"/>
              <a:ext cx="8621377" cy="4528321"/>
            </a:xfrm>
            <a:prstGeom prst="rect">
              <a:avLst/>
            </a:prstGeom>
          </p:spPr>
        </p:pic>
        <p:pic>
          <p:nvPicPr>
            <p:cNvPr id="15" name="图片 8"/>
            <p:cNvPicPr>
              <a:picLocks noChangeAspect="1"/>
            </p:cNvPicPr>
            <p:nvPr/>
          </p:nvPicPr>
          <p:blipFill rotWithShape="1">
            <a:blip r:embed="rId6">
              <a:extLst>
                <a:ext uri="{28A0092B-C50C-407E-A947-70E740481C1C}">
                  <a14:useLocalDpi xmlns:a14="http://schemas.microsoft.com/office/drawing/2010/main" val="0"/>
                </a:ext>
              </a:extLst>
            </a:blip>
            <a:srcRect l="77867" t="20385" r="6933" b="5896"/>
            <a:stretch/>
          </p:blipFill>
          <p:spPr>
            <a:xfrm>
              <a:off x="10423549" y="1675533"/>
              <a:ext cx="1853184" cy="5055616"/>
            </a:xfrm>
            <a:prstGeom prst="rect">
              <a:avLst/>
            </a:prstGeom>
          </p:spPr>
        </p:pic>
      </p:grpSp>
      <p:sp>
        <p:nvSpPr>
          <p:cNvPr id="16" name="Rectangle 15"/>
          <p:cNvSpPr/>
          <p:nvPr/>
        </p:nvSpPr>
        <p:spPr>
          <a:xfrm>
            <a:off x="2430960" y="2719717"/>
            <a:ext cx="6541176"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3. Ý NGHĨA CỦA SIÊNG NĂNG, KIÊN TRÌ</a:t>
            </a:r>
          </a:p>
        </p:txBody>
      </p:sp>
      <p:pic>
        <p:nvPicPr>
          <p:cNvPr id="18" name="图片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7" y="1799845"/>
            <a:ext cx="2581416" cy="392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670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700703616"/>
              </p:ext>
            </p:extLst>
          </p:nvPr>
        </p:nvGraphicFramePr>
        <p:xfrm>
          <a:off x="228600" y="2202177"/>
          <a:ext cx="11734800" cy="5064664"/>
        </p:xfrm>
        <a:graphic>
          <a:graphicData uri="http://schemas.openxmlformats.org/drawingml/2006/table">
            <a:tbl>
              <a:tblPr firstRow="1" firstCol="1" bandRow="1"/>
              <a:tblGrid>
                <a:gridCol w="2520226">
                  <a:extLst>
                    <a:ext uri="{9D8B030D-6E8A-4147-A177-3AD203B41FA5}">
                      <a16:colId xmlns:a16="http://schemas.microsoft.com/office/drawing/2014/main" val="20000"/>
                    </a:ext>
                  </a:extLst>
                </a:gridCol>
                <a:gridCol w="9214574">
                  <a:extLst>
                    <a:ext uri="{9D8B030D-6E8A-4147-A177-3AD203B41FA5}">
                      <a16:colId xmlns:a16="http://schemas.microsoft.com/office/drawing/2014/main" val="20001"/>
                    </a:ext>
                  </a:extLst>
                </a:gridCol>
              </a:tblGrid>
              <a:tr h="1695520">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Học</a:t>
                      </a:r>
                      <a:r>
                        <a:rPr lang="en-US" sz="2800" b="1" baseline="0" dirty="0">
                          <a:solidFill>
                            <a:srgbClr val="FF0000"/>
                          </a:solidFill>
                          <a:effectLst/>
                          <a:latin typeface="SVN-Vanilla Daisy Pro" panose="00000500000000000000" pitchFamily="2" charset="0"/>
                          <a:ea typeface="DengXian"/>
                        </a:rPr>
                        <a:t> </a:t>
                      </a:r>
                      <a:r>
                        <a:rPr lang="en-US" sz="2800" b="1" baseline="0" dirty="0" err="1">
                          <a:solidFill>
                            <a:srgbClr val="FF0000"/>
                          </a:solidFill>
                          <a:effectLst/>
                          <a:latin typeface="SVN-Vanilla Daisy Pro" panose="00000500000000000000" pitchFamily="2" charset="0"/>
                          <a:ea typeface="DengXian"/>
                        </a:rPr>
                        <a:t>sinh</a:t>
                      </a:r>
                      <a:r>
                        <a:rPr lang="en-US" sz="2800" b="1" baseline="0"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thực</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hiện</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hoạt</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động</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cá</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nhân</a:t>
                      </a:r>
                      <a:r>
                        <a:rPr lang="en-US" sz="2800" b="1" dirty="0">
                          <a:solidFill>
                            <a:srgbClr val="FF0000"/>
                          </a:solidFill>
                          <a:effectLst/>
                          <a:latin typeface="SVN-Vanilla Daisy Pro" panose="00000500000000000000" pitchFamily="2" charset="0"/>
                          <a:ea typeface="DengXian"/>
                        </a:rPr>
                        <a:t> “Think</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Suy</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nghĩ</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độc</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lập</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về</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vấn</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đề</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suy</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nghĩ</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của</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em</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về</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hai</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câu</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danh</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ngôn</a:t>
                      </a:r>
                      <a:r>
                        <a:rPr lang="en-US" sz="2800" baseline="0" dirty="0">
                          <a:solidFill>
                            <a:srgbClr val="000000"/>
                          </a:solidFill>
                          <a:effectLst/>
                          <a:latin typeface="SVN-Vanilla Daisy Pro" panose="00000500000000000000" pitchFamily="2" charset="0"/>
                          <a:ea typeface="DengXian"/>
                        </a:rPr>
                        <a:t>:</a:t>
                      </a:r>
                      <a:endParaRPr lang="en-US" sz="2800" b="0" i="0" kern="1200" dirty="0">
                        <a:solidFill>
                          <a:schemeClr val="tx1"/>
                        </a:solidFill>
                        <a:effectLst/>
                        <a:latin typeface="#9Slide05 IcielSanelma" pitchFamily="2" charset="0"/>
                        <a:ea typeface="+mn-ea"/>
                        <a:cs typeface="+mn-cs"/>
                      </a:endParaRPr>
                    </a:p>
                    <a:p>
                      <a:pPr lvl="0"/>
                      <a:r>
                        <a:rPr lang="vi-VN" sz="2800" i="0" u="none" strike="noStrike" kern="1200" dirty="0">
                          <a:solidFill>
                            <a:srgbClr val="0000FF"/>
                          </a:solidFill>
                          <a:effectLst/>
                          <a:latin typeface="#9Slide05 IcielSanelma" pitchFamily="2" charset="0"/>
                          <a:ea typeface="+mn-ea"/>
                          <a:cs typeface="+mn-cs"/>
                        </a:rPr>
                        <a:t>Trên đường thành công không có dấu chân của kẻ lười biếng</a:t>
                      </a:r>
                      <a:r>
                        <a:rPr lang="en-US" sz="2800" i="0" u="none" strike="noStrike" kern="1200" dirty="0">
                          <a:solidFill>
                            <a:srgbClr val="0000FF"/>
                          </a:solidFill>
                          <a:effectLst/>
                          <a:latin typeface="#9Slide05 IcielSanelma" pitchFamily="2" charset="0"/>
                          <a:ea typeface="+mn-ea"/>
                          <a:cs typeface="+mn-cs"/>
                        </a:rPr>
                        <a:t>.</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Lỗ</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Tấn</a:t>
                      </a:r>
                      <a:r>
                        <a:rPr lang="en-US" sz="2800" i="0" u="none" strike="noStrike" kern="1200" baseline="0" dirty="0">
                          <a:solidFill>
                            <a:srgbClr val="0000FF"/>
                          </a:solidFill>
                          <a:effectLst/>
                          <a:latin typeface="#9Slide05 IcielSanelma" pitchFamily="2" charset="0"/>
                          <a:ea typeface="+mn-ea"/>
                          <a:cs typeface="+mn-cs"/>
                        </a:rPr>
                        <a:t>)</a:t>
                      </a:r>
                    </a:p>
                    <a:p>
                      <a:pPr lvl="0"/>
                      <a:r>
                        <a:rPr lang="en-US" sz="2800" i="0" u="none" strike="noStrike" kern="1200" baseline="0" dirty="0" err="1">
                          <a:solidFill>
                            <a:srgbClr val="0000FF"/>
                          </a:solidFill>
                          <a:effectLst/>
                          <a:latin typeface="#9Slide05 IcielSanelma" pitchFamily="2" charset="0"/>
                          <a:ea typeface="+mn-ea"/>
                          <a:cs typeface="+mn-cs"/>
                        </a:rPr>
                        <a:t>Nghị</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lực</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và</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kiên</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trì</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sẽ</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chiến</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thắng</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tất</a:t>
                      </a:r>
                      <a:r>
                        <a:rPr lang="en-US" sz="2800" i="0" u="none" strike="noStrike" kern="1200" baseline="0" dirty="0">
                          <a:solidFill>
                            <a:srgbClr val="0000FF"/>
                          </a:solidFill>
                          <a:effectLst/>
                          <a:latin typeface="#9Slide05 IcielSanelma" pitchFamily="2" charset="0"/>
                          <a:ea typeface="+mn-ea"/>
                          <a:cs typeface="+mn-cs"/>
                        </a:rPr>
                        <a:t> </a:t>
                      </a:r>
                      <a:r>
                        <a:rPr lang="en-US" sz="2800" i="0" u="none" strike="noStrike" kern="1200" baseline="0" dirty="0" err="1">
                          <a:solidFill>
                            <a:srgbClr val="0000FF"/>
                          </a:solidFill>
                          <a:effectLst/>
                          <a:latin typeface="#9Slide05 IcielSanelma" pitchFamily="2" charset="0"/>
                          <a:ea typeface="+mn-ea"/>
                          <a:cs typeface="+mn-cs"/>
                        </a:rPr>
                        <a:t>cả</a:t>
                      </a:r>
                      <a:r>
                        <a:rPr lang="en-US" sz="2800" i="0" u="none" strike="noStrike" kern="1200" baseline="0" dirty="0">
                          <a:solidFill>
                            <a:srgbClr val="0000FF"/>
                          </a:solidFill>
                          <a:effectLst/>
                          <a:latin typeface="#9Slide05 IcielSanelma" pitchFamily="2" charset="0"/>
                          <a:ea typeface="+mn-ea"/>
                          <a:cs typeface="+mn-cs"/>
                        </a:rPr>
                        <a:t>. (Benjamin Franklin)</a:t>
                      </a:r>
                      <a:endParaRPr lang="en-US" sz="2800" u="none" strike="noStrike" kern="1200" dirty="0">
                        <a:solidFill>
                          <a:srgbClr val="0000FF"/>
                        </a:solidFill>
                        <a:effectLst/>
                        <a:latin typeface="SVN-Vanilla Daisy Pro" panose="00000500000000000000" pitchFamily="2" charset="0"/>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1105119">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Học</a:t>
                      </a:r>
                      <a:r>
                        <a:rPr lang="en-US" sz="2800" b="1" baseline="0" dirty="0">
                          <a:solidFill>
                            <a:srgbClr val="FF0000"/>
                          </a:solidFill>
                          <a:effectLst/>
                          <a:latin typeface="SVN-Vanilla Daisy Pro" panose="00000500000000000000" pitchFamily="2" charset="0"/>
                          <a:ea typeface="DengXian"/>
                        </a:rPr>
                        <a:t> </a:t>
                      </a:r>
                      <a:r>
                        <a:rPr lang="en-US" sz="2800" b="1" baseline="0" dirty="0" err="1">
                          <a:solidFill>
                            <a:srgbClr val="FF0000"/>
                          </a:solidFill>
                          <a:effectLst/>
                          <a:latin typeface="SVN-Vanilla Daisy Pro" panose="00000500000000000000" pitchFamily="2" charset="0"/>
                          <a:ea typeface="DengXian"/>
                        </a:rPr>
                        <a:t>sinh</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thực</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hiện</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hoạt</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động</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cặp</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đôi</a:t>
                      </a:r>
                      <a:r>
                        <a:rPr lang="en-US" sz="2800" b="1" dirty="0">
                          <a:solidFill>
                            <a:srgbClr val="FF0000"/>
                          </a:solidFill>
                          <a:effectLst/>
                          <a:latin typeface="SVN-Vanilla Daisy Pro" panose="00000500000000000000" pitchFamily="2" charset="0"/>
                          <a:ea typeface="DengXian"/>
                        </a:rPr>
                        <a:t> “Pair”: </a:t>
                      </a:r>
                      <a:r>
                        <a:rPr lang="en-US" sz="2800" dirty="0" err="1">
                          <a:solidFill>
                            <a:srgbClr val="000000"/>
                          </a:solidFill>
                          <a:effectLst/>
                          <a:latin typeface="SVN-Vanilla Daisy Pro" panose="00000500000000000000" pitchFamily="2" charset="0"/>
                          <a:ea typeface="DengXian"/>
                        </a:rPr>
                        <a:t>Trao</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đổi</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với</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bạn</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suy</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nghĩ</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của</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mình</a:t>
                      </a:r>
                      <a:r>
                        <a:rPr lang="en-US" sz="2800" dirty="0">
                          <a:solidFill>
                            <a:srgbClr val="000000"/>
                          </a:solidFill>
                          <a:effectLst/>
                          <a:latin typeface="SVN-Vanilla Daisy Pro" panose="00000500000000000000" pitchFamily="2" charset="0"/>
                          <a:ea typeface="DengXian"/>
                        </a:rPr>
                        <a:t>.</a:t>
                      </a:r>
                      <a:endParaRPr lang="en-US" sz="2800" dirty="0">
                        <a:solidFill>
                          <a:srgbClr val="000000"/>
                        </a:solidFill>
                        <a:effectLst/>
                        <a:latin typeface="SVN-Vanilla Daisy Pro" panose="000005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1"/>
                  </a:ext>
                </a:extLst>
              </a:tr>
              <a:tr h="1825945">
                <a:tc>
                  <a:txBody>
                    <a:bodyPr/>
                    <a:lstStyle/>
                    <a:p>
                      <a:pPr marL="0" marR="0" algn="just">
                        <a:spcBef>
                          <a:spcPts val="0"/>
                        </a:spcBef>
                        <a:spcAft>
                          <a:spcPts val="0"/>
                        </a:spcAft>
                      </a:pPr>
                      <a:endParaRPr lang="en-US" sz="1400" dirty="0">
                        <a:solidFill>
                          <a:srgbClr val="000000"/>
                        </a:solidFill>
                        <a:effectLst/>
                        <a:latin typeface="Times New Roman" panose="02020603050405020304" pitchFamily="18" charset="0"/>
                        <a:ea typeface="DengXi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Học</a:t>
                      </a:r>
                      <a:r>
                        <a:rPr lang="en-US" sz="2800" b="1" baseline="0" dirty="0">
                          <a:solidFill>
                            <a:srgbClr val="FF0000"/>
                          </a:solidFill>
                          <a:effectLst/>
                          <a:latin typeface="SVN-Vanilla Daisy Pro" panose="00000500000000000000" pitchFamily="2" charset="0"/>
                          <a:ea typeface="DengXian"/>
                        </a:rPr>
                        <a:t> </a:t>
                      </a:r>
                      <a:r>
                        <a:rPr lang="en-US" sz="2800" b="1" baseline="0" dirty="0" err="1">
                          <a:solidFill>
                            <a:srgbClr val="FF0000"/>
                          </a:solidFill>
                          <a:effectLst/>
                          <a:latin typeface="SVN-Vanilla Daisy Pro" panose="00000500000000000000" pitchFamily="2" charset="0"/>
                          <a:ea typeface="DengXian"/>
                        </a:rPr>
                        <a:t>sinh</a:t>
                      </a:r>
                      <a:r>
                        <a:rPr lang="en-US" sz="2800" b="1" baseline="0" dirty="0">
                          <a:solidFill>
                            <a:srgbClr val="FF0000"/>
                          </a:solidFill>
                          <a:effectLst/>
                          <a:latin typeface="SVN-Vanilla Daisy Pro" panose="00000500000000000000" pitchFamily="2" charset="0"/>
                          <a:ea typeface="DengXian"/>
                        </a:rPr>
                        <a:t> </a:t>
                      </a:r>
                      <a:r>
                        <a:rPr lang="en-US" sz="2800" b="1" baseline="0" dirty="0" err="1">
                          <a:solidFill>
                            <a:srgbClr val="FF0000"/>
                          </a:solidFill>
                          <a:effectLst/>
                          <a:latin typeface="SVN-Vanilla Daisy Pro" panose="00000500000000000000" pitchFamily="2" charset="0"/>
                          <a:ea typeface="DengXian"/>
                        </a:rPr>
                        <a:t>trình</a:t>
                      </a:r>
                      <a:r>
                        <a:rPr lang="en-US" sz="2800" b="1" baseline="0" dirty="0">
                          <a:solidFill>
                            <a:srgbClr val="FF0000"/>
                          </a:solidFill>
                          <a:effectLst/>
                          <a:latin typeface="SVN-Vanilla Daisy Pro" panose="00000500000000000000" pitchFamily="2" charset="0"/>
                          <a:ea typeface="DengXian"/>
                        </a:rPr>
                        <a:t> </a:t>
                      </a:r>
                      <a:r>
                        <a:rPr lang="en-US" sz="2800" b="1" baseline="0" dirty="0" err="1">
                          <a:solidFill>
                            <a:srgbClr val="FF0000"/>
                          </a:solidFill>
                          <a:effectLst/>
                          <a:latin typeface="SVN-Vanilla Daisy Pro" panose="00000500000000000000" pitchFamily="2" charset="0"/>
                          <a:ea typeface="DengXian"/>
                        </a:rPr>
                        <a:t>bày</a:t>
                      </a:r>
                      <a:r>
                        <a:rPr lang="en-US" sz="2800" b="1" baseline="0"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cá</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nhân</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trước</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lớp</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hoạt</a:t>
                      </a:r>
                      <a:r>
                        <a:rPr lang="en-US" sz="2800" b="1" dirty="0">
                          <a:solidFill>
                            <a:srgbClr val="FF0000"/>
                          </a:solidFill>
                          <a:effectLst/>
                          <a:latin typeface="SVN-Vanilla Daisy Pro" panose="00000500000000000000" pitchFamily="2" charset="0"/>
                          <a:ea typeface="DengXian"/>
                        </a:rPr>
                        <a:t> </a:t>
                      </a:r>
                      <a:r>
                        <a:rPr lang="en-US" sz="2800" b="1" dirty="0" err="1">
                          <a:solidFill>
                            <a:srgbClr val="FF0000"/>
                          </a:solidFill>
                          <a:effectLst/>
                          <a:latin typeface="SVN-Vanilla Daisy Pro" panose="00000500000000000000" pitchFamily="2" charset="0"/>
                          <a:ea typeface="DengXian"/>
                        </a:rPr>
                        <a:t>động</a:t>
                      </a:r>
                      <a:r>
                        <a:rPr lang="en-US" sz="2800" b="1" dirty="0">
                          <a:solidFill>
                            <a:srgbClr val="FF0000"/>
                          </a:solidFill>
                          <a:effectLst/>
                          <a:latin typeface="SVN-Vanilla Daisy Pro" panose="00000500000000000000" pitchFamily="2" charset="0"/>
                          <a:ea typeface="DengXian"/>
                        </a:rPr>
                        <a:t> “Share”: </a:t>
                      </a:r>
                      <a:r>
                        <a:rPr lang="en-US" sz="2800" dirty="0">
                          <a:solidFill>
                            <a:srgbClr val="000000"/>
                          </a:solidFill>
                          <a:effectLst/>
                          <a:latin typeface="SVN-Vanilla Daisy Pro" panose="00000500000000000000" pitchFamily="2" charset="0"/>
                          <a:ea typeface="DengXian"/>
                        </a:rPr>
                        <a:t>Chia </a:t>
                      </a:r>
                      <a:r>
                        <a:rPr lang="en-US" sz="2800" dirty="0" err="1">
                          <a:solidFill>
                            <a:srgbClr val="000000"/>
                          </a:solidFill>
                          <a:effectLst/>
                          <a:latin typeface="SVN-Vanilla Daisy Pro" panose="00000500000000000000" pitchFamily="2" charset="0"/>
                          <a:ea typeface="DengXian"/>
                        </a:rPr>
                        <a:t>sẻ</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những</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điều</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vừa</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trao</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đổi</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về</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hai</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câu</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danh</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ngôn</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và</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nêu</a:t>
                      </a:r>
                      <a:r>
                        <a:rPr lang="en-US" sz="2800" baseline="0" dirty="0">
                          <a:solidFill>
                            <a:srgbClr val="000000"/>
                          </a:solidFill>
                          <a:effectLst/>
                          <a:latin typeface="SVN-Vanilla Daisy Pro" panose="00000500000000000000" pitchFamily="2" charset="0"/>
                          <a:ea typeface="DengXian"/>
                        </a:rPr>
                        <a:t> ý </a:t>
                      </a:r>
                      <a:r>
                        <a:rPr lang="en-US" sz="2800" baseline="0" dirty="0" err="1">
                          <a:solidFill>
                            <a:srgbClr val="000000"/>
                          </a:solidFill>
                          <a:effectLst/>
                          <a:latin typeface="SVN-Vanilla Daisy Pro" panose="00000500000000000000" pitchFamily="2" charset="0"/>
                          <a:ea typeface="DengXian"/>
                        </a:rPr>
                        <a:t>nghĩa</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của</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siêng</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năng</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kiên</a:t>
                      </a:r>
                      <a:r>
                        <a:rPr lang="en-US" sz="2800" baseline="0" dirty="0">
                          <a:solidFill>
                            <a:srgbClr val="000000"/>
                          </a:solidFill>
                          <a:effectLst/>
                          <a:latin typeface="SVN-Vanilla Daisy Pro" panose="00000500000000000000" pitchFamily="2" charset="0"/>
                          <a:ea typeface="DengXian"/>
                        </a:rPr>
                        <a:t> </a:t>
                      </a:r>
                      <a:r>
                        <a:rPr lang="en-US" sz="2800" baseline="0" dirty="0" err="1">
                          <a:solidFill>
                            <a:srgbClr val="000000"/>
                          </a:solidFill>
                          <a:effectLst/>
                          <a:latin typeface="SVN-Vanilla Daisy Pro" panose="00000500000000000000" pitchFamily="2" charset="0"/>
                          <a:ea typeface="DengXian"/>
                        </a:rPr>
                        <a:t>trì</a:t>
                      </a:r>
                      <a:r>
                        <a:rPr lang="en-US" sz="2800" baseline="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trước</a:t>
                      </a:r>
                      <a:r>
                        <a:rPr lang="en-US" sz="2800" dirty="0">
                          <a:solidFill>
                            <a:srgbClr val="000000"/>
                          </a:solidFill>
                          <a:effectLst/>
                          <a:latin typeface="SVN-Vanilla Daisy Pro" panose="00000500000000000000" pitchFamily="2" charset="0"/>
                          <a:ea typeface="DengXian"/>
                        </a:rPr>
                        <a:t> </a:t>
                      </a:r>
                      <a:r>
                        <a:rPr lang="en-US" sz="2800" dirty="0" err="1">
                          <a:solidFill>
                            <a:srgbClr val="000000"/>
                          </a:solidFill>
                          <a:effectLst/>
                          <a:latin typeface="SVN-Vanilla Daisy Pro" panose="00000500000000000000" pitchFamily="2" charset="0"/>
                          <a:ea typeface="DengXian"/>
                        </a:rPr>
                        <a:t>lớp</a:t>
                      </a:r>
                      <a:r>
                        <a:rPr lang="en-US" sz="2800" dirty="0">
                          <a:solidFill>
                            <a:srgbClr val="000000"/>
                          </a:solidFill>
                          <a:effectLst/>
                          <a:latin typeface="SVN-Vanilla Daisy Pro" panose="00000500000000000000" pitchFamily="2" charset="0"/>
                          <a:ea typeface="DengXian"/>
                        </a:rPr>
                        <a:t>.</a:t>
                      </a:r>
                      <a:endParaRPr lang="en-US" sz="2800" dirty="0">
                        <a:solidFill>
                          <a:srgbClr val="000000"/>
                        </a:solidFill>
                        <a:effectLst/>
                        <a:latin typeface="SVN-Vanilla Daisy Pro" panose="00000500000000000000" pitchFamily="2" charset="0"/>
                        <a:ea typeface="Times New Roman" panose="02020603050405020304" pitchFamily="18" charset="0"/>
                      </a:endParaRPr>
                    </a:p>
                    <a:p>
                      <a:pPr marL="0" marR="0" algn="just">
                        <a:spcBef>
                          <a:spcPts val="0"/>
                        </a:spcBef>
                        <a:spcAft>
                          <a:spcPts val="0"/>
                        </a:spcAft>
                      </a:pPr>
                      <a:r>
                        <a:rPr lang="en-US" sz="2800" dirty="0">
                          <a:solidFill>
                            <a:srgbClr val="000000"/>
                          </a:solidFill>
                          <a:effectLst/>
                          <a:latin typeface="SVN-Vanilla Daisy Pro" panose="00000500000000000000" pitchFamily="2" charset="0"/>
                          <a:ea typeface="DengXian"/>
                        </a:rPr>
                        <a:t> </a:t>
                      </a:r>
                      <a:endParaRPr lang="en-US" sz="2800" dirty="0">
                        <a:solidFill>
                          <a:srgbClr val="000000"/>
                        </a:solidFill>
                        <a:effectLst/>
                        <a:latin typeface="SVN-Vanilla Daisy Pro" panose="00000500000000000000" pitchFamily="2"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pic>
        <p:nvPicPr>
          <p:cNvPr id="10" name="Picture 9" descr="Think, Pair, Share – phương pháp học tốt cho nhóm trẻ - CTH EDU"/>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566322" y="714249"/>
            <a:ext cx="6381297" cy="936199"/>
          </a:xfrm>
          <a:prstGeom prst="rect">
            <a:avLst/>
          </a:prstGeom>
        </p:spPr>
        <p:txBody>
          <a:bodyPr wrap="none" fromWordArt="1">
            <a:prstTxWarp prst="textPlain">
              <a:avLst>
                <a:gd name="adj" fmla="val 49706"/>
              </a:avLst>
            </a:prstTxWarp>
          </a:bodyPr>
          <a:lstStyle/>
          <a:p>
            <a:pPr algn="ctr" eaLnBrk="0" fontAlgn="base" hangingPunct="0">
              <a:spcBef>
                <a:spcPct val="0"/>
              </a:spcBef>
              <a:spcAft>
                <a:spcPct val="0"/>
              </a:spcAft>
            </a:pP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Thảo</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luận</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nhóm</a:t>
            </a:r>
            <a:r>
              <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đôi</a:t>
            </a:r>
            <a:endParaRPr lang="en-US" sz="3600" b="1" kern="10" dirty="0">
              <a:ln w="9525">
                <a:solidFill>
                  <a:srgbClr val="000000"/>
                </a:solidFill>
                <a:round/>
                <a:headEnd/>
                <a:tailEnd/>
              </a:ln>
              <a:solidFill>
                <a:srgbClr val="F9DD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pic>
        <p:nvPicPr>
          <p:cNvPr id="14" name="4 Minute Timer with Pop Music for Kids! Timer for Classroom, Toddlers, Home, Outdoors, Indoors!">
            <a:hlinkClick r:id="" action="ppaction://media"/>
            <a:extLst>
              <a:ext uri="{FF2B5EF4-FFF2-40B4-BE49-F238E27FC236}">
                <a16:creationId xmlns:a16="http://schemas.microsoft.com/office/drawing/2014/main" id="{0F456CDC-F524-4030-9559-DB18514F4E29}"/>
              </a:ext>
            </a:extLst>
          </p:cNvPr>
          <p:cNvPicPr>
            <a:picLocks noChangeAspect="1"/>
          </p:cNvPicPr>
          <p:nvPr>
            <a:videoFile r:link="rId1"/>
            <p:extLst>
              <p:ext uri="{DAA4B4D4-6D71-4841-9C94-3DE7FCFB9230}">
                <p14:media xmlns:p14="http://schemas.microsoft.com/office/powerpoint/2010/main" r:embed="rId2">
                  <p14:trim st="60600"/>
                </p14:media>
              </p:ext>
            </p:extLst>
          </p:nvPr>
        </p:nvPicPr>
        <p:blipFill>
          <a:blip r:embed="rId6"/>
          <a:stretch>
            <a:fillRect/>
          </a:stretch>
        </p:blipFill>
        <p:spPr>
          <a:xfrm>
            <a:off x="10105715" y="0"/>
            <a:ext cx="2071447" cy="1607070"/>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grpSp>
        <p:nvGrpSpPr>
          <p:cNvPr id="15" name="Group 14"/>
          <p:cNvGrpSpPr/>
          <p:nvPr/>
        </p:nvGrpSpPr>
        <p:grpSpPr>
          <a:xfrm rot="198028">
            <a:off x="3108803" y="-152426"/>
            <a:ext cx="8001285" cy="2113680"/>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algn="ctr"/>
              <a:endParaRPr lang="en-US" kern="0">
                <a:solidFill>
                  <a:prstClr val="white"/>
                </a:solidFill>
              </a:endParaRPr>
            </a:p>
          </p:txBody>
        </p:sp>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9">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9">
            <a:extLst>
              <a:ext uri="{28A0092B-C50C-407E-A947-70E740481C1C}">
                <a14:useLocalDpi xmlns:a14="http://schemas.microsoft.com/office/drawing/2010/main" val="0"/>
              </a:ext>
            </a:extLst>
          </a:blip>
          <a:srcRect t="35388" b="29105"/>
          <a:stretch/>
        </p:blipFill>
        <p:spPr bwMode="auto">
          <a:xfrm>
            <a:off x="393446" y="3959289"/>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9">
            <a:extLst>
              <a:ext uri="{28A0092B-C50C-407E-A947-70E740481C1C}">
                <a14:useLocalDpi xmlns:a14="http://schemas.microsoft.com/office/drawing/2010/main" val="0"/>
              </a:ext>
            </a:extLst>
          </a:blip>
          <a:srcRect t="69639"/>
          <a:stretch/>
        </p:blipFill>
        <p:spPr bwMode="auto">
          <a:xfrm>
            <a:off x="306472" y="5375988"/>
            <a:ext cx="2084491" cy="137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8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par>
                                <p:cTn id="29" presetID="16" presetClass="entr" presetSubtype="2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par>
                                <p:cTn id="32" presetID="16" presetClass="entr" presetSubtype="21"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14"/>
                </p:tgtEl>
              </p:cMediaNode>
            </p:video>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2798574"/>
              </p:ext>
            </p:extLst>
          </p:nvPr>
        </p:nvGraphicFramePr>
        <p:xfrm>
          <a:off x="457199" y="1904999"/>
          <a:ext cx="11355356" cy="4828197"/>
        </p:xfrm>
        <a:graphic>
          <a:graphicData uri="http://schemas.openxmlformats.org/drawingml/2006/table">
            <a:tbl>
              <a:tblPr firstRow="1" bandRow="1">
                <a:tableStyleId>{5C22544A-7EE6-4342-B048-85BDC9FD1C3A}</a:tableStyleId>
              </a:tblPr>
              <a:tblGrid>
                <a:gridCol w="3228393">
                  <a:extLst>
                    <a:ext uri="{9D8B030D-6E8A-4147-A177-3AD203B41FA5}">
                      <a16:colId xmlns:a16="http://schemas.microsoft.com/office/drawing/2014/main" val="20000"/>
                    </a:ext>
                  </a:extLst>
                </a:gridCol>
                <a:gridCol w="8126963">
                  <a:extLst>
                    <a:ext uri="{9D8B030D-6E8A-4147-A177-3AD203B41FA5}">
                      <a16:colId xmlns:a16="http://schemas.microsoft.com/office/drawing/2014/main" val="20001"/>
                    </a:ext>
                  </a:extLst>
                </a:gridCol>
              </a:tblGrid>
              <a:tr h="755410">
                <a:tc>
                  <a:txBody>
                    <a:bodyPr/>
                    <a:lstStyle/>
                    <a:p>
                      <a:pPr algn="ctr"/>
                      <a:r>
                        <a:rPr lang="en-US" sz="3000" b="1" dirty="0" err="1">
                          <a:solidFill>
                            <a:srgbClr val="FF0000"/>
                          </a:solidFill>
                          <a:latin typeface="SVN-Vanilla Daisy Pro" panose="00000500000000000000" pitchFamily="2" charset="0"/>
                        </a:rPr>
                        <a:t>Câu</a:t>
                      </a:r>
                      <a:r>
                        <a:rPr lang="en-US" sz="3000" b="1" baseline="0" dirty="0">
                          <a:solidFill>
                            <a:srgbClr val="FF0000"/>
                          </a:solidFill>
                          <a:latin typeface="SVN-Vanilla Daisy Pro" panose="00000500000000000000" pitchFamily="2" charset="0"/>
                        </a:rPr>
                        <a:t> </a:t>
                      </a:r>
                      <a:r>
                        <a:rPr lang="en-US" sz="3000" b="1" baseline="0" dirty="0" err="1">
                          <a:solidFill>
                            <a:srgbClr val="FF0000"/>
                          </a:solidFill>
                          <a:latin typeface="SVN-Vanilla Daisy Pro" panose="00000500000000000000" pitchFamily="2" charset="0"/>
                        </a:rPr>
                        <a:t>hỏi</a:t>
                      </a:r>
                      <a:endParaRPr lang="en-US" sz="3000" b="1" dirty="0">
                        <a:solidFill>
                          <a:srgbClr val="FF0000"/>
                        </a:solidFill>
                        <a:latin typeface="SVN-Vanilla Daisy Pro" panose="00000500000000000000" pitchFamily="2" charset="0"/>
                      </a:endParaRPr>
                    </a:p>
                  </a:txBody>
                  <a:tcPr>
                    <a:solidFill>
                      <a:schemeClr val="accent3">
                        <a:lumMod val="20000"/>
                        <a:lumOff val="80000"/>
                      </a:schemeClr>
                    </a:solidFill>
                  </a:tcPr>
                </a:tc>
                <a:tc>
                  <a:txBody>
                    <a:bodyPr/>
                    <a:lstStyle/>
                    <a:p>
                      <a:pPr algn="ctr"/>
                      <a:r>
                        <a:rPr lang="en-US" sz="3000" b="1" dirty="0" err="1">
                          <a:solidFill>
                            <a:srgbClr val="FF0000"/>
                          </a:solidFill>
                          <a:latin typeface="SVN-Vanilla Daisy Pro" panose="00000500000000000000" pitchFamily="2" charset="0"/>
                        </a:rPr>
                        <a:t>Trả</a:t>
                      </a:r>
                      <a:r>
                        <a:rPr lang="en-US" sz="3000" b="1" baseline="0" dirty="0">
                          <a:solidFill>
                            <a:srgbClr val="FF0000"/>
                          </a:solidFill>
                          <a:latin typeface="SVN-Vanilla Daisy Pro" panose="00000500000000000000" pitchFamily="2" charset="0"/>
                        </a:rPr>
                        <a:t> </a:t>
                      </a:r>
                      <a:r>
                        <a:rPr lang="en-US" sz="3000" b="1" baseline="0" dirty="0" err="1">
                          <a:solidFill>
                            <a:srgbClr val="FF0000"/>
                          </a:solidFill>
                          <a:latin typeface="SVN-Vanilla Daisy Pro" panose="00000500000000000000" pitchFamily="2" charset="0"/>
                        </a:rPr>
                        <a:t>lời</a:t>
                      </a:r>
                      <a:endParaRPr lang="en-US" sz="3000" b="1" baseline="0" dirty="0">
                        <a:solidFill>
                          <a:srgbClr val="FF0000"/>
                        </a:solidFill>
                        <a:latin typeface="SVN-Vanilla Daisy Pro" panose="00000500000000000000" pitchFamily="2" charset="0"/>
                      </a:endParaRPr>
                    </a:p>
                    <a:p>
                      <a:pPr algn="ctr"/>
                      <a:endParaRPr lang="en-US" sz="3000" b="1" dirty="0">
                        <a:solidFill>
                          <a:srgbClr val="FF0000"/>
                        </a:solidFill>
                        <a:latin typeface="SVN-Vanilla Daisy Pro" panose="00000500000000000000" pitchFamily="2" charset="0"/>
                      </a:endParaRPr>
                    </a:p>
                  </a:txBody>
                  <a:tcPr>
                    <a:solidFill>
                      <a:schemeClr val="accent3">
                        <a:lumMod val="20000"/>
                        <a:lumOff val="80000"/>
                      </a:schemeClr>
                    </a:solidFill>
                  </a:tcPr>
                </a:tc>
                <a:extLst>
                  <a:ext uri="{0D108BD9-81ED-4DB2-BD59-A6C34878D82A}">
                    <a16:rowId xmlns:a16="http://schemas.microsoft.com/office/drawing/2014/main" val="10000"/>
                  </a:ext>
                </a:extLst>
              </a:tr>
              <a:tr h="755410">
                <a:tc>
                  <a:txBody>
                    <a:bodyPr/>
                    <a:lstStyle/>
                    <a:p>
                      <a:r>
                        <a:rPr lang="en-US" sz="2400" b="1" dirty="0" err="1">
                          <a:solidFill>
                            <a:srgbClr val="FF0000"/>
                          </a:solidFill>
                          <a:latin typeface="SVN-Vanilla Daisy Pro" panose="00000500000000000000" pitchFamily="2" charset="0"/>
                        </a:rPr>
                        <a:t>Câu</a:t>
                      </a:r>
                      <a:r>
                        <a:rPr lang="en-US" sz="2400" b="1" baseline="0" dirty="0">
                          <a:solidFill>
                            <a:srgbClr val="FF0000"/>
                          </a:solidFill>
                          <a:latin typeface="SVN-Vanilla Daisy Pro" panose="00000500000000000000" pitchFamily="2" charset="0"/>
                        </a:rPr>
                        <a:t> </a:t>
                      </a:r>
                      <a:r>
                        <a:rPr lang="en-US" sz="2400" b="1" baseline="0" dirty="0" err="1">
                          <a:solidFill>
                            <a:srgbClr val="FF0000"/>
                          </a:solidFill>
                          <a:latin typeface="SVN-Vanilla Daisy Pro" panose="00000500000000000000" pitchFamily="2" charset="0"/>
                        </a:rPr>
                        <a:t>danh</a:t>
                      </a:r>
                      <a:r>
                        <a:rPr lang="en-US" sz="2400" b="1" baseline="0" dirty="0">
                          <a:solidFill>
                            <a:srgbClr val="FF0000"/>
                          </a:solidFill>
                          <a:latin typeface="SVN-Vanilla Daisy Pro" panose="00000500000000000000" pitchFamily="2" charset="0"/>
                        </a:rPr>
                        <a:t> </a:t>
                      </a:r>
                      <a:r>
                        <a:rPr lang="en-US" sz="2400" b="1" baseline="0" dirty="0" err="1">
                          <a:solidFill>
                            <a:srgbClr val="FF0000"/>
                          </a:solidFill>
                          <a:latin typeface="SVN-Vanilla Daisy Pro" panose="00000500000000000000" pitchFamily="2" charset="0"/>
                        </a:rPr>
                        <a:t>ngôn</a:t>
                      </a:r>
                      <a:r>
                        <a:rPr lang="en-US" sz="2400" b="1" baseline="0" dirty="0">
                          <a:solidFill>
                            <a:srgbClr val="FF0000"/>
                          </a:solidFill>
                          <a:latin typeface="SVN-Vanilla Daisy Pro" panose="00000500000000000000" pitchFamily="2" charset="0"/>
                        </a:rPr>
                        <a:t> 1</a:t>
                      </a:r>
                      <a:endParaRPr lang="en-US" sz="2400" b="1" dirty="0">
                        <a:solidFill>
                          <a:srgbClr val="FF0000"/>
                        </a:solidFill>
                        <a:latin typeface="SVN-Vanilla Daisy Pro" panose="00000500000000000000" pitchFamily="2" charset="0"/>
                      </a:endParaRPr>
                    </a:p>
                  </a:txBody>
                  <a:tcPr/>
                </a:tc>
                <a:tc>
                  <a:txBody>
                    <a:bodyPr/>
                    <a:lstStyle/>
                    <a:p>
                      <a:pPr algn="just"/>
                      <a:r>
                        <a:rPr lang="en-US" sz="2400" b="1" i="0" kern="1200" dirty="0">
                          <a:solidFill>
                            <a:schemeClr val="dk1"/>
                          </a:solidFill>
                          <a:effectLst/>
                          <a:latin typeface="SVN-Very Berry" panose="00000500000000000000" pitchFamily="2" charset="0"/>
                          <a:ea typeface="+mn-ea"/>
                          <a:cs typeface="+mn-cs"/>
                        </a:rPr>
                        <a:t>=&gt; </a:t>
                      </a:r>
                      <a:r>
                        <a:rPr lang="en-US" sz="2400" b="1" i="0" kern="1200" dirty="0" err="1">
                          <a:solidFill>
                            <a:schemeClr val="dk1"/>
                          </a:solidFill>
                          <a:effectLst/>
                          <a:latin typeface="SVN-Very Berry" panose="00000500000000000000" pitchFamily="2" charset="0"/>
                          <a:ea typeface="+mn-ea"/>
                          <a:cs typeface="+mn-cs"/>
                        </a:rPr>
                        <a:t>Câu</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nói</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của</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Lỗ</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Tấn</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khẳng</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định</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rằng</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muốn</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có</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được</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thành</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công</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mỗi</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người</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đều</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phải</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cần</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cù</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chăm</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chỉ</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những</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người</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lười</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biếng</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thì</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không</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bao</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giờ</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hái</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được</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thành</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công</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Của</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cải</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vật</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chất</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trong</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xã</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hội</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đều</a:t>
                      </a:r>
                      <a:r>
                        <a:rPr lang="en-US" sz="2400" b="1" i="0" kern="1200" dirty="0">
                          <a:solidFill>
                            <a:schemeClr val="dk1"/>
                          </a:solidFill>
                          <a:effectLst/>
                          <a:latin typeface="SVN-Very Berry" panose="00000500000000000000" pitchFamily="2" charset="0"/>
                          <a:ea typeface="+mn-ea"/>
                          <a:cs typeface="+mn-cs"/>
                        </a:rPr>
                        <a:t> do con </a:t>
                      </a:r>
                      <a:r>
                        <a:rPr lang="en-US" sz="2400" b="1" i="0" kern="1200" dirty="0" err="1">
                          <a:solidFill>
                            <a:schemeClr val="dk1"/>
                          </a:solidFill>
                          <a:effectLst/>
                          <a:latin typeface="SVN-Very Berry" panose="00000500000000000000" pitchFamily="2" charset="0"/>
                          <a:ea typeface="+mn-ea"/>
                          <a:cs typeface="+mn-cs"/>
                        </a:rPr>
                        <a:t>người</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tạo</a:t>
                      </a:r>
                      <a:r>
                        <a:rPr lang="en-US" sz="2400" b="1" i="0" kern="1200" dirty="0">
                          <a:solidFill>
                            <a:schemeClr val="dk1"/>
                          </a:solidFill>
                          <a:effectLst/>
                          <a:latin typeface="SVN-Very Berry" panose="00000500000000000000" pitchFamily="2" charset="0"/>
                          <a:ea typeface="+mn-ea"/>
                          <a:cs typeface="+mn-cs"/>
                        </a:rPr>
                        <a:t> </a:t>
                      </a:r>
                      <a:r>
                        <a:rPr lang="en-US" sz="2400" b="1" i="0" kern="1200" dirty="0" err="1">
                          <a:solidFill>
                            <a:schemeClr val="dk1"/>
                          </a:solidFill>
                          <a:effectLst/>
                          <a:latin typeface="SVN-Very Berry" panose="00000500000000000000" pitchFamily="2" charset="0"/>
                          <a:ea typeface="+mn-ea"/>
                          <a:cs typeface="+mn-cs"/>
                        </a:rPr>
                        <a:t>ra.</a:t>
                      </a:r>
                      <a:endParaRPr lang="en-US" sz="2400" b="1" i="0" kern="1200" dirty="0">
                        <a:solidFill>
                          <a:schemeClr val="dk1"/>
                        </a:solidFill>
                        <a:effectLst/>
                        <a:latin typeface="SVN-Very Berry" panose="00000500000000000000" pitchFamily="2" charset="0"/>
                        <a:ea typeface="+mn-ea"/>
                        <a:cs typeface="+mn-cs"/>
                      </a:endParaRPr>
                    </a:p>
                  </a:txBody>
                  <a:tcPr/>
                </a:tc>
                <a:extLst>
                  <a:ext uri="{0D108BD9-81ED-4DB2-BD59-A6C34878D82A}">
                    <a16:rowId xmlns:a16="http://schemas.microsoft.com/office/drawing/2014/main" val="10001"/>
                  </a:ext>
                </a:extLst>
              </a:tr>
              <a:tr h="1097592">
                <a:tc>
                  <a:txBody>
                    <a:bodyPr/>
                    <a:lstStyle/>
                    <a:p>
                      <a:r>
                        <a:rPr lang="en-US" sz="2400" b="1" dirty="0" err="1">
                          <a:solidFill>
                            <a:srgbClr val="FF0000"/>
                          </a:solidFill>
                          <a:latin typeface="SVN-Vanilla Daisy Pro" panose="00000500000000000000" pitchFamily="2" charset="0"/>
                        </a:rPr>
                        <a:t>Câu</a:t>
                      </a:r>
                      <a:r>
                        <a:rPr lang="en-US" sz="2400" b="1" baseline="0" dirty="0">
                          <a:solidFill>
                            <a:srgbClr val="FF0000"/>
                          </a:solidFill>
                          <a:latin typeface="SVN-Vanilla Daisy Pro" panose="00000500000000000000" pitchFamily="2" charset="0"/>
                        </a:rPr>
                        <a:t> </a:t>
                      </a:r>
                      <a:r>
                        <a:rPr lang="en-US" sz="2400" b="1" baseline="0" dirty="0" err="1">
                          <a:solidFill>
                            <a:srgbClr val="FF0000"/>
                          </a:solidFill>
                          <a:latin typeface="SVN-Vanilla Daisy Pro" panose="00000500000000000000" pitchFamily="2" charset="0"/>
                        </a:rPr>
                        <a:t>danh</a:t>
                      </a:r>
                      <a:r>
                        <a:rPr lang="en-US" sz="2400" b="1" baseline="0" dirty="0">
                          <a:solidFill>
                            <a:srgbClr val="FF0000"/>
                          </a:solidFill>
                          <a:latin typeface="SVN-Vanilla Daisy Pro" panose="00000500000000000000" pitchFamily="2" charset="0"/>
                        </a:rPr>
                        <a:t> </a:t>
                      </a:r>
                      <a:r>
                        <a:rPr lang="en-US" sz="2400" b="1" baseline="0" dirty="0" err="1">
                          <a:solidFill>
                            <a:srgbClr val="FF0000"/>
                          </a:solidFill>
                          <a:latin typeface="SVN-Vanilla Daisy Pro" panose="00000500000000000000" pitchFamily="2" charset="0"/>
                        </a:rPr>
                        <a:t>ngôn</a:t>
                      </a:r>
                      <a:r>
                        <a:rPr lang="en-US" sz="2400" b="1" baseline="0" dirty="0">
                          <a:solidFill>
                            <a:srgbClr val="FF0000"/>
                          </a:solidFill>
                          <a:latin typeface="SVN-Vanilla Daisy Pro" panose="00000500000000000000" pitchFamily="2" charset="0"/>
                        </a:rPr>
                        <a:t> 2</a:t>
                      </a:r>
                      <a:endParaRPr lang="en-US" sz="2400" b="1" dirty="0">
                        <a:solidFill>
                          <a:srgbClr val="FF0000"/>
                        </a:solidFill>
                        <a:latin typeface="SVN-Vanilla Daisy Pro" panose="00000500000000000000" pitchFamily="2"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dk1"/>
                          </a:solidFill>
                          <a:effectLst/>
                          <a:latin typeface="SVN-Very Berry" panose="00000500000000000000" pitchFamily="2" charset="0"/>
                          <a:ea typeface="+mn-ea"/>
                          <a:cs typeface="+mn-cs"/>
                        </a:rPr>
                        <a:t>=&gt; </a:t>
                      </a:r>
                      <a:r>
                        <a:rPr lang="en-US" sz="2400" b="1" kern="1200" dirty="0" err="1">
                          <a:solidFill>
                            <a:schemeClr val="dk1"/>
                          </a:solidFill>
                          <a:effectLst/>
                          <a:latin typeface="SVN-Very Berry" panose="00000500000000000000" pitchFamily="2" charset="0"/>
                          <a:ea typeface="+mn-ea"/>
                          <a:cs typeface="+mn-cs"/>
                        </a:rPr>
                        <a:t>Câu</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nói</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của</a:t>
                      </a:r>
                      <a:r>
                        <a:rPr lang="en-US" sz="2400" b="1" kern="1200" dirty="0">
                          <a:solidFill>
                            <a:schemeClr val="dk1"/>
                          </a:solidFill>
                          <a:effectLst/>
                          <a:latin typeface="SVN-Very Berry" panose="00000500000000000000" pitchFamily="2" charset="0"/>
                          <a:ea typeface="+mn-ea"/>
                          <a:cs typeface="+mn-cs"/>
                        </a:rPr>
                        <a:t> Benjamin Franklin </a:t>
                      </a:r>
                      <a:r>
                        <a:rPr lang="en-US" sz="2400" b="1" kern="1200" dirty="0" err="1">
                          <a:solidFill>
                            <a:schemeClr val="dk1"/>
                          </a:solidFill>
                          <a:effectLst/>
                          <a:latin typeface="SVN-Very Berry" panose="00000500000000000000" pitchFamily="2" charset="0"/>
                          <a:ea typeface="+mn-ea"/>
                          <a:cs typeface="+mn-cs"/>
                        </a:rPr>
                        <a:t>khẳng</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định</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m</a:t>
                      </a:r>
                      <a:r>
                        <a:rPr lang="en-US" sz="2400" b="1" kern="1200" dirty="0" err="1">
                          <a:solidFill>
                            <a:schemeClr val="dk1"/>
                          </a:solidFill>
                          <a:effectLst/>
                          <a:latin typeface="SVN-Very Berry" panose="00000500000000000000" pitchFamily="2" charset="0"/>
                          <a:ea typeface="+mn-ea"/>
                          <a:cs typeface="+mn-cs"/>
                        </a:rPr>
                        <a:t>ột</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khi</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bạn</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có</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nghị</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lực</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bạn</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sẽ</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có</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sức</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mạnh</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để</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chinh</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phục</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mọi</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trở</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ngại</a:t>
                      </a:r>
                      <a:r>
                        <a:rPr lang="en-US" sz="2400" b="1" kern="1200" dirty="0">
                          <a:solidFill>
                            <a:schemeClr val="dk1"/>
                          </a:solidFill>
                          <a:effectLst/>
                          <a:latin typeface="SVN-Very Berry" panose="00000500000000000000" pitchFamily="2" charset="0"/>
                          <a:ea typeface="+mn-ea"/>
                          <a:cs typeface="+mn-cs"/>
                        </a:rPr>
                        <a:t> </a:t>
                      </a:r>
                      <a:r>
                        <a:rPr lang="en-US" sz="2400" b="1" kern="1200" dirty="0" err="1">
                          <a:solidFill>
                            <a:schemeClr val="dk1"/>
                          </a:solidFill>
                          <a:effectLst/>
                          <a:latin typeface="SVN-Very Berry" panose="00000500000000000000" pitchFamily="2" charset="0"/>
                          <a:ea typeface="+mn-ea"/>
                          <a:cs typeface="+mn-cs"/>
                        </a:rPr>
                        <a:t>khó</a:t>
                      </a:r>
                      <a:r>
                        <a:rPr lang="en-US" sz="2400" b="1" kern="1200" dirty="0">
                          <a:solidFill>
                            <a:schemeClr val="dk1"/>
                          </a:solidFill>
                          <a:effectLst/>
                          <a:latin typeface="SVN-Very Berry" panose="00000500000000000000" pitchFamily="2" charset="0"/>
                          <a:ea typeface="+mn-ea"/>
                          <a:cs typeface="+mn-cs"/>
                        </a:rPr>
                        <a:t> ...</a:t>
                      </a:r>
                    </a:p>
                  </a:txBody>
                  <a:tcPr/>
                </a:tc>
                <a:extLst>
                  <a:ext uri="{0D108BD9-81ED-4DB2-BD59-A6C34878D82A}">
                    <a16:rowId xmlns:a16="http://schemas.microsoft.com/office/drawing/2014/main" val="10002"/>
                  </a:ext>
                </a:extLst>
              </a:tr>
              <a:tr h="1079157">
                <a:tc>
                  <a:txBody>
                    <a:bodyPr/>
                    <a:lstStyle/>
                    <a:p>
                      <a:r>
                        <a:rPr lang="en-US" sz="2400" b="1" dirty="0">
                          <a:solidFill>
                            <a:srgbClr val="FF0000"/>
                          </a:solidFill>
                          <a:latin typeface="SVN-Vanilla Daisy Pro" panose="00000500000000000000" pitchFamily="2" charset="0"/>
                        </a:rPr>
                        <a:t>Ý</a:t>
                      </a:r>
                      <a:r>
                        <a:rPr lang="en-US" sz="2400" b="1" baseline="0" dirty="0">
                          <a:solidFill>
                            <a:srgbClr val="FF0000"/>
                          </a:solidFill>
                          <a:latin typeface="SVN-Vanilla Daisy Pro" panose="00000500000000000000" pitchFamily="2" charset="0"/>
                        </a:rPr>
                        <a:t> </a:t>
                      </a:r>
                      <a:r>
                        <a:rPr lang="en-US" sz="2400" b="1" baseline="0" dirty="0" err="1">
                          <a:solidFill>
                            <a:srgbClr val="FF0000"/>
                          </a:solidFill>
                          <a:latin typeface="SVN-Vanilla Daisy Pro" panose="00000500000000000000" pitchFamily="2" charset="0"/>
                        </a:rPr>
                        <a:t>nghĩa</a:t>
                      </a:r>
                      <a:r>
                        <a:rPr lang="en-US" sz="2400" b="1" baseline="0" dirty="0">
                          <a:solidFill>
                            <a:srgbClr val="FF0000"/>
                          </a:solidFill>
                          <a:latin typeface="SVN-Vanilla Daisy Pro" panose="00000500000000000000" pitchFamily="2" charset="0"/>
                        </a:rPr>
                        <a:t> </a:t>
                      </a:r>
                      <a:r>
                        <a:rPr lang="en-US" sz="2400" b="1" baseline="0" dirty="0" err="1">
                          <a:solidFill>
                            <a:srgbClr val="FF0000"/>
                          </a:solidFill>
                          <a:latin typeface="SVN-Vanilla Daisy Pro" panose="00000500000000000000" pitchFamily="2" charset="0"/>
                        </a:rPr>
                        <a:t>của</a:t>
                      </a:r>
                      <a:r>
                        <a:rPr lang="en-US" sz="2400" b="1" baseline="0" dirty="0">
                          <a:solidFill>
                            <a:srgbClr val="FF0000"/>
                          </a:solidFill>
                          <a:latin typeface="SVN-Vanilla Daisy Pro" panose="00000500000000000000" pitchFamily="2" charset="0"/>
                        </a:rPr>
                        <a:t> </a:t>
                      </a:r>
                      <a:r>
                        <a:rPr lang="en-US" sz="2400" b="1" baseline="0" dirty="0" err="1">
                          <a:solidFill>
                            <a:srgbClr val="FF0000"/>
                          </a:solidFill>
                          <a:latin typeface="SVN-Vanilla Daisy Pro" panose="00000500000000000000" pitchFamily="2" charset="0"/>
                        </a:rPr>
                        <a:t>siêng</a:t>
                      </a:r>
                      <a:r>
                        <a:rPr lang="en-US" sz="2400" b="1" baseline="0" dirty="0">
                          <a:solidFill>
                            <a:srgbClr val="FF0000"/>
                          </a:solidFill>
                          <a:latin typeface="SVN-Vanilla Daisy Pro" panose="00000500000000000000" pitchFamily="2" charset="0"/>
                        </a:rPr>
                        <a:t> </a:t>
                      </a:r>
                      <a:r>
                        <a:rPr lang="en-US" sz="2400" b="1" baseline="0" dirty="0" err="1">
                          <a:solidFill>
                            <a:srgbClr val="FF0000"/>
                          </a:solidFill>
                          <a:latin typeface="SVN-Vanilla Daisy Pro" panose="00000500000000000000" pitchFamily="2" charset="0"/>
                        </a:rPr>
                        <a:t>năng</a:t>
                      </a:r>
                      <a:r>
                        <a:rPr lang="en-US" sz="2400" b="1" baseline="0" dirty="0">
                          <a:solidFill>
                            <a:srgbClr val="FF0000"/>
                          </a:solidFill>
                          <a:latin typeface="SVN-Vanilla Daisy Pro" panose="00000500000000000000" pitchFamily="2" charset="0"/>
                        </a:rPr>
                        <a:t>, </a:t>
                      </a:r>
                      <a:r>
                        <a:rPr lang="en-US" sz="2400" b="1" baseline="0" dirty="0" err="1">
                          <a:solidFill>
                            <a:srgbClr val="FF0000"/>
                          </a:solidFill>
                          <a:latin typeface="SVN-Vanilla Daisy Pro" panose="00000500000000000000" pitchFamily="2" charset="0"/>
                        </a:rPr>
                        <a:t>kiên</a:t>
                      </a:r>
                      <a:r>
                        <a:rPr lang="en-US" sz="2400" b="1" baseline="0" dirty="0">
                          <a:solidFill>
                            <a:srgbClr val="FF0000"/>
                          </a:solidFill>
                          <a:latin typeface="SVN-Vanilla Daisy Pro" panose="00000500000000000000" pitchFamily="2" charset="0"/>
                        </a:rPr>
                        <a:t> </a:t>
                      </a:r>
                      <a:r>
                        <a:rPr lang="en-US" sz="2400" b="1" baseline="0" dirty="0" err="1">
                          <a:solidFill>
                            <a:srgbClr val="FF0000"/>
                          </a:solidFill>
                          <a:latin typeface="SVN-Vanilla Daisy Pro" panose="00000500000000000000" pitchFamily="2" charset="0"/>
                        </a:rPr>
                        <a:t>trì</a:t>
                      </a:r>
                      <a:r>
                        <a:rPr lang="en-US" sz="2400" b="1" baseline="0" dirty="0">
                          <a:solidFill>
                            <a:srgbClr val="FF0000"/>
                          </a:solidFill>
                          <a:latin typeface="SVN-Vanilla Daisy Pro" panose="00000500000000000000" pitchFamily="2" charset="0"/>
                        </a:rPr>
                        <a:t>.</a:t>
                      </a:r>
                      <a:endParaRPr lang="en-US" sz="2400" b="1" dirty="0">
                        <a:solidFill>
                          <a:srgbClr val="FF0000"/>
                        </a:solidFill>
                        <a:latin typeface="SVN-Vanilla Daisy Pro" panose="000005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err="1">
                          <a:solidFill>
                            <a:schemeClr val="dk1"/>
                          </a:solidFill>
                          <a:effectLst/>
                          <a:latin typeface="SVN-Very Berry" panose="00000500000000000000" pitchFamily="2" charset="0"/>
                          <a:ea typeface="+mn-ea"/>
                          <a:cs typeface="+mn-cs"/>
                        </a:rPr>
                        <a:t>Siêng</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năng</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kiên</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trì</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giúp</a:t>
                      </a:r>
                      <a:r>
                        <a:rPr lang="en-US" sz="2400" b="1" kern="1200" baseline="0" dirty="0">
                          <a:solidFill>
                            <a:schemeClr val="dk1"/>
                          </a:solidFill>
                          <a:effectLst/>
                          <a:latin typeface="SVN-Very Berry" panose="00000500000000000000" pitchFamily="2" charset="0"/>
                          <a:ea typeface="+mn-ea"/>
                          <a:cs typeface="+mn-cs"/>
                        </a:rPr>
                        <a:t> con </a:t>
                      </a:r>
                      <a:r>
                        <a:rPr lang="en-US" sz="2400" b="1" kern="1200" baseline="0" dirty="0" err="1">
                          <a:solidFill>
                            <a:schemeClr val="dk1"/>
                          </a:solidFill>
                          <a:effectLst/>
                          <a:latin typeface="SVN-Very Berry" panose="00000500000000000000" pitchFamily="2" charset="0"/>
                          <a:ea typeface="+mn-ea"/>
                          <a:cs typeface="+mn-cs"/>
                        </a:rPr>
                        <a:t>người</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vượt</a:t>
                      </a:r>
                      <a:r>
                        <a:rPr lang="en-US" sz="2400" b="1" kern="1200" baseline="0" dirty="0">
                          <a:solidFill>
                            <a:schemeClr val="dk1"/>
                          </a:solidFill>
                          <a:effectLst/>
                          <a:latin typeface="SVN-Very Berry" panose="00000500000000000000" pitchFamily="2" charset="0"/>
                          <a:ea typeface="+mn-ea"/>
                          <a:cs typeface="+mn-cs"/>
                        </a:rPr>
                        <a:t> qua </a:t>
                      </a:r>
                      <a:r>
                        <a:rPr lang="en-US" sz="2400" b="1" kern="1200" baseline="0" dirty="0" err="1">
                          <a:solidFill>
                            <a:schemeClr val="dk1"/>
                          </a:solidFill>
                          <a:effectLst/>
                          <a:latin typeface="SVN-Very Berry" panose="00000500000000000000" pitchFamily="2" charset="0"/>
                          <a:ea typeface="+mn-ea"/>
                          <a:cs typeface="+mn-cs"/>
                        </a:rPr>
                        <a:t>khó</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khăn</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thử</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thách</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và</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hướng</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đến</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thành</a:t>
                      </a:r>
                      <a:r>
                        <a:rPr lang="en-US" sz="2400" b="1" kern="1200" baseline="0" dirty="0">
                          <a:solidFill>
                            <a:schemeClr val="dk1"/>
                          </a:solidFill>
                          <a:effectLst/>
                          <a:latin typeface="SVN-Very Berry" panose="00000500000000000000" pitchFamily="2" charset="0"/>
                          <a:ea typeface="+mn-ea"/>
                          <a:cs typeface="+mn-cs"/>
                        </a:rPr>
                        <a:t> </a:t>
                      </a:r>
                      <a:r>
                        <a:rPr lang="en-US" sz="2400" b="1" kern="1200" baseline="0" dirty="0" err="1">
                          <a:solidFill>
                            <a:schemeClr val="dk1"/>
                          </a:solidFill>
                          <a:effectLst/>
                          <a:latin typeface="SVN-Very Berry" panose="00000500000000000000" pitchFamily="2" charset="0"/>
                          <a:ea typeface="+mn-ea"/>
                          <a:cs typeface="+mn-cs"/>
                        </a:rPr>
                        <a:t>công</a:t>
                      </a:r>
                      <a:r>
                        <a:rPr lang="en-US" sz="2400" b="1" kern="1200" baseline="0" dirty="0">
                          <a:solidFill>
                            <a:schemeClr val="dk1"/>
                          </a:solidFill>
                          <a:effectLst/>
                          <a:latin typeface="SVN-Very Berry" panose="00000500000000000000" pitchFamily="2" charset="0"/>
                          <a:ea typeface="+mn-ea"/>
                          <a:cs typeface="+mn-cs"/>
                        </a:rPr>
                        <a:t>.</a:t>
                      </a:r>
                      <a:endParaRPr lang="en-US" sz="2400" dirty="0">
                        <a:latin typeface="SVN-Very Berry" panose="00000500000000000000" pitchFamily="2" charset="0"/>
                      </a:endParaRPr>
                    </a:p>
                  </a:txBody>
                  <a:tcPr/>
                </a:tc>
                <a:extLst>
                  <a:ext uri="{0D108BD9-81ED-4DB2-BD59-A6C34878D82A}">
                    <a16:rowId xmlns:a16="http://schemas.microsoft.com/office/drawing/2014/main" val="10003"/>
                  </a:ext>
                </a:extLst>
              </a:tr>
            </a:tbl>
          </a:graphicData>
        </a:graphic>
      </p:graphicFrame>
      <p:pic>
        <p:nvPicPr>
          <p:cNvPr id="3" name="Picture 2" descr="Think, Pair, Share – phương pháp học tốt cho nhóm trẻ - CTH EDU"/>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9947619" y="61181"/>
            <a:ext cx="2272797" cy="1424691"/>
          </a:xfrm>
          <a:prstGeom prst="rect">
            <a:avLst/>
          </a:prstGeom>
          <a:noFill/>
          <a:ln>
            <a:noFill/>
          </a:ln>
        </p:spPr>
      </p:pic>
      <p:sp>
        <p:nvSpPr>
          <p:cNvPr id="4" name="WordArt 5"/>
          <p:cNvSpPr>
            <a:spLocks noChangeArrowheads="1" noChangeShapeType="1" noTextEdit="1"/>
          </p:cNvSpPr>
          <p:nvPr/>
        </p:nvSpPr>
        <p:spPr bwMode="auto">
          <a:xfrm>
            <a:off x="-15240" y="61181"/>
            <a:ext cx="3124933" cy="1226030"/>
          </a:xfrm>
          <a:prstGeom prst="rect">
            <a:avLst/>
          </a:prstGeom>
          <a:ln w="57150">
            <a:solidFill>
              <a:sysClr val="windowText" lastClr="000000"/>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en-US" sz="3600" b="1" kern="10" dirty="0" err="1">
                <a:ln w="9525">
                  <a:solidFill>
                    <a:srgbClr val="000000"/>
                  </a:solidFill>
                  <a:round/>
                  <a:headEnd/>
                  <a:tailEnd/>
                </a:ln>
                <a:solidFill>
                  <a:srgbClr val="0000FF"/>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Kỹ</a:t>
            </a:r>
            <a:r>
              <a:rPr lang="en-US" sz="3600" b="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 </a:t>
            </a:r>
            <a:r>
              <a:rPr lang="en-US" sz="3600" b="1" kern="10" dirty="0" err="1">
                <a:ln w="9525">
                  <a:solidFill>
                    <a:srgbClr val="000000"/>
                  </a:solidFill>
                  <a:round/>
                  <a:headEnd/>
                  <a:tailEnd/>
                </a:ln>
                <a:solidFill>
                  <a:srgbClr val="0000FF"/>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thuật</a:t>
            </a:r>
            <a:endParaRPr lang="en-US" sz="3600" b="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endParaRPr>
          </a:p>
          <a:p>
            <a:pPr algn="ctr" eaLnBrk="0" fontAlgn="base" hangingPunct="0">
              <a:spcBef>
                <a:spcPct val="0"/>
              </a:spcBef>
              <a:spcAft>
                <a:spcPct val="0"/>
              </a:spcAft>
            </a:pPr>
            <a:r>
              <a:rPr lang="vi-VN"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Think- Pair- Share</a:t>
            </a:r>
            <a:r>
              <a:rPr lang="vi-VN"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3 Arima Madurai Black" panose="00000A00000000000000" pitchFamily="2" charset="0"/>
                <a:ea typeface="Verdana" panose="020B0604030504040204" pitchFamily="34" charset="0"/>
                <a:cs typeface="#9Slide03 Arima Madurai Black" panose="00000A00000000000000" pitchFamily="2" charset="0"/>
              </a:rPr>
              <a:t>  </a:t>
            </a:r>
          </a:p>
        </p:txBody>
      </p:sp>
      <p:grpSp>
        <p:nvGrpSpPr>
          <p:cNvPr id="5" name="Group 4"/>
          <p:cNvGrpSpPr/>
          <p:nvPr/>
        </p:nvGrpSpPr>
        <p:grpSpPr>
          <a:xfrm rot="198028">
            <a:off x="3139671" y="47897"/>
            <a:ext cx="8001285" cy="1439877"/>
            <a:chOff x="5855626" y="-119829"/>
            <a:chExt cx="5927300" cy="3556577"/>
          </a:xfrm>
        </p:grpSpPr>
        <p:sp>
          <p:nvSpPr>
            <p:cNvPr id="6" name="Rectangle 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algn="ctr"/>
              <a:endParaRPr lang="en-US" kern="0">
                <a:solidFill>
                  <a:prstClr val="white"/>
                </a:solidFill>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8" name="WordArt 5"/>
          <p:cNvSpPr>
            <a:spLocks noChangeArrowheads="1" noChangeShapeType="1" noTextEdit="1"/>
          </p:cNvSpPr>
          <p:nvPr/>
        </p:nvSpPr>
        <p:spPr bwMode="auto">
          <a:xfrm>
            <a:off x="3472264" y="428111"/>
            <a:ext cx="6381297" cy="936199"/>
          </a:xfrm>
          <a:prstGeom prst="rect">
            <a:avLst/>
          </a:prstGeom>
        </p:spPr>
        <p:txBody>
          <a:bodyPr wrap="none" fromWordArt="1">
            <a:prstTxWarp prst="textPlain">
              <a:avLst>
                <a:gd name="adj" fmla="val 49706"/>
              </a:avLst>
            </a:prstTxWarp>
          </a:bodyPr>
          <a:lstStyle/>
          <a:p>
            <a:pPr algn="ctr" eaLnBrk="0" fontAlgn="base" hangingPunct="0">
              <a:spcBef>
                <a:spcPct val="0"/>
              </a:spcBef>
              <a:spcAft>
                <a:spcPct val="0"/>
              </a:spcAft>
            </a:pP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Ý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nghĩa</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siêng</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năng</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kiên</a:t>
            </a:r>
            <a:r>
              <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r>
              <a:rPr lang="en-US" sz="3600" b="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trì</a:t>
            </a:r>
            <a:endParaRPr lang="en-US" sz="3600" b="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p:txBody>
      </p:sp>
    </p:spTree>
    <p:extLst>
      <p:ext uri="{BB962C8B-B14F-4D97-AF65-F5344CB8AC3E}">
        <p14:creationId xmlns:p14="http://schemas.microsoft.com/office/powerpoint/2010/main" val="734737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
                                        <p:tgtEl>
                                          <p:spTgt spid="2"/>
                                        </p:tgtEl>
                                      </p:cBhvr>
                                    </p:animEffect>
                                    <p:anim calcmode="lin" valueType="num">
                                      <p:cBhvr>
                                        <p:cTn id="22" dur="10" fill="hold"/>
                                        <p:tgtEl>
                                          <p:spTgt spid="2"/>
                                        </p:tgtEl>
                                        <p:attrNameLst>
                                          <p:attrName>ppt_x</p:attrName>
                                        </p:attrNameLst>
                                      </p:cBhvr>
                                      <p:tavLst>
                                        <p:tav tm="0">
                                          <p:val>
                                            <p:strVal val="#ppt_x"/>
                                          </p:val>
                                        </p:tav>
                                        <p:tav tm="100000">
                                          <p:val>
                                            <p:strVal val="#ppt_x"/>
                                          </p:val>
                                        </p:tav>
                                      </p:tavLst>
                                    </p:anim>
                                    <p:anim calcmode="lin" valueType="num">
                                      <p:cBhvr>
                                        <p:cTn id="23" dur="1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6" name="Google Shape;154;p8"/>
          <p:cNvPicPr preferRelativeResize="0"/>
          <p:nvPr/>
        </p:nvPicPr>
        <p:blipFill rotWithShape="1">
          <a:blip r:embed="rId2">
            <a:alphaModFix/>
          </a:blip>
          <a:srcRect l="16992" t="-937" r="50159" b="17086"/>
          <a:stretch/>
        </p:blipFill>
        <p:spPr>
          <a:xfrm>
            <a:off x="155575" y="283076"/>
            <a:ext cx="10515146" cy="7106855"/>
          </a:xfrm>
          <a:prstGeom prst="rect">
            <a:avLst/>
          </a:prstGeom>
          <a:noFill/>
          <a:ln>
            <a:noFill/>
          </a:ln>
        </p:spPr>
      </p:pic>
      <p:pic>
        <p:nvPicPr>
          <p:cNvPr id="8" name="Picture 7"/>
          <p:cNvPicPr>
            <a:picLocks noChangeAspect="1"/>
          </p:cNvPicPr>
          <p:nvPr/>
        </p:nvPicPr>
        <p:blipFill>
          <a:blip r:embed="rId3"/>
          <a:stretch>
            <a:fillRect/>
          </a:stretch>
        </p:blipFill>
        <p:spPr>
          <a:xfrm>
            <a:off x="3895142" y="-144463"/>
            <a:ext cx="2584200" cy="1971579"/>
          </a:xfrm>
          <a:prstGeom prst="ellipse">
            <a:avLst/>
          </a:prstGeom>
          <a:ln>
            <a:noFill/>
          </a:ln>
          <a:effectLst>
            <a:softEdge rad="112500"/>
          </a:effectLst>
        </p:spPr>
      </p:pic>
      <p:pic>
        <p:nvPicPr>
          <p:cNvPr id="10" name="Picture 9"/>
          <p:cNvPicPr>
            <a:picLocks noChangeAspect="1"/>
          </p:cNvPicPr>
          <p:nvPr/>
        </p:nvPicPr>
        <p:blipFill>
          <a:blip r:embed="rId4"/>
          <a:stretch>
            <a:fillRect/>
          </a:stretch>
        </p:blipFill>
        <p:spPr>
          <a:xfrm>
            <a:off x="9707417" y="2463890"/>
            <a:ext cx="2900751" cy="4359018"/>
          </a:xfrm>
          <a:prstGeom prst="rect">
            <a:avLst/>
          </a:prstGeom>
        </p:spPr>
      </p:pic>
      <p:sp>
        <p:nvSpPr>
          <p:cNvPr id="12" name="Text Box 5"/>
          <p:cNvSpPr txBox="1">
            <a:spLocks noChangeArrowheads="1"/>
          </p:cNvSpPr>
          <p:nvPr/>
        </p:nvSpPr>
        <p:spPr bwMode="auto">
          <a:xfrm>
            <a:off x="1151987" y="3730942"/>
            <a:ext cx="8368130" cy="249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4400" b="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Siêng</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năng</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kiên</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trì</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sẽ</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giúp</a:t>
            </a:r>
            <a:r>
              <a:rPr lang="en-US" sz="4400" b="1" i="1" dirty="0">
                <a:solidFill>
                  <a:prstClr val="black"/>
                </a:solidFill>
                <a:latin typeface="SVN-Vanilla Daisy Pro" panose="00000500000000000000" pitchFamily="2" charset="0"/>
                <a:cs typeface="Times New Roman" pitchFamily="18" charset="0"/>
              </a:rPr>
              <a:t> con </a:t>
            </a:r>
            <a:r>
              <a:rPr lang="en-US" sz="4400" b="1" i="1" dirty="0" err="1">
                <a:solidFill>
                  <a:prstClr val="black"/>
                </a:solidFill>
                <a:latin typeface="SVN-Vanilla Daisy Pro" panose="00000500000000000000" pitchFamily="2" charset="0"/>
                <a:cs typeface="Times New Roman" pitchFamily="18" charset="0"/>
              </a:rPr>
              <a:t>người</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thành</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công</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trong</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công</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việc</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và</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cuộc</a:t>
            </a:r>
            <a:r>
              <a:rPr lang="en-US" sz="4400" b="1" i="1" dirty="0">
                <a:solidFill>
                  <a:prstClr val="black"/>
                </a:solidFill>
                <a:latin typeface="SVN-Vanilla Daisy Pro" panose="00000500000000000000" pitchFamily="2" charset="0"/>
                <a:cs typeface="Times New Roman" pitchFamily="18" charset="0"/>
              </a:rPr>
              <a:t> </a:t>
            </a:r>
            <a:r>
              <a:rPr lang="en-US" sz="4400" b="1" i="1" dirty="0" err="1">
                <a:solidFill>
                  <a:prstClr val="black"/>
                </a:solidFill>
                <a:latin typeface="SVN-Vanilla Daisy Pro" panose="00000500000000000000" pitchFamily="2" charset="0"/>
                <a:cs typeface="Times New Roman" pitchFamily="18" charset="0"/>
              </a:rPr>
              <a:t>sống</a:t>
            </a:r>
            <a:r>
              <a:rPr lang="en-US" sz="4400" b="1" i="1" dirty="0">
                <a:solidFill>
                  <a:prstClr val="black"/>
                </a:solidFill>
                <a:latin typeface="SVN-Vanilla Daisy Pro" panose="00000500000000000000" pitchFamily="2" charset="0"/>
                <a:cs typeface="Times New Roman" pitchFamily="18" charset="0"/>
              </a:rPr>
              <a:t>.</a:t>
            </a:r>
            <a:endParaRPr lang="en-US" sz="4400" b="1" dirty="0">
              <a:solidFill>
                <a:prstClr val="black"/>
              </a:solidFill>
              <a:latin typeface="SVN-Vanilla Daisy Pro" panose="00000500000000000000" pitchFamily="2" charset="0"/>
              <a:cs typeface="Times New Roman" pitchFamily="18" charset="0"/>
            </a:endParaRPr>
          </a:p>
          <a:p>
            <a:pPr>
              <a:buFont typeface="Arial" panose="020B0604020202020204" pitchFamily="34" charset="0"/>
              <a:buNone/>
            </a:pPr>
            <a:endParaRPr lang="en-US" sz="3200" b="1" dirty="0">
              <a:solidFill>
                <a:prstClr val="black"/>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00709A05-26FF-4F5F-8092-2B372E94B081}"/>
              </a:ext>
            </a:extLst>
          </p:cNvPr>
          <p:cNvSpPr/>
          <p:nvPr/>
        </p:nvSpPr>
        <p:spPr>
          <a:xfrm>
            <a:off x="1229083" y="2902772"/>
            <a:ext cx="8368129" cy="692049"/>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3. Ý NGHĨA CỦA SIÊNG NĂNG, KIÊN TRÌ</a:t>
            </a:r>
          </a:p>
        </p:txBody>
      </p:sp>
    </p:spTree>
    <p:extLst>
      <p:ext uri="{BB962C8B-B14F-4D97-AF65-F5344CB8AC3E}">
        <p14:creationId xmlns:p14="http://schemas.microsoft.com/office/powerpoint/2010/main" val="317902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636567" y="634162"/>
            <a:ext cx="11640166" cy="6315244"/>
            <a:chOff x="636567" y="634162"/>
            <a:chExt cx="11640166" cy="6315244"/>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67" y="634162"/>
              <a:ext cx="5064981" cy="5897312"/>
            </a:xfrm>
            <a:prstGeom prst="rect">
              <a:avLst/>
            </a:prstGeom>
          </p:spPr>
        </p:pic>
        <p:pic>
          <p:nvPicPr>
            <p:cNvPr id="12"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987410" y="3009026"/>
              <a:ext cx="1934005" cy="2654235"/>
            </a:xfrm>
            <a:prstGeom prst="rect">
              <a:avLst/>
            </a:prstGeom>
          </p:spPr>
        </p:pic>
        <p:pic>
          <p:nvPicPr>
            <p:cNvPr id="13" name="图片 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6438966" y="5181373"/>
              <a:ext cx="4470400" cy="1768033"/>
            </a:xfrm>
            <a:prstGeom prst="rect">
              <a:avLst/>
            </a:prstGeom>
          </p:spPr>
        </p:pic>
        <p:pic>
          <p:nvPicPr>
            <p:cNvPr id="14" name="图片 3"/>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979714" y="987490"/>
              <a:ext cx="8621377" cy="4528321"/>
            </a:xfrm>
            <a:prstGeom prst="rect">
              <a:avLst/>
            </a:prstGeom>
          </p:spPr>
        </p:pic>
        <p:pic>
          <p:nvPicPr>
            <p:cNvPr id="15" name="图片 8"/>
            <p:cNvPicPr>
              <a:picLocks noChangeAspect="1"/>
            </p:cNvPicPr>
            <p:nvPr/>
          </p:nvPicPr>
          <p:blipFill rotWithShape="1">
            <a:blip r:embed="rId6">
              <a:extLst>
                <a:ext uri="{28A0092B-C50C-407E-A947-70E740481C1C}">
                  <a14:useLocalDpi xmlns:a14="http://schemas.microsoft.com/office/drawing/2010/main" val="0"/>
                </a:ext>
              </a:extLst>
            </a:blip>
            <a:srcRect l="77867" t="20385" r="6933" b="5896"/>
            <a:stretch/>
          </p:blipFill>
          <p:spPr>
            <a:xfrm>
              <a:off x="10423549" y="1675533"/>
              <a:ext cx="1853184" cy="5055616"/>
            </a:xfrm>
            <a:prstGeom prst="rect">
              <a:avLst/>
            </a:prstGeom>
          </p:spPr>
        </p:pic>
      </p:grpSp>
      <p:sp>
        <p:nvSpPr>
          <p:cNvPr id="16" name="Rectangle 15"/>
          <p:cNvSpPr/>
          <p:nvPr/>
        </p:nvSpPr>
        <p:spPr>
          <a:xfrm>
            <a:off x="2202067" y="2853388"/>
            <a:ext cx="6866164"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4. CÁCH RÈN LUYỆN SIÊNG NĂNG, KIÊN TRÌ</a:t>
            </a:r>
          </a:p>
        </p:txBody>
      </p:sp>
      <p:pic>
        <p:nvPicPr>
          <p:cNvPr id="18" name="图片 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7" y="1799845"/>
            <a:ext cx="2581416" cy="3923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66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0" y="3412945"/>
            <a:ext cx="3274783" cy="3175398"/>
          </a:xfrm>
          <a:prstGeom prst="rect">
            <a:avLst/>
          </a:prstGeom>
          <a:noFill/>
          <a:ln w="9525">
            <a:noFill/>
            <a:miter lim="800000"/>
            <a:headEnd/>
            <a:tailEnd/>
          </a:ln>
        </p:spPr>
      </p:pic>
      <p:sp>
        <p:nvSpPr>
          <p:cNvPr id="3" name="Rectangle 189"/>
          <p:cNvSpPr>
            <a:spLocks noChangeArrowheads="1"/>
          </p:cNvSpPr>
          <p:nvPr/>
        </p:nvSpPr>
        <p:spPr bwMode="auto">
          <a:xfrm>
            <a:off x="419052" y="4854802"/>
            <a:ext cx="2667000" cy="830997"/>
          </a:xfrm>
          <a:prstGeom prst="rect">
            <a:avLst/>
          </a:prstGeom>
          <a:noFill/>
          <a:ln>
            <a:noFill/>
          </a:ln>
          <a:effectLst/>
        </p:spPr>
        <p:txBody>
          <a:bodyPr anchor="ctr">
            <a:spAutoFit/>
          </a:bodyPr>
          <a:lstStyle/>
          <a:p>
            <a:pPr algn="ctr">
              <a:defRPr/>
            </a:pP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Hoạt</a:t>
            </a:r>
            <a:r>
              <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động</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a:p>
            <a:pPr algn="ctr">
              <a:defRPr/>
            </a:pPr>
            <a:r>
              <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nhóm</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1752552" y="44454"/>
            <a:ext cx="9091569" cy="1879893"/>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Trò chơi </a:t>
            </a:r>
            <a:endParaRPr lang="en-US"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endParaRPr>
          </a:p>
          <a:p>
            <a:pPr algn="ctr" eaLnBrk="0" fontAlgn="base" hangingPunct="0">
              <a:spcBef>
                <a:spcPct val="0"/>
              </a:spcBef>
              <a:spcAft>
                <a:spcPct val="0"/>
              </a:spcAft>
            </a:pP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Tiếp</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sức</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đồng</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đội</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p>
        </p:txBody>
      </p:sp>
      <p:sp>
        <p:nvSpPr>
          <p:cNvPr id="5" name="Text Box 33"/>
          <p:cNvSpPr txBox="1">
            <a:spLocks noChangeArrowheads="1"/>
          </p:cNvSpPr>
          <p:nvPr/>
        </p:nvSpPr>
        <p:spPr bwMode="auto">
          <a:xfrm>
            <a:off x="3086998" y="2066469"/>
            <a:ext cx="8501261" cy="584775"/>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Tìm</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những</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việc</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làm</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thể</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hiện</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sự</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siêng</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năng</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kiên</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trì</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của</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bản</a:t>
            </a:r>
            <a:r>
              <a:rPr lang="en-US" altLang="en-US" b="1" dirty="0">
                <a:solidFill>
                  <a:srgbClr val="FF00FF"/>
                </a:solidFill>
                <a:latin typeface="#9Slide05 Kathya" panose="02000000000000000000" pitchFamily="2" charset="0"/>
              </a:rPr>
              <a:t> </a:t>
            </a:r>
            <a:r>
              <a:rPr lang="en-US" altLang="en-US" b="1" dirty="0" err="1">
                <a:solidFill>
                  <a:srgbClr val="FF00FF"/>
                </a:solidFill>
                <a:latin typeface="#9Slide05 Kathya" panose="02000000000000000000" pitchFamily="2" charset="0"/>
              </a:rPr>
              <a:t>thân</a:t>
            </a:r>
            <a:r>
              <a:rPr lang="en-US" altLang="en-US" b="1" dirty="0">
                <a:solidFill>
                  <a:srgbClr val="FF00FF"/>
                </a:solidFill>
                <a:latin typeface="#9Slide05 Kathya" panose="02000000000000000000" pitchFamily="2" charset="0"/>
              </a:rPr>
              <a:t>.</a:t>
            </a:r>
          </a:p>
        </p:txBody>
      </p:sp>
      <p:sp>
        <p:nvSpPr>
          <p:cNvPr id="6" name="Rectangle 5"/>
          <p:cNvSpPr/>
          <p:nvPr/>
        </p:nvSpPr>
        <p:spPr>
          <a:xfrm>
            <a:off x="3232590" y="3412945"/>
            <a:ext cx="7603397" cy="2677656"/>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Số</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người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tham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gia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cả</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lớp</a:t>
            </a:r>
            <a:endParaRPr lang="en-US" sz="2400" b="1" dirty="0">
              <a:solidFill>
                <a:prstClr val="black"/>
              </a:solidFill>
              <a:latin typeface="SVN-Vanilla Daisy Pro" panose="00000500000000000000" pitchFamily="2" charset="0"/>
              <a:cs typeface="Times New Roman" panose="02020603050405020304" pitchFamily="18" charset="0"/>
            </a:endParaRPr>
          </a:p>
          <a:p>
            <a:pPr marL="342900" indent="-342900">
              <a:buFontTx/>
              <a:buChar char="-"/>
            </a:pPr>
            <a:r>
              <a:rPr lang="en-US" sz="2400" b="1" dirty="0" err="1">
                <a:solidFill>
                  <a:prstClr val="black"/>
                </a:solidFill>
                <a:latin typeface="SVN-Vanilla Daisy Pro" panose="00000500000000000000" pitchFamily="2" charset="0"/>
                <a:cs typeface="Times New Roman" panose="02020603050405020304" pitchFamily="18" charset="0"/>
              </a:rPr>
              <a:t>Cách</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thức</a:t>
            </a:r>
            <a:r>
              <a:rPr lang="en-US" sz="2400" b="1" dirty="0">
                <a:solidFill>
                  <a:prstClr val="black"/>
                </a:solidFill>
                <a:latin typeface="SVN-Vanilla Daisy Pro" panose="00000500000000000000" pitchFamily="2" charset="0"/>
                <a:cs typeface="Times New Roman" panose="02020603050405020304" pitchFamily="18" charset="0"/>
              </a:rPr>
              <a:t>: Chia </a:t>
            </a:r>
            <a:r>
              <a:rPr lang="en-US" sz="2400" b="1" dirty="0" err="1">
                <a:solidFill>
                  <a:prstClr val="black"/>
                </a:solidFill>
                <a:latin typeface="SVN-Vanilla Daisy Pro" panose="00000500000000000000" pitchFamily="2" charset="0"/>
                <a:cs typeface="Times New Roman" panose="02020603050405020304" pitchFamily="18" charset="0"/>
              </a:rPr>
              <a:t>lớp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làm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hai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đội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theo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dãy</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bàn</a:t>
            </a:r>
            <a:r>
              <a:rPr lang="en-US" sz="2400" b="1" dirty="0">
                <a:solidFill>
                  <a:prstClr val="black"/>
                </a:solidFill>
                <a:latin typeface="SVN-Vanilla Daisy Pro" panose="00000500000000000000" pitchFamily="2" charset="0"/>
                <a:cs typeface="Times New Roman" panose="02020603050405020304" pitchFamily="18" charset="0"/>
              </a:rPr>
              <a:t>. </a:t>
            </a:r>
          </a:p>
          <a:p>
            <a:pPr marL="342900" indent="-342900">
              <a:buFontTx/>
              <a:buChar char="-"/>
            </a:pPr>
            <a:r>
              <a:rPr lang="en-US" sz="2400" b="1" dirty="0" err="1">
                <a:solidFill>
                  <a:prstClr val="black"/>
                </a:solidFill>
                <a:latin typeface="SVN-Vanilla Daisy Pro" panose="00000500000000000000" pitchFamily="2" charset="0"/>
                <a:cs typeface="Times New Roman" panose="02020603050405020304" pitchFamily="18" charset="0"/>
              </a:rPr>
              <a:t>Mỗi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dãy</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cử</a:t>
            </a:r>
            <a:r>
              <a:rPr lang="en-US" sz="2400" b="1" dirty="0">
                <a:solidFill>
                  <a:prstClr val="black"/>
                </a:solidFill>
                <a:latin typeface="SVN-Vanilla Daisy Pro" panose="00000500000000000000" pitchFamily="2" charset="0"/>
                <a:cs typeface="Times New Roman" panose="02020603050405020304" pitchFamily="18" charset="0"/>
              </a:rPr>
              <a:t> 5 </a:t>
            </a:r>
            <a:r>
              <a:rPr lang="en-US" sz="2400" b="1" dirty="0" err="1">
                <a:solidFill>
                  <a:prstClr val="black"/>
                </a:solidFill>
                <a:latin typeface="SVN-Vanilla Daisy Pro" panose="00000500000000000000" pitchFamily="2" charset="0"/>
                <a:cs typeface="Times New Roman" panose="02020603050405020304" pitchFamily="18" charset="0"/>
              </a:rPr>
              <a:t>bạn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đạị</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diện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Lần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lượt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viết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những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việc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làm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thế</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hiện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sự</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siêng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năng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kiên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trì</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của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bản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thân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Bạn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sau</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không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được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lặp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lại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câu</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của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bạn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trước</a:t>
            </a:r>
            <a:r>
              <a:rPr lang="en-US" sz="2400" b="1" dirty="0">
                <a:solidFill>
                  <a:prstClr val="black"/>
                </a:solidFill>
                <a:latin typeface="SVN-Vanilla Daisy Pro" panose="00000500000000000000" pitchFamily="2" charset="0"/>
                <a:cs typeface="Times New Roman" panose="02020603050405020304" pitchFamily="18" charset="0"/>
              </a:rPr>
              <a:t>.) </a:t>
            </a:r>
          </a:p>
          <a:p>
            <a:pPr marL="342900" indent="-342900">
              <a:buFontTx/>
              <a:buChar char="-"/>
            </a:pPr>
            <a:r>
              <a:rPr lang="en-US" sz="2400" b="1" dirty="0" err="1">
                <a:solidFill>
                  <a:prstClr val="black"/>
                </a:solidFill>
                <a:latin typeface="SVN-Vanilla Daisy Pro" panose="00000500000000000000" pitchFamily="2" charset="0"/>
                <a:cs typeface="Times New Roman" panose="02020603050405020304" pitchFamily="18" charset="0"/>
              </a:rPr>
              <a:t>Thời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gian</a:t>
            </a:r>
            <a:r>
              <a:rPr lang="en-US" sz="2400" b="1" dirty="0">
                <a:solidFill>
                  <a:prstClr val="black"/>
                </a:solidFill>
                <a:latin typeface="SVN-Vanilla Daisy Pro" panose="00000500000000000000" pitchFamily="2" charset="0"/>
                <a:cs typeface="Times New Roman" panose="02020603050405020304" pitchFamily="18" charset="0"/>
              </a:rPr>
              <a:t>: 5 </a:t>
            </a:r>
            <a:r>
              <a:rPr lang="en-US" sz="2400" b="1" dirty="0" err="1">
                <a:solidFill>
                  <a:prstClr val="black"/>
                </a:solidFill>
                <a:latin typeface="SVN-Vanilla Daisy Pro" panose="00000500000000000000" pitchFamily="2" charset="0"/>
                <a:cs typeface="Times New Roman" panose="02020603050405020304" pitchFamily="18" charset="0"/>
              </a:rPr>
              <a:t>phút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thảo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luận</a:t>
            </a:r>
            <a:r>
              <a:rPr lang="en-US" sz="2400" b="1" dirty="0">
                <a:solidFill>
                  <a:prstClr val="black"/>
                </a:solidFill>
                <a:latin typeface="SVN-Vanilla Daisy Pro" panose="00000500000000000000" pitchFamily="2" charset="0"/>
                <a:cs typeface="Times New Roman" panose="02020603050405020304" pitchFamily="18" charset="0"/>
              </a:rPr>
              <a:t>, 3 </a:t>
            </a:r>
            <a:r>
              <a:rPr lang="en-US" sz="2400" b="1" dirty="0" err="1">
                <a:solidFill>
                  <a:prstClr val="black"/>
                </a:solidFill>
                <a:latin typeface="SVN-Vanilla Daisy Pro" panose="00000500000000000000" pitchFamily="2" charset="0"/>
                <a:cs typeface="Times New Roman" panose="02020603050405020304" pitchFamily="18" charset="0"/>
              </a:rPr>
              <a:t>phút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viết</a:t>
            </a:r>
            <a:r>
              <a:rPr lang="en-US" sz="2400" b="1" dirty="0">
                <a:solidFill>
                  <a:prstClr val="black"/>
                </a:solidFill>
                <a:latin typeface="SVN-Vanilla Daisy Pro" panose="00000500000000000000" pitchFamily="2" charset="0"/>
                <a:cs typeface="Times New Roman" panose="02020603050405020304" pitchFamily="18" charset="0"/>
              </a:rPr>
              <a:t>. </a:t>
            </a:r>
          </a:p>
        </p:txBody>
      </p:sp>
      <p:pic>
        <p:nvPicPr>
          <p:cNvPr id="11"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902" y="1598896"/>
            <a:ext cx="2884786" cy="2083705"/>
          </a:xfrm>
          <a:prstGeom prst="rect">
            <a:avLst/>
          </a:prstGeom>
        </p:spPr>
      </p:pic>
      <p:pic>
        <p:nvPicPr>
          <p:cNvPr id="12"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1583" y="2686048"/>
            <a:ext cx="2678802" cy="1798277"/>
          </a:xfrm>
          <a:prstGeom prst="rect">
            <a:avLst/>
          </a:prstGeom>
        </p:spPr>
      </p:pic>
    </p:spTree>
    <p:extLst>
      <p:ext uri="{BB962C8B-B14F-4D97-AF65-F5344CB8AC3E}">
        <p14:creationId xmlns:p14="http://schemas.microsoft.com/office/powerpoint/2010/main" val="296704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1+#ppt_w/2"/>
                                          </p:val>
                                        </p:tav>
                                        <p:tav tm="100000">
                                          <p:val>
                                            <p:strVal val="#ppt_x"/>
                                          </p:val>
                                        </p:tav>
                                      </p:tavLst>
                                    </p:anim>
                                    <p:anim calcmode="lin" valueType="num">
                                      <p:cBhvr additive="base">
                                        <p:cTn id="18" dur="10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7"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900" decel="100000" fill="hold"/>
                                        <p:tgtEl>
                                          <p:spTgt spid="1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slide(fromBottom)">
                                      <p:cBhvr>
                                        <p:cTn id="35" dur="500"/>
                                        <p:tgtEl>
                                          <p:spTgt spid="5"/>
                                        </p:tgtEl>
                                      </p:cBhvr>
                                    </p:animEffect>
                                  </p:childTnLst>
                                </p:cTn>
                              </p:par>
                              <p:par>
                                <p:cTn id="36" presetID="42"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884785" y="2873828"/>
            <a:ext cx="2900751" cy="3984171"/>
          </a:xfrm>
          <a:prstGeom prst="rect">
            <a:avLst/>
          </a:prstGeom>
        </p:spPr>
      </p:pic>
      <p:pic>
        <p:nvPicPr>
          <p:cNvPr id="5" name="Picture 4"/>
          <p:cNvPicPr>
            <a:picLocks noChangeAspect="1"/>
          </p:cNvPicPr>
          <p:nvPr/>
        </p:nvPicPr>
        <p:blipFill>
          <a:blip r:embed="rId3"/>
          <a:stretch>
            <a:fillRect/>
          </a:stretch>
        </p:blipFill>
        <p:spPr>
          <a:xfrm>
            <a:off x="1586639" y="-368360"/>
            <a:ext cx="10244245" cy="5446546"/>
          </a:xfrm>
          <a:prstGeom prst="rect">
            <a:avLst/>
          </a:prstGeom>
        </p:spPr>
      </p:pic>
      <p:pic>
        <p:nvPicPr>
          <p:cNvPr id="9" name="图片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142" y="1835682"/>
            <a:ext cx="2900060" cy="515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3514987" y="1997681"/>
            <a:ext cx="709037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3200" dirty="0">
                <a:solidFill>
                  <a:prstClr val="black"/>
                </a:solidFill>
                <a:latin typeface="#9Slide05 IcielSanelma" pitchFamily="2" charset="0"/>
              </a:rPr>
              <a:t>- </a:t>
            </a:r>
            <a:r>
              <a:rPr lang="vi-VN" sz="3200" dirty="0">
                <a:solidFill>
                  <a:prstClr val="black"/>
                </a:solidFill>
                <a:latin typeface="#9Slide05 IcielSanelma" pitchFamily="2" charset="0"/>
              </a:rPr>
              <a:t>Để rèn luyện tính siêng năng, kiên trì, em cần học tập chuyên cần, chăm chỉ rèn luyện kĩ năng sống, không ngừng hoàn thiện hành vi, thái độ và sự ứng xử trước những khó khăn và thách thức.</a:t>
            </a:r>
            <a:endParaRPr lang="en-US" sz="3200" dirty="0">
              <a:solidFill>
                <a:prstClr val="black"/>
              </a:solidFill>
              <a:latin typeface="#9Slide05 IcielSanelma" pitchFamily="2" charset="0"/>
            </a:endParaRPr>
          </a:p>
        </p:txBody>
      </p:sp>
      <p:sp>
        <p:nvSpPr>
          <p:cNvPr id="7" name="Rectangle 6">
            <a:extLst>
              <a:ext uri="{FF2B5EF4-FFF2-40B4-BE49-F238E27FC236}">
                <a16:creationId xmlns:a16="http://schemas.microsoft.com/office/drawing/2014/main" id="{298481CD-B811-47FD-BA3F-6CEA7A8B92A1}"/>
              </a:ext>
            </a:extLst>
          </p:cNvPr>
          <p:cNvSpPr/>
          <p:nvPr/>
        </p:nvSpPr>
        <p:spPr>
          <a:xfrm>
            <a:off x="2804918" y="1372253"/>
            <a:ext cx="7817750" cy="625428"/>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200" b="1" dirty="0">
                <a:solidFill>
                  <a:srgbClr val="FF0000"/>
                </a:solidFill>
                <a:latin typeface="#9Slide06 SVNSlow Attack" pitchFamily="2" charset="0"/>
                <a:ea typeface="Arial" panose="020B0604020202020204" pitchFamily="34" charset="0"/>
                <a:cs typeface="Arial" panose="020B0604020202020204" pitchFamily="34" charset="0"/>
              </a:rPr>
              <a:t>4. CÁCH RÈN LUYỆN SIÊNG NĂNG, KIÊN TRÌ</a:t>
            </a:r>
          </a:p>
        </p:txBody>
      </p:sp>
    </p:spTree>
    <p:extLst>
      <p:ext uri="{BB962C8B-B14F-4D97-AF65-F5344CB8AC3E}">
        <p14:creationId xmlns:p14="http://schemas.microsoft.com/office/powerpoint/2010/main" val="205200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0" y="-17288"/>
            <a:ext cx="5895938" cy="6858000"/>
          </a:xfrm>
        </p:spPr>
      </p:pic>
      <p:sp>
        <p:nvSpPr>
          <p:cNvPr id="118788" name="Rectangle 4"/>
          <p:cNvSpPr>
            <a:spLocks noChangeArrowheads="1"/>
          </p:cNvSpPr>
          <p:nvPr/>
        </p:nvSpPr>
        <p:spPr bwMode="auto">
          <a:xfrm>
            <a:off x="4208400" y="95753"/>
            <a:ext cx="4626266" cy="646331"/>
          </a:xfrm>
          <a:prstGeom prst="rect">
            <a:avLst/>
          </a:prstGeom>
          <a:ln w="57150"/>
        </p:spPr>
        <p:style>
          <a:lnRef idx="2">
            <a:schemeClr val="accent5"/>
          </a:lnRef>
          <a:fillRef idx="1">
            <a:schemeClr val="lt1"/>
          </a:fillRef>
          <a:effectRef idx="0">
            <a:schemeClr val="accent5"/>
          </a:effectRef>
          <a:fontRef idx="minor">
            <a:schemeClr val="dk1"/>
          </a:fontRef>
        </p:style>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36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LIÊN HỆ BẢN THÂN</a:t>
            </a:r>
            <a:endParaRPr kumimoji="0" lang="en-US" altLang="en-US" sz="3600" b="1" i="0" u="none" strike="noStrike" kern="1200" cap="none" spc="0" normalizeH="0" baseline="0" noProof="0" dirty="0">
              <a:ln w="22225">
                <a:solidFill>
                  <a:srgbClr val="ED7D31"/>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endParaRPr>
          </a:p>
        </p:txBody>
      </p:sp>
      <p:sp>
        <p:nvSpPr>
          <p:cNvPr id="7" name="TextBox 6"/>
          <p:cNvSpPr txBox="1"/>
          <p:nvPr/>
        </p:nvSpPr>
        <p:spPr>
          <a:xfrm>
            <a:off x="901081" y="1799699"/>
            <a:ext cx="4011105" cy="2554545"/>
          </a:xfrm>
          <a:prstGeom prst="rect">
            <a:avLst/>
          </a:prstGeom>
          <a:solidFill>
            <a:schemeClr val="accent4">
              <a:lumMod val="60000"/>
              <a:lumOff val="40000"/>
            </a:schemeClr>
          </a:solidFill>
          <a:ln>
            <a:solidFill>
              <a:srgbClr val="FFC000"/>
            </a:solidFill>
          </a:ln>
          <a:scene3d>
            <a:camera prst="orthographicFront"/>
            <a:lightRig rig="threePt" dir="t"/>
          </a:scene3d>
          <a:sp3d>
            <a:bevelT w="139700" h="139700" prst="divot"/>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9Slide05 Pattaya" panose="00000500000000000000" pitchFamily="2" charset="-34"/>
                <a:ea typeface="+mn-ea"/>
                <a:cs typeface="#9Slide05 Pattaya" panose="00000500000000000000" pitchFamily="2" charset="-34"/>
              </a:rPr>
              <a:t>- Em đã từng nỗ lực hết sức vượt qua khó khăn để hoàn thành một c</a:t>
            </a:r>
            <a:r>
              <a:rPr lang="en-US" sz="3200" dirty="0">
                <a:solidFill>
                  <a:prstClr val="black"/>
                </a:solidFill>
                <a:latin typeface="#9Slide05 Pattaya" panose="00000500000000000000" pitchFamily="2" charset="-34"/>
                <a:cs typeface="#9Slide05 Pattaya" panose="00000500000000000000" pitchFamily="2" charset="-34"/>
              </a:rPr>
              <a:t>ô</a:t>
            </a:r>
            <a:r>
              <a:rPr kumimoji="0" lang="vi-VN" sz="3200" b="0" i="0" u="none" strike="noStrike" kern="1200" cap="none" spc="0" normalizeH="0" baseline="0" noProof="0" dirty="0">
                <a:ln>
                  <a:noFill/>
                </a:ln>
                <a:solidFill>
                  <a:prstClr val="black"/>
                </a:solidFill>
                <a:effectLst/>
                <a:uLnTx/>
                <a:uFillTx/>
                <a:latin typeface="#9Slide05 Pattaya" panose="00000500000000000000" pitchFamily="2" charset="-34"/>
                <a:ea typeface="+mn-ea"/>
                <a:cs typeface="#9Slide05 Pattaya" panose="00000500000000000000" pitchFamily="2" charset="-34"/>
              </a:rPr>
              <a:t>ng việc hay chưa?</a:t>
            </a:r>
            <a:r>
              <a:rPr kumimoji="0" lang="en-US" sz="3200" b="0" i="0" u="none" strike="noStrike" kern="1200" cap="none" spc="0" normalizeH="0" baseline="0" noProof="0" dirty="0">
                <a:ln>
                  <a:noFill/>
                </a:ln>
                <a:solidFill>
                  <a:prstClr val="black"/>
                </a:solidFill>
                <a:effectLst/>
                <a:uLnTx/>
                <a:uFillTx/>
                <a:latin typeface="#9Slide05 Pattaya" panose="00000500000000000000" pitchFamily="2" charset="-34"/>
                <a:ea typeface="+mn-ea"/>
                <a:cs typeface="#9Slide05 Pattaya" panose="00000500000000000000" pitchFamily="2" charset="-34"/>
              </a:rPr>
              <a:t> </a:t>
            </a:r>
            <a:r>
              <a:rPr kumimoji="0" lang="vi-VN" sz="3200" b="0" i="0" u="none" strike="noStrike" kern="1200" cap="none" spc="0" normalizeH="0" baseline="0" noProof="0" dirty="0">
                <a:ln>
                  <a:noFill/>
                </a:ln>
                <a:solidFill>
                  <a:prstClr val="black"/>
                </a:solidFill>
                <a:effectLst/>
                <a:uLnTx/>
                <a:uFillTx/>
                <a:latin typeface="#9Slide05 Pattaya" panose="00000500000000000000" pitchFamily="2" charset="-34"/>
                <a:ea typeface="+mn-ea"/>
                <a:cs typeface="#9Slide05 Pattaya" panose="00000500000000000000" pitchFamily="2" charset="-34"/>
              </a:rPr>
              <a:t>Nếu có, hãy chia sẻ vể điều đó.</a:t>
            </a:r>
            <a:endParaRPr kumimoji="0" lang="en-US" sz="3200" b="0" i="0" u="none" strike="noStrike" kern="1200" cap="none" spc="0" normalizeH="0" baseline="0" noProof="0" dirty="0">
              <a:ln>
                <a:noFill/>
              </a:ln>
              <a:solidFill>
                <a:prstClr val="black"/>
              </a:solidFill>
              <a:effectLst/>
              <a:uLnTx/>
              <a:uFillTx/>
              <a:latin typeface="#9Slide05 Pattaya" panose="00000500000000000000" pitchFamily="2" charset="-34"/>
              <a:ea typeface="+mn-ea"/>
              <a:cs typeface="#9Slide05 Pattaya" panose="00000500000000000000" pitchFamily="2" charset="-34"/>
            </a:endParaRPr>
          </a:p>
        </p:txBody>
      </p:sp>
      <p:pic>
        <p:nvPicPr>
          <p:cNvPr id="8" name="Picture 7"/>
          <p:cNvPicPr>
            <a:picLocks noChangeAspect="1"/>
          </p:cNvPicPr>
          <p:nvPr/>
        </p:nvPicPr>
        <p:blipFill>
          <a:blip r:embed="rId5"/>
          <a:stretch>
            <a:fillRect/>
          </a:stretch>
        </p:blipFill>
        <p:spPr>
          <a:xfrm>
            <a:off x="4035886" y="5411859"/>
            <a:ext cx="876300" cy="74136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12077">
            <a:off x="6075683" y="800461"/>
            <a:ext cx="5770873" cy="5294385"/>
          </a:xfrm>
          <a:prstGeom prst="rect">
            <a:avLst/>
          </a:prstGeom>
          <a:scene3d>
            <a:camera prst="orthographicFront"/>
            <a:lightRig rig="threePt" dir="t"/>
          </a:scene3d>
          <a:sp3d>
            <a:bevelT w="101600" prst="riblet"/>
          </a:sp3d>
        </p:spPr>
      </p:pic>
      <p:pic>
        <p:nvPicPr>
          <p:cNvPr id="11" name="Hình ảnh 7" descr="Ảnh có chứa bàn, trong nhà&#10;&#10;Mô tả được tạo tự động">
            <a:extLst>
              <a:ext uri="{FF2B5EF4-FFF2-40B4-BE49-F238E27FC236}">
                <a16:creationId xmlns:a16="http://schemas.microsoft.com/office/drawing/2014/main" id="{00B29AF5-5C68-47EB-BCBF-A31DF4AB60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55406">
            <a:off x="7074400" y="1540995"/>
            <a:ext cx="3939139" cy="3741435"/>
          </a:xfrm>
          <a:prstGeom prst="rect">
            <a:avLst/>
          </a:prstGeom>
        </p:spPr>
      </p:pic>
    </p:spTree>
    <p:custDataLst>
      <p:tags r:id="rId1"/>
    </p:custDataLst>
    <p:extLst>
      <p:ext uri="{BB962C8B-B14F-4D97-AF65-F5344CB8AC3E}">
        <p14:creationId xmlns:p14="http://schemas.microsoft.com/office/powerpoint/2010/main" val="4138094123"/>
      </p:ext>
    </p:extLst>
  </p:cSld>
  <p:clrMapOvr>
    <a:masterClrMapping/>
  </p:clrMapOvr>
  <p:transition spd="slow" advTm="2313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hi nhớ 2"/>
  <p:tag name="ISPRING_SLIDE_INDENT_LEVEL" val="0"/>
  <p:tag name="GENSWF_ADVANCE_TIME" val="23.137"/>
  <p:tag name="TIMING" val="|5.439|6.793"/>
  <p:tag name="ISPRING_SLIDE_ID_2" val="{078450B1-E99E-4175-AB53-2AB720AB2CF9}"/>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7534</TotalTime>
  <Words>539</Words>
  <Application>Microsoft Office PowerPoint</Application>
  <PresentationFormat>Widescreen</PresentationFormat>
  <Paragraphs>46</Paragraphs>
  <Slides>10</Slides>
  <Notes>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10</vt:i4>
      </vt:variant>
    </vt:vector>
  </HeadingPairs>
  <TitlesOfParts>
    <vt:vector size="28" baseType="lpstr">
      <vt:lpstr>#9Slide03 Arima Madurai Black</vt:lpstr>
      <vt:lpstr>#9Slide05 Fourth</vt:lpstr>
      <vt:lpstr>#9Slide05 IcielSanelma</vt:lpstr>
      <vt:lpstr>#9Slide05 Kathya</vt:lpstr>
      <vt:lpstr>#9Slide05 Pattaya</vt:lpstr>
      <vt:lpstr>#9Slide06 SVNSlow Attack</vt:lpstr>
      <vt:lpstr>#9Slide07 IcielAmerican Forkbal</vt:lpstr>
      <vt:lpstr>#9Slide07 Marbelia Regular</vt:lpstr>
      <vt:lpstr>Arial</vt:lpstr>
      <vt:lpstr>Calibri</vt:lpstr>
      <vt:lpstr>Calibri Light</vt:lpstr>
      <vt:lpstr>SVN-Vanilla Daisy Pro</vt:lpstr>
      <vt:lpstr>SVN-Very Berry</vt:lpstr>
      <vt:lpstr>Times New Roman</vt:lpstr>
      <vt:lpstr>Office Theme</vt:lpstr>
      <vt:lpstr>1_Office Theme</vt:lpstr>
      <vt:lpstr>4_Office Theme</vt:lpstr>
      <vt:lpstr>23_Office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MA Nguyen Manh Anh</cp:lastModifiedBy>
  <cp:revision>279</cp:revision>
  <dcterms:created xsi:type="dcterms:W3CDTF">2021-06-28T15:32:15Z</dcterms:created>
  <dcterms:modified xsi:type="dcterms:W3CDTF">2021-10-13T04:35:33Z</dcterms:modified>
</cp:coreProperties>
</file>