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60" r:id="rId6"/>
    <p:sldId id="259" r:id="rId7"/>
    <p:sldId id="275" r:id="rId8"/>
    <p:sldId id="276" r:id="rId9"/>
    <p:sldId id="264" r:id="rId10"/>
    <p:sldId id="267" r:id="rId11"/>
    <p:sldId id="270" r:id="rId12"/>
  </p:sldIdLst>
  <p:sldSz cx="9144000" cy="5143500" type="screen16x9"/>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12/11/2021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12/11/2021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12/11/2021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12/11/2021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p>
        </p:txBody>
      </p:sp>
      <p:sp>
        <p:nvSpPr>
          <p:cNvPr id="10" name="Rectangle 9"/>
          <p:cNvSpPr/>
          <p:nvPr/>
        </p:nvSpPr>
        <p:spPr>
          <a:xfrm>
            <a:off x="2521759" y="2217807"/>
            <a:ext cx="4100481"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a:t>
            </a: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a:t>
            </a:r>
            <a:r>
              <a:rPr lang="en-US"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Tiết</a:t>
            </a: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1)</a:t>
            </a: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546"/>
            <a:ext cx="9144000" cy="5236046"/>
          </a:xfrm>
        </p:spPr>
      </p:pic>
      <p:sp>
        <p:nvSpPr>
          <p:cNvPr id="6" name="Rectangle 5"/>
          <p:cNvSpPr/>
          <p:nvPr/>
        </p:nvSpPr>
        <p:spPr>
          <a:xfrm rot="212242">
            <a:off x="1017688" y="600403"/>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168676">
            <a:off x="2284750" y="356187"/>
            <a:ext cx="6351370" cy="3785652"/>
          </a:xfrm>
          <a:prstGeom prst="rect">
            <a:avLst/>
          </a:prstGeom>
          <a:noFill/>
        </p:spPr>
        <p:txBody>
          <a:bodyPr wrap="square" rtlCol="0">
            <a:spAutoFit/>
          </a:bodyPr>
          <a:lstStyle/>
          <a:p>
            <a:pPr algn="ctr">
              <a:lnSpc>
                <a:spcPct val="150000"/>
              </a:lnSpc>
            </a:pPr>
            <a:r>
              <a:rPr lang="vi-VN" sz="2400" dirty="0">
                <a:latin typeface="+mj-lt"/>
              </a:rPr>
              <a:t>Viết cảm nhận của em về một trong 2 câu ca dao:</a:t>
            </a:r>
          </a:p>
          <a:p>
            <a:pPr algn="ctr">
              <a:lnSpc>
                <a:spcPct val="150000"/>
              </a:lnSpc>
            </a:pPr>
            <a:r>
              <a:rPr lang="vi-VN" sz="2400" dirty="0">
                <a:solidFill>
                  <a:srgbClr val="FF0000"/>
                </a:solidFill>
                <a:latin typeface="+mj-lt"/>
              </a:rPr>
              <a:t>          </a:t>
            </a:r>
            <a:r>
              <a:rPr lang="en-US" sz="2400" dirty="0" err="1">
                <a:solidFill>
                  <a:srgbClr val="FF0000"/>
                </a:solidFill>
                <a:latin typeface="+mj-lt"/>
              </a:rPr>
              <a:t>Câu</a:t>
            </a:r>
            <a:r>
              <a:rPr lang="en-US" sz="2400" dirty="0">
                <a:solidFill>
                  <a:srgbClr val="FF0000"/>
                </a:solidFill>
                <a:latin typeface="+mj-lt"/>
              </a:rPr>
              <a:t> </a:t>
            </a:r>
            <a:r>
              <a:rPr lang="vi-VN" sz="2400" dirty="0">
                <a:solidFill>
                  <a:srgbClr val="FF0000"/>
                </a:solidFill>
                <a:latin typeface="+mj-lt"/>
              </a:rPr>
              <a:t>1</a:t>
            </a:r>
            <a:r>
              <a:rPr lang="en-US" sz="2400" dirty="0">
                <a:solidFill>
                  <a:srgbClr val="FF0000"/>
                </a:solidFill>
                <a:latin typeface="+mj-lt"/>
              </a:rPr>
              <a:t>: </a:t>
            </a:r>
            <a:r>
              <a:rPr lang="vi-VN" sz="2400" dirty="0">
                <a:solidFill>
                  <a:srgbClr val="FF0000"/>
                </a:solidFill>
                <a:latin typeface="+mj-lt"/>
              </a:rPr>
              <a:t>Những người tính nết thật thà</a:t>
            </a:r>
            <a:r>
              <a:rPr lang="en-US" sz="2400" dirty="0">
                <a:solidFill>
                  <a:srgbClr val="FF0000"/>
                </a:solidFill>
                <a:latin typeface="+mj-lt"/>
              </a:rPr>
              <a:t>,</a:t>
            </a:r>
            <a:endParaRPr lang="vi-VN" sz="2400" dirty="0">
              <a:solidFill>
                <a:srgbClr val="FF0000"/>
              </a:solidFill>
              <a:latin typeface="+mj-lt"/>
            </a:endParaRPr>
          </a:p>
          <a:p>
            <a:pPr algn="ctr">
              <a:lnSpc>
                <a:spcPct val="150000"/>
              </a:lnSpc>
            </a:pPr>
            <a:r>
              <a:rPr lang="vi-VN" sz="2400" dirty="0">
                <a:solidFill>
                  <a:srgbClr val="FF0000"/>
                </a:solidFill>
                <a:latin typeface="+mj-lt"/>
              </a:rPr>
              <a:t>           Đi đâu cũng được người ta tin dùng</a:t>
            </a:r>
            <a:r>
              <a:rPr lang="en-US" sz="2400" dirty="0">
                <a:solidFill>
                  <a:srgbClr val="FF0000"/>
                </a:solidFill>
                <a:latin typeface="+mj-lt"/>
              </a:rPr>
              <a:t>.</a:t>
            </a:r>
            <a:endParaRPr lang="vi-VN" sz="2400" dirty="0">
              <a:solidFill>
                <a:srgbClr val="FF0000"/>
              </a:solidFill>
              <a:latin typeface="+mj-lt"/>
            </a:endParaRPr>
          </a:p>
          <a:p>
            <a:pPr algn="ctr">
              <a:lnSpc>
                <a:spcPct val="150000"/>
              </a:lnSpc>
            </a:pPr>
            <a:r>
              <a:rPr lang="en-US" sz="2400" dirty="0">
                <a:latin typeface="+mj-lt"/>
              </a:rPr>
              <a:t>                 </a:t>
            </a:r>
            <a:r>
              <a:rPr lang="en-US" sz="2400" dirty="0" err="1">
                <a:solidFill>
                  <a:srgbClr val="0000FF"/>
                </a:solidFill>
                <a:latin typeface="+mj-lt"/>
              </a:rPr>
              <a:t>Câu</a:t>
            </a:r>
            <a:r>
              <a:rPr lang="en-US" sz="2400" dirty="0">
                <a:latin typeface="+mj-lt"/>
              </a:rPr>
              <a:t> </a:t>
            </a:r>
            <a:r>
              <a:rPr lang="vi-VN" sz="2400" dirty="0">
                <a:solidFill>
                  <a:srgbClr val="0000FF"/>
                </a:solidFill>
                <a:latin typeface="+mj-lt"/>
              </a:rPr>
              <a:t>2</a:t>
            </a:r>
            <a:r>
              <a:rPr lang="en-US" sz="2400" dirty="0">
                <a:solidFill>
                  <a:srgbClr val="0000FF"/>
                </a:solidFill>
                <a:latin typeface="+mj-lt"/>
              </a:rPr>
              <a:t>: </a:t>
            </a:r>
            <a:r>
              <a:rPr lang="vi-VN" sz="2400" dirty="0">
                <a:solidFill>
                  <a:srgbClr val="0000FF"/>
                </a:solidFill>
                <a:latin typeface="+mj-lt"/>
              </a:rPr>
              <a:t>Của phi nghĩa có giàu đâu</a:t>
            </a:r>
            <a:r>
              <a:rPr lang="en-US" sz="2400" dirty="0">
                <a:solidFill>
                  <a:srgbClr val="0000FF"/>
                </a:solidFill>
                <a:latin typeface="+mj-lt"/>
              </a:rPr>
              <a:t>,</a:t>
            </a:r>
            <a:endParaRPr lang="vi-VN" sz="2400" dirty="0">
              <a:solidFill>
                <a:srgbClr val="0000FF"/>
              </a:solidFill>
              <a:latin typeface="+mj-lt"/>
            </a:endParaRPr>
          </a:p>
          <a:p>
            <a:pPr algn="ctr">
              <a:lnSpc>
                <a:spcPct val="150000"/>
              </a:lnSpc>
            </a:pPr>
            <a:r>
              <a:rPr lang="en-US" sz="2400" dirty="0">
                <a:solidFill>
                  <a:srgbClr val="0000FF"/>
                </a:solidFill>
                <a:latin typeface="+mj-lt"/>
              </a:rPr>
              <a:t>                    </a:t>
            </a:r>
            <a:r>
              <a:rPr lang="vi-VN" sz="2400" dirty="0">
                <a:solidFill>
                  <a:srgbClr val="0000FF"/>
                </a:solidFill>
                <a:latin typeface="+mj-lt"/>
              </a:rPr>
              <a:t>Ở cho ngay thẳng giàu sau mới bền.</a:t>
            </a:r>
            <a:endParaRPr lang="en-US" sz="2400" dirty="0">
              <a:solidFill>
                <a:srgbClr val="0000FF"/>
              </a:solidFill>
              <a:latin typeface="+mj-lt"/>
            </a:endParaRPr>
          </a:p>
          <a:p>
            <a:pPr algn="ctr">
              <a:lnSpc>
                <a:spcPct val="150000"/>
              </a:lnSpc>
            </a:pPr>
            <a:r>
              <a:rPr lang="en-US" sz="2400" b="1" i="1" dirty="0">
                <a:latin typeface="+mj-lt"/>
              </a:rPr>
              <a:t>                     * </a:t>
            </a:r>
            <a:r>
              <a:rPr lang="vi-VN" sz="2400" b="1" i="1" dirty="0">
                <a:latin typeface="+mj-lt"/>
              </a:rPr>
              <a:t>Thời gian nộp: Tiết sau</a:t>
            </a:r>
          </a:p>
          <a:p>
            <a:endParaRPr lang="vi-VN" sz="2400" dirty="0">
              <a:latin typeface="+mj-lt"/>
            </a:endParaRPr>
          </a:p>
        </p:txBody>
      </p:sp>
      <p:sp>
        <p:nvSpPr>
          <p:cNvPr id="8" name="Rectangle 7">
            <a:extLst>
              <a:ext uri="{FF2B5EF4-FFF2-40B4-BE49-F238E27FC236}">
                <a16:creationId xmlns:a16="http://schemas.microsoft.com/office/drawing/2014/main" id="{576FA03E-A4F7-4653-B1B9-BAD8F9E270A9}"/>
              </a:ext>
            </a:extLst>
          </p:cNvPr>
          <p:cNvSpPr/>
          <p:nvPr/>
        </p:nvSpPr>
        <p:spPr>
          <a:xfrm>
            <a:off x="5484105" y="3975577"/>
            <a:ext cx="2579552"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a:latin typeface="+mj-lt"/>
              </a:rPr>
              <a:t>Trao Đổi cặp đôi với bạn, chia sẻ suy nghĩ của mình về việc làm của bạn HS trong tình huống</a:t>
            </a: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t> </a:t>
            </a:r>
            <a:endParaRPr lang="vi-VN" dirty="0"/>
          </a:p>
          <a:p>
            <a:pPr algn="ctr"/>
            <a:endParaRPr lang="vi-VN" sz="2400" dirty="0">
              <a:latin typeface="Times New Roman" panose="02020603050405020304" pitchFamily="18" charset="0"/>
              <a:cs typeface="Times New Roman" panose="02020603050405020304" pitchFamily="18" charset="0"/>
            </a:endParaRPr>
          </a:p>
          <a:p>
            <a:pPr algn="ctr"/>
            <a:r>
              <a:rPr lang="nl-NL" sz="2400" dirty="0">
                <a:latin typeface="Times New Roman" panose="02020603050405020304" pitchFamily="18" charset="0"/>
                <a:cs typeface="Times New Roman" panose="02020603050405020304" pitchFamily="18" charset="0"/>
              </a:rPr>
              <a:t>Việc chấp nhận cái chết của nhà thơ cho thấy ông là người như thế </a:t>
            </a:r>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nào?</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T</a:t>
            </a:r>
            <a:r>
              <a:rPr lang="nl-NL" sz="2800" dirty="0">
                <a:latin typeface="Times New Roman" panose="02020603050405020304" pitchFamily="18" charset="0"/>
                <a:cs typeface="Times New Roman" panose="02020603050405020304" pitchFamily="18" charset="0"/>
              </a:rPr>
              <a:t>hế nào</a:t>
            </a:r>
            <a:r>
              <a:rPr lang="vi-VN"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là 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539552" y="1269208"/>
            <a:ext cx="8424936" cy="2200602"/>
          </a:xfrm>
          <a:prstGeom prst="rect">
            <a:avLst/>
          </a:prstGeom>
        </p:spPr>
        <p:txBody>
          <a:bodyPr wrap="square">
            <a:spAutoFit/>
          </a:bodyPr>
          <a:lstStyle/>
          <a:p>
            <a:pPr>
              <a:lnSpc>
                <a:spcPct val="150000"/>
              </a:lnSpc>
            </a:pPr>
            <a:r>
              <a:rPr lang="en-US" b="1" dirty="0">
                <a:solidFill>
                  <a:schemeClr val="accent6">
                    <a:lumMod val="20000"/>
                    <a:lumOff val="80000"/>
                  </a:schemeClr>
                </a:solidFill>
                <a:latin typeface="Times New Roman" panose="02020603050405020304" pitchFamily="18" charset="0"/>
                <a:cs typeface="Times New Roman" panose="02020603050405020304" pitchFamily="18" charset="0"/>
              </a:rPr>
              <a:t>1/ KHÁI NIỆM:</a:t>
            </a:r>
          </a:p>
          <a:p>
            <a:pPr>
              <a:lnSpc>
                <a:spcPct val="150000"/>
              </a:lnSpc>
            </a:pPr>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pPr>
              <a:lnSpc>
                <a:spcPct val="150000"/>
              </a:lnSpc>
            </a:pPr>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1C6577-989C-421A-B980-5BD3F2F87CF5}"/>
              </a:ext>
            </a:extLst>
          </p:cNvPr>
          <p:cNvSpPr txBox="1"/>
          <p:nvPr/>
        </p:nvSpPr>
        <p:spPr>
          <a:xfrm>
            <a:off x="360040" y="470648"/>
            <a:ext cx="842493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BÀI 4:</a:t>
            </a:r>
            <a:r>
              <a:rPr kumimoji="0" lang="en-US" sz="32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trọng</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thật</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all" spc="0" normalizeH="0" baseline="0" noProof="0" dirty="0" err="1">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1)</a:t>
            </a: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a:latin typeface="+mj-lt"/>
              </a:rPr>
              <a:t>- Lớp chia thành 2 đội xếp thành 2 hàng dọc đứng song song nhau. </a:t>
            </a:r>
          </a:p>
          <a:p>
            <a:r>
              <a:rPr lang="vi-VN" sz="2600" dirty="0">
                <a:latin typeface="+mj-lt"/>
              </a:rPr>
              <a:t>-Trong vòng 1 phút, từng thành viên trong đội chạy lên viết các biểu hiện của tôn trọng sự thật lên bảng . </a:t>
            </a:r>
          </a:p>
          <a:p>
            <a:r>
              <a:rPr lang="vi-VN" sz="2600" dirty="0">
                <a:latin typeface="+mj-lt"/>
              </a:rPr>
              <a:t>- Đội nào ghi được nhiều biểu hiện đúng hơn chiến thắng..</a:t>
            </a: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884118"/>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mn-cs"/>
              </a:rPr>
              <a:t>Trò chơi tiếp sức</a:t>
            </a:r>
            <a:endParaRPr kumimoji="0" lang="en-US" sz="36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endParaRPr>
          </a:p>
        </p:txBody>
      </p:sp>
      <p:sp>
        <p:nvSpPr>
          <p:cNvPr id="8" name="Rectangle 7"/>
          <p:cNvSpPr/>
          <p:nvPr/>
        </p:nvSpPr>
        <p:spPr>
          <a:xfrm>
            <a:off x="1446559" y="1022250"/>
            <a:ext cx="6837131" cy="1944215"/>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Một</a:t>
            </a:r>
            <a:r>
              <a:rPr kumimoji="0" lang="en-US" sz="6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số</a:t>
            </a:r>
            <a:r>
              <a:rPr kumimoji="0" lang="en-US" sz="6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biểu hiện của tôn trọng sự thật</a:t>
            </a:r>
          </a:p>
        </p:txBody>
      </p:sp>
      <p:sp>
        <p:nvSpPr>
          <p:cNvPr id="13" name="TextBox 12">
            <a:extLst>
              <a:ext uri="{FF2B5EF4-FFF2-40B4-BE49-F238E27FC236}">
                <a16:creationId xmlns:a16="http://schemas.microsoft.com/office/drawing/2014/main" id="{CCE6BBEE-6506-4F9D-BA59-CDCF219653AB}"/>
              </a:ext>
            </a:extLst>
          </p:cNvPr>
          <p:cNvSpPr txBox="1"/>
          <p:nvPr/>
        </p:nvSpPr>
        <p:spPr>
          <a:xfrm>
            <a:off x="9544" y="1598585"/>
            <a:ext cx="8229600" cy="3046988"/>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vi-VN"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Sống ngay thẳng, thật thà</a:t>
            </a: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Dám nhận lỗi khi làm sai</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Dũng cảm nói lên sự thật</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Không bao che cho các hành động sai trái</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Chấp nhận mọi hậu quả khi sự thật được sáng tỏ</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Đấu tranh để bảo vệ sự thật</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Có ý thức bảo vệ, gìn giữ sự thật</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Lên án, bài trừ những sự việc sai trái</a:t>
            </a:r>
            <a:endParaRPr lang="en-US" sz="2400" dirty="0">
              <a:solidFill>
                <a:srgbClr val="0000FF"/>
              </a:solidFill>
            </a:endParaRPr>
          </a:p>
        </p:txBody>
      </p:sp>
    </p:spTree>
    <p:extLst>
      <p:ext uri="{BB962C8B-B14F-4D97-AF65-F5344CB8AC3E}">
        <p14:creationId xmlns:p14="http://schemas.microsoft.com/office/powerpoint/2010/main" val="3478473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611560" y="975071"/>
            <a:ext cx="8424936" cy="220060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1/ KHÁI NIỆM: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 </a:t>
            </a:r>
            <a:r>
              <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Sự thật</a:t>
            </a:r>
            <a:r>
              <a:rPr kumimoji="0" lang="vi-VN"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 là những gì có thật trong cuộc sống hiện thực và phản ánh đúng hiện thực cuộc sống.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 </a:t>
            </a:r>
            <a:r>
              <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Tôn trọng sự thật</a:t>
            </a:r>
            <a:r>
              <a:rPr kumimoji="0" lang="vi-VN"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 là suy nghĩ, nói và làm theo đúng sự thật, bảo vệ sự thật.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E0B5E262-2E8C-439F-AE44-856A27BE5E3E}"/>
              </a:ext>
            </a:extLst>
          </p:cNvPr>
          <p:cNvSpPr/>
          <p:nvPr/>
        </p:nvSpPr>
        <p:spPr>
          <a:xfrm>
            <a:off x="2843808" y="2880175"/>
            <a:ext cx="5976664" cy="188365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2/ </a:t>
            </a:r>
            <a:r>
              <a:rPr kumimoji="0" lang="vi-VN" sz="2000" b="1"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rPr>
              <a:t>Biểu hiện của tôn trọng sự thật:</a:t>
            </a:r>
            <a:endParaRPr kumimoji="0" lang="vi-VN"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mn-cs"/>
            </a:endParaRPr>
          </a:p>
          <a:p>
            <a:pPr>
              <a:lnSpc>
                <a:spcPct val="150000"/>
              </a:lnSpc>
            </a:pPr>
            <a:r>
              <a:rPr kumimoji="0" lang="pt-BR" sz="2000" b="0" i="1"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 </a:t>
            </a:r>
            <a:r>
              <a:rPr lang="vi-VN" sz="2000" dirty="0">
                <a:solidFill>
                  <a:srgbClr val="F79646">
                    <a:lumMod val="20000"/>
                    <a:lumOff val="80000"/>
                  </a:srgbClr>
                </a:solidFill>
                <a:latin typeface="Times New Roman" panose="02020603050405020304" pitchFamily="18" charset="0"/>
                <a:cs typeface="Times New Roman" panose="02020603050405020304" pitchFamily="18" charset="0"/>
              </a:rPr>
              <a:t>Là người sống ngay thẳng, thật thà, nhận lỗi khi có khuyết điểm</a:t>
            </a:r>
            <a:r>
              <a:rPr lang="en-US" sz="2000" dirty="0">
                <a:solidFill>
                  <a:srgbClr val="F79646">
                    <a:lumMod val="20000"/>
                    <a:lumOff val="80000"/>
                  </a:srgbClr>
                </a:solidFill>
                <a:latin typeface="Times New Roman" panose="02020603050405020304" pitchFamily="18" charset="0"/>
                <a:cs typeface="Times New Roman" panose="02020603050405020304" pitchFamily="18" charset="0"/>
              </a:rPr>
              <a:t>, </a:t>
            </a:r>
            <a:r>
              <a:rPr kumimoji="0" lang="nl-NL"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biểu hiện thông qua suy nghĩ, hành động (việc làm), lời nói, thái độ</a:t>
            </a:r>
            <a:r>
              <a:rPr kumimoji="0" lang="vi-VN" sz="2000" b="0" i="0" u="none" strike="noStrike" kern="1200" cap="none" spc="0" normalizeH="0" baseline="0" noProof="0" dirty="0">
                <a:ln>
                  <a:noFill/>
                </a:ln>
                <a:solidFill>
                  <a:srgbClr val="F79646">
                    <a:lumMod val="20000"/>
                    <a:lumOff val="80000"/>
                  </a:srgbClr>
                </a:solidFill>
                <a:effectLst/>
                <a:uLnTx/>
                <a:uFillTx/>
                <a:latin typeface="Times New Roman" panose="02020603050405020304" pitchFamily="18" charset="0"/>
                <a:ea typeface="+mn-ea"/>
                <a:cs typeface="Times New Roman" panose="02020603050405020304" pitchFamily="18" charset="0"/>
              </a:rPr>
              <a:t>.</a:t>
            </a:r>
          </a:p>
        </p:txBody>
      </p:sp>
      <p:sp>
        <p:nvSpPr>
          <p:cNvPr id="8" name="TextBox 7">
            <a:extLst>
              <a:ext uri="{FF2B5EF4-FFF2-40B4-BE49-F238E27FC236}">
                <a16:creationId xmlns:a16="http://schemas.microsoft.com/office/drawing/2014/main" id="{1EF73F09-84F2-47FB-A70E-D82D7C5D303E}"/>
              </a:ext>
            </a:extLst>
          </p:cNvPr>
          <p:cNvSpPr txBox="1"/>
          <p:nvPr/>
        </p:nvSpPr>
        <p:spPr>
          <a:xfrm>
            <a:off x="360040" y="470648"/>
            <a:ext cx="842493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BÀI 4:</a:t>
            </a:r>
            <a:r>
              <a:rPr kumimoji="0" lang="en-US" sz="32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trọng</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thật</a:t>
            </a:r>
            <a:r>
              <a:rPr kumimoji="0" lang="en-US" sz="32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all" spc="0" normalizeH="0" baseline="0" noProof="0" dirty="0" err="1">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all" spc="0" normalizeH="0" baseline="0" noProof="0"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1)</a:t>
            </a:r>
          </a:p>
        </p:txBody>
      </p:sp>
    </p:spTree>
    <p:extLst>
      <p:ext uri="{BB962C8B-B14F-4D97-AF65-F5344CB8AC3E}">
        <p14:creationId xmlns:p14="http://schemas.microsoft.com/office/powerpoint/2010/main" val="4038109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452</TotalTime>
  <Words>635</Words>
  <Application>Microsoft Office PowerPoint</Application>
  <PresentationFormat>On-screen Show (16:9)</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MA Nguyen Manh Anh</cp:lastModifiedBy>
  <cp:revision>32</cp:revision>
  <dcterms:created xsi:type="dcterms:W3CDTF">2021-07-22T02:28:40Z</dcterms:created>
  <dcterms:modified xsi:type="dcterms:W3CDTF">2021-11-12T16:10:43Z</dcterms:modified>
</cp:coreProperties>
</file>