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6" r:id="rId5"/>
    <p:sldId id="263" r:id="rId6"/>
    <p:sldId id="275" r:id="rId7"/>
    <p:sldId id="264" r:id="rId8"/>
    <p:sldId id="268" r:id="rId9"/>
    <p:sldId id="265" r:id="rId10"/>
    <p:sldId id="271" r:id="rId11"/>
  </p:sldIdLst>
  <p:sldSz cx="9144000" cy="5143500" type="screen16x9"/>
  <p:notesSz cx="6858000" cy="9144000"/>
  <p:custDataLst>
    <p:tags r:id="rId1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1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7144BD06-DF0E-4568-A582-204DA9057FE4}" srcId="{9D58DDF7-F74E-49F9-B16F-EF79EAC79D6C}" destId="{85FBF4FF-E9DF-4986-81C0-22EE5E9D1277}" srcOrd="1" destOrd="0" parTransId="{9DD2613C-DDBF-447F-B737-FEDF1DEC6478}" sibTransId="{54659726-6526-4163-8B9E-84FFE127EB54}"/>
    <dgm:cxn modelId="{FE372345-9794-4477-80AE-AC15C9614ABF}" type="presOf" srcId="{9D58DDF7-F74E-49F9-B16F-EF79EAC79D6C}" destId="{6D8A467A-3B13-46E3-A390-DA1D59598374}" srcOrd="0" destOrd="0" presId="urn:microsoft.com/office/officeart/2005/8/layout/matrix3"/>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6E824E03-158D-4B50-B0C3-0A411CEAB00F}" type="presOf" srcId="{40013629-9018-4055-9581-D7E4BE917E58}" destId="{06C84D3B-386D-4338-94F9-7F7F4E7B49A0}"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12/11/2021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12/11/2021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12/11/2021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12/11/2021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
        <p:nvSpPr>
          <p:cNvPr id="10" name="Rectangle 9"/>
          <p:cNvSpPr/>
          <p:nvPr/>
        </p:nvSpPr>
        <p:spPr>
          <a:xfrm>
            <a:off x="2564238" y="2217807"/>
            <a:ext cx="4015523"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a:t>
            </a:r>
            <a:r>
              <a:rPr lang="en-US"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Tiết</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2)</a:t>
            </a: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29795">
            <a:off x="1038773" y="675941"/>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198716">
            <a:off x="2962489" y="-15262"/>
            <a:ext cx="5601655" cy="4270528"/>
          </a:xfrm>
          <a:prstGeom prst="rect">
            <a:avLst/>
          </a:prstGeom>
          <a:noFill/>
        </p:spPr>
        <p:txBody>
          <a:bodyPr wrap="square" rtlCol="0">
            <a:spAutoFit/>
          </a:bodyPr>
          <a:lstStyle/>
          <a:p>
            <a:endParaRPr lang="vi-VN" sz="2400" dirty="0">
              <a:latin typeface="+mj-lt"/>
            </a:endParaRPr>
          </a:p>
          <a:p>
            <a:pPr algn="ctr">
              <a:lnSpc>
                <a:spcPct val="150000"/>
              </a:lnSpc>
            </a:pPr>
            <a:r>
              <a:rPr lang="vi-VN" sz="2800" b="1" dirty="0">
                <a:solidFill>
                  <a:srgbClr val="0000FF"/>
                </a:solidFill>
                <a:latin typeface="+mj-lt"/>
              </a:rPr>
              <a:t>Em hãy thiết kế tấm thiệp và thực hiện thông điệp trong tấm thiệp đó.</a:t>
            </a:r>
          </a:p>
          <a:p>
            <a:pPr>
              <a:lnSpc>
                <a:spcPct val="150000"/>
              </a:lnSpc>
            </a:pPr>
            <a:r>
              <a:rPr lang="en-US" sz="2800" b="1" dirty="0">
                <a:solidFill>
                  <a:srgbClr val="0000FF"/>
                </a:solidFill>
                <a:latin typeface="+mj-lt"/>
              </a:rPr>
              <a:t>- </a:t>
            </a:r>
            <a:r>
              <a:rPr lang="vi-VN" sz="2800" b="1" dirty="0">
                <a:solidFill>
                  <a:srgbClr val="0000FF"/>
                </a:solidFill>
                <a:latin typeface="+mj-lt"/>
              </a:rPr>
              <a:t>Hình thức tự do sáng tạo</a:t>
            </a:r>
            <a:r>
              <a:rPr lang="en-US" sz="2800" b="1">
                <a:solidFill>
                  <a:srgbClr val="0000FF"/>
                </a:solidFill>
                <a:latin typeface="+mj-lt"/>
              </a:rPr>
              <a:t>.</a:t>
            </a:r>
            <a:endParaRPr lang="vi-VN" sz="2800" b="1" dirty="0">
              <a:solidFill>
                <a:srgbClr val="0000FF"/>
              </a:solidFill>
              <a:latin typeface="+mj-lt"/>
            </a:endParaRPr>
          </a:p>
          <a:p>
            <a:pPr>
              <a:lnSpc>
                <a:spcPct val="150000"/>
              </a:lnSpc>
            </a:pPr>
            <a:r>
              <a:rPr lang="en-US" sz="2800" b="1" dirty="0">
                <a:solidFill>
                  <a:srgbClr val="0000FF"/>
                </a:solidFill>
                <a:latin typeface="+mj-lt"/>
              </a:rPr>
              <a:t>- </a:t>
            </a:r>
            <a:r>
              <a:rPr lang="vi-VN" sz="2800" b="1" dirty="0">
                <a:solidFill>
                  <a:srgbClr val="0000FF"/>
                </a:solidFill>
                <a:latin typeface="+mj-lt"/>
              </a:rPr>
              <a:t>Có thể làm thiệp thủ công hoặc </a:t>
            </a:r>
            <a:r>
              <a:rPr lang="en-US" sz="2800" b="1" dirty="0">
                <a:solidFill>
                  <a:srgbClr val="0000FF"/>
                </a:solidFill>
                <a:latin typeface="+mj-lt"/>
              </a:rPr>
              <a:t>   </a:t>
            </a:r>
          </a:p>
          <a:p>
            <a:pPr>
              <a:lnSpc>
                <a:spcPct val="150000"/>
              </a:lnSpc>
            </a:pPr>
            <a:r>
              <a:rPr lang="en-US" sz="2800" b="1" dirty="0">
                <a:solidFill>
                  <a:srgbClr val="0000FF"/>
                </a:solidFill>
                <a:latin typeface="+mj-lt"/>
              </a:rPr>
              <a:t>                        </a:t>
            </a:r>
            <a:r>
              <a:rPr lang="vi-VN" sz="2800" b="1" dirty="0">
                <a:solidFill>
                  <a:srgbClr val="0000FF"/>
                </a:solidFill>
                <a:latin typeface="+mj-lt"/>
              </a:rPr>
              <a:t>thiệp điện tử</a:t>
            </a:r>
            <a:r>
              <a:rPr lang="en-US" sz="2800" b="1" dirty="0">
                <a:solidFill>
                  <a:srgbClr val="0000FF"/>
                </a:solidFill>
                <a:latin typeface="+mj-lt"/>
              </a:rPr>
              <a:t>.</a:t>
            </a:r>
            <a:endParaRPr lang="vi-VN" sz="2800" b="1" dirty="0">
              <a:solidFill>
                <a:srgbClr val="0000FF"/>
              </a:solidFill>
              <a:latin typeface="+mj-lt"/>
            </a:endParaRPr>
          </a:p>
          <a:p>
            <a:pPr>
              <a:lnSpc>
                <a:spcPct val="150000"/>
              </a:lnSpc>
            </a:pPr>
            <a:r>
              <a:rPr lang="en-US" sz="2800" b="1" i="1" dirty="0">
                <a:latin typeface="+mj-lt"/>
              </a:rPr>
              <a:t>	         * </a:t>
            </a:r>
            <a:r>
              <a:rPr lang="vi-VN" sz="2800" b="1" i="1" dirty="0">
                <a:latin typeface="+mj-lt"/>
              </a:rPr>
              <a:t>Thời gian nộp: Tiết sau</a:t>
            </a:r>
          </a:p>
        </p:txBody>
      </p:sp>
      <p:sp>
        <p:nvSpPr>
          <p:cNvPr id="2" name="Rectangle 1"/>
          <p:cNvSpPr/>
          <p:nvPr/>
        </p:nvSpPr>
        <p:spPr>
          <a:xfrm>
            <a:off x="5580112" y="4294626"/>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a:latin typeface="+mj-lt"/>
              </a:rPr>
              <a:t>Vì sao chúng ta phải tôn trọng sự thật?</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Tree>
    <p:extLst>
      <p:ext uri="{BB962C8B-B14F-4D97-AF65-F5344CB8AC3E}">
        <p14:creationId xmlns:p14="http://schemas.microsoft.com/office/powerpoint/2010/main" val="7040099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a:latin typeface="+mj-lt"/>
              </a:rPr>
              <a:t>Mọi người đều phải tôn trọng sự thật vì:</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Gợi ý 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a:solidFill>
                  <a:schemeClr val="bg1"/>
                </a:solidFill>
                <a:latin typeface="+mj-lt"/>
              </a:rPr>
              <a:t>Góp phần bảo vệ cuộc sống, bảo vệ giá trị đúng đắn, tránh nhầm lẫn, oan sai;</a:t>
            </a: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a:latin typeface="+mj-lt"/>
              </a:rPr>
              <a:t>Làm cho cuộc sống trở nên tốt đẹp hơn, xã hội yên bình, văn minh hơn.</a:t>
            </a: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a:solidFill>
                  <a:schemeClr val="bg1"/>
                </a:solidFill>
                <a:latin typeface="+mj-lt"/>
              </a:rPr>
              <a:t>Giúp con người nâng cao phẩm giá bản thân, tin tưởng; gắn kết với nhau hơn;</a:t>
            </a: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a:latin typeface="+mj-lt"/>
              </a:rPr>
              <a:t>Làm cho tâm hồn ta thanh thản bình an, góp phần làm cho sức khỏe tốt hơn;</a:t>
            </a: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764330" y="1067905"/>
            <a:ext cx="8075240" cy="18836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3/ Ý NGHĨA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 Là đức tính cần thiết, quý báu.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 Tạo ra các mối quan hệ xã hội tốt đẹp</a:t>
            </a:r>
            <a:r>
              <a:rPr kumimoji="0" lang="en-US"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a:t>
            </a:r>
            <a:endPar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Được mọi người tin yêu, quý trọng.</a:t>
            </a:r>
          </a:p>
        </p:txBody>
      </p:sp>
      <p:sp>
        <p:nvSpPr>
          <p:cNvPr id="6" name="Rectangle 5">
            <a:extLst>
              <a:ext uri="{FF2B5EF4-FFF2-40B4-BE49-F238E27FC236}">
                <a16:creationId xmlns:a16="http://schemas.microsoft.com/office/drawing/2014/main" id="{56D185C7-4D86-4596-A33C-3AAD8D3959B6}"/>
              </a:ext>
            </a:extLst>
          </p:cNvPr>
          <p:cNvSpPr/>
          <p:nvPr/>
        </p:nvSpPr>
        <p:spPr>
          <a:xfrm>
            <a:off x="816164" y="401149"/>
            <a:ext cx="751167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BÀI 4:</a:t>
            </a:r>
            <a:r>
              <a:rPr kumimoji="0" lang="en-US" sz="32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trọng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thật</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all" spc="0" normalizeH="0" baseline="0" noProof="0" dirty="0" err="1">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2)</a:t>
            </a:r>
          </a:p>
        </p:txBody>
      </p:sp>
    </p:spTree>
    <p:extLst>
      <p:ext uri="{BB962C8B-B14F-4D97-AF65-F5344CB8AC3E}">
        <p14:creationId xmlns:p14="http://schemas.microsoft.com/office/powerpoint/2010/main" val="2628189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764330" y="1067905"/>
            <a:ext cx="8075240" cy="18836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3</a:t>
            </a:r>
            <a:r>
              <a:rPr kumimoji="0" lang="en-US"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 Ý NGHĨA</a:t>
            </a:r>
          </a:p>
          <a:p>
            <a:pPr>
              <a:lnSpc>
                <a:spcPct val="150000"/>
              </a:lnSpc>
            </a:pP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 Là đức tính cần thiết, quý báu.</a:t>
            </a:r>
          </a:p>
          <a:p>
            <a:pPr>
              <a:lnSpc>
                <a:spcPct val="150000"/>
              </a:lnSpc>
            </a:pP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 Tạo ra các mối quan hệ xã hội tốt đẹp</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a:t>
            </a:r>
            <a:endParaRPr lang="vi-VN" sz="2000" b="1" dirty="0">
              <a:solidFill>
                <a:srgbClr val="F79646">
                  <a:lumMod val="20000"/>
                  <a:lumOff val="80000"/>
                </a:srgbClr>
              </a:solidFill>
              <a:latin typeface="Times New Roman" panose="02020603050405020304" pitchFamily="18" charset="0"/>
              <a:cs typeface="Times New Roman" panose="02020603050405020304" pitchFamily="18" charset="0"/>
            </a:endParaRPr>
          </a:p>
          <a:p>
            <a:pPr>
              <a:lnSpc>
                <a:spcPct val="150000"/>
              </a:lnSpc>
            </a:pP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Được mọi người tin yêu, quý trọng.</a:t>
            </a:r>
          </a:p>
        </p:txBody>
      </p:sp>
      <p:sp>
        <p:nvSpPr>
          <p:cNvPr id="6" name="Rectangle 5">
            <a:extLst>
              <a:ext uri="{FF2B5EF4-FFF2-40B4-BE49-F238E27FC236}">
                <a16:creationId xmlns:a16="http://schemas.microsoft.com/office/drawing/2014/main" id="{56D185C7-4D86-4596-A33C-3AAD8D3959B6}"/>
              </a:ext>
            </a:extLst>
          </p:cNvPr>
          <p:cNvSpPr/>
          <p:nvPr/>
        </p:nvSpPr>
        <p:spPr>
          <a:xfrm>
            <a:off x="816164" y="401149"/>
            <a:ext cx="751167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BÀI 4:</a:t>
            </a:r>
            <a:r>
              <a:rPr kumimoji="0" lang="en-US" sz="32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trọng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thật</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all" spc="0" normalizeH="0" baseline="0" noProof="0" dirty="0" err="1">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2)</a:t>
            </a:r>
          </a:p>
        </p:txBody>
      </p:sp>
      <p:sp>
        <p:nvSpPr>
          <p:cNvPr id="7" name="Rectangle 6">
            <a:extLst>
              <a:ext uri="{FF2B5EF4-FFF2-40B4-BE49-F238E27FC236}">
                <a16:creationId xmlns:a16="http://schemas.microsoft.com/office/drawing/2014/main" id="{EF522CC3-5B51-4886-8F39-AA6D8577331E}"/>
              </a:ext>
            </a:extLst>
          </p:cNvPr>
          <p:cNvSpPr/>
          <p:nvPr/>
        </p:nvSpPr>
        <p:spPr>
          <a:xfrm>
            <a:off x="2555776" y="3055072"/>
            <a:ext cx="6313114" cy="142167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4/ HÀNH ĐỘNG</a:t>
            </a:r>
          </a:p>
          <a:p>
            <a:pPr>
              <a:lnSpc>
                <a:spcPct val="150000"/>
              </a:lnSpc>
            </a:pP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Nhận</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thức</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đúng</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đúng</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Thái</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đúng</a:t>
            </a: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a:t>
            </a:r>
          </a:p>
          <a:p>
            <a:pPr>
              <a:lnSpc>
                <a:spcPct val="150000"/>
              </a:lnSpc>
            </a:pP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Bảo</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vệ</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sự</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rPr>
              <a:t>thật</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rPr>
              <a:t> </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Lên</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án</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phê</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phán</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sai</a:t>
            </a:r>
            <a:r>
              <a:rPr lang="en-US" sz="2000" b="1" dirty="0">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F79646">
                    <a:lumMod val="20000"/>
                    <a:lumOff val="80000"/>
                  </a:srgbClr>
                </a:solidFill>
                <a:latin typeface="Times New Roman" panose="02020603050405020304" pitchFamily="18" charset="0"/>
                <a:cs typeface="Times New Roman" panose="02020603050405020304" pitchFamily="18" charset="0"/>
                <a:sym typeface="Wingdings" panose="05000000000000000000" pitchFamily="2" charset="2"/>
              </a:rPr>
              <a:t>trái</a:t>
            </a:r>
            <a:r>
              <a:rPr lang="vi-VN" sz="2000" b="1" dirty="0">
                <a:solidFill>
                  <a:srgbClr val="F79646">
                    <a:lumMod val="20000"/>
                    <a:lumOff val="8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6490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a:latin typeface="+mj-lt"/>
              </a:rPr>
              <a:t>BT 1.1</a:t>
            </a:r>
            <a:r>
              <a:rPr lang="vi-VN" sz="2800" dirty="0">
                <a:latin typeface="+mj-lt"/>
              </a:rPr>
              <a:t>: Em đồng ý với ý kiến bạn bạn Huyền.  Vì còn là học sinh chúng ta nên nói đúng sự thật dù là việc nhỏ nhất.</a:t>
            </a: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1.3</a:t>
            </a:r>
            <a:r>
              <a:rPr lang="vi-VN" sz="2400" b="1" dirty="0">
                <a:latin typeface="+mj-lt"/>
              </a:rPr>
              <a:t>: </a:t>
            </a:r>
            <a:r>
              <a:rPr lang="vi-VN" sz="2400" dirty="0">
                <a:latin typeface="+mj-lt"/>
              </a:rPr>
              <a:t>Thái độ của em với hành động của bạn Hà: bạn rất đáng được tuyên dương, bạn đã dũng cảm chỉ ra lỗi, cái sai của người khác.</a:t>
            </a: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Vũ Huy Cảng là một người không tham lam, không gian dối, rất trung thực, biết 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426</TotalTime>
  <Words>513</Words>
  <Application>Microsoft Office PowerPoint</Application>
  <PresentationFormat>On-screen Show (16:9)</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MA Nguyen Manh Anh</cp:lastModifiedBy>
  <cp:revision>29</cp:revision>
  <dcterms:created xsi:type="dcterms:W3CDTF">2021-07-22T02:28:40Z</dcterms:created>
  <dcterms:modified xsi:type="dcterms:W3CDTF">2021-11-12T16:19:18Z</dcterms:modified>
</cp:coreProperties>
</file>