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"/>
  </p:notesMasterIdLst>
  <p:sldIdLst>
    <p:sldId id="264" r:id="rId3"/>
    <p:sldId id="263" r:id="rId4"/>
    <p:sldId id="265" r:id="rId5"/>
    <p:sldId id="266" r:id="rId6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8" r:id="rId15"/>
    <p:sldId id="275" r:id="rId16"/>
    <p:sldId id="276" r:id="rId17"/>
    <p:sldId id="27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43F4C0-E6B8-44AC-90B7-FB53FC8B8E23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792E08-E170-4462-ABD0-FB000A6B9A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/>
            <a:r>
              <a:rPr b="1" dirty="0">
                <a:solidFill>
                  <a:srgbClr val="FF0000"/>
                </a:solidFill>
              </a:rPr>
              <a:t>? Em hãy cho biết trong toán học chúng ta đã học những phép toán nào để thực hiện tính toán?</a:t>
            </a:r>
            <a:endParaRPr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/>
          </p:nvPr>
        </p:nvSpPr>
        <p:spPr>
          <a:noFill/>
        </p:spPr>
        <p:txBody>
          <a:bodyPr lIns="91440" tIns="45720" rIns="91440" bIns="45720" rtlCol="0" anchor="b"/>
          <a:lstStyle/>
          <a:p>
            <a:pPr lvl="0" algn="r" eaLnBrk="1" hangingPunct="1">
              <a:buNone/>
            </a:pPr>
            <a:fld id="{9A0DB2DC-4C9A-4742-B13C-FB6460FD3503}" type="slidenum">
              <a:rPr lang="en-US" sz="1200" dirty="0"/>
            </a:fld>
            <a:endParaRPr lang="en-US" sz="12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91440" tIns="45720" rIns="91440" bIns="45720" rtlCol="0"/>
          <a:lstStyle/>
          <a:p>
            <a:pPr lvl="0"/>
            <a:r>
              <a:rPr b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 PHÉP TOÁN ĐƯỢC THỰC HIỆN TRÌNH TỰ NHƯ THẾ NÀO?</a:t>
            </a:r>
            <a:endParaRPr b="1" dirty="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/>
          </p:nvPr>
        </p:nvSpPr>
        <p:spPr>
          <a:noFill/>
        </p:spPr>
        <p:txBody>
          <a:bodyPr lIns="91440" tIns="45720" rIns="91440" bIns="45720" rtlCol="0" anchor="b"/>
          <a:lstStyle/>
          <a:p>
            <a:pPr lvl="0" algn="r" eaLnBrk="1" hangingPunct="1">
              <a:buNone/>
            </a:pPr>
            <a:fld id="{9A0DB2DC-4C9A-4742-B13C-FB6460FD3503}" type="slidenum">
              <a:rPr lang="en-US" sz="1200" dirty="0"/>
            </a:fld>
            <a:endParaRPr lang="en-US" sz="12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FEED51C-513D-4356-B50E-A35A371FA060}" type="slidenum">
              <a:rPr lang="en-US" altLang="en-US" smtClean="0">
                <a:latin typeface="Times New Roman" panose="02020603050405020304" pitchFamily="18" charset="0"/>
              </a:rPr>
            </a:fld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.png"/><Relationship Id="rId2" Type="http://schemas.openxmlformats.org/officeDocument/2006/relationships/image" Target="../media/image3.wmf"/><Relationship Id="rId1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37"/>
          <p:cNvSpPr>
            <a:spLocks noTextEdit="1"/>
          </p:cNvSpPr>
          <p:nvPr/>
        </p:nvSpPr>
        <p:spPr>
          <a:xfrm>
            <a:off x="572655" y="3043382"/>
            <a:ext cx="106680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eaLnBrk="0" hangingPunct="0"/>
            <a:r>
              <a:rPr lang="en-US" sz="3200" dirty="0">
                <a:ln w="9525" cap="flat" cmpd="sng">
                  <a:solidFill>
                    <a:srgbClr val="F3093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THỰC HIỆN TÍNH TOÁN TRÊN TRANG TÍNH</a:t>
            </a:r>
            <a:endParaRPr lang="en-US" sz="3200" dirty="0">
              <a:ln w="9525" cap="flat" cmpd="sng">
                <a:solidFill>
                  <a:srgbClr val="F30936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47" name="WordArt 38"/>
          <p:cNvSpPr>
            <a:spLocks noTextEdit="1"/>
          </p:cNvSpPr>
          <p:nvPr/>
        </p:nvSpPr>
        <p:spPr>
          <a:xfrm>
            <a:off x="4941454" y="2225963"/>
            <a:ext cx="22352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eaLnBrk="0" hangingPunct="0"/>
            <a:r>
              <a:rPr lang="en-US" sz="2000" dirty="0" err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000" dirty="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3: </a:t>
            </a:r>
            <a:endParaRPr lang="en-US" sz="2000" dirty="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9"/>
          <p:cNvSpPr txBox="1">
            <a:spLocks noChangeArrowheads="1"/>
          </p:cNvSpPr>
          <p:nvPr/>
        </p:nvSpPr>
        <p:spPr bwMode="auto">
          <a:xfrm>
            <a:off x="325040" y="197585"/>
            <a:ext cx="641838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3. </a:t>
            </a:r>
            <a:r>
              <a:rPr lang="en-US" altLang="en-US" sz="32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Sử</a:t>
            </a:r>
            <a:r>
              <a:rPr lang="en-US" altLang="en-US" sz="32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dụng</a:t>
            </a:r>
            <a:r>
              <a:rPr lang="en-US" altLang="en-US" sz="32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địa</a:t>
            </a:r>
            <a:r>
              <a:rPr lang="en-US" altLang="en-US" sz="32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chỉ</a:t>
            </a:r>
            <a:r>
              <a:rPr lang="en-US" altLang="en-US" sz="32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trong</a:t>
            </a:r>
            <a:r>
              <a:rPr lang="en-US" altLang="en-US" sz="32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công</a:t>
            </a:r>
            <a:r>
              <a:rPr lang="en-US" altLang="en-US" sz="32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thức</a:t>
            </a:r>
            <a:endParaRPr lang="en-US" altLang="en-US" sz="3200" b="1" dirty="0">
              <a:solidFill>
                <a:srgbClr val="FF0000"/>
              </a:solidFill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3491" name="Text Box 11"/>
          <p:cNvSpPr txBox="1">
            <a:spLocks noChangeArrowheads="1"/>
          </p:cNvSpPr>
          <p:nvPr/>
        </p:nvSpPr>
        <p:spPr bwMode="auto">
          <a:xfrm>
            <a:off x="6586629" y="2514600"/>
            <a:ext cx="18446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endParaRPr lang="vi-VN" altLang="en-US" sz="3200" b="1">
              <a:latin typeface="Arial" panose="020B0604020202020204" pitchFamily="34" charset="0"/>
            </a:endParaRPr>
          </a:p>
        </p:txBody>
      </p:sp>
      <p:sp>
        <p:nvSpPr>
          <p:cNvPr id="201740" name="Text Box 12"/>
          <p:cNvSpPr txBox="1">
            <a:spLocks noChangeArrowheads="1"/>
          </p:cNvSpPr>
          <p:nvPr/>
        </p:nvSpPr>
        <p:spPr bwMode="auto">
          <a:xfrm>
            <a:off x="787579" y="934287"/>
            <a:ext cx="8522677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dirty="0" err="1">
                <a:cs typeface="Times New Roman" panose="02020603050405020304" pitchFamily="18" charset="0"/>
              </a:rPr>
              <a:t>Địa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chỉ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của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một</a:t>
            </a:r>
            <a:r>
              <a:rPr lang="en-US" altLang="en-US" sz="3200" dirty="0">
                <a:cs typeface="Times New Roman" panose="02020603050405020304" pitchFamily="18" charset="0"/>
              </a:rPr>
              <a:t> ô </a:t>
            </a:r>
            <a:r>
              <a:rPr lang="en-US" altLang="en-US" sz="3200" dirty="0" err="1">
                <a:cs typeface="Times New Roman" panose="02020603050405020304" pitchFamily="18" charset="0"/>
              </a:rPr>
              <a:t>là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cặp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tên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cột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và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hàng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mà</a:t>
            </a:r>
            <a:r>
              <a:rPr lang="en-US" altLang="en-US" sz="3200" dirty="0">
                <a:cs typeface="Times New Roman" panose="02020603050405020304" pitchFamily="18" charset="0"/>
              </a:rPr>
              <a:t> ô </a:t>
            </a:r>
            <a:r>
              <a:rPr lang="en-US" altLang="en-US" sz="3200" dirty="0" err="1">
                <a:cs typeface="Times New Roman" panose="02020603050405020304" pitchFamily="18" charset="0"/>
              </a:rPr>
              <a:t>đó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nằm</a:t>
            </a:r>
            <a:r>
              <a:rPr lang="en-US" altLang="en-US" sz="3200" dirty="0"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cs typeface="Times New Roman" panose="02020603050405020304" pitchFamily="18" charset="0"/>
              </a:rPr>
              <a:t>trên</a:t>
            </a:r>
            <a:r>
              <a:rPr lang="en-US" altLang="en-US" sz="3200" dirty="0">
                <a:cs typeface="Times New Roman" panose="02020603050405020304" pitchFamily="18" charset="0"/>
              </a:rPr>
              <a:t>.</a:t>
            </a:r>
            <a:endParaRPr lang="en-US" altLang="en-US" sz="3200" dirty="0">
              <a:cs typeface="Times New Roman" panose="02020603050405020304" pitchFamily="18" charset="0"/>
            </a:endParaRPr>
          </a:p>
        </p:txBody>
      </p:sp>
      <p:pic>
        <p:nvPicPr>
          <p:cNvPr id="63493" name="Picture 13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3600" y="2049144"/>
            <a:ext cx="6331985" cy="3326419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1742" name="AutoShape 14" descr="Blue tissue paper"/>
          <p:cNvSpPr>
            <a:spLocks noChangeArrowheads="1"/>
          </p:cNvSpPr>
          <p:nvPr/>
        </p:nvSpPr>
        <p:spPr bwMode="auto">
          <a:xfrm>
            <a:off x="6959873" y="3712353"/>
            <a:ext cx="2290485" cy="647700"/>
          </a:xfrm>
          <a:prstGeom prst="wedgeRoundRectCallout">
            <a:avLst>
              <a:gd name="adj1" fmla="val -46130"/>
              <a:gd name="adj2" fmla="val -147278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 err="1">
                <a:solidFill>
                  <a:srgbClr val="000000"/>
                </a:solidFill>
                <a:latin typeface="Arial" panose="020B0604020202020204" pitchFamily="34" charset="0"/>
              </a:rPr>
              <a:t>Tên</a:t>
            </a:r>
            <a:r>
              <a:rPr lang="en-US" altLang="en-US" sz="32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cột</a:t>
            </a:r>
            <a:endParaRPr lang="en-US" altLang="en-US" sz="32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01743" name="AutoShape 15" descr="Blue tissue paper"/>
          <p:cNvSpPr>
            <a:spLocks noChangeArrowheads="1"/>
          </p:cNvSpPr>
          <p:nvPr/>
        </p:nvSpPr>
        <p:spPr bwMode="auto">
          <a:xfrm>
            <a:off x="1377030" y="5678582"/>
            <a:ext cx="2209800" cy="647700"/>
          </a:xfrm>
          <a:prstGeom prst="wedgeRoundRectCallout">
            <a:avLst>
              <a:gd name="adj1" fmla="val 38639"/>
              <a:gd name="adj2" fmla="val -139356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dirty="0" err="1">
                <a:solidFill>
                  <a:srgbClr val="0000FF"/>
                </a:solidFill>
                <a:latin typeface="Arial" panose="020B0604020202020204" pitchFamily="34" charset="0"/>
              </a:rPr>
              <a:t>Tên</a:t>
            </a:r>
            <a:r>
              <a:rPr lang="en-US" altLang="en-US" sz="3200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Arial" panose="020B0604020202020204" pitchFamily="34" charset="0"/>
              </a:rPr>
              <a:t>Hàng</a:t>
            </a:r>
            <a:endParaRPr lang="en-US" altLang="en-US" sz="32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63496" name="AutoShape 16" descr="Blue tissue paper"/>
          <p:cNvSpPr>
            <a:spLocks noChangeArrowheads="1"/>
          </p:cNvSpPr>
          <p:nvPr/>
        </p:nvSpPr>
        <p:spPr bwMode="auto">
          <a:xfrm>
            <a:off x="5767573" y="5567561"/>
            <a:ext cx="3482785" cy="822325"/>
          </a:xfrm>
          <a:prstGeom prst="wedgeEllipseCallout">
            <a:avLst>
              <a:gd name="adj1" fmla="val -13787"/>
              <a:gd name="adj2" fmla="val -105519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3200" dirty="0" err="1">
                <a:solidFill>
                  <a:srgbClr val="0000FF"/>
                </a:solidFill>
                <a:latin typeface="Arial" panose="020B0604020202020204" pitchFamily="34" charset="0"/>
              </a:rPr>
              <a:t>Địa</a:t>
            </a:r>
            <a:r>
              <a:rPr lang="en-US" altLang="en-US" sz="3200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solidFill>
                  <a:srgbClr val="0000FF"/>
                </a:solidFill>
                <a:latin typeface="Arial" panose="020B0604020202020204" pitchFamily="34" charset="0"/>
              </a:rPr>
              <a:t>chỉ</a:t>
            </a:r>
            <a:r>
              <a:rPr lang="en-US" altLang="en-US" sz="3200" dirty="0">
                <a:solidFill>
                  <a:srgbClr val="0000FF"/>
                </a:solidFill>
                <a:latin typeface="Arial" panose="020B0604020202020204" pitchFamily="34" charset="0"/>
              </a:rPr>
              <a:t> ô </a:t>
            </a:r>
            <a:r>
              <a:rPr lang="en-US" altLang="en-US" sz="3200" dirty="0">
                <a:solidFill>
                  <a:srgbClr val="0000FF"/>
                </a:solidFill>
                <a:latin typeface="Arial" panose="020B0604020202020204" pitchFamily="34" charset="0"/>
              </a:rPr>
              <a:t>B4</a:t>
            </a:r>
            <a:endParaRPr lang="en-US" altLang="en-US" sz="32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1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1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01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40" grpId="0"/>
      <p:bldP spid="201742" grpId="0" animBg="1"/>
      <p:bldP spid="201743" grpId="0" animBg="1"/>
      <p:bldP spid="6349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1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68"/>
          <a:stretch>
            <a:fillRect/>
          </a:stretch>
        </p:blipFill>
        <p:spPr bwMode="auto">
          <a:xfrm>
            <a:off x="1524000" y="890954"/>
            <a:ext cx="9144000" cy="5967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3791" name="Text Box 15"/>
          <p:cNvSpPr txBox="1">
            <a:spLocks noChangeArrowheads="1"/>
          </p:cNvSpPr>
          <p:nvPr/>
        </p:nvSpPr>
        <p:spPr bwMode="auto">
          <a:xfrm>
            <a:off x="2438401" y="3302000"/>
            <a:ext cx="8921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>
                <a:solidFill>
                  <a:srgbClr val="CC00FF"/>
                </a:solidFill>
                <a:latin typeface="Arial" panose="020B0604020202020204" pitchFamily="34" charset="0"/>
              </a:rPr>
              <a:t>12</a:t>
            </a:r>
            <a:endParaRPr lang="en-US" altLang="en-US" sz="3200" b="1">
              <a:solidFill>
                <a:srgbClr val="CC00FF"/>
              </a:solidFill>
              <a:latin typeface="Arial" panose="020B0604020202020204" pitchFamily="34" charset="0"/>
            </a:endParaRPr>
          </a:p>
        </p:txBody>
      </p:sp>
      <p:sp>
        <p:nvSpPr>
          <p:cNvPr id="203792" name="Text Box 16"/>
          <p:cNvSpPr txBox="1">
            <a:spLocks noChangeArrowheads="1"/>
          </p:cNvSpPr>
          <p:nvPr/>
        </p:nvSpPr>
        <p:spPr bwMode="auto">
          <a:xfrm>
            <a:off x="2438401" y="3302000"/>
            <a:ext cx="8937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>
                <a:solidFill>
                  <a:srgbClr val="CC00FF"/>
                </a:solidFill>
                <a:latin typeface="Arial" panose="020B0604020202020204" pitchFamily="34" charset="0"/>
              </a:rPr>
              <a:t>22</a:t>
            </a:r>
            <a:endParaRPr lang="en-US" altLang="en-US" sz="3200" b="1">
              <a:solidFill>
                <a:srgbClr val="CC00FF"/>
              </a:solidFill>
              <a:latin typeface="Arial" panose="020B0604020202020204" pitchFamily="34" charset="0"/>
            </a:endParaRPr>
          </a:p>
        </p:txBody>
      </p:sp>
      <p:sp>
        <p:nvSpPr>
          <p:cNvPr id="203793" name="Text Box 17"/>
          <p:cNvSpPr txBox="1">
            <a:spLocks noChangeArrowheads="1"/>
          </p:cNvSpPr>
          <p:nvPr/>
        </p:nvSpPr>
        <p:spPr bwMode="auto">
          <a:xfrm>
            <a:off x="3946526" y="3302000"/>
            <a:ext cx="6254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3200" b="1">
                <a:solidFill>
                  <a:srgbClr val="CC00FF"/>
                </a:solidFill>
                <a:latin typeface="Arial" panose="020B0604020202020204" pitchFamily="34" charset="0"/>
              </a:rPr>
              <a:t>8</a:t>
            </a:r>
            <a:endParaRPr lang="en-US" altLang="en-US" sz="3200" b="1">
              <a:solidFill>
                <a:srgbClr val="CC00FF"/>
              </a:solidFill>
              <a:latin typeface="Arial" panose="020B0604020202020204" pitchFamily="34" charset="0"/>
            </a:endParaRPr>
          </a:p>
        </p:txBody>
      </p:sp>
      <p:sp>
        <p:nvSpPr>
          <p:cNvPr id="203794" name="Text Box 18"/>
          <p:cNvSpPr txBox="1">
            <a:spLocks noChangeArrowheads="1"/>
          </p:cNvSpPr>
          <p:nvPr/>
        </p:nvSpPr>
        <p:spPr bwMode="auto">
          <a:xfrm>
            <a:off x="4748214" y="3351214"/>
            <a:ext cx="196373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>
                <a:solidFill>
                  <a:srgbClr val="CC00FF"/>
                </a:solidFill>
                <a:latin typeface="Arial" panose="020B0604020202020204" pitchFamily="34" charset="0"/>
              </a:rPr>
              <a:t>=(12+8)/2</a:t>
            </a:r>
            <a:endParaRPr lang="en-US" altLang="en-US" sz="3200" b="1">
              <a:solidFill>
                <a:srgbClr val="CC00FF"/>
              </a:solidFill>
              <a:latin typeface="Arial" panose="020B0604020202020204" pitchFamily="34" charset="0"/>
            </a:endParaRPr>
          </a:p>
        </p:txBody>
      </p:sp>
      <p:sp>
        <p:nvSpPr>
          <p:cNvPr id="203795" name="Text Box 19"/>
          <p:cNvSpPr txBox="1">
            <a:spLocks noChangeArrowheads="1"/>
          </p:cNvSpPr>
          <p:nvPr/>
        </p:nvSpPr>
        <p:spPr bwMode="auto">
          <a:xfrm>
            <a:off x="4748214" y="3327400"/>
            <a:ext cx="1963737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CC00FF"/>
                </a:solidFill>
                <a:latin typeface="Arial" panose="020B0604020202020204" pitchFamily="34" charset="0"/>
              </a:rPr>
              <a:t>=(22+8)/2</a:t>
            </a:r>
            <a:endParaRPr lang="en-US" altLang="en-US" sz="3200" b="1" dirty="0">
              <a:solidFill>
                <a:srgbClr val="CC00FF"/>
              </a:solidFill>
              <a:latin typeface="Arial" panose="020B0604020202020204" pitchFamily="34" charset="0"/>
            </a:endParaRPr>
          </a:p>
        </p:txBody>
      </p:sp>
      <p:sp>
        <p:nvSpPr>
          <p:cNvPr id="203797" name="AutoShape 21" descr="Blue tissue paper"/>
          <p:cNvSpPr>
            <a:spLocks noChangeArrowheads="1"/>
          </p:cNvSpPr>
          <p:nvPr/>
        </p:nvSpPr>
        <p:spPr bwMode="auto">
          <a:xfrm>
            <a:off x="5943600" y="1828800"/>
            <a:ext cx="3575050" cy="647700"/>
          </a:xfrm>
          <a:prstGeom prst="wedgeRoundRectCallout">
            <a:avLst>
              <a:gd name="adj1" fmla="val -50962"/>
              <a:gd name="adj2" fmla="val 199538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CC00FF"/>
                </a:solidFill>
                <a:latin typeface="Arial" panose="020B0604020202020204" pitchFamily="34" charset="0"/>
              </a:rPr>
              <a:t>Nhập công thức</a:t>
            </a:r>
            <a:endParaRPr lang="en-US" altLang="en-US" sz="3200" b="1">
              <a:solidFill>
                <a:srgbClr val="CC00FF"/>
              </a:solidFill>
              <a:latin typeface="Arial" panose="020B0604020202020204" pitchFamily="34" charset="0"/>
            </a:endParaRPr>
          </a:p>
        </p:txBody>
      </p:sp>
      <p:sp>
        <p:nvSpPr>
          <p:cNvPr id="203798" name="AutoShape 22" descr="Blue tissue paper"/>
          <p:cNvSpPr>
            <a:spLocks noChangeArrowheads="1"/>
          </p:cNvSpPr>
          <p:nvPr/>
        </p:nvSpPr>
        <p:spPr bwMode="auto">
          <a:xfrm>
            <a:off x="1728788" y="4411663"/>
            <a:ext cx="4458652" cy="1736646"/>
          </a:xfrm>
          <a:prstGeom prst="wedgeRoundRectCallout">
            <a:avLst>
              <a:gd name="adj1" fmla="val -26915"/>
              <a:gd name="adj2" fmla="val -84149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3200" b="1" dirty="0" err="1">
                <a:solidFill>
                  <a:srgbClr val="CC00FF"/>
                </a:solidFill>
                <a:latin typeface="Arial" panose="020B0604020202020204" pitchFamily="34" charset="0"/>
              </a:rPr>
              <a:t>Thay</a:t>
            </a:r>
            <a:r>
              <a:rPr lang="en-US" altLang="en-US" sz="3200" b="1" dirty="0">
                <a:solidFill>
                  <a:srgbClr val="CC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CC00FF"/>
                </a:solidFill>
                <a:latin typeface="Arial" panose="020B0604020202020204" pitchFamily="34" charset="0"/>
              </a:rPr>
              <a:t>đổi</a:t>
            </a:r>
            <a:r>
              <a:rPr lang="en-US" altLang="en-US" sz="3200" b="1" dirty="0">
                <a:solidFill>
                  <a:srgbClr val="CC00FF"/>
                </a:solidFill>
                <a:latin typeface="Arial" panose="020B0604020202020204" pitchFamily="34" charset="0"/>
              </a:rPr>
              <a:t> 12 </a:t>
            </a:r>
            <a:r>
              <a:rPr lang="en-US" altLang="en-US" sz="3200" b="1" dirty="0" err="1">
                <a:solidFill>
                  <a:srgbClr val="CC00FF"/>
                </a:solidFill>
                <a:latin typeface="Arial" panose="020B0604020202020204" pitchFamily="34" charset="0"/>
              </a:rPr>
              <a:t>thành</a:t>
            </a:r>
            <a:r>
              <a:rPr lang="en-US" altLang="en-US" sz="3200" b="1" dirty="0">
                <a:solidFill>
                  <a:srgbClr val="CC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b="1" dirty="0">
                <a:solidFill>
                  <a:srgbClr val="CC00FF"/>
                </a:solidFill>
                <a:latin typeface="Arial" panose="020B0604020202020204" pitchFamily="34" charset="0"/>
              </a:rPr>
              <a:t>22, </a:t>
            </a:r>
            <a:r>
              <a:rPr lang="en-US" altLang="en-US" sz="3200" b="1" dirty="0" err="1">
                <a:solidFill>
                  <a:srgbClr val="CC00FF"/>
                </a:solidFill>
                <a:latin typeface="Arial" panose="020B0604020202020204" pitchFamily="34" charset="0"/>
              </a:rPr>
              <a:t>kết</a:t>
            </a:r>
            <a:r>
              <a:rPr lang="en-US" altLang="en-US" sz="3200" b="1" dirty="0">
                <a:solidFill>
                  <a:srgbClr val="CC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CC00FF"/>
                </a:solidFill>
                <a:latin typeface="Arial" panose="020B0604020202020204" pitchFamily="34" charset="0"/>
              </a:rPr>
              <a:t>quả</a:t>
            </a:r>
            <a:r>
              <a:rPr lang="en-US" altLang="en-US" sz="3200" b="1" dirty="0">
                <a:solidFill>
                  <a:srgbClr val="CC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CC00FF"/>
                </a:solidFill>
                <a:latin typeface="Arial" panose="020B0604020202020204" pitchFamily="34" charset="0"/>
              </a:rPr>
              <a:t>trong</a:t>
            </a:r>
            <a:r>
              <a:rPr lang="en-US" altLang="en-US" sz="3200" b="1" dirty="0">
                <a:solidFill>
                  <a:srgbClr val="CC00FF"/>
                </a:solidFill>
                <a:latin typeface="Arial" panose="020B0604020202020204" pitchFamily="34" charset="0"/>
              </a:rPr>
              <a:t> ô C1 </a:t>
            </a:r>
            <a:r>
              <a:rPr lang="en-US" altLang="en-US" sz="3200" b="1" dirty="0" err="1">
                <a:solidFill>
                  <a:srgbClr val="CC00FF"/>
                </a:solidFill>
                <a:latin typeface="Arial" panose="020B0604020202020204" pitchFamily="34" charset="0"/>
              </a:rPr>
              <a:t>còn</a:t>
            </a:r>
            <a:r>
              <a:rPr lang="en-US" altLang="en-US" sz="3200" b="1" dirty="0">
                <a:solidFill>
                  <a:srgbClr val="CC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CC00FF"/>
                </a:solidFill>
                <a:latin typeface="Arial" panose="020B0604020202020204" pitchFamily="34" charset="0"/>
              </a:rPr>
              <a:t>đúng</a:t>
            </a:r>
            <a:r>
              <a:rPr lang="en-US" altLang="en-US" sz="3200" b="1" dirty="0">
                <a:solidFill>
                  <a:srgbClr val="CC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CC00FF"/>
                </a:solidFill>
                <a:latin typeface="Arial" panose="020B0604020202020204" pitchFamily="34" charset="0"/>
              </a:rPr>
              <a:t>không</a:t>
            </a:r>
            <a:r>
              <a:rPr lang="en-US" altLang="en-US" sz="3200" b="1" dirty="0">
                <a:solidFill>
                  <a:srgbClr val="CC00FF"/>
                </a:solidFill>
                <a:latin typeface="Arial" panose="020B0604020202020204" pitchFamily="34" charset="0"/>
              </a:rPr>
              <a:t>?</a:t>
            </a:r>
            <a:endParaRPr lang="en-US" altLang="en-US" sz="3200" b="1" dirty="0">
              <a:solidFill>
                <a:srgbClr val="CC00FF"/>
              </a:solidFill>
              <a:latin typeface="Arial" panose="020B0604020202020204" pitchFamily="34" charset="0"/>
            </a:endParaRPr>
          </a:p>
        </p:txBody>
      </p:sp>
      <p:sp>
        <p:nvSpPr>
          <p:cNvPr id="203799" name="AutoShape 23" descr="Blue tissue paper"/>
          <p:cNvSpPr>
            <a:spLocks noChangeArrowheads="1"/>
          </p:cNvSpPr>
          <p:nvPr/>
        </p:nvSpPr>
        <p:spPr bwMode="auto">
          <a:xfrm>
            <a:off x="6514011" y="4104051"/>
            <a:ext cx="2468881" cy="1191816"/>
          </a:xfrm>
          <a:prstGeom prst="wedgeRoundRectCallout">
            <a:avLst>
              <a:gd name="adj1" fmla="val -83788"/>
              <a:gd name="adj2" fmla="val -72923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>
                <a:solidFill>
                  <a:srgbClr val="CC00FF"/>
                </a:solidFill>
                <a:latin typeface="Arial" panose="020B0604020202020204" pitchFamily="34" charset="0"/>
              </a:rPr>
              <a:t>Nhập lại công thức</a:t>
            </a:r>
            <a:endParaRPr lang="en-US" altLang="en-US" sz="3200" b="1">
              <a:solidFill>
                <a:srgbClr val="CC00FF"/>
              </a:solidFill>
              <a:latin typeface="Arial" panose="020B0604020202020204" pitchFamily="34" charset="0"/>
            </a:endParaRP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325040" y="197585"/>
            <a:ext cx="641838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3. </a:t>
            </a:r>
            <a:r>
              <a:rPr lang="en-US" altLang="en-US" sz="32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Sử</a:t>
            </a:r>
            <a:r>
              <a:rPr lang="en-US" altLang="en-US" sz="32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dụng</a:t>
            </a:r>
            <a:r>
              <a:rPr lang="en-US" altLang="en-US" sz="32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địa</a:t>
            </a:r>
            <a:r>
              <a:rPr lang="en-US" altLang="en-US" sz="32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chỉ</a:t>
            </a:r>
            <a:r>
              <a:rPr lang="en-US" altLang="en-US" sz="32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trong</a:t>
            </a:r>
            <a:r>
              <a:rPr lang="en-US" altLang="en-US" sz="32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công</a:t>
            </a:r>
            <a:r>
              <a:rPr lang="en-US" altLang="en-US" sz="32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thức</a:t>
            </a:r>
            <a:endParaRPr lang="en-US" altLang="en-US" sz="3200" b="1" dirty="0">
              <a:solidFill>
                <a:srgbClr val="FF0000"/>
              </a:solidFill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3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3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0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0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2037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03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2037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91" grpId="0"/>
      <p:bldP spid="203791" grpId="1"/>
      <p:bldP spid="203792" grpId="0"/>
      <p:bldP spid="203793" grpId="0"/>
      <p:bldP spid="203794" grpId="0"/>
      <p:bldP spid="203794" grpId="1"/>
      <p:bldP spid="203795" grpId="0"/>
      <p:bldP spid="203797" grpId="0" animBg="1"/>
      <p:bldP spid="203798" grpId="0" animBg="1"/>
      <p:bldP spid="20379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13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69"/>
          <a:stretch>
            <a:fillRect/>
          </a:stretch>
        </p:blipFill>
        <p:spPr bwMode="auto">
          <a:xfrm>
            <a:off x="1524000" y="973015"/>
            <a:ext cx="9144000" cy="5884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835" name="Text Box 11"/>
          <p:cNvSpPr txBox="1">
            <a:spLocks noChangeArrowheads="1"/>
          </p:cNvSpPr>
          <p:nvPr/>
        </p:nvSpPr>
        <p:spPr bwMode="auto">
          <a:xfrm>
            <a:off x="2368550" y="3330575"/>
            <a:ext cx="8842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>
                <a:solidFill>
                  <a:srgbClr val="CC00FF"/>
                </a:solidFill>
                <a:latin typeface="Arial" panose="020B0604020202020204" pitchFamily="34" charset="0"/>
              </a:rPr>
              <a:t>12</a:t>
            </a:r>
            <a:endParaRPr lang="en-US" altLang="en-US" sz="3200" b="1">
              <a:solidFill>
                <a:srgbClr val="CC00FF"/>
              </a:solidFill>
              <a:latin typeface="Arial" panose="020B0604020202020204" pitchFamily="34" charset="0"/>
            </a:endParaRPr>
          </a:p>
        </p:txBody>
      </p:sp>
      <p:sp>
        <p:nvSpPr>
          <p:cNvPr id="205836" name="Text Box 12"/>
          <p:cNvSpPr txBox="1">
            <a:spLocks noChangeArrowheads="1"/>
          </p:cNvSpPr>
          <p:nvPr/>
        </p:nvSpPr>
        <p:spPr bwMode="auto">
          <a:xfrm>
            <a:off x="2387601" y="3330575"/>
            <a:ext cx="7524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>
                <a:solidFill>
                  <a:srgbClr val="CC00FF"/>
                </a:solidFill>
                <a:latin typeface="Arial" panose="020B0604020202020204" pitchFamily="34" charset="0"/>
              </a:rPr>
              <a:t>22</a:t>
            </a:r>
            <a:endParaRPr lang="en-US" altLang="en-US" sz="3200" b="1">
              <a:solidFill>
                <a:srgbClr val="CC00FF"/>
              </a:solidFill>
              <a:latin typeface="Arial" panose="020B0604020202020204" pitchFamily="34" charset="0"/>
            </a:endParaRPr>
          </a:p>
        </p:txBody>
      </p:sp>
      <p:sp>
        <p:nvSpPr>
          <p:cNvPr id="69638" name="Text Box 13"/>
          <p:cNvSpPr txBox="1">
            <a:spLocks noChangeArrowheads="1"/>
          </p:cNvSpPr>
          <p:nvPr/>
        </p:nvSpPr>
        <p:spPr bwMode="auto">
          <a:xfrm>
            <a:off x="3678238" y="3352800"/>
            <a:ext cx="6270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3200" b="1">
                <a:solidFill>
                  <a:srgbClr val="CC00FF"/>
                </a:solidFill>
                <a:latin typeface="Arial" panose="020B0604020202020204" pitchFamily="34" charset="0"/>
              </a:rPr>
              <a:t>8</a:t>
            </a:r>
            <a:endParaRPr lang="en-US" altLang="en-US" sz="3200" b="1">
              <a:solidFill>
                <a:srgbClr val="CC00FF"/>
              </a:solidFill>
              <a:latin typeface="Arial" panose="020B0604020202020204" pitchFamily="34" charset="0"/>
            </a:endParaRPr>
          </a:p>
        </p:txBody>
      </p:sp>
      <p:sp>
        <p:nvSpPr>
          <p:cNvPr id="205838" name="Text Box 14"/>
          <p:cNvSpPr txBox="1">
            <a:spLocks noChangeArrowheads="1"/>
          </p:cNvSpPr>
          <p:nvPr/>
        </p:nvSpPr>
        <p:spPr bwMode="auto">
          <a:xfrm>
            <a:off x="4718051" y="3260725"/>
            <a:ext cx="23272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>
                <a:solidFill>
                  <a:srgbClr val="CC00FF"/>
                </a:solidFill>
                <a:latin typeface="Arial" panose="020B0604020202020204" pitchFamily="34" charset="0"/>
              </a:rPr>
              <a:t>=(A1+B1)/2</a:t>
            </a:r>
            <a:endParaRPr lang="en-US" altLang="en-US" sz="3200" b="1">
              <a:solidFill>
                <a:srgbClr val="CC00FF"/>
              </a:solidFill>
              <a:latin typeface="Arial" panose="020B0604020202020204" pitchFamily="34" charset="0"/>
            </a:endParaRPr>
          </a:p>
        </p:txBody>
      </p:sp>
      <p:sp>
        <p:nvSpPr>
          <p:cNvPr id="205840" name="Text Box 16"/>
          <p:cNvSpPr txBox="1">
            <a:spLocks noChangeArrowheads="1"/>
          </p:cNvSpPr>
          <p:nvPr/>
        </p:nvSpPr>
        <p:spPr bwMode="auto">
          <a:xfrm>
            <a:off x="4351338" y="2366964"/>
            <a:ext cx="23288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b="1">
                <a:solidFill>
                  <a:srgbClr val="CC00FF"/>
                </a:solidFill>
                <a:latin typeface="Arial" panose="020B0604020202020204" pitchFamily="34" charset="0"/>
              </a:rPr>
              <a:t>=(A1+B1)/2</a:t>
            </a:r>
            <a:endParaRPr lang="en-US" altLang="en-US" sz="2800" b="1">
              <a:solidFill>
                <a:srgbClr val="CC00FF"/>
              </a:solidFill>
              <a:latin typeface="Arial" panose="020B0604020202020204" pitchFamily="34" charset="0"/>
            </a:endParaRPr>
          </a:p>
        </p:txBody>
      </p:sp>
      <p:sp>
        <p:nvSpPr>
          <p:cNvPr id="203795" name="Text Box 19"/>
          <p:cNvSpPr txBox="1">
            <a:spLocks noChangeArrowheads="1"/>
          </p:cNvSpPr>
          <p:nvPr/>
        </p:nvSpPr>
        <p:spPr bwMode="auto">
          <a:xfrm>
            <a:off x="4718050" y="3276600"/>
            <a:ext cx="19621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 b="1">
                <a:solidFill>
                  <a:srgbClr val="CC00FF"/>
                </a:solidFill>
                <a:latin typeface="Arial" panose="020B0604020202020204" pitchFamily="34" charset="0"/>
              </a:rPr>
              <a:t>=(12+8)/2</a:t>
            </a:r>
            <a:endParaRPr lang="en-US" altLang="en-US" sz="3200" b="1">
              <a:solidFill>
                <a:srgbClr val="CC00FF"/>
              </a:solidFill>
              <a:latin typeface="Arial" panose="020B0604020202020204" pitchFamily="34" charset="0"/>
            </a:endParaRP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2161309" y="4618182"/>
            <a:ext cx="7336797" cy="15713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en-US" altLang="en-US" sz="3200" dirty="0" err="1">
                <a:latin typeface="Arial" panose="020B0604020202020204" pitchFamily="34" charset="0"/>
              </a:rPr>
              <a:t>Trong</a:t>
            </a:r>
            <a:r>
              <a:rPr lang="en-US" altLang="en-US" sz="3200" dirty="0"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</a:rPr>
              <a:t>các</a:t>
            </a:r>
            <a:r>
              <a:rPr lang="en-US" altLang="en-US" sz="3200" dirty="0"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</a:rPr>
              <a:t>công</a:t>
            </a:r>
            <a:r>
              <a:rPr lang="en-US" altLang="en-US" sz="3200" dirty="0"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</a:rPr>
              <a:t>thức</a:t>
            </a:r>
            <a:r>
              <a:rPr lang="en-US" altLang="en-US" sz="3200" dirty="0"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</a:rPr>
              <a:t>tính</a:t>
            </a:r>
            <a:r>
              <a:rPr lang="en-US" altLang="en-US" sz="3200" dirty="0"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</a:rPr>
              <a:t>toán</a:t>
            </a:r>
            <a:r>
              <a:rPr lang="en-US" altLang="en-US" sz="3200" dirty="0">
                <a:latin typeface="Arial" panose="020B0604020202020204" pitchFamily="34" charset="0"/>
              </a:rPr>
              <a:t> ta </a:t>
            </a:r>
            <a:r>
              <a:rPr lang="en-US" altLang="en-US" sz="3200" dirty="0" err="1">
                <a:latin typeface="Arial" panose="020B0604020202020204" pitchFamily="34" charset="0"/>
              </a:rPr>
              <a:t>có</a:t>
            </a:r>
            <a:r>
              <a:rPr lang="en-US" altLang="en-US" sz="3200" dirty="0"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</a:rPr>
              <a:t>thể</a:t>
            </a:r>
            <a:r>
              <a:rPr lang="en-US" altLang="en-US" sz="3200" dirty="0"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</a:rPr>
              <a:t>sử</a:t>
            </a:r>
            <a:r>
              <a:rPr lang="en-US" altLang="en-US" sz="3200" dirty="0"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</a:rPr>
              <a:t>dụng</a:t>
            </a:r>
            <a:r>
              <a:rPr lang="en-US" altLang="en-US" sz="3200" dirty="0"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</a:rPr>
              <a:t>các</a:t>
            </a:r>
            <a:r>
              <a:rPr lang="en-US" altLang="en-US" sz="3200" dirty="0"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</a:rPr>
              <a:t>địa</a:t>
            </a:r>
            <a:r>
              <a:rPr lang="en-US" altLang="en-US" sz="3200" dirty="0"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</a:rPr>
              <a:t>chỉ</a:t>
            </a:r>
            <a:r>
              <a:rPr lang="en-US" altLang="en-US" sz="3200" dirty="0">
                <a:latin typeface="Arial" panose="020B0604020202020204" pitchFamily="34" charset="0"/>
              </a:rPr>
              <a:t> ô </a:t>
            </a:r>
            <a:r>
              <a:rPr lang="en-US" altLang="en-US" sz="3200" dirty="0" err="1">
                <a:latin typeface="Arial" panose="020B0604020202020204" pitchFamily="34" charset="0"/>
              </a:rPr>
              <a:t>tính</a:t>
            </a:r>
            <a:r>
              <a:rPr lang="en-US" altLang="en-US" sz="3200" dirty="0"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</a:rPr>
              <a:t>để</a:t>
            </a:r>
            <a:r>
              <a:rPr lang="en-US" altLang="en-US" sz="3200" dirty="0"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</a:rPr>
              <a:t>lấy</a:t>
            </a:r>
            <a:r>
              <a:rPr lang="en-US" altLang="en-US" sz="3200" dirty="0"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</a:rPr>
              <a:t>dữ</a:t>
            </a:r>
            <a:r>
              <a:rPr lang="en-US" altLang="en-US" sz="3200" dirty="0"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</a:rPr>
              <a:t>liệu</a:t>
            </a:r>
            <a:r>
              <a:rPr lang="en-US" altLang="en-US" sz="3200" dirty="0">
                <a:latin typeface="Arial" panose="020B0604020202020204" pitchFamily="34" charset="0"/>
              </a:rPr>
              <a:t> </a:t>
            </a:r>
            <a:r>
              <a:rPr lang="en-US" altLang="en-US" sz="3200" dirty="0" err="1">
                <a:latin typeface="Arial" panose="020B0604020202020204" pitchFamily="34" charset="0"/>
              </a:rPr>
              <a:t>trong</a:t>
            </a:r>
            <a:r>
              <a:rPr lang="en-US" altLang="en-US" sz="3200" dirty="0">
                <a:latin typeface="Arial" panose="020B0604020202020204" pitchFamily="34" charset="0"/>
              </a:rPr>
              <a:t> ô </a:t>
            </a:r>
            <a:r>
              <a:rPr lang="en-US" altLang="en-US" sz="3200" dirty="0" err="1">
                <a:latin typeface="Arial" panose="020B0604020202020204" pitchFamily="34" charset="0"/>
              </a:rPr>
              <a:t>đó</a:t>
            </a:r>
            <a:r>
              <a:rPr lang="en-US" altLang="en-US" sz="3200" dirty="0">
                <a:latin typeface="Arial" panose="020B0604020202020204" pitchFamily="34" charset="0"/>
              </a:rPr>
              <a:t>.</a:t>
            </a:r>
            <a:endParaRPr lang="en-US" altLang="en-US" sz="3200" dirty="0">
              <a:latin typeface="Arial" panose="020B0604020202020204" pitchFamily="34" charset="0"/>
            </a:endParaRP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3594100" y="3352800"/>
            <a:ext cx="6731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3200" b="1" dirty="0">
                <a:solidFill>
                  <a:srgbClr val="CC00FF"/>
                </a:solidFill>
                <a:latin typeface="Arial" panose="020B0604020202020204" pitchFamily="34" charset="0"/>
              </a:rPr>
              <a:t>25</a:t>
            </a:r>
            <a:endParaRPr lang="en-US" altLang="en-US" sz="3200" b="1" dirty="0">
              <a:solidFill>
                <a:srgbClr val="CC00FF"/>
              </a:solidFill>
              <a:latin typeface="Arial" panose="020B0604020202020204" pitchFamily="34" charset="0"/>
            </a:endParaRPr>
          </a:p>
        </p:txBody>
      </p:sp>
      <p:sp>
        <p:nvSpPr>
          <p:cNvPr id="205839" name="AutoShape 15" descr="Blue tissue paper"/>
          <p:cNvSpPr>
            <a:spLocks noChangeArrowheads="1"/>
          </p:cNvSpPr>
          <p:nvPr/>
        </p:nvSpPr>
        <p:spPr bwMode="auto">
          <a:xfrm>
            <a:off x="2960914" y="4260035"/>
            <a:ext cx="7348312" cy="1736725"/>
          </a:xfrm>
          <a:prstGeom prst="wedgeRoundRectCallout">
            <a:avLst>
              <a:gd name="adj1" fmla="val -20434"/>
              <a:gd name="adj2" fmla="val -77646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 err="1">
                <a:solidFill>
                  <a:srgbClr val="CC00FF"/>
                </a:solidFill>
                <a:latin typeface="Arial" panose="020B0604020202020204" pitchFamily="34" charset="0"/>
              </a:rPr>
              <a:t>Nội</a:t>
            </a:r>
            <a:r>
              <a:rPr lang="en-US" altLang="en-US" sz="3200" b="1" dirty="0">
                <a:solidFill>
                  <a:srgbClr val="CC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b="1" dirty="0">
                <a:solidFill>
                  <a:srgbClr val="CC00FF"/>
                </a:solidFill>
                <a:latin typeface="Arial" panose="020B0604020202020204" pitchFamily="34" charset="0"/>
              </a:rPr>
              <a:t>dung </a:t>
            </a:r>
            <a:r>
              <a:rPr lang="en-US" altLang="en-US" sz="3200" b="1" dirty="0" err="1">
                <a:solidFill>
                  <a:srgbClr val="CC00FF"/>
                </a:solidFill>
                <a:latin typeface="Arial" panose="020B0604020202020204" pitchFamily="34" charset="0"/>
              </a:rPr>
              <a:t>của</a:t>
            </a:r>
            <a:r>
              <a:rPr lang="en-US" altLang="en-US" sz="3200" b="1" dirty="0">
                <a:solidFill>
                  <a:srgbClr val="CC00FF"/>
                </a:solidFill>
                <a:latin typeface="Arial" panose="020B0604020202020204" pitchFamily="34" charset="0"/>
              </a:rPr>
              <a:t> ô C1 </a:t>
            </a:r>
            <a:r>
              <a:rPr lang="en-US" altLang="en-US" sz="3200" b="1" dirty="0" err="1">
                <a:solidFill>
                  <a:srgbClr val="CC00FF"/>
                </a:solidFill>
                <a:latin typeface="Arial" panose="020B0604020202020204" pitchFamily="34" charset="0"/>
              </a:rPr>
              <a:t>sẽ</a:t>
            </a:r>
            <a:r>
              <a:rPr lang="en-US" altLang="en-US" sz="3200" b="1" dirty="0">
                <a:solidFill>
                  <a:srgbClr val="CC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CC00FF"/>
                </a:solidFill>
                <a:latin typeface="Arial" panose="020B0604020202020204" pitchFamily="34" charset="0"/>
              </a:rPr>
              <a:t>được</a:t>
            </a:r>
            <a:r>
              <a:rPr lang="en-US" altLang="en-US" sz="3200" b="1" dirty="0">
                <a:solidFill>
                  <a:srgbClr val="CC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CC00FF"/>
                </a:solidFill>
                <a:latin typeface="Arial" panose="020B0604020202020204" pitchFamily="34" charset="0"/>
              </a:rPr>
              <a:t>tự</a:t>
            </a:r>
            <a:r>
              <a:rPr lang="en-US" altLang="en-US" sz="3200" b="1" dirty="0">
                <a:solidFill>
                  <a:srgbClr val="CC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CC00FF"/>
                </a:solidFill>
                <a:latin typeface="Arial" panose="020B0604020202020204" pitchFamily="34" charset="0"/>
              </a:rPr>
              <a:t>động</a:t>
            </a:r>
            <a:r>
              <a:rPr lang="en-US" altLang="en-US" sz="3200" b="1" dirty="0">
                <a:solidFill>
                  <a:srgbClr val="CC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CC00FF"/>
                </a:solidFill>
                <a:latin typeface="Arial" panose="020B0604020202020204" pitchFamily="34" charset="0"/>
              </a:rPr>
              <a:t>cập</a:t>
            </a:r>
            <a:r>
              <a:rPr lang="en-US" altLang="en-US" sz="3200" b="1" dirty="0">
                <a:solidFill>
                  <a:srgbClr val="CC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CC00FF"/>
                </a:solidFill>
                <a:latin typeface="Arial" panose="020B0604020202020204" pitchFamily="34" charset="0"/>
              </a:rPr>
              <a:t>nhật</a:t>
            </a:r>
            <a:r>
              <a:rPr lang="en-US" altLang="en-US" sz="3200" b="1" dirty="0">
                <a:solidFill>
                  <a:srgbClr val="CC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CC00FF"/>
                </a:solidFill>
                <a:latin typeface="Arial" panose="020B0604020202020204" pitchFamily="34" charset="0"/>
              </a:rPr>
              <a:t>mỗi</a:t>
            </a:r>
            <a:r>
              <a:rPr lang="en-US" altLang="en-US" sz="3200" b="1" dirty="0">
                <a:solidFill>
                  <a:srgbClr val="CC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CC00FF"/>
                </a:solidFill>
                <a:latin typeface="Arial" panose="020B0604020202020204" pitchFamily="34" charset="0"/>
              </a:rPr>
              <a:t>khi</a:t>
            </a:r>
            <a:r>
              <a:rPr lang="en-US" altLang="en-US" sz="3200" b="1" dirty="0">
                <a:solidFill>
                  <a:srgbClr val="CC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CC00FF"/>
                </a:solidFill>
                <a:latin typeface="Arial" panose="020B0604020202020204" pitchFamily="34" charset="0"/>
              </a:rPr>
              <a:t>nội</a:t>
            </a:r>
            <a:r>
              <a:rPr lang="en-US" altLang="en-US" sz="3200" b="1" dirty="0">
                <a:solidFill>
                  <a:srgbClr val="CC00FF"/>
                </a:solidFill>
                <a:latin typeface="Arial" panose="020B0604020202020204" pitchFamily="34" charset="0"/>
              </a:rPr>
              <a:t> dung </a:t>
            </a:r>
            <a:r>
              <a:rPr lang="en-US" altLang="en-US" sz="3200" b="1" dirty="0" err="1">
                <a:solidFill>
                  <a:srgbClr val="CC00FF"/>
                </a:solidFill>
                <a:latin typeface="Arial" panose="020B0604020202020204" pitchFamily="34" charset="0"/>
              </a:rPr>
              <a:t>trong</a:t>
            </a:r>
            <a:r>
              <a:rPr lang="en-US" altLang="en-US" sz="3200" b="1" dirty="0">
                <a:solidFill>
                  <a:srgbClr val="CC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CC00FF"/>
                </a:solidFill>
                <a:latin typeface="Arial" panose="020B0604020202020204" pitchFamily="34" charset="0"/>
              </a:rPr>
              <a:t>các</a:t>
            </a:r>
            <a:r>
              <a:rPr lang="en-US" altLang="en-US" sz="3200" b="1" dirty="0">
                <a:solidFill>
                  <a:srgbClr val="CC00FF"/>
                </a:solidFill>
                <a:latin typeface="Arial" panose="020B0604020202020204" pitchFamily="34" charset="0"/>
              </a:rPr>
              <a:t> ô A1 </a:t>
            </a:r>
            <a:r>
              <a:rPr lang="en-US" altLang="en-US" sz="3200" b="1" dirty="0" err="1">
                <a:solidFill>
                  <a:srgbClr val="CC00FF"/>
                </a:solidFill>
                <a:latin typeface="Arial" panose="020B0604020202020204" pitchFamily="34" charset="0"/>
              </a:rPr>
              <a:t>và</a:t>
            </a:r>
            <a:r>
              <a:rPr lang="en-US" altLang="en-US" sz="3200" b="1" dirty="0">
                <a:solidFill>
                  <a:srgbClr val="CC00FF"/>
                </a:solidFill>
                <a:latin typeface="Arial" panose="020B0604020202020204" pitchFamily="34" charset="0"/>
              </a:rPr>
              <a:t> B1 </a:t>
            </a:r>
            <a:r>
              <a:rPr lang="en-US" altLang="en-US" sz="3200" b="1" dirty="0" err="1">
                <a:solidFill>
                  <a:srgbClr val="CC00FF"/>
                </a:solidFill>
                <a:latin typeface="Arial" panose="020B0604020202020204" pitchFamily="34" charset="0"/>
              </a:rPr>
              <a:t>thay</a:t>
            </a:r>
            <a:r>
              <a:rPr lang="en-US" altLang="en-US" sz="3200" b="1" dirty="0">
                <a:solidFill>
                  <a:srgbClr val="CC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3200" b="1" dirty="0" err="1">
                <a:solidFill>
                  <a:srgbClr val="CC00FF"/>
                </a:solidFill>
                <a:latin typeface="Arial" panose="020B0604020202020204" pitchFamily="34" charset="0"/>
              </a:rPr>
              <a:t>đổi</a:t>
            </a:r>
            <a:r>
              <a:rPr lang="en-US" altLang="en-US" sz="3200" b="1" dirty="0">
                <a:solidFill>
                  <a:srgbClr val="CC00FF"/>
                </a:solidFill>
                <a:latin typeface="Arial" panose="020B0604020202020204" pitchFamily="34" charset="0"/>
              </a:rPr>
              <a:t>.</a:t>
            </a:r>
            <a:endParaRPr lang="en-US" altLang="en-US" sz="3200" b="1" dirty="0">
              <a:solidFill>
                <a:srgbClr val="CC00FF"/>
              </a:solidFill>
              <a:latin typeface="Arial" panose="020B0604020202020204" pitchFamily="34" charset="0"/>
            </a:endParaRP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325040" y="197585"/>
            <a:ext cx="641838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3. </a:t>
            </a:r>
            <a:r>
              <a:rPr lang="en-US" altLang="en-US" sz="30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Sử</a:t>
            </a:r>
            <a:r>
              <a:rPr lang="en-US" altLang="en-US" sz="30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dụng</a:t>
            </a:r>
            <a:r>
              <a:rPr lang="en-US" altLang="en-US" sz="30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địa</a:t>
            </a:r>
            <a:r>
              <a:rPr lang="en-US" altLang="en-US" sz="30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chỉ</a:t>
            </a:r>
            <a:r>
              <a:rPr lang="en-US" altLang="en-US" sz="30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trong</a:t>
            </a:r>
            <a:r>
              <a:rPr lang="en-US" altLang="en-US" sz="30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công</a:t>
            </a:r>
            <a:r>
              <a:rPr lang="en-US" altLang="en-US" sz="30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thức</a:t>
            </a:r>
            <a:endParaRPr lang="en-US" altLang="en-US" sz="3000" b="1" dirty="0">
              <a:solidFill>
                <a:srgbClr val="FF0000"/>
              </a:solidFill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037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05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05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058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05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05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35" grpId="0"/>
      <p:bldP spid="205836" grpId="0"/>
      <p:bldP spid="69638" grpId="0"/>
      <p:bldP spid="205838" grpId="0"/>
      <p:bldP spid="205840" grpId="0"/>
      <p:bldP spid="203795" grpId="0"/>
      <p:bldP spid="12" grpId="0" animBg="1"/>
      <p:bldP spid="15" grpId="0"/>
      <p:bldP spid="20583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Text Box 11"/>
          <p:cNvSpPr txBox="1">
            <a:spLocks noChangeArrowheads="1"/>
          </p:cNvSpPr>
          <p:nvPr/>
        </p:nvSpPr>
        <p:spPr bwMode="auto">
          <a:xfrm>
            <a:off x="445113" y="1074009"/>
            <a:ext cx="83820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vi-VN" altLang="en-US" sz="3200" b="1" dirty="0">
                <a:solidFill>
                  <a:schemeClr val="accent2">
                    <a:lumMod val="50000"/>
                  </a:schemeClr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</a:t>
            </a:r>
            <a:r>
              <a:rPr lang="pt-BR" altLang="en-US" sz="3200" dirty="0">
                <a:solidFill>
                  <a:schemeClr val="accent2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pt-BR" altLang="en-US" sz="3200" b="1" i="1" dirty="0">
                <a:solidFill>
                  <a:schemeClr val="accent2">
                    <a:lumMod val="50000"/>
                  </a:schemeClr>
                </a:solidFill>
                <a:cs typeface="Times New Roman" panose="02020603050405020304" pitchFamily="18" charset="0"/>
              </a:rPr>
              <a:t>Nhập công thức có sử dụng địa chỉ:</a:t>
            </a:r>
            <a:r>
              <a:rPr lang="en-US" altLang="en-US" sz="3200" b="1" dirty="0">
                <a:solidFill>
                  <a:schemeClr val="accent2">
                    <a:lumMod val="50000"/>
                  </a:schemeClr>
                </a:solidFill>
                <a:cs typeface="Times New Roman" panose="02020603050405020304" pitchFamily="18" charset="0"/>
              </a:rPr>
              <a:t> </a:t>
            </a:r>
            <a:endParaRPr lang="en-US" altLang="en-US" sz="3200" b="1" dirty="0">
              <a:solidFill>
                <a:schemeClr val="accent2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69636" name="Text Box 15"/>
          <p:cNvSpPr txBox="1">
            <a:spLocks noChangeArrowheads="1"/>
          </p:cNvSpPr>
          <p:nvPr/>
        </p:nvSpPr>
        <p:spPr bwMode="auto">
          <a:xfrm>
            <a:off x="1905000" y="1978514"/>
            <a:ext cx="8534400" cy="3554819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en-US" sz="3000" b="1" dirty="0">
                <a:solidFill>
                  <a:srgbClr val="FF0000"/>
                </a:solidFill>
                <a:cs typeface="Times New Roman" panose="02020603050405020304" pitchFamily="18" charset="0"/>
              </a:rPr>
              <a:t>- </a:t>
            </a:r>
            <a:r>
              <a:rPr lang="en-US" altLang="en-US" sz="3000" b="1">
                <a:solidFill>
                  <a:srgbClr val="FF0000"/>
                </a:solidFill>
                <a:cs typeface="Times New Roman" panose="02020603050405020304" pitchFamily="18" charset="0"/>
              </a:rPr>
              <a:t>B1</a:t>
            </a:r>
            <a:r>
              <a:rPr lang="en-US" altLang="en-US" sz="3000" b="1">
                <a:cs typeface="Times New Roman" panose="02020603050405020304" pitchFamily="18" charset="0"/>
              </a:rPr>
              <a:t>. </a:t>
            </a:r>
            <a:r>
              <a:rPr lang="en-US" altLang="en-US" sz="3000" dirty="0" err="1">
                <a:cs typeface="Times New Roman" panose="02020603050405020304" pitchFamily="18" charset="0"/>
              </a:rPr>
              <a:t>Chọn</a:t>
            </a:r>
            <a:r>
              <a:rPr lang="en-US" altLang="en-US" sz="3000" dirty="0">
                <a:cs typeface="Times New Roman" panose="02020603050405020304" pitchFamily="18" charset="0"/>
              </a:rPr>
              <a:t> ô </a:t>
            </a:r>
            <a:r>
              <a:rPr lang="en-US" altLang="en-US" sz="3000" dirty="0" err="1">
                <a:cs typeface="Times New Roman" panose="02020603050405020304" pitchFamily="18" charset="0"/>
              </a:rPr>
              <a:t>cần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cs typeface="Times New Roman" panose="02020603050405020304" pitchFamily="18" charset="0"/>
              </a:rPr>
              <a:t>nhập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cs typeface="Times New Roman" panose="02020603050405020304" pitchFamily="18" charset="0"/>
              </a:rPr>
              <a:t>công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cs typeface="Times New Roman" panose="02020603050405020304" pitchFamily="18" charset="0"/>
              </a:rPr>
              <a:t>thức</a:t>
            </a:r>
            <a:r>
              <a:rPr lang="en-US" altLang="en-US" sz="3000" dirty="0">
                <a:cs typeface="Times New Roman" panose="02020603050405020304" pitchFamily="18" charset="0"/>
              </a:rPr>
              <a:t>.</a:t>
            </a:r>
            <a:endParaRPr lang="en-US" altLang="en-US" sz="30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en-US" sz="3000" b="1" dirty="0">
                <a:solidFill>
                  <a:srgbClr val="FF0000"/>
                </a:solidFill>
                <a:cs typeface="Times New Roman" panose="02020603050405020304" pitchFamily="18" charset="0"/>
              </a:rPr>
              <a:t>- </a:t>
            </a:r>
            <a:r>
              <a:rPr lang="en-US" altLang="en-US" sz="3000" b="1">
                <a:solidFill>
                  <a:srgbClr val="FF0000"/>
                </a:solidFill>
                <a:cs typeface="Times New Roman" panose="02020603050405020304" pitchFamily="18" charset="0"/>
              </a:rPr>
              <a:t>B2</a:t>
            </a:r>
            <a:r>
              <a:rPr lang="en-US" altLang="en-US" sz="3000" b="1">
                <a:solidFill>
                  <a:srgbClr val="FF0000"/>
                </a:solidFill>
                <a:cs typeface="Times New Roman" panose="02020603050405020304" pitchFamily="18" charset="0"/>
              </a:rPr>
              <a:t>.</a:t>
            </a:r>
            <a:r>
              <a:rPr lang="en-US" altLang="en-US" sz="3000" b="1"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cs typeface="Times New Roman" panose="02020603050405020304" pitchFamily="18" charset="0"/>
              </a:rPr>
              <a:t>Gõ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cs typeface="Times New Roman" panose="02020603050405020304" pitchFamily="18" charset="0"/>
              </a:rPr>
              <a:t>dấu</a:t>
            </a:r>
            <a:r>
              <a:rPr lang="en-US" altLang="en-US" sz="3000" dirty="0">
                <a:cs typeface="Times New Roman" panose="02020603050405020304" pitchFamily="18" charset="0"/>
              </a:rPr>
              <a:t>  =</a:t>
            </a:r>
            <a:endParaRPr lang="en-US" altLang="en-US" sz="30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en-US" sz="3000" b="1" dirty="0">
                <a:solidFill>
                  <a:srgbClr val="FF0000"/>
                </a:solidFill>
                <a:cs typeface="Times New Roman" panose="02020603050405020304" pitchFamily="18" charset="0"/>
              </a:rPr>
              <a:t>- </a:t>
            </a:r>
            <a:r>
              <a:rPr lang="en-US" altLang="en-US" sz="3000" b="1">
                <a:solidFill>
                  <a:srgbClr val="FF0000"/>
                </a:solidFill>
                <a:cs typeface="Times New Roman" panose="02020603050405020304" pitchFamily="18" charset="0"/>
              </a:rPr>
              <a:t>B3</a:t>
            </a:r>
            <a:r>
              <a:rPr lang="en-US" altLang="en-US" sz="3000" b="1">
                <a:cs typeface="Times New Roman" panose="02020603050405020304" pitchFamily="18" charset="0"/>
              </a:rPr>
              <a:t>. </a:t>
            </a:r>
            <a:r>
              <a:rPr lang="en-US" altLang="en-US" sz="3000" dirty="0" err="1">
                <a:cs typeface="Times New Roman" panose="02020603050405020304" pitchFamily="18" charset="0"/>
              </a:rPr>
              <a:t>Nhập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cs typeface="Times New Roman" panose="02020603050405020304" pitchFamily="18" charset="0"/>
              </a:rPr>
              <a:t>công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cs typeface="Times New Roman" panose="02020603050405020304" pitchFamily="18" charset="0"/>
              </a:rPr>
              <a:t>thức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cs typeface="Times New Roman" panose="02020603050405020304" pitchFamily="18" charset="0"/>
              </a:rPr>
              <a:t>sử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cs typeface="Times New Roman" panose="02020603050405020304" pitchFamily="18" charset="0"/>
              </a:rPr>
              <a:t>dụng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cs typeface="Times New Roman" panose="02020603050405020304" pitchFamily="18" charset="0"/>
              </a:rPr>
              <a:t>địa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cs typeface="Times New Roman" panose="02020603050405020304" pitchFamily="18" charset="0"/>
              </a:rPr>
              <a:t>chỉ</a:t>
            </a:r>
            <a:r>
              <a:rPr lang="en-US" altLang="en-US" sz="3000" dirty="0">
                <a:cs typeface="Times New Roman" panose="02020603050405020304" pitchFamily="18" charset="0"/>
              </a:rPr>
              <a:t> ô </a:t>
            </a:r>
            <a:r>
              <a:rPr lang="en-US" altLang="en-US" sz="3000" dirty="0" err="1">
                <a:cs typeface="Times New Roman" panose="02020603050405020304" pitchFamily="18" charset="0"/>
              </a:rPr>
              <a:t>tính</a:t>
            </a:r>
            <a:r>
              <a:rPr lang="en-US" altLang="en-US" sz="3000" dirty="0">
                <a:cs typeface="Times New Roman" panose="02020603050405020304" pitchFamily="18" charset="0"/>
              </a:rPr>
              <a:t>.</a:t>
            </a:r>
            <a:endParaRPr lang="en-US" altLang="en-US" sz="3000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en-US" sz="3000" b="1" dirty="0">
                <a:solidFill>
                  <a:srgbClr val="FF0000"/>
                </a:solidFill>
                <a:cs typeface="Times New Roman" panose="02020603050405020304" pitchFamily="18" charset="0"/>
              </a:rPr>
              <a:t>- </a:t>
            </a:r>
            <a:r>
              <a:rPr lang="en-US" altLang="en-US" sz="3000" b="1">
                <a:solidFill>
                  <a:srgbClr val="FF0000"/>
                </a:solidFill>
                <a:cs typeface="Times New Roman" panose="02020603050405020304" pitchFamily="18" charset="0"/>
              </a:rPr>
              <a:t>B4</a:t>
            </a:r>
            <a:r>
              <a:rPr lang="en-US" altLang="en-US" sz="3000" b="1">
                <a:cs typeface="Times New Roman" panose="02020603050405020304" pitchFamily="18" charset="0"/>
              </a:rPr>
              <a:t>. </a:t>
            </a:r>
            <a:r>
              <a:rPr lang="en-US" altLang="en-US" sz="3000" dirty="0" err="1">
                <a:cs typeface="Times New Roman" panose="02020603050405020304" pitchFamily="18" charset="0"/>
              </a:rPr>
              <a:t>Nhấn</a:t>
            </a:r>
            <a:r>
              <a:rPr lang="en-US" altLang="en-US" sz="3000" dirty="0"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cs typeface="Times New Roman" panose="02020603050405020304" pitchFamily="18" charset="0"/>
              </a:rPr>
              <a:t>phím</a:t>
            </a:r>
            <a:r>
              <a:rPr lang="en-US" altLang="en-US" sz="3000" dirty="0">
                <a:cs typeface="Times New Roman" panose="02020603050405020304" pitchFamily="18" charset="0"/>
              </a:rPr>
              <a:t> Enter </a:t>
            </a:r>
            <a:r>
              <a:rPr lang="en-US" altLang="en-US" sz="3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hoặc</a:t>
            </a:r>
            <a:r>
              <a:rPr lang="en-US" altLang="en-US" sz="3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nháy</a:t>
            </a:r>
            <a:r>
              <a:rPr lang="en-US" altLang="en-US" sz="3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chuột</a:t>
            </a:r>
            <a:r>
              <a:rPr lang="en-US" altLang="en-US" sz="3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vào</a:t>
            </a:r>
            <a:r>
              <a:rPr lang="en-US" altLang="en-US" sz="3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nút</a:t>
            </a:r>
            <a:r>
              <a:rPr lang="en-US" altLang="en-US" sz="3000" dirty="0">
                <a:solidFill>
                  <a:srgbClr val="000000"/>
                </a:solidFill>
                <a:cs typeface="Times New Roman" panose="02020603050405020304" pitchFamily="18" charset="0"/>
              </a:rPr>
              <a:t>           </a:t>
            </a:r>
            <a:r>
              <a:rPr lang="en-US" altLang="en-US" sz="3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để</a:t>
            </a:r>
            <a:r>
              <a:rPr lang="en-US" altLang="en-US" sz="3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kết</a:t>
            </a:r>
            <a:r>
              <a:rPr lang="en-US" altLang="en-US" sz="3000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000" dirty="0" err="1">
                <a:solidFill>
                  <a:srgbClr val="000000"/>
                </a:solidFill>
                <a:cs typeface="Times New Roman" panose="02020603050405020304" pitchFamily="18" charset="0"/>
              </a:rPr>
              <a:t>thúc</a:t>
            </a:r>
            <a:r>
              <a:rPr lang="en-US" altLang="en-US" sz="3000" dirty="0">
                <a:solidFill>
                  <a:srgbClr val="000000"/>
                </a:solidFill>
                <a:cs typeface="Times New Roman" panose="02020603050405020304" pitchFamily="18" charset="0"/>
              </a:rPr>
              <a:t>.</a:t>
            </a:r>
            <a:endParaRPr lang="en-US" altLang="en-US" sz="3000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pic>
        <p:nvPicPr>
          <p:cNvPr id="69638" name="Picture 11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4797" y="4312993"/>
            <a:ext cx="838200" cy="60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934640" y="358872"/>
            <a:ext cx="641838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3. </a:t>
            </a:r>
            <a:r>
              <a:rPr lang="en-US" altLang="en-US" sz="30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Sử</a:t>
            </a:r>
            <a:r>
              <a:rPr lang="en-US" altLang="en-US" sz="30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dụng</a:t>
            </a:r>
            <a:r>
              <a:rPr lang="en-US" altLang="en-US" sz="30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địa</a:t>
            </a:r>
            <a:r>
              <a:rPr lang="en-US" altLang="en-US" sz="30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chỉ</a:t>
            </a:r>
            <a:r>
              <a:rPr lang="en-US" altLang="en-US" sz="30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trong</a:t>
            </a:r>
            <a:r>
              <a:rPr lang="en-US" altLang="en-US" sz="30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công</a:t>
            </a:r>
            <a:r>
              <a:rPr lang="en-US" altLang="en-US" sz="30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thức</a:t>
            </a:r>
            <a:endParaRPr lang="en-US" altLang="en-US" sz="3000" b="1" dirty="0">
              <a:solidFill>
                <a:srgbClr val="FF0000"/>
              </a:solidFill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3"/>
          <p:cNvSpPr>
            <a:spLocks noChangeArrowheads="1"/>
          </p:cNvSpPr>
          <p:nvPr/>
        </p:nvSpPr>
        <p:spPr bwMode="auto">
          <a:xfrm>
            <a:off x="1524000" y="-292100"/>
            <a:ext cx="1841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200">
              <a:latin typeface="Arial" panose="020B0604020202020204" pitchFamily="34" charset="0"/>
            </a:endParaRPr>
          </a:p>
        </p:txBody>
      </p:sp>
      <p:sp>
        <p:nvSpPr>
          <p:cNvPr id="70659" name="Rectangle 5"/>
          <p:cNvSpPr>
            <a:spLocks noChangeArrowheads="1"/>
          </p:cNvSpPr>
          <p:nvPr/>
        </p:nvSpPr>
        <p:spPr bwMode="auto">
          <a:xfrm>
            <a:off x="1524000" y="-292100"/>
            <a:ext cx="1841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200">
              <a:latin typeface="Arial" panose="020B0604020202020204" pitchFamily="34" charset="0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4933407" y="1375867"/>
            <a:ext cx="4833256" cy="1191816"/>
          </a:xfrm>
          <a:prstGeom prst="wedgeRoundRectCallout">
            <a:avLst>
              <a:gd name="adj1" fmla="val 7576"/>
              <a:gd name="adj2" fmla="val 79037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>
            <a:spAutoFit/>
          </a:bodyPr>
          <a:lstStyle/>
          <a:p>
            <a:pPr algn="ctr"/>
            <a:r>
              <a:rPr lang="en-US" altLang="en-US" sz="3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Viêc</a:t>
            </a:r>
            <a:r>
              <a:rPr lang="en-US" altLang="en-US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altLang="en-US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altLang="en-US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US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altLang="en-US" sz="3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altLang="en-US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altLang="en-US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3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32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98321" y="3174276"/>
            <a:ext cx="8699863" cy="280076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vi-VN" altLang="en-US" sz="3200" b="1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</a:t>
            </a:r>
            <a:r>
              <a:rPr lang="en-US" altLang="en-US" sz="3200" b="1" dirty="0" err="1">
                <a:solidFill>
                  <a:srgbClr val="0000CC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S</a:t>
            </a:r>
            <a:r>
              <a:rPr lang="en-US" altLang="en-US" sz="3200" b="1" dirty="0" err="1">
                <a:solidFill>
                  <a:srgbClr val="0000CC"/>
                </a:solidFill>
                <a:cs typeface="Times New Roman" panose="02020603050405020304" pitchFamily="18" charset="0"/>
              </a:rPr>
              <a:t>ử</a:t>
            </a:r>
            <a:r>
              <a:rPr lang="en-US" altLang="en-US" sz="3200" b="1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cs typeface="Times New Roman" panose="02020603050405020304" pitchFamily="18" charset="0"/>
              </a:rPr>
              <a:t>dụng</a:t>
            </a:r>
            <a:r>
              <a:rPr lang="en-US" altLang="en-US" sz="3200" b="1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cs typeface="Times New Roman" panose="02020603050405020304" pitchFamily="18" charset="0"/>
              </a:rPr>
              <a:t>công</a:t>
            </a:r>
            <a:r>
              <a:rPr lang="en-US" altLang="en-US" sz="3200" b="1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cs typeface="Times New Roman" panose="02020603050405020304" pitchFamily="18" charset="0"/>
              </a:rPr>
              <a:t>thức</a:t>
            </a:r>
            <a:r>
              <a:rPr lang="en-US" altLang="en-US" sz="3200" b="1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cs typeface="Times New Roman" panose="02020603050405020304" pitchFamily="18" charset="0"/>
              </a:rPr>
              <a:t>chứa</a:t>
            </a:r>
            <a:r>
              <a:rPr lang="en-US" altLang="en-US" sz="3200" b="1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cs typeface="Times New Roman" panose="02020603050405020304" pitchFamily="18" charset="0"/>
              </a:rPr>
              <a:t>địa</a:t>
            </a:r>
            <a:r>
              <a:rPr lang="en-US" altLang="en-US" sz="3200" b="1" dirty="0">
                <a:solidFill>
                  <a:srgbClr val="0000CC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CC"/>
                </a:solidFill>
                <a:cs typeface="Times New Roman" panose="02020603050405020304" pitchFamily="18" charset="0"/>
              </a:rPr>
              <a:t>chỉ</a:t>
            </a:r>
            <a:r>
              <a:rPr lang="en-US" altLang="en-US" sz="3200" b="1" dirty="0">
                <a:solidFill>
                  <a:srgbClr val="0000CC"/>
                </a:solidFill>
                <a:cs typeface="Times New Roman" panose="02020603050405020304" pitchFamily="18" charset="0"/>
              </a:rPr>
              <a:t> ô </a:t>
            </a:r>
            <a:r>
              <a:rPr lang="en-US" altLang="en-US" sz="3200" b="1" dirty="0" err="1">
                <a:solidFill>
                  <a:srgbClr val="0000CC"/>
                </a:solidFill>
                <a:cs typeface="Times New Roman" panose="02020603050405020304" pitchFamily="18" charset="0"/>
              </a:rPr>
              <a:t>tính</a:t>
            </a:r>
            <a:r>
              <a:rPr lang="en-US" altLang="en-US" sz="3200" b="1" dirty="0">
                <a:solidFill>
                  <a:srgbClr val="000000"/>
                </a:solidFill>
                <a:cs typeface="Times New Roman" panose="02020603050405020304" pitchFamily="18" charset="0"/>
              </a:rPr>
              <a:t>:</a:t>
            </a:r>
            <a:endParaRPr lang="en-US" altLang="en-US" sz="3200" b="1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en-US" sz="3200" b="1" dirty="0">
                <a:solidFill>
                  <a:srgbClr val="000000"/>
                </a:solidFill>
                <a:cs typeface="Times New Roman" panose="02020603050405020304" pitchFamily="18" charset="0"/>
              </a:rPr>
              <a:t>  </a:t>
            </a:r>
            <a:r>
              <a:rPr lang="en-US" altLang="en-US" sz="3200" b="1" dirty="0">
                <a:solidFill>
                  <a:srgbClr val="000000"/>
                </a:solidFill>
                <a:cs typeface="Times New Roman" panose="02020603050405020304" pitchFamily="18" charset="0"/>
              </a:rPr>
              <a:t>-</a:t>
            </a:r>
            <a:r>
              <a:rPr lang="en-US" altLang="en-US" sz="32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Giúp</a:t>
            </a:r>
            <a:r>
              <a:rPr lang="en-US" altLang="en-US" sz="32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thực</a:t>
            </a:r>
            <a:r>
              <a:rPr lang="en-US" altLang="en-US" sz="32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hiện</a:t>
            </a:r>
            <a:r>
              <a:rPr lang="en-US" altLang="en-US" sz="32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nhanh</a:t>
            </a:r>
            <a:r>
              <a:rPr lang="en-US" altLang="en-US" sz="32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và</a:t>
            </a:r>
            <a:r>
              <a:rPr lang="en-US" altLang="en-US" sz="32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chính</a:t>
            </a:r>
            <a:r>
              <a:rPr lang="en-US" altLang="en-US" sz="32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xác</a:t>
            </a:r>
            <a:r>
              <a:rPr lang="en-US" altLang="en-US" sz="32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endParaRPr lang="en-US" altLang="en-US" sz="3200" b="1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en-US" sz="3200" b="1" dirty="0">
                <a:solidFill>
                  <a:srgbClr val="000000"/>
                </a:solidFill>
                <a:cs typeface="Times New Roman" panose="02020603050405020304" pitchFamily="18" charset="0"/>
              </a:rPr>
              <a:t>  </a:t>
            </a:r>
            <a:r>
              <a:rPr lang="en-US" altLang="en-US" sz="3200" b="1" dirty="0">
                <a:solidFill>
                  <a:srgbClr val="000000"/>
                </a:solidFill>
                <a:cs typeface="Times New Roman" panose="02020603050405020304" pitchFamily="18" charset="0"/>
              </a:rPr>
              <a:t>-</a:t>
            </a:r>
            <a:r>
              <a:rPr lang="en-US" altLang="en-US" sz="32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Khi</a:t>
            </a:r>
            <a:r>
              <a:rPr lang="en-US" altLang="en-US" sz="32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thay</a:t>
            </a:r>
            <a:r>
              <a:rPr lang="en-US" altLang="en-US" sz="32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đổi</a:t>
            </a:r>
            <a:r>
              <a:rPr lang="en-US" altLang="en-US" sz="32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giá</a:t>
            </a:r>
            <a:r>
              <a:rPr lang="en-US" altLang="en-US" sz="32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trị</a:t>
            </a:r>
            <a:r>
              <a:rPr lang="en-US" altLang="en-US" sz="32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dữ</a:t>
            </a:r>
            <a:r>
              <a:rPr lang="en-US" altLang="en-US" sz="32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liệu</a:t>
            </a:r>
            <a:r>
              <a:rPr lang="en-US" altLang="en-US" sz="32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trong</a:t>
            </a:r>
            <a:r>
              <a:rPr lang="en-US" altLang="en-US" sz="3200" b="1" dirty="0">
                <a:solidFill>
                  <a:srgbClr val="000000"/>
                </a:solidFill>
                <a:cs typeface="Times New Roman" panose="02020603050405020304" pitchFamily="18" charset="0"/>
              </a:rPr>
              <a:t> ô </a:t>
            </a:r>
            <a:r>
              <a:rPr lang="en-US" altLang="en-US" sz="32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tính</a:t>
            </a:r>
            <a:r>
              <a:rPr lang="en-US" altLang="en-US" sz="32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liên</a:t>
            </a:r>
            <a:r>
              <a:rPr lang="en-US" altLang="en-US" sz="32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quan</a:t>
            </a:r>
            <a:r>
              <a:rPr lang="en-US" altLang="en-US" sz="32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thì</a:t>
            </a:r>
            <a:r>
              <a:rPr lang="en-US" altLang="en-US" sz="32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kết</a:t>
            </a:r>
            <a:r>
              <a:rPr lang="en-US" altLang="en-US" sz="32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quả</a:t>
            </a:r>
            <a:r>
              <a:rPr lang="en-US" altLang="en-US" sz="32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sẽ</a:t>
            </a:r>
            <a:r>
              <a:rPr lang="en-US" altLang="en-US" sz="32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tự</a:t>
            </a:r>
            <a:r>
              <a:rPr lang="en-US" altLang="en-US" sz="32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động</a:t>
            </a:r>
            <a:r>
              <a:rPr lang="en-US" altLang="en-US" sz="32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cập</a:t>
            </a:r>
            <a:r>
              <a:rPr lang="en-US" altLang="en-US" sz="3200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cs typeface="Times New Roman" panose="02020603050405020304" pitchFamily="18" charset="0"/>
              </a:rPr>
              <a:t>nhật</a:t>
            </a:r>
            <a:r>
              <a:rPr lang="en-US" altLang="en-US" sz="3200" b="1" dirty="0">
                <a:solidFill>
                  <a:srgbClr val="000000"/>
                </a:solidFill>
                <a:cs typeface="Times New Roman" panose="02020603050405020304" pitchFamily="18" charset="0"/>
              </a:rPr>
              <a:t>.</a:t>
            </a:r>
            <a:endParaRPr lang="en-US" altLang="en-US" sz="3200" b="1" dirty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65185" y="344695"/>
            <a:ext cx="641838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0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3. </a:t>
            </a:r>
            <a:r>
              <a:rPr lang="en-US" altLang="en-US" sz="30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Sử</a:t>
            </a:r>
            <a:r>
              <a:rPr lang="en-US" altLang="en-US" sz="30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dụng</a:t>
            </a:r>
            <a:r>
              <a:rPr lang="en-US" altLang="en-US" sz="30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địa</a:t>
            </a:r>
            <a:r>
              <a:rPr lang="en-US" altLang="en-US" sz="30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chỉ</a:t>
            </a:r>
            <a:r>
              <a:rPr lang="en-US" altLang="en-US" sz="30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trong</a:t>
            </a:r>
            <a:r>
              <a:rPr lang="en-US" altLang="en-US" sz="30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công</a:t>
            </a:r>
            <a:r>
              <a:rPr lang="en-US" altLang="en-US" sz="3000" b="1" dirty="0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FF00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thức</a:t>
            </a:r>
            <a:endParaRPr lang="en-US" altLang="en-US" sz="3000" b="1" dirty="0">
              <a:solidFill>
                <a:srgbClr val="FF0000"/>
              </a:solidFill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1238250" y="2222500"/>
            <a:ext cx="9998710" cy="3969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pt-BR" sz="2400" b="1" dirty="0">
                <a:solidFill>
                  <a:srgbClr val="0000CC"/>
                </a:solidFill>
                <a:latin typeface="iCiel Zitrone FY" pitchFamily="2" charset="0"/>
              </a:rPr>
              <a:t>- Học bài</a:t>
            </a:r>
            <a:endParaRPr lang="en-US" sz="2400" b="1" dirty="0">
              <a:solidFill>
                <a:srgbClr val="0000CC"/>
              </a:solidFill>
              <a:latin typeface="iCiel Zitrone FY" pitchFamily="2" charset="0"/>
            </a:endParaRPr>
          </a:p>
          <a:p>
            <a:pPr>
              <a:lnSpc>
                <a:spcPct val="150000"/>
              </a:lnSpc>
            </a:pPr>
            <a:r>
              <a:rPr lang="pt-BR" sz="2400" b="1" dirty="0">
                <a:solidFill>
                  <a:srgbClr val="0000CC"/>
                </a:solidFill>
                <a:latin typeface="iCiel Zitrone FY" pitchFamily="2" charset="0"/>
              </a:rPr>
              <a:t>- Chuẩn bị bài Thực hành 3: BẢNG ĐIỂM CỦA EM</a:t>
            </a:r>
            <a:endParaRPr lang="en-US" sz="2400" b="1" dirty="0">
              <a:solidFill>
                <a:srgbClr val="0000CC"/>
              </a:solidFill>
              <a:latin typeface="iCiel Zitrone FY" pitchFamily="2" charset="0"/>
            </a:endParaRPr>
          </a:p>
          <a:p>
            <a:pPr>
              <a:lnSpc>
                <a:spcPct val="150000"/>
              </a:lnSpc>
            </a:pPr>
            <a:r>
              <a:rPr lang="pt-BR" sz="2400" b="1" dirty="0">
                <a:solidFill>
                  <a:srgbClr val="0000CC"/>
                </a:solidFill>
                <a:latin typeface="iCiel Zitrone FY" pitchFamily="2" charset="0"/>
              </a:rPr>
              <a:t>	- Tìm hiểu mục đích, yêu cầu bài TH.</a:t>
            </a:r>
            <a:endParaRPr lang="en-US" sz="2400" b="1" dirty="0">
              <a:solidFill>
                <a:srgbClr val="0000CC"/>
              </a:solidFill>
              <a:latin typeface="iCiel Zitrone FY" pitchFamily="2" charset="0"/>
            </a:endParaRPr>
          </a:p>
          <a:p>
            <a:pPr>
              <a:lnSpc>
                <a:spcPct val="150000"/>
              </a:lnSpc>
            </a:pPr>
            <a:r>
              <a:rPr lang="pt-BR" sz="2400" b="1" dirty="0">
                <a:solidFill>
                  <a:srgbClr val="0000CC"/>
                </a:solidFill>
                <a:latin typeface="iCiel Zitrone FY" pitchFamily="2" charset="0"/>
              </a:rPr>
              <a:t>	- Tìm hiểu BT </a:t>
            </a:r>
            <a:r>
              <a:rPr lang="pt-BR" sz="2400" b="1" i="1" dirty="0">
                <a:solidFill>
                  <a:srgbClr val="0000CC"/>
                </a:solidFill>
                <a:latin typeface="iCiel Zitrone FY" pitchFamily="2" charset="0"/>
              </a:rPr>
              <a:t>Nhập công thức, Tạo trang tính và nhập công </a:t>
            </a:r>
            <a:r>
              <a:rPr lang="pt-BR" sz="2400" b="1" i="1" dirty="0">
                <a:solidFill>
                  <a:srgbClr val="0000CC"/>
                </a:solidFill>
                <a:latin typeface="iCiel Zitrone FY" pitchFamily="2" charset="0"/>
              </a:rPr>
              <a:t>thức</a:t>
            </a:r>
            <a:endParaRPr lang="pt-BR" sz="2400" b="1" i="1" dirty="0">
              <a:solidFill>
                <a:srgbClr val="0000CC"/>
              </a:solidFill>
              <a:latin typeface="iCiel Zitrone FY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FF0000"/>
                </a:solidFill>
                <a:latin typeface="iCiel Zitrone FY" pitchFamily="2" charset="0"/>
              </a:rPr>
              <a:t>Link xem bài giảng: https://youtu.be/I2SJI-ZeWJo</a:t>
            </a:r>
            <a:endParaRPr lang="en-US" sz="2400" b="1" dirty="0">
              <a:solidFill>
                <a:srgbClr val="FF0000"/>
              </a:solidFill>
              <a:latin typeface="iCiel Zitrone FY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FF0000"/>
                </a:solidFill>
                <a:latin typeface="iCiel Zitrone FY" pitchFamily="2" charset="0"/>
              </a:rPr>
              <a:t>Link làm bài đánh giá: https://forms.gle/zRahxvT4rnRdQKpe7</a:t>
            </a:r>
            <a:endParaRPr lang="en-US" sz="2400" b="1" dirty="0">
              <a:solidFill>
                <a:srgbClr val="FF0000"/>
              </a:solidFill>
              <a:latin typeface="iCiel Zitrone FY" pitchFamily="2" charset="0"/>
            </a:endParaRPr>
          </a:p>
        </p:txBody>
      </p:sp>
      <p:sp>
        <p:nvSpPr>
          <p:cNvPr id="20483" name="AutoShape 8"/>
          <p:cNvSpPr>
            <a:spLocks noChangeArrowheads="1"/>
          </p:cNvSpPr>
          <p:nvPr/>
        </p:nvSpPr>
        <p:spPr bwMode="gray">
          <a:xfrm>
            <a:off x="2783238" y="759162"/>
            <a:ext cx="6192838" cy="99536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57150" algn="ctr">
            <a:solidFill>
              <a:schemeClr val="hlink"/>
            </a:solidFill>
            <a:round/>
          </a:ln>
        </p:spPr>
        <p:txBody>
          <a:bodyPr anchor="ctr">
            <a:spAutoFit/>
          </a:bodyPr>
          <a:lstStyle/>
          <a:p>
            <a:r>
              <a:rPr lang="en-US" altLang="en-US" sz="4000" b="1">
                <a:solidFill>
                  <a:srgbClr val="FF3300"/>
                </a:solidFill>
                <a:cs typeface="Times New Roman" panose="02020603050405020304" pitchFamily="18" charset="0"/>
              </a:rPr>
              <a:t>HƯỚNG DẪN TỰ HỌC</a:t>
            </a:r>
            <a:endParaRPr lang="en-US" altLang="en-US" sz="4000" b="1">
              <a:solidFill>
                <a:srgbClr val="0000FF"/>
              </a:solidFill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7912"/>
    </mc:Choice>
    <mc:Fallback>
      <p:transition spd="slow" advClick="0" advTm="37912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37"/>
          <p:cNvSpPr>
            <a:spLocks noTextEdit="1"/>
          </p:cNvSpPr>
          <p:nvPr/>
        </p:nvSpPr>
        <p:spPr>
          <a:xfrm>
            <a:off x="812800" y="1066800"/>
            <a:ext cx="106680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eaLnBrk="0" hangingPunct="0"/>
            <a:r>
              <a:rPr lang="en-US" sz="3200">
                <a:ln w="9525" cap="flat" cmpd="sng">
                  <a:solidFill>
                    <a:srgbClr val="F30936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THỰC HIỆN TÍNH TOÁN TRÊN TRANG TÍNH</a:t>
            </a:r>
            <a:endParaRPr lang="en-US" sz="3200">
              <a:ln w="9525" cap="flat" cmpd="sng">
                <a:solidFill>
                  <a:srgbClr val="F30936"/>
                </a:solidFill>
                <a:prstDash val="solid"/>
                <a:headEnd type="none" w="med" len="med"/>
                <a:tailEnd type="none" w="med" len="med"/>
              </a:ln>
              <a:solidFill>
                <a:srgbClr val="FFFF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47" name="WordArt 38"/>
          <p:cNvSpPr>
            <a:spLocks noTextEdit="1"/>
          </p:cNvSpPr>
          <p:nvPr/>
        </p:nvSpPr>
        <p:spPr>
          <a:xfrm>
            <a:off x="4978400" y="304800"/>
            <a:ext cx="2235200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eaLnBrk="0" hangingPunct="0"/>
            <a:r>
              <a:rPr lang="en-US" sz="200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99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 3: </a:t>
            </a:r>
            <a:endParaRPr lang="en-US" sz="2000"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FF9966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9069" name="AutoShape 27"/>
          <p:cNvSpPr/>
          <p:nvPr/>
        </p:nvSpPr>
        <p:spPr>
          <a:xfrm>
            <a:off x="2235200" y="2541588"/>
            <a:ext cx="7823200" cy="923925"/>
          </a:xfrm>
          <a:prstGeom prst="roundRect">
            <a:avLst>
              <a:gd name="adj" fmla="val 49106"/>
            </a:avLst>
          </a:prstGeom>
          <a:solidFill>
            <a:schemeClr val="bg1"/>
          </a:solidFill>
          <a:ln w="28575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chemeClr val="bg2">
                <a:alpha val="50000"/>
              </a:schemeClr>
            </a:outerShdw>
          </a:effectLst>
        </p:spPr>
        <p:txBody>
          <a:bodyPr wrap="none" anchor="ctr" anchorCtr="0"/>
          <a:lstStyle/>
          <a:p>
            <a:r>
              <a:rPr sz="36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 dụng công thức để tính toán.</a:t>
            </a:r>
            <a:endParaRPr sz="36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9070" name="AutoShape 27">
            <a:hlinkClick r:id="" action="ppaction://noaction"/>
          </p:cNvPr>
          <p:cNvSpPr/>
          <p:nvPr/>
        </p:nvSpPr>
        <p:spPr>
          <a:xfrm>
            <a:off x="2235200" y="3684588"/>
            <a:ext cx="7823200" cy="923925"/>
          </a:xfrm>
          <a:prstGeom prst="roundRect">
            <a:avLst>
              <a:gd name="adj" fmla="val 49106"/>
            </a:avLst>
          </a:prstGeom>
          <a:solidFill>
            <a:schemeClr val="bg1"/>
          </a:solidFill>
          <a:ln w="28575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chemeClr val="bg2">
                <a:alpha val="50000"/>
              </a:schemeClr>
            </a:outerShdw>
          </a:effectLst>
        </p:spPr>
        <p:txBody>
          <a:bodyPr wrap="none" anchor="ctr" anchorCtr="0"/>
          <a:lstStyle/>
          <a:p>
            <a:r>
              <a:rPr sz="36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Nhập công thức.</a:t>
            </a:r>
            <a:endParaRPr sz="36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9071" name="AutoShape 27">
            <a:hlinkClick r:id="" action="ppaction://noaction"/>
          </p:cNvPr>
          <p:cNvSpPr/>
          <p:nvPr/>
        </p:nvSpPr>
        <p:spPr>
          <a:xfrm>
            <a:off x="2235200" y="4751388"/>
            <a:ext cx="7823200" cy="923925"/>
          </a:xfrm>
          <a:prstGeom prst="roundRect">
            <a:avLst>
              <a:gd name="adj" fmla="val 49106"/>
            </a:avLst>
          </a:prstGeom>
          <a:solidFill>
            <a:schemeClr val="bg1"/>
          </a:solidFill>
          <a:ln w="28575" cap="flat" cmpd="sng">
            <a:solidFill>
              <a:srgbClr val="FF6600"/>
            </a:solidFill>
            <a:prstDash val="solid"/>
            <a:headEnd type="none" w="med" len="med"/>
            <a:tailEnd type="none" w="med" len="med"/>
          </a:ln>
          <a:effectLst>
            <a:outerShdw dist="107763" dir="2699999" algn="ctr" rotWithShape="0">
              <a:schemeClr val="bg2">
                <a:alpha val="50000"/>
              </a:schemeClr>
            </a:outerShdw>
          </a:effectLst>
        </p:spPr>
        <p:txBody>
          <a:bodyPr wrap="none" anchor="ctr" anchorCtr="0"/>
          <a:lstStyle/>
          <a:p>
            <a:r>
              <a:rPr sz="36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 dụng địa chỉ trong công thức.</a:t>
            </a:r>
            <a:endParaRPr sz="36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9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9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9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29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29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69" grpId="0" animBg="1"/>
      <p:bldP spid="129070" grpId="0" animBg="1"/>
      <p:bldP spid="129071" grpId="0" animBg="1"/>
      <p:bldP spid="129071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2"/>
          <p:cNvSpPr txBox="1"/>
          <p:nvPr/>
        </p:nvSpPr>
        <p:spPr>
          <a:xfrm>
            <a:off x="3592657" y="1844993"/>
            <a:ext cx="320040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36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+ 5 x 2 - 6</a:t>
            </a:r>
            <a:endParaRPr sz="36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" name="Picture 4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85314" y="3131128"/>
            <a:ext cx="3609975" cy="11287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886691" y="1836695"/>
            <a:ext cx="1851025" cy="646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Ví dụ:</a:t>
            </a:r>
            <a:endParaRPr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12800" y="454952"/>
            <a:ext cx="628248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Content Placeholder 8193"/>
          <p:cNvGraphicFramePr>
            <a:graphicFrameLocks noGrp="1"/>
          </p:cNvGraphicFramePr>
          <p:nvPr>
            <p:ph idx="1"/>
          </p:nvPr>
        </p:nvGraphicFramePr>
        <p:xfrm>
          <a:off x="836613" y="907468"/>
          <a:ext cx="10058400" cy="5511800"/>
        </p:xfrm>
        <a:graphic>
          <a:graphicData uri="http://schemas.openxmlformats.org/drawingml/2006/table">
            <a:tbl>
              <a:tblPr/>
              <a:tblGrid>
                <a:gridCol w="3352800"/>
                <a:gridCol w="3352800"/>
                <a:gridCol w="3352800"/>
              </a:tblGrid>
              <a:tr h="2145732"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</a:pPr>
                      <a:endParaRPr sz="11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ctr" defTabSz="914400" eaLnBrk="1" hangingPunct="1">
                        <a:buNone/>
                      </a:pPr>
                      <a:r>
                        <a:rPr sz="2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PHÉP TOÁN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</a:pPr>
                      <a:endParaRPr sz="12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ctr" defTabSz="914400" eaLnBrk="1" hangingPunct="1">
                        <a:buNone/>
                      </a:pPr>
                      <a:r>
                        <a:rPr sz="2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TOÁN HỌC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</a:pPr>
                      <a:r>
                        <a:rPr sz="2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CHƯƠNG TRÌNH BẢNG TÍNH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61204"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914400" eaLnBrk="1" hangingPunct="1">
                        <a:buNone/>
                      </a:pPr>
                      <a:endParaRPr lang="en-US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914400" eaLnBrk="1" hangingPunct="1">
                        <a:buNone/>
                      </a:pPr>
                      <a:endParaRPr lang="en-US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914400" eaLnBrk="1" hangingPunct="1">
                        <a:buNone/>
                      </a:pPr>
                      <a:endParaRPr lang="en-US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60048"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914400" eaLnBrk="1" hangingPunct="1">
                        <a:buNone/>
                      </a:pPr>
                      <a:endParaRPr lang="en-US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914400" eaLnBrk="1" hangingPunct="1">
                        <a:buNone/>
                      </a:pPr>
                      <a:endParaRPr lang="en-US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914400" eaLnBrk="1" hangingPunct="1">
                        <a:buNone/>
                      </a:pPr>
                      <a:endParaRPr lang="en-US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61204"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914400" eaLnBrk="1" hangingPunct="1">
                        <a:buNone/>
                      </a:pPr>
                      <a:endParaRPr lang="en-US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914400" eaLnBrk="1" hangingPunct="1">
                        <a:buNone/>
                      </a:pPr>
                      <a:endParaRPr lang="en-US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914400" eaLnBrk="1" hangingPunct="1">
                        <a:buNone/>
                      </a:pPr>
                      <a:endParaRPr lang="en-US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61204"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914400" eaLnBrk="1" hangingPunct="1">
                        <a:buNone/>
                      </a:pPr>
                      <a:endParaRPr lang="en-US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914400" eaLnBrk="1" hangingPunct="1">
                        <a:buNone/>
                      </a:pPr>
                      <a:endParaRPr lang="en-US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914400" eaLnBrk="1" hangingPunct="1">
                        <a:buNone/>
                      </a:pPr>
                      <a:endParaRPr lang="en-US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61204"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914400" eaLnBrk="1" hangingPunct="1">
                        <a:buNone/>
                      </a:pPr>
                      <a:endParaRPr lang="en-US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914400" eaLnBrk="1" hangingPunct="1">
                        <a:buNone/>
                      </a:pPr>
                      <a:endParaRPr lang="en-US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914400" eaLnBrk="1" hangingPunct="1">
                        <a:buNone/>
                      </a:pPr>
                      <a:endParaRPr lang="en-US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61204"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914400" eaLnBrk="1" hangingPunct="1">
                        <a:buNone/>
                      </a:pPr>
                      <a:endParaRPr lang="en-US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914400" eaLnBrk="1" hangingPunct="1">
                        <a:buNone/>
                      </a:pPr>
                      <a:endParaRPr lang="en-US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914400" eaLnBrk="1" hangingPunct="1">
                        <a:buNone/>
                      </a:pPr>
                      <a:endParaRPr lang="en-US" dirty="0">
                        <a:solidFill>
                          <a:srgbClr val="0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2" name="Rounded Rectangular Callout 1"/>
          <p:cNvSpPr/>
          <p:nvPr/>
        </p:nvSpPr>
        <p:spPr>
          <a:xfrm>
            <a:off x="1008929" y="1664271"/>
            <a:ext cx="2868613" cy="2479675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phép toán n</a:t>
            </a:r>
            <a:r>
              <a:rPr sz="3200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để thực hiện tính toán?</a:t>
            </a:r>
            <a:endParaRPr sz="3200" dirty="0">
              <a:solidFill>
                <a:srgbClr val="FFFF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4361151" y="1638294"/>
            <a:ext cx="2870200" cy="2479675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 hiệu phép toán tương tứng trong toán học?</a:t>
            </a:r>
            <a:endParaRPr sz="3200" dirty="0">
              <a:solidFill>
                <a:srgbClr val="FFFF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7784668" y="1784344"/>
            <a:ext cx="2870200" cy="2479675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None/>
            </a:pPr>
            <a:r>
              <a:rPr sz="32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 hiệu phép toán tương tứng trong chương trình bảng tính?</a:t>
            </a:r>
            <a:endParaRPr sz="3200" dirty="0">
              <a:solidFill>
                <a:srgbClr val="FFFF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31" name="Rectangle 2"/>
          <p:cNvSpPr/>
          <p:nvPr/>
        </p:nvSpPr>
        <p:spPr>
          <a:xfrm>
            <a:off x="65087" y="122238"/>
            <a:ext cx="6354186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Sử dụng công thức để tính toán.</a:t>
            </a:r>
            <a:endParaRPr sz="32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Content Placeholder 9217"/>
          <p:cNvGraphicFramePr>
            <a:graphicFrameLocks noGrp="1"/>
          </p:cNvGraphicFramePr>
          <p:nvPr>
            <p:ph idx="1"/>
          </p:nvPr>
        </p:nvGraphicFramePr>
        <p:xfrm>
          <a:off x="1066800" y="649288"/>
          <a:ext cx="10058400" cy="6047445"/>
        </p:xfrm>
        <a:graphic>
          <a:graphicData uri="http://schemas.openxmlformats.org/drawingml/2006/table">
            <a:tbl>
              <a:tblPr/>
              <a:tblGrid>
                <a:gridCol w="3352800"/>
                <a:gridCol w="3352800"/>
                <a:gridCol w="3352800"/>
              </a:tblGrid>
              <a:tr h="822325"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</a:pPr>
                      <a:r>
                        <a:rPr sz="2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PHÉP TOÁN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1" marB="45731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</a:pPr>
                      <a:r>
                        <a:rPr sz="2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TOÁN HỌC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1" marB="45731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</a:pPr>
                      <a:r>
                        <a:rPr sz="24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CHƯƠNG TRÌNH BẢNG TÍNH</a:t>
                      </a:r>
                      <a:endParaRPr lang="en-US" sz="24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1" marB="45731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1525"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</a:pPr>
                      <a:r>
                        <a:rPr sz="3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Cộng </a:t>
                      </a:r>
                      <a:endParaRPr lang="en-US" sz="3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1" marB="45731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</a:pPr>
                      <a:r>
                        <a:rPr sz="3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sz="3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1" marB="45731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</a:pPr>
                      <a:r>
                        <a:rPr sz="3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sz="3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1" marB="45731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381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771525"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</a:pPr>
                      <a:r>
                        <a:rPr sz="3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Trừ</a:t>
                      </a:r>
                      <a:endParaRPr lang="en-US" sz="3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1" marB="45731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</a:pPr>
                      <a:r>
                        <a:rPr sz="3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</a:t>
                      </a:r>
                      <a:endParaRPr lang="en-US" sz="3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1" marB="45731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</a:pPr>
                      <a:r>
                        <a:rPr sz="3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_</a:t>
                      </a:r>
                      <a:endParaRPr lang="en-US" sz="3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1" marB="45731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771525"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</a:pPr>
                      <a:r>
                        <a:rPr sz="3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endParaRPr lang="en-US" sz="3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1" marB="45731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</a:pPr>
                      <a:r>
                        <a:rPr sz="24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24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1" marB="45731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</a:pPr>
                      <a:r>
                        <a:rPr sz="3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endParaRPr lang="en-US" sz="3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1" marB="45731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771525"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</a:pPr>
                      <a:r>
                        <a:rPr sz="3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Chia</a:t>
                      </a:r>
                      <a:endParaRPr lang="en-US" sz="3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1" marB="45731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</a:pPr>
                      <a:r>
                        <a:rPr sz="3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3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1" marB="45731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</a:pPr>
                      <a:r>
                        <a:rPr sz="3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en-US" sz="3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1" marB="45731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069975"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</a:pPr>
                      <a:r>
                        <a:rPr sz="3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Lũy thừa</a:t>
                      </a:r>
                      <a:endParaRPr lang="en-US" sz="3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1" marB="45731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</a:pPr>
                      <a:r>
                        <a:rPr sz="3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sz="3200" baseline="300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3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1" marB="45731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</a:pPr>
                      <a:r>
                        <a:rPr sz="3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a^x</a:t>
                      </a:r>
                      <a:endParaRPr lang="en-US" sz="3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1" marB="45731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068388"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</a:pPr>
                      <a:r>
                        <a:rPr sz="3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 trăm</a:t>
                      </a:r>
                      <a:endParaRPr lang="en-US" sz="3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1" marB="45731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</a:pPr>
                      <a:r>
                        <a:rPr sz="3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3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1" marB="45731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</a:pPr>
                      <a:r>
                        <a:rPr sz="32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3200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1" marB="45731">
                    <a:lnL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bg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pic>
        <p:nvPicPr>
          <p:cNvPr id="7205" name="Picture 3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04150" y="631825"/>
            <a:ext cx="3443287" cy="6226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53" name="Rectangle 4"/>
          <p:cNvSpPr/>
          <p:nvPr/>
        </p:nvSpPr>
        <p:spPr>
          <a:xfrm>
            <a:off x="65088" y="122238"/>
            <a:ext cx="6282489" cy="5847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Sử dụng công thức để tính toán.</a:t>
            </a:r>
            <a:endParaRPr sz="32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18"/>
          <p:cNvSpPr/>
          <p:nvPr/>
        </p:nvSpPr>
        <p:spPr>
          <a:xfrm>
            <a:off x="65088" y="671513"/>
            <a:ext cx="879475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vi-VN" sz="4000" dirty="0">
                <a:solidFill>
                  <a:srgbClr val="C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</a:t>
            </a:r>
            <a:endParaRPr lang="en-US" altLang="vi-VN" sz="40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/>
          <p:nvPr/>
        </p:nvSpPr>
        <p:spPr>
          <a:xfrm>
            <a:off x="725487" y="1256288"/>
            <a:ext cx="11018837" cy="4031873"/>
          </a:xfrm>
          <a:prstGeom prst="rect">
            <a:avLst/>
          </a:prstGeom>
          <a:solidFill>
            <a:schemeClr val="bg1"/>
          </a:solidFill>
          <a:ln w="38100" cap="flat" cmpd="dbl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sz="3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 Thứ tự ưu tiên thực hiện các phép toán:</a:t>
            </a:r>
            <a:endParaRPr sz="3200" b="1" dirty="0">
              <a:solidFill>
                <a:srgbClr val="FF3300"/>
              </a:solidFill>
              <a:latin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</a:pPr>
            <a:r>
              <a:rPr sz="3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1. </a:t>
            </a:r>
            <a:r>
              <a:rPr sz="3200" b="1" dirty="0">
                <a:solidFill>
                  <a:srgbClr val="009900"/>
                </a:solidFill>
                <a:latin typeface="Times New Roman" panose="02020603050405020304" pitchFamily="18" charset="0"/>
              </a:rPr>
              <a:t>Các phép toán trong dấu ngoặc đơn ( ) trước.</a:t>
            </a:r>
            <a:endParaRPr sz="3200" b="1" dirty="0">
              <a:solidFill>
                <a:srgbClr val="009900"/>
              </a:solidFill>
              <a:latin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</a:pPr>
            <a:r>
              <a:rPr sz="3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2. </a:t>
            </a:r>
            <a:r>
              <a:rPr sz="3200" b="1" dirty="0">
                <a:solidFill>
                  <a:srgbClr val="009900"/>
                </a:solidFill>
                <a:latin typeface="Times New Roman" panose="02020603050405020304" pitchFamily="18" charset="0"/>
              </a:rPr>
              <a:t>Các phép nâng lên lũy thừa.</a:t>
            </a:r>
            <a:endParaRPr sz="3200" b="1" dirty="0">
              <a:solidFill>
                <a:srgbClr val="009900"/>
              </a:solidFill>
              <a:latin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</a:pPr>
            <a:r>
              <a:rPr sz="3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3. </a:t>
            </a:r>
            <a:r>
              <a:rPr sz="3200" b="1" dirty="0">
                <a:solidFill>
                  <a:srgbClr val="009900"/>
                </a:solidFill>
                <a:latin typeface="Times New Roman" panose="02020603050405020304" pitchFamily="18" charset="0"/>
              </a:rPr>
              <a:t>Nhân chia trước, cộng trừ sau.</a:t>
            </a:r>
            <a:endParaRPr sz="3200" b="1" dirty="0">
              <a:solidFill>
                <a:srgbClr val="009900"/>
              </a:solidFill>
              <a:latin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</a:pPr>
            <a:r>
              <a:rPr sz="32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4. </a:t>
            </a:r>
            <a:r>
              <a:rPr sz="3200" b="1" dirty="0">
                <a:solidFill>
                  <a:srgbClr val="009900"/>
                </a:solidFill>
                <a:latin typeface="Times New Roman" panose="02020603050405020304" pitchFamily="18" charset="0"/>
              </a:rPr>
              <a:t>Các phép toán có cùng mức độ thì ta thực hiện từ trái sang phải.</a:t>
            </a:r>
            <a:endParaRPr sz="3200" b="1" dirty="0">
              <a:solidFill>
                <a:srgbClr val="0099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Title 1"/>
          <p:cNvSpPr txBox="1"/>
          <p:nvPr/>
        </p:nvSpPr>
        <p:spPr>
          <a:xfrm>
            <a:off x="1071563" y="5170488"/>
            <a:ext cx="10326687" cy="1547812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>
              <a:lnSpc>
                <a:spcPct val="90000"/>
              </a:lnSpc>
            </a:pPr>
            <a:r>
              <a:rPr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* Chú ý</a:t>
            </a:r>
            <a:r>
              <a:rPr sz="3200" dirty="0">
                <a:latin typeface="Times New Roman" panose="02020603050405020304" pitchFamily="18" charset="0"/>
              </a:rPr>
              <a:t>:</a:t>
            </a:r>
            <a:r>
              <a:rPr sz="32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sz="3200" dirty="0">
                <a:latin typeface="Times New Roman" panose="02020603050405020304" pitchFamily="18" charset="0"/>
              </a:rPr>
              <a:t>Với chương trình bảng tính </a:t>
            </a:r>
            <a:r>
              <a:rPr sz="3200" b="1" i="1" dirty="0">
                <a:solidFill>
                  <a:srgbClr val="009900"/>
                </a:solidFill>
                <a:latin typeface="Times New Roman" panose="02020603050405020304" pitchFamily="18" charset="0"/>
              </a:rPr>
              <a:t>chỉ được sử dụng dấu ngoặc tròn ( )</a:t>
            </a:r>
            <a:r>
              <a:rPr sz="3200" b="1" dirty="0">
                <a:solidFill>
                  <a:srgbClr val="009900"/>
                </a:solidFill>
                <a:latin typeface="Times New Roman" panose="02020603050405020304" pitchFamily="18" charset="0"/>
              </a:rPr>
              <a:t> </a:t>
            </a:r>
            <a:r>
              <a:rPr sz="3200" dirty="0">
                <a:latin typeface="Times New Roman" panose="02020603050405020304" pitchFamily="18" charset="0"/>
              </a:rPr>
              <a:t>trong các công thức</a:t>
            </a:r>
            <a:endParaRPr sz="3200" dirty="0">
              <a:latin typeface="Times New Roman" panose="02020603050405020304" pitchFamily="18" charset="0"/>
            </a:endParaRPr>
          </a:p>
        </p:txBody>
      </p:sp>
      <p:sp>
        <p:nvSpPr>
          <p:cNvPr id="10245" name="Rectangle 6"/>
          <p:cNvSpPr/>
          <p:nvPr/>
        </p:nvSpPr>
        <p:spPr>
          <a:xfrm>
            <a:off x="65088" y="122238"/>
            <a:ext cx="6282489" cy="5847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Sử dụng công thức để tính toán.</a:t>
            </a:r>
            <a:endParaRPr sz="32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Rectangle 18"/>
          <p:cNvSpPr/>
          <p:nvPr/>
        </p:nvSpPr>
        <p:spPr>
          <a:xfrm>
            <a:off x="65088" y="671513"/>
            <a:ext cx="879475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vi-VN" sz="4000" dirty="0">
                <a:solidFill>
                  <a:srgbClr val="C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</a:t>
            </a:r>
            <a:endParaRPr lang="en-US" altLang="vi-VN" sz="40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/>
          <p:nvPr/>
        </p:nvSpPr>
        <p:spPr>
          <a:xfrm>
            <a:off x="844550" y="794902"/>
            <a:ext cx="8915400" cy="6461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Ví dụ: Chuyển các phép toán:</a:t>
            </a:r>
            <a:endParaRPr sz="2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1267" name="Table 11266"/>
          <p:cNvGraphicFramePr/>
          <p:nvPr/>
        </p:nvGraphicFramePr>
        <p:xfrm>
          <a:off x="361951" y="1750143"/>
          <a:ext cx="10971068" cy="4650652"/>
        </p:xfrm>
        <a:graphic>
          <a:graphicData uri="http://schemas.openxmlformats.org/drawingml/2006/table">
            <a:tbl>
              <a:tblPr/>
              <a:tblGrid>
                <a:gridCol w="5470959"/>
                <a:gridCol w="5500109"/>
              </a:tblGrid>
              <a:tr h="2091757"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</a:pPr>
                      <a:r>
                        <a:rPr sz="40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Phép toán trong toán học</a:t>
                      </a:r>
                      <a:endParaRPr lang="en-US" sz="40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2" marR="91452" marT="45730" marB="4573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buNone/>
                      </a:pPr>
                      <a:r>
                        <a:rPr sz="40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Phép toán trong Excel</a:t>
                      </a:r>
                      <a:endParaRPr lang="en-US" sz="40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1452" marR="91452" marT="45730" marB="4573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278650"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914400" eaLnBrk="1" hangingPunct="1">
                        <a:buNone/>
                      </a:pPr>
                      <a:endParaRPr lang="en-US" sz="1800" dirty="0">
                        <a:latin typeface="Arial" panose="020B0604020202020204" pitchFamily="34" charset="0"/>
                      </a:endParaRPr>
                    </a:p>
                  </a:txBody>
                  <a:tcPr marL="91452" marR="91452" marT="45730" marB="4573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914400" eaLnBrk="1" hangingPunct="1">
                        <a:buNone/>
                      </a:pPr>
                      <a:endParaRPr lang="en-US" sz="1800" dirty="0">
                        <a:latin typeface="Arial" panose="020B0604020202020204" pitchFamily="34" charset="0"/>
                      </a:endParaRPr>
                    </a:p>
                  </a:txBody>
                  <a:tcPr marL="91452" marR="91452" marT="45730" marB="4573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280245"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914400" eaLnBrk="1" hangingPunct="1">
                        <a:buNone/>
                      </a:pPr>
                      <a:endParaRPr lang="en-US" sz="1800" dirty="0">
                        <a:latin typeface="Arial" panose="020B0604020202020204" pitchFamily="34" charset="0"/>
                      </a:endParaRPr>
                    </a:p>
                  </a:txBody>
                  <a:tcPr marL="91452" marR="91452" marT="45730" marB="4573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defTabSz="914400" eaLnBrk="1" hangingPunct="1">
                        <a:buNone/>
                      </a:pPr>
                      <a:endParaRPr lang="en-US" sz="1800" dirty="0">
                        <a:latin typeface="Arial" panose="020B0604020202020204" pitchFamily="34" charset="0"/>
                      </a:endParaRPr>
                    </a:p>
                  </a:txBody>
                  <a:tcPr marL="91452" marR="91452" marT="45730" marB="45730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281" name="Object 5"/>
          <p:cNvGraphicFramePr>
            <a:graphicFrameLocks noChangeAspect="1"/>
          </p:cNvGraphicFramePr>
          <p:nvPr/>
        </p:nvGraphicFramePr>
        <p:xfrm>
          <a:off x="5797550" y="2590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" r:id="rId1" imgW="434975" imgH="676910" progId="Equation.DSMT4">
                  <p:embed/>
                </p:oleObj>
              </mc:Choice>
              <mc:Fallback>
                <p:oleObj name="" r:id="rId1" imgW="434975" imgH="676910" progId="Equation.DSMT4">
                  <p:embed/>
                  <p:pic>
                    <p:nvPicPr>
                      <p:cNvPr id="0" name="Object 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797550" y="2590800"/>
                        <a:ext cx="914400" cy="1984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2" name="TextBox 22"/>
          <p:cNvSpPr txBox="1"/>
          <p:nvPr/>
        </p:nvSpPr>
        <p:spPr>
          <a:xfrm>
            <a:off x="1874044" y="3989098"/>
            <a:ext cx="3200400" cy="7699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4400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sz="4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+ 5 x 2 - 6</a:t>
            </a:r>
            <a:endParaRPr sz="44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77063" y="3974524"/>
            <a:ext cx="3271837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4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2^3 + 5 * 2 - 6</a:t>
            </a:r>
            <a:endParaRPr sz="4000" b="1" dirty="0">
              <a:solidFill>
                <a:srgbClr val="FF33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11950" y="5187659"/>
            <a:ext cx="4953000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40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(18+3)/7+(4-2)^2*5</a:t>
            </a:r>
            <a:endParaRPr sz="4000" b="1" dirty="0">
              <a:solidFill>
                <a:srgbClr val="FF33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1285" name="Picture 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0247" y="5136357"/>
            <a:ext cx="3609975" cy="11287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88" name="Rectangle 10"/>
          <p:cNvSpPr/>
          <p:nvPr/>
        </p:nvSpPr>
        <p:spPr>
          <a:xfrm>
            <a:off x="65088" y="122238"/>
            <a:ext cx="6282489" cy="5847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Sử dụng công thức để tính toán.</a:t>
            </a:r>
            <a:endParaRPr sz="32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/>
          <p:nvPr/>
        </p:nvSpPr>
        <p:spPr>
          <a:xfrm>
            <a:off x="1181100" y="1003300"/>
            <a:ext cx="7391400" cy="3054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  <a:buChar char="-"/>
            </a:pPr>
            <a:r>
              <a:rPr lang="en-US" altLang="vi-VN" sz="3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1: Chọn ô cần nhập công thức</a:t>
            </a:r>
            <a:endParaRPr lang="en-US" altLang="vi-VN" sz="35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50000"/>
              </a:spcBef>
              <a:buChar char="-"/>
            </a:pPr>
            <a:r>
              <a:rPr lang="en-US" altLang="vi-VN" sz="3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2: Gõ dấu =</a:t>
            </a:r>
            <a:endParaRPr lang="en-US" altLang="vi-VN" sz="35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50000"/>
              </a:spcBef>
              <a:buChar char="-"/>
            </a:pPr>
            <a:r>
              <a:rPr lang="en-US" altLang="vi-VN" sz="3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3: Nhập công thức</a:t>
            </a:r>
            <a:endParaRPr lang="en-US" altLang="vi-VN" sz="35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ct val="50000"/>
              </a:spcBef>
              <a:buChar char="-"/>
            </a:pPr>
            <a:r>
              <a:rPr lang="en-US" altLang="vi-VN" sz="3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4: Nhấn Enter để kết thúc.</a:t>
            </a:r>
            <a:endParaRPr lang="en-US" altLang="vi-VN" sz="35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18"/>
          <p:cNvSpPr/>
          <p:nvPr/>
        </p:nvSpPr>
        <p:spPr>
          <a:xfrm>
            <a:off x="428625" y="1057275"/>
            <a:ext cx="457200" cy="6302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vi-VN" sz="3500" dirty="0">
                <a:solidFill>
                  <a:srgbClr val="C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</a:t>
            </a:r>
            <a:endParaRPr lang="en-US" altLang="vi-VN" sz="35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Text Box 32"/>
          <p:cNvSpPr txBox="1"/>
          <p:nvPr/>
        </p:nvSpPr>
        <p:spPr>
          <a:xfrm>
            <a:off x="762000" y="4286250"/>
            <a:ext cx="10652125" cy="1168400"/>
          </a:xfrm>
          <a:prstGeom prst="rect">
            <a:avLst/>
          </a:prstGeom>
          <a:noFill/>
          <a:ln w="12700" cap="sq" cmpd="sng">
            <a:solidFill>
              <a:srgbClr val="FF33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5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Chú ý:</a:t>
            </a:r>
            <a:r>
              <a:rPr lang="en-US" altLang="vi-VN" sz="35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Dấu “</a:t>
            </a:r>
            <a:r>
              <a:rPr lang="en-US" altLang="vi-VN" sz="35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=</a:t>
            </a:r>
            <a:r>
              <a:rPr lang="en-US" altLang="vi-VN" sz="35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” là dấu đầu tiên cần gõ khi nhập công thức vào một ô tính</a:t>
            </a:r>
            <a:endParaRPr lang="en-US" altLang="vi-VN" sz="35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89" name="Rectangle 5"/>
          <p:cNvSpPr/>
          <p:nvPr/>
        </p:nvSpPr>
        <p:spPr>
          <a:xfrm>
            <a:off x="503238" y="196850"/>
            <a:ext cx="3886200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Nhập công thức.</a:t>
            </a:r>
            <a:endParaRPr sz="36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6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33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2"/>
          <p:cNvSpPr txBox="1"/>
          <p:nvPr/>
        </p:nvSpPr>
        <p:spPr>
          <a:xfrm>
            <a:off x="711200" y="679450"/>
            <a:ext cx="10955338" cy="708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4000" u="sng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dụ:</a:t>
            </a:r>
            <a:r>
              <a:rPr sz="4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Cần nhập công thức  (5 + 7) / 2 tại ô B2</a:t>
            </a:r>
            <a:endParaRPr sz="4000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25600" y="2700338"/>
            <a:ext cx="8839200" cy="28622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711200" y="5943600"/>
            <a:ext cx="3251200" cy="60642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>
              <a:buNone/>
            </a:pP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 Chọn ô B2</a:t>
            </a:r>
            <a:endParaRPr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1200" y="2133600"/>
            <a:ext cx="3251200" cy="60642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>
              <a:buNone/>
            </a:pP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Gõ dấu </a:t>
            </a:r>
            <a:r>
              <a:rPr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sz="3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45200" y="5897563"/>
            <a:ext cx="5842000" cy="60642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 Nhập công thức (5+7)/2</a:t>
            </a:r>
            <a:endParaRPr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24450" y="1973263"/>
            <a:ext cx="6762750" cy="60642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 Nhấn nút      hoặc nhấn phím </a:t>
            </a:r>
            <a:r>
              <a:rPr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Enter </a:t>
            </a:r>
            <a:endParaRPr sz="3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6091238" y="2116138"/>
            <a:ext cx="965200" cy="7381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133600" y="2527300"/>
            <a:ext cx="1828800" cy="16510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2540000" y="4495800"/>
            <a:ext cx="1930400" cy="14478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5435600" y="4343400"/>
            <a:ext cx="1138238" cy="1554163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0049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4088" y="2093913"/>
            <a:ext cx="406400" cy="3429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421" name="Rectangle 1"/>
          <p:cNvSpPr/>
          <p:nvPr/>
        </p:nvSpPr>
        <p:spPr>
          <a:xfrm>
            <a:off x="503238" y="196850"/>
            <a:ext cx="3886200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Nhập công thức.</a:t>
            </a:r>
            <a:endParaRPr sz="36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5375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4763" y="4133850"/>
            <a:ext cx="307975" cy="2317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76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7025" y="4048125"/>
            <a:ext cx="1665288" cy="3683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25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6" presetClass="exit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6" presetClass="exit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0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</p:bldLst>
  </p:timing>
</p:sld>
</file>

<file path=ppt/tags/tag1.xml><?xml version="1.0" encoding="utf-8"?>
<p:tagLst xmlns:p="http://schemas.openxmlformats.org/presentationml/2006/main">
  <p:tag name="ISPRING_CUSTOM_TIMING_USED" val="1"/>
  <p:tag name="ISPRING_SLIDE_ID_2" val="{8BC9CC46-E9FF-4B39-A22D-A2B1FCEDFE2D}"/>
  <p:tag name="GENSWF_ADVANCE_TIME" val="37.91"/>
  <p:tag name="ISPRING_SLIDE_INDENT_LEVEL" val="0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2685</Words>
  <Application>WPS Presentation</Application>
  <PresentationFormat>Widescreen</PresentationFormat>
  <Paragraphs>203</Paragraphs>
  <Slides>15</Slides>
  <Notes>7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30" baseType="lpstr">
      <vt:lpstr>Arial</vt:lpstr>
      <vt:lpstr>SimSun</vt:lpstr>
      <vt:lpstr>Wingdings</vt:lpstr>
      <vt:lpstr>Wingdings 3</vt:lpstr>
      <vt:lpstr>Arial</vt:lpstr>
      <vt:lpstr>Times New Roman</vt:lpstr>
      <vt:lpstr>Calibri</vt:lpstr>
      <vt:lpstr>Tahoma</vt:lpstr>
      <vt:lpstr>iCiel Zitrone FY</vt:lpstr>
      <vt:lpstr>Segoe Print</vt:lpstr>
      <vt:lpstr>Microsoft YaHei</vt:lpstr>
      <vt:lpstr>Arial Unicode MS</vt:lpstr>
      <vt:lpstr>Trebuchet MS</vt:lpstr>
      <vt:lpstr>Facet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</dc:creator>
  <cp:lastModifiedBy>min</cp:lastModifiedBy>
  <cp:revision>5</cp:revision>
  <dcterms:created xsi:type="dcterms:W3CDTF">2021-09-15T00:38:00Z</dcterms:created>
  <dcterms:modified xsi:type="dcterms:W3CDTF">2021-09-19T01:55:27Z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12B54F7DFFC2490889BCC1A500B17EF5</vt:lpwstr>
  </property>
  <property fmtid="{D5CDD505-2E9C-101B-9397-08002B2CF9AE}" pid="3" name="KSOProductBuildVer">
    <vt:lpwstr>1033-11.2.0.10296</vt:lpwstr>
  </property>
</Properties>
</file>