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4"/>
    <p:sldMasterId id="2147483734" r:id="rId5"/>
  </p:sldMasterIdLst>
  <p:sldIdLst>
    <p:sldId id="264" r:id="rId6"/>
    <p:sldId id="453" r:id="rId7"/>
    <p:sldId id="454" r:id="rId8"/>
    <p:sldId id="461" r:id="rId9"/>
    <p:sldId id="460" r:id="rId10"/>
    <p:sldId id="455" r:id="rId11"/>
    <p:sldId id="456" r:id="rId12"/>
    <p:sldId id="462" r:id="rId13"/>
    <p:sldId id="463" r:id="rId14"/>
    <p:sldId id="457" r:id="rId15"/>
    <p:sldId id="458" r:id="rId16"/>
    <p:sldId id="309" r:id="rId17"/>
    <p:sldId id="347" r:id="rId18"/>
    <p:sldId id="459" r:id="rId19"/>
    <p:sldId id="464" r:id="rId20"/>
    <p:sldId id="468" r:id="rId21"/>
    <p:sldId id="470" r:id="rId22"/>
    <p:sldId id="425" r:id="rId23"/>
    <p:sldId id="387" r:id="rId24"/>
    <p:sldId id="446" r:id="rId25"/>
    <p:sldId id="417" r:id="rId26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CS Nguyen Minh Hoang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800080"/>
    <a:srgbClr val="F03F2B"/>
    <a:srgbClr val="33CC33"/>
    <a:srgbClr val="FCF7F1"/>
    <a:srgbClr val="66CC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98" autoAdjust="0"/>
    <p:restoredTop sz="94619" autoAdjust="0"/>
  </p:normalViewPr>
  <p:slideViewPr>
    <p:cSldViewPr snapToGrid="0">
      <p:cViewPr varScale="1">
        <p:scale>
          <a:sx n="112" d="100"/>
          <a:sy n="112" d="100"/>
        </p:scale>
        <p:origin x="6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D3636C-732A-4AD0-8FC1-DF48E5EDF43D}"/>
              </a:ext>
            </a:extLst>
          </p:cNvPr>
          <p:cNvSpPr/>
          <p:nvPr/>
        </p:nvSpPr>
        <p:spPr>
          <a:xfrm>
            <a:off x="-6350" y="2058988"/>
            <a:ext cx="12195175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/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6B2F0D5-097C-4813-9F05-20F272D22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54A22-7DFD-4C1E-BF78-A1615F741BC4}" type="datetime1">
              <a:rPr lang="en-US"/>
              <a:pPr>
                <a:defRPr/>
              </a:pPr>
              <a:t>11/28/2021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F06923-6DB8-4CE7-A549-8794D49B6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7189D5-F7D8-48DF-9676-B682A4786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9EA48-FEC5-466E-84CE-14F17D743B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63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7BF44-8220-4F89-83F1-3BB08C539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F1AE8-970F-4FAA-BBB6-22B292D2F351}" type="datetime1">
              <a:rPr lang="en-US"/>
              <a:pPr>
                <a:defRPr/>
              </a:pPr>
              <a:t>11/28/2021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8A25B-12AE-4FDD-91EC-96FC99F2C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E0048-5D88-4854-8941-5466A69C6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3D13C-A74E-4B2A-B6A8-6164EB357C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4757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1C512BB-6FDD-4EB0-B734-FCDA92EBA1EA}"/>
              </a:ext>
            </a:extLst>
          </p:cNvPr>
          <p:cNvSpPr/>
          <p:nvPr/>
        </p:nvSpPr>
        <p:spPr>
          <a:xfrm>
            <a:off x="9018588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180F99-884A-4A7C-9BFC-C5E10F410F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3025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D48D6C-F7E7-4AED-AB3D-E592B08F2A92}" type="datetime1">
              <a:rPr lang="en-US"/>
              <a:pPr>
                <a:defRPr/>
              </a:pPr>
              <a:t>11/28/2021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6F2BE5E-1608-42A9-AA7E-0F49B98BD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663" y="6423025"/>
            <a:ext cx="42799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B841BE1-0665-460F-BE2B-5F426B919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423025"/>
            <a:ext cx="8810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25A47-D85F-4821-802C-0F667F9AFC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06622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11/28/2021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521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408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9C646AA-F36E-4540-911D-FFFC0A0EF24A}" type="datetime1">
              <a:rPr lang="en-US" smtClean="0"/>
              <a:t>11/28/2021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255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985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11/28/2021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769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11/28/2021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414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11/28/2021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752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11/28/2021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28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E0161-CBC9-4A8B-A2F2-EE87B25D7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98C71-DDE3-4A24-920C-A8C15D3E741A}" type="datetime1">
              <a:rPr lang="en-US"/>
              <a:pPr>
                <a:defRPr/>
              </a:pPr>
              <a:t>11/28/2021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D5E70-8B3D-43C0-A0F2-0DB58F706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85255-D9D7-4456-8CBB-4E56FB2BD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65937-4A58-4662-8A3B-68A5A09078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0491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11/28/2021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737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413662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F6FA2B21-3FCD-4721-B95C-427943F61125}" type="datetime1">
              <a:rPr lang="en-US" smtClean="0"/>
              <a:t>11/28/2021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76051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7D0D5B-8ED2-4705-BA72-5D4E2936435C}"/>
              </a:ext>
            </a:extLst>
          </p:cNvPr>
          <p:cNvSpPr/>
          <p:nvPr/>
        </p:nvSpPr>
        <p:spPr>
          <a:xfrm>
            <a:off x="-6350" y="2058988"/>
            <a:ext cx="12195175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A58E741-7845-447B-BB21-909EBF3D2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0F9997E-AC0D-4B26-9FAA-28EF0BA8B3AD}" type="datetime1">
              <a:rPr lang="en-US"/>
              <a:pPr>
                <a:defRPr/>
              </a:pPr>
              <a:t>11/28/2021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CDDED7-5E15-45C3-8652-883C52FCF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D7A60CB-3D23-48D2-8B6F-A91437B38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C44D0FA-AB98-4571-B9C6-B0E6C6A0E9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729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928ED8-AA6F-444B-BDC2-1E0A0BB46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135E7-4CE1-45EF-9AE6-FB54110E655A}" type="datetime1">
              <a:rPr lang="en-US"/>
              <a:pPr>
                <a:defRPr/>
              </a:pPr>
              <a:t>11/28/2021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EC03730-C69A-4FFE-91ED-332283C12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1CB58E-0D07-4EB5-9EE7-5004DCB34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E15B3-C8FB-4037-9605-75A3A662B2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090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9621967-31F7-4B7E-9996-7C23C4BBA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3AE1A-546F-40FB-9964-734B36F37F9F}" type="datetime1">
              <a:rPr lang="en-US"/>
              <a:pPr>
                <a:defRPr/>
              </a:pPr>
              <a:t>11/28/2021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32472A7-6E9C-48FD-9B5E-1936041F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2598EBA-DBB6-4C3F-9054-9005ACD7E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A7984-8F87-4788-AA42-2B652B196B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0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C837804-B96C-4879-BFDB-91465D787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F2C38-D771-4429-816A-F4754C50FBCF}" type="datetime1">
              <a:rPr lang="en-US"/>
              <a:pPr>
                <a:defRPr/>
              </a:pPr>
              <a:t>11/28/2021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3AFA990-0FBD-4E08-A439-3A417B2D4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FB1E4EF-83D2-43D1-9B3F-3F2D9DC4F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9AF45-F3BC-4938-86AE-0EB56459F3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524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0A0416-231E-46EE-AB49-D969DA736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A9FD1-09F1-48ED-9F4D-C6F40D847164}" type="datetime1">
              <a:rPr lang="en-US"/>
              <a:pPr>
                <a:defRPr/>
              </a:pPr>
              <a:t>11/28/2021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B97E6A-731A-47FB-B4EF-7F2508A42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88FD3-CCCC-4B11-9C53-4307BDC98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64589-55DE-4A68-B748-04C3736EEE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878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C35D8FB-7E11-4CEF-974F-9C2931E3E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0CD11-4E2F-4950-89B7-50C386501E4F}" type="datetime1">
              <a:rPr lang="en-US"/>
              <a:pPr>
                <a:defRPr/>
              </a:pPr>
              <a:t>11/28/2021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3D35DAF-F68A-4172-A91B-BD60B5C70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7DEC9F-B56C-45AE-9C95-CC583697A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242CD-2F62-4C6E-9AB5-01FF70D385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08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rtlCol="0">
            <a:normAutofit/>
          </a:bodyPr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C10D89-01D8-4824-918F-1BAC7BD55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8D7EF-FE4D-4759-AA22-10FC04DAA26D}" type="datetime1">
              <a:rPr lang="en-US"/>
              <a:pPr>
                <a:defRPr/>
              </a:pPr>
              <a:t>11/28/2021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3C194D-6880-4415-8593-E98652F4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F6883-6B90-4195-859A-C48F48395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38D32-AB24-4520-850A-5BB32500FB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557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15BA7B-B198-4BA2-B4B7-F2A3E6F878ED}"/>
              </a:ext>
            </a:extLst>
          </p:cNvPr>
          <p:cNvSpPr/>
          <p:nvPr/>
        </p:nvSpPr>
        <p:spPr>
          <a:xfrm>
            <a:off x="0" y="176213"/>
            <a:ext cx="12188825" cy="16462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E70BBF-B5D1-4BCF-BB98-5F36F5E35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325" y="284163"/>
            <a:ext cx="9783763" cy="1508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0B8A5436-7ACB-400C-BC70-D6E00F9AC1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03325" y="2011363"/>
            <a:ext cx="9783763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CEF1-8349-440D-A3EB-907F05702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01738" y="6423025"/>
            <a:ext cx="3001962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C6F4530-EED5-44BF-87BD-A450C40CF8DF}" type="datetime1">
              <a:rPr lang="en-US"/>
              <a:pPr>
                <a:defRPr/>
              </a:pPr>
              <a:t>11/28/2021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D0E76-FC5D-4AAD-AF9F-2AC760761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5938" y="6423025"/>
            <a:ext cx="5045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E86AA-1377-4CED-8DD7-ECA0ED577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8475" y="6423025"/>
            <a:ext cx="94615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31FCA61C-AA54-444C-AFDA-625A376AB4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9" r:id="rId1"/>
    <p:sldLayoutId id="2147483723" r:id="rId2"/>
    <p:sldLayoutId id="2147483730" r:id="rId3"/>
    <p:sldLayoutId id="2147483724" r:id="rId4"/>
    <p:sldLayoutId id="2147483725" r:id="rId5"/>
    <p:sldLayoutId id="2147483726" r:id="rId6"/>
    <p:sldLayoutId id="2147483731" r:id="rId7"/>
    <p:sldLayoutId id="2147483727" r:id="rId8"/>
    <p:sldLayoutId id="2147483732" r:id="rId9"/>
    <p:sldLayoutId id="2147483728" r:id="rId10"/>
    <p:sldLayoutId id="2147483733" r:id="rId11"/>
  </p:sldLayoutIdLst>
  <p:hf sldNum="0"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kern="1200" cap="all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orbel" panose="020B050302020402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orbel" panose="020B050302020402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orbel" panose="020B050302020402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orbel" panose="020B050302020402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orbel" panose="020B050302020402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orbel" panose="020B050302020402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orbel" panose="020B050302020402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Corbel" panose="020B0503020204020204" pitchFamily="34" charset="0"/>
        </a:defRPr>
      </a:lvl9pPr>
    </p:titleStyle>
    <p:bodyStyle>
      <a:lvl1pPr marL="182563" indent="-182563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anose="05000000000000000000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1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397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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8683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69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6FA2B21-3FCD-4721-B95C-427943F61125}" type="datetime1">
              <a:rPr lang="en-US" smtClean="0"/>
              <a:t>11/28/2021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1741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4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gif"/><Relationship Id="rId11" Type="http://schemas.openxmlformats.org/officeDocument/2006/relationships/image" Target="../media/image17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gif"/><Relationship Id="rId4" Type="http://schemas.openxmlformats.org/officeDocument/2006/relationships/video" Target="../media/media2.mp4"/><Relationship Id="rId9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f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hcsnguyenminhhoang.hcm.edu.vn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8CA9030A-56FA-4B9B-AF7F-F8E7539B74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65000"/>
          </a:blip>
          <a:srcRect/>
          <a:stretch/>
        </p:blipFill>
        <p:spPr>
          <a:xfrm>
            <a:off x="-3028" y="0"/>
            <a:ext cx="12191980" cy="6857990"/>
          </a:xfrm>
          <a:prstGeom prst="rect">
            <a:avLst/>
          </a:prstGeom>
        </p:spPr>
      </p:pic>
      <p:sp>
        <p:nvSpPr>
          <p:cNvPr id="11" name="Rectangle 10" descr="&quot;&quot;">
            <a:extLst>
              <a:ext uri="{FF2B5EF4-FFF2-40B4-BE49-F238E27FC236}">
                <a16:creationId xmlns:a16="http://schemas.microsoft.com/office/drawing/2014/main" id="{C753A79C-DE5D-46B0-87C0-5631179AC08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2058988"/>
            <a:ext cx="12188825" cy="1828800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4DE0BE-17DB-4BD5-A61A-7C5E3E65F6A6}"/>
              </a:ext>
            </a:extLst>
          </p:cNvPr>
          <p:cNvSpPr txBox="1">
            <a:spLocks/>
          </p:cNvSpPr>
          <p:nvPr/>
        </p:nvSpPr>
        <p:spPr>
          <a:xfrm>
            <a:off x="3175" y="520700"/>
            <a:ext cx="12188825" cy="15367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 cap="all" spc="15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NGUYỄN MINH HOÀNG – QUẬN 11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85F0045-ED53-4C0C-94B6-2A96426208B0}"/>
              </a:ext>
            </a:extLst>
          </p:cNvPr>
          <p:cNvSpPr txBox="1">
            <a:spLocks/>
          </p:cNvSpPr>
          <p:nvPr/>
        </p:nvSpPr>
        <p:spPr>
          <a:xfrm>
            <a:off x="0" y="2057400"/>
            <a:ext cx="12192000" cy="11303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 cap="all" spc="15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210000"/>
              </a:lnSpc>
              <a:spcAft>
                <a:spcPts val="0"/>
              </a:spcAft>
              <a:defRPr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CÔNG NGHỆ 6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70C3F3-F9F3-42D0-BE42-AAFC302712E0}"/>
              </a:ext>
            </a:extLst>
          </p:cNvPr>
          <p:cNvSpPr txBox="1">
            <a:spLocks/>
          </p:cNvSpPr>
          <p:nvPr/>
        </p:nvSpPr>
        <p:spPr>
          <a:xfrm>
            <a:off x="-6350" y="3887788"/>
            <a:ext cx="12188825" cy="153828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 cap="all" spc="15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14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 descr="&quot;&quot;">
            <a:extLst>
              <a:ext uri="{FF2B5EF4-FFF2-40B4-BE49-F238E27FC236}">
                <a16:creationId xmlns:a16="http://schemas.microsoft.com/office/drawing/2014/main" id="{20722A29-CDA4-4E99-93CB-F446E705AA3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Rectangle 11" descr="&quot;&quot;">
            <a:extLst>
              <a:ext uri="{FF2B5EF4-FFF2-40B4-BE49-F238E27FC236}">
                <a16:creationId xmlns:a16="http://schemas.microsoft.com/office/drawing/2014/main" id="{D3668FDB-8466-47F9-A0B0-F2FA8DC22AC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71450"/>
            <a:ext cx="12192000" cy="1646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036C234-F38C-4CF8-9F20-1F37D9BB41CA}"/>
              </a:ext>
            </a:extLst>
          </p:cNvPr>
          <p:cNvSpPr txBox="1">
            <a:spLocks/>
          </p:cNvSpPr>
          <p:nvPr/>
        </p:nvSpPr>
        <p:spPr>
          <a:xfrm>
            <a:off x="0" y="201613"/>
            <a:ext cx="12192000" cy="1579562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       </a:t>
            </a:r>
            <a:r>
              <a:rPr kumimoji="0" lang="en-US" sz="3600" b="1" i="1" u="none" strike="noStrike" kern="1200" cap="all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5 – TIẾT 3</a:t>
            </a:r>
            <a:endParaRPr kumimoji="0" lang="en-US" sz="3600" b="1" i="0" u="none" strike="noStrike" kern="1200" cap="all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BẢO QUẢN VÀ CHẾ BIẾN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THỰC PHẨM TRONG GIA ĐÌNH</a:t>
            </a:r>
          </a:p>
        </p:txBody>
      </p:sp>
      <p:pic>
        <p:nvPicPr>
          <p:cNvPr id="7" name="Picture 6" descr="Letters To Lapham Sign Up! – New Canaan Library">
            <a:extLst>
              <a:ext uri="{FF2B5EF4-FFF2-40B4-BE49-F238E27FC236}">
                <a16:creationId xmlns:a16="http://schemas.microsoft.com/office/drawing/2014/main" id="{676CACF0-2AA2-4F60-9F19-AA742D2D5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133" y="272170"/>
            <a:ext cx="1439334" cy="143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71FE3DC1-CAF8-4CC1-A121-DE9289E60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" y="1994206"/>
            <a:ext cx="11495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2.3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D831B9-D29D-4CA3-B20B-02F376822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051" y="2552949"/>
            <a:ext cx="11695113" cy="396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altLang="en-US" sz="2800" b="1" i="0" u="sng" strike="noStrike" kern="1200" cap="none" spc="0" normalizeH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béo</a:t>
            </a:r>
            <a:endParaRPr kumimoji="0" lang="en-US" altLang="en-US" sz="2800" b="1" i="0" u="sng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eaLnBrk="1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Rán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eaLnBrk="1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Xào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eaLnBrk="1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Rang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2511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 descr="&quot;&quot;">
            <a:extLst>
              <a:ext uri="{FF2B5EF4-FFF2-40B4-BE49-F238E27FC236}">
                <a16:creationId xmlns:a16="http://schemas.microsoft.com/office/drawing/2014/main" id="{20722A29-CDA4-4E99-93CB-F446E705AA3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Rectangle 11" descr="&quot;&quot;">
            <a:extLst>
              <a:ext uri="{FF2B5EF4-FFF2-40B4-BE49-F238E27FC236}">
                <a16:creationId xmlns:a16="http://schemas.microsoft.com/office/drawing/2014/main" id="{D3668FDB-8466-47F9-A0B0-F2FA8DC22AC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71450"/>
            <a:ext cx="12192000" cy="1646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036C234-F38C-4CF8-9F20-1F37D9BB41CA}"/>
              </a:ext>
            </a:extLst>
          </p:cNvPr>
          <p:cNvSpPr txBox="1">
            <a:spLocks/>
          </p:cNvSpPr>
          <p:nvPr/>
        </p:nvSpPr>
        <p:spPr>
          <a:xfrm>
            <a:off x="0" y="201613"/>
            <a:ext cx="12192000" cy="1579562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       </a:t>
            </a:r>
            <a:r>
              <a:rPr kumimoji="0" lang="en-US" sz="3600" b="1" i="1" u="none" strike="noStrike" kern="1200" cap="all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5 – TIẾT 3</a:t>
            </a:r>
            <a:endParaRPr kumimoji="0" lang="en-US" sz="3600" b="1" i="0" u="none" strike="noStrike" kern="1200" cap="all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BẢO QUẢN VÀ CHẾ BIẾN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THỰC PHẨM TRONG GIA ĐÌNH</a:t>
            </a:r>
          </a:p>
        </p:txBody>
      </p:sp>
      <p:pic>
        <p:nvPicPr>
          <p:cNvPr id="7" name="Picture 6" descr="Letters To Lapham Sign Up! – New Canaan Library">
            <a:extLst>
              <a:ext uri="{FF2B5EF4-FFF2-40B4-BE49-F238E27FC236}">
                <a16:creationId xmlns:a16="http://schemas.microsoft.com/office/drawing/2014/main" id="{676CACF0-2AA2-4F60-9F19-AA742D2D5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133" y="272170"/>
            <a:ext cx="1439334" cy="143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71FE3DC1-CAF8-4CC1-A121-DE9289E60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" y="1994206"/>
            <a:ext cx="11495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2.3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D831B9-D29D-4CA3-B20B-02F376822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" y="2578406"/>
            <a:ext cx="11294520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1" i="0" u="sng" strike="noStrike" kern="1200" cap="none" spc="0" normalizeH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hơi</a:t>
            </a:r>
            <a:r>
              <a:rPr kumimoji="0" lang="en-US" altLang="en-US" sz="2800" b="1" i="0" u="sng" strike="noStrike" kern="1200" cap="none" spc="0" normalizeH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en-US" sz="2800" b="1" i="0" u="sng" strike="noStrike" kern="1200" cap="none" spc="0" normalizeH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800" b="1" i="0" u="sng" strike="noStrike" kern="1200" cap="none" spc="0" normalizeH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1" i="0" u="sng" strike="noStrike" kern="1200" cap="none" spc="0" normalizeH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altLang="en-US" sz="2800" b="1" i="0" u="sng" strike="noStrike" kern="1200" cap="none" spc="0" normalizeH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altLang="en-US" sz="2800" b="1" i="0" u="sng" strike="noStrike" kern="1200" cap="none" spc="0" normalizeH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r>
              <a:rPr kumimoji="0" lang="en-US" altLang="en-US" sz="2800" b="1" i="0" u="sng" strike="noStrike" kern="1200" cap="none" spc="0" normalizeH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515CE6-4004-48E0-9AFA-E3D3E33C6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276" y="3456040"/>
            <a:ext cx="9778837" cy="320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89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12">
            <a:extLst>
              <a:ext uri="{FF2B5EF4-FFF2-40B4-BE49-F238E27FC236}">
                <a16:creationId xmlns:a16="http://schemas.microsoft.com/office/drawing/2014/main" id="{45CAAC4A-CC1F-4087-B40B-C33E233AE9DA}"/>
              </a:ext>
            </a:extLst>
          </p:cNvPr>
          <p:cNvSpPr/>
          <p:nvPr/>
        </p:nvSpPr>
        <p:spPr>
          <a:xfrm>
            <a:off x="360363" y="3130550"/>
            <a:ext cx="3108325" cy="595313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 descr="&quot;&quot;">
            <a:extLst>
              <a:ext uri="{FF2B5EF4-FFF2-40B4-BE49-F238E27FC236}">
                <a16:creationId xmlns:a16="http://schemas.microsoft.com/office/drawing/2014/main" id="{EB6F853C-3F66-4929-B4E3-0AD38B0D206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6350" y="2058988"/>
            <a:ext cx="12195175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9" name="Rectangle 8" descr="&quot;&quot;">
            <a:extLst>
              <a:ext uri="{FF2B5EF4-FFF2-40B4-BE49-F238E27FC236}">
                <a16:creationId xmlns:a16="http://schemas.microsoft.com/office/drawing/2014/main" id="{E5C59A20-6B56-4B38-A7AE-4CC852CD398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Rectangle 10" descr="&quot;&quot;">
            <a:extLst>
              <a:ext uri="{FF2B5EF4-FFF2-40B4-BE49-F238E27FC236}">
                <a16:creationId xmlns:a16="http://schemas.microsoft.com/office/drawing/2014/main" id="{FFFDA073-83AC-47EE-B1DC-CAF4266B21C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3022600"/>
            <a:ext cx="12192000" cy="812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84C8DC-0EDC-484A-A581-64A578C33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0275" y="3013075"/>
            <a:ext cx="8750300" cy="1042988"/>
          </a:xfrm>
        </p:spPr>
        <p:txBody>
          <a:bodyPr>
            <a:noAutofit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5400" b="1" spc="150" dirty="0" err="1"/>
              <a:t>Hoạt</a:t>
            </a:r>
            <a:r>
              <a:rPr lang="en-US" sz="5400" b="1" spc="150" dirty="0"/>
              <a:t> </a:t>
            </a:r>
            <a:r>
              <a:rPr lang="en-US" sz="5400" b="1" spc="150" dirty="0" err="1"/>
              <a:t>động</a:t>
            </a:r>
            <a:r>
              <a:rPr lang="en-US" sz="5400" b="1" spc="150" dirty="0"/>
              <a:t> NHÓM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FE0BDB9-8547-441C-9B2B-E1DE053AA9E6}"/>
              </a:ext>
            </a:extLst>
          </p:cNvPr>
          <p:cNvSpPr txBox="1">
            <a:spLocks/>
          </p:cNvSpPr>
          <p:nvPr/>
        </p:nvSpPr>
        <p:spPr>
          <a:xfrm>
            <a:off x="74613" y="512763"/>
            <a:ext cx="2919412" cy="204628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NHÓM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1 - 2 - 3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3EC9133-87A2-4040-B301-E19136D4417C}"/>
              </a:ext>
            </a:extLst>
          </p:cNvPr>
          <p:cNvSpPr txBox="1">
            <a:spLocks/>
          </p:cNvSpPr>
          <p:nvPr/>
        </p:nvSpPr>
        <p:spPr>
          <a:xfrm>
            <a:off x="80963" y="4295775"/>
            <a:ext cx="2919412" cy="204628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NHÓM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4 - 5 - 6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F06B68-F43C-49F8-BD40-861E3EC8E17C}"/>
              </a:ext>
            </a:extLst>
          </p:cNvPr>
          <p:cNvSpPr/>
          <p:nvPr/>
        </p:nvSpPr>
        <p:spPr>
          <a:xfrm>
            <a:off x="357042" y="3131343"/>
            <a:ext cx="3125186" cy="595313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F2409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THỜI GIAN 2 PHÚT</a:t>
            </a:r>
          </a:p>
        </p:txBody>
      </p:sp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11FE8D19-01D8-433B-95F8-1FD348E7A016}"/>
              </a:ext>
            </a:extLst>
          </p:cNvPr>
          <p:cNvSpPr/>
          <p:nvPr/>
        </p:nvSpPr>
        <p:spPr>
          <a:xfrm>
            <a:off x="369888" y="3140075"/>
            <a:ext cx="3105150" cy="565150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3EBFC16-FE75-45A7-BDBB-B1D201D6D9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2519363"/>
            <a:ext cx="1744663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657409C5-7BE0-4B03-ACAB-1492C7B761D6}"/>
              </a:ext>
            </a:extLst>
          </p:cNvPr>
          <p:cNvSpPr/>
          <p:nvPr/>
        </p:nvSpPr>
        <p:spPr>
          <a:xfrm>
            <a:off x="3000375" y="555625"/>
            <a:ext cx="8977313" cy="2003425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ounded Rectangle 10">
            <a:extLst>
              <a:ext uri="{FF2B5EF4-FFF2-40B4-BE49-F238E27FC236}">
                <a16:creationId xmlns:a16="http://schemas.microsoft.com/office/drawing/2014/main" id="{B5C7901B-87DD-4561-AED4-26FE56CE215D}"/>
              </a:ext>
            </a:extLst>
          </p:cNvPr>
          <p:cNvSpPr/>
          <p:nvPr/>
        </p:nvSpPr>
        <p:spPr>
          <a:xfrm>
            <a:off x="3000375" y="4251325"/>
            <a:ext cx="8977313" cy="2003425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lvl="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6047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200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21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6" grpId="0" uiExpand="1" build="p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 descr="&quot;&quot;">
            <a:extLst>
              <a:ext uri="{FF2B5EF4-FFF2-40B4-BE49-F238E27FC236}">
                <a16:creationId xmlns:a16="http://schemas.microsoft.com/office/drawing/2014/main" id="{DBEFCCB9-EFC5-4262-99ED-086B9D299EA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Rectangle 11" descr="&quot;&quot;">
            <a:extLst>
              <a:ext uri="{FF2B5EF4-FFF2-40B4-BE49-F238E27FC236}">
                <a16:creationId xmlns:a16="http://schemas.microsoft.com/office/drawing/2014/main" id="{B0D34990-06BB-4136-B9A3-CCCE6E6B8D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71450"/>
            <a:ext cx="12192000" cy="1646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296" name="TextBox 15">
            <a:extLst>
              <a:ext uri="{FF2B5EF4-FFF2-40B4-BE49-F238E27FC236}">
                <a16:creationId xmlns:a16="http://schemas.microsoft.com/office/drawing/2014/main" id="{D458720A-A23F-4818-8BFD-8CF2F2708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314" y="348070"/>
            <a:ext cx="563635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1 - 2 - 3</a:t>
            </a:r>
          </a:p>
        </p:txBody>
      </p:sp>
      <p:sp>
        <p:nvSpPr>
          <p:cNvPr id="12297" name="TextBox 16">
            <a:extLst>
              <a:ext uri="{FF2B5EF4-FFF2-40B4-BE49-F238E27FC236}">
                <a16:creationId xmlns:a16="http://schemas.microsoft.com/office/drawing/2014/main" id="{949BDCBF-7544-4684-B68A-1E226358B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6336" y="356506"/>
            <a:ext cx="56823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4 - 5 - 6</a:t>
            </a:r>
          </a:p>
        </p:txBody>
      </p:sp>
      <p:pic>
        <p:nvPicPr>
          <p:cNvPr id="17" name="Picture 16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36558CA5-89A5-4DAD-AA94-79FB706C9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6047" y="4602368"/>
            <a:ext cx="3498192" cy="1965984"/>
          </a:xfrm>
          <a:prstGeom prst="rect">
            <a:avLst/>
          </a:prstGeom>
        </p:spPr>
      </p:pic>
      <p:pic>
        <p:nvPicPr>
          <p:cNvPr id="20" name="Wulcano Indiegogo Pitch Video">
            <a:hlinkClick r:id="" action="ppaction://media"/>
            <a:extLst>
              <a:ext uri="{FF2B5EF4-FFF2-40B4-BE49-F238E27FC236}">
                <a16:creationId xmlns:a16="http://schemas.microsoft.com/office/drawing/2014/main" id="{A38E87E1-B004-43A4-A0D8-EBEA5A074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" y="2490061"/>
            <a:ext cx="3177414" cy="1923632"/>
          </a:xfrm>
          <a:prstGeom prst="rect">
            <a:avLst/>
          </a:prstGeom>
        </p:spPr>
      </p:pic>
      <p:pic>
        <p:nvPicPr>
          <p:cNvPr id="21" name="Discover the Science of STEAMCOOKING_ Animation">
            <a:hlinkClick r:id="" action="ppaction://media"/>
            <a:extLst>
              <a:ext uri="{FF2B5EF4-FFF2-40B4-BE49-F238E27FC236}">
                <a16:creationId xmlns:a16="http://schemas.microsoft.com/office/drawing/2014/main" id="{E648451B-30D9-436C-87B6-529BD831A09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44931" y="4561329"/>
            <a:ext cx="3177414" cy="19349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A040818-C19C-41BF-9F69-DBE322FBE4B6}"/>
              </a:ext>
            </a:extLst>
          </p:cNvPr>
          <p:cNvSpPr/>
          <p:nvPr/>
        </p:nvSpPr>
        <p:spPr>
          <a:xfrm>
            <a:off x="659672" y="2472636"/>
            <a:ext cx="3262322" cy="1974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339A3D-07A3-46EC-B9D1-6E54C32960DE}"/>
              </a:ext>
            </a:extLst>
          </p:cNvPr>
          <p:cNvSpPr/>
          <p:nvPr/>
        </p:nvSpPr>
        <p:spPr>
          <a:xfrm>
            <a:off x="2360023" y="4552620"/>
            <a:ext cx="3262322" cy="1937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759D59F4-22AC-41C6-8F74-FC702767C36B}"/>
              </a:ext>
            </a:extLst>
          </p:cNvPr>
          <p:cNvSpPr/>
          <p:nvPr/>
        </p:nvSpPr>
        <p:spPr>
          <a:xfrm>
            <a:off x="299314" y="2342425"/>
            <a:ext cx="5636351" cy="434412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6A44C9A-6C91-4694-BA78-16565AEF9A90}"/>
              </a:ext>
            </a:extLst>
          </p:cNvPr>
          <p:cNvSpPr/>
          <p:nvPr/>
        </p:nvSpPr>
        <p:spPr>
          <a:xfrm>
            <a:off x="299314" y="1084172"/>
            <a:ext cx="5636351" cy="1073150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b"/>
          <a:lstStyle/>
          <a:p>
            <a:pPr lvl="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 descr="A picture containing cup, indoor, pan, coffee&#10;&#10;Description automatically generated">
            <a:extLst>
              <a:ext uri="{FF2B5EF4-FFF2-40B4-BE49-F238E27FC236}">
                <a16:creationId xmlns:a16="http://schemas.microsoft.com/office/drawing/2014/main" id="{D39837C9-D39C-4EBD-B8CD-BDF5D97577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952" y="2472636"/>
            <a:ext cx="3557958" cy="2001351"/>
          </a:xfrm>
          <a:prstGeom prst="rect">
            <a:avLst/>
          </a:prstGeom>
        </p:spPr>
      </p:pic>
      <p:pic>
        <p:nvPicPr>
          <p:cNvPr id="9" name="Picture 8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37A4E0A6-FB22-44CB-9778-9BCDBE6F304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8551"/>
          <a:stretch/>
        </p:blipFill>
        <p:spPr>
          <a:xfrm>
            <a:off x="7189623" y="2472636"/>
            <a:ext cx="4166353" cy="2011534"/>
          </a:xfrm>
          <a:prstGeom prst="rect">
            <a:avLst/>
          </a:prstGeom>
        </p:spPr>
      </p:pic>
      <p:pic>
        <p:nvPicPr>
          <p:cNvPr id="22" name="Picture 21" descr="A picture containing indoor, plate, dish&#10;&#10;Description automatically generated">
            <a:extLst>
              <a:ext uri="{FF2B5EF4-FFF2-40B4-BE49-F238E27FC236}">
                <a16:creationId xmlns:a16="http://schemas.microsoft.com/office/drawing/2014/main" id="{F104368F-6A5A-4634-864F-C3D86BCAFA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56101" y="2472636"/>
            <a:ext cx="2322436" cy="201153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FB27444-9C84-4615-8FA0-14FE1447C426}"/>
              </a:ext>
            </a:extLst>
          </p:cNvPr>
          <p:cNvSpPr/>
          <p:nvPr/>
        </p:nvSpPr>
        <p:spPr>
          <a:xfrm>
            <a:off x="8978537" y="2415867"/>
            <a:ext cx="113212" cy="2098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410D59C2-DB7D-41E9-858D-7914F265E95E}"/>
              </a:ext>
            </a:extLst>
          </p:cNvPr>
          <p:cNvSpPr/>
          <p:nvPr/>
        </p:nvSpPr>
        <p:spPr>
          <a:xfrm>
            <a:off x="6256337" y="1084172"/>
            <a:ext cx="5682387" cy="1073150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b"/>
          <a:lstStyle/>
          <a:p>
            <a:pPr lvl="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ounded Rectangle 10">
            <a:extLst>
              <a:ext uri="{FF2B5EF4-FFF2-40B4-BE49-F238E27FC236}">
                <a16:creationId xmlns:a16="http://schemas.microsoft.com/office/drawing/2014/main" id="{A73BBA85-A878-4C69-83C6-9EEC1B735FB3}"/>
              </a:ext>
            </a:extLst>
          </p:cNvPr>
          <p:cNvSpPr/>
          <p:nvPr/>
        </p:nvSpPr>
        <p:spPr>
          <a:xfrm>
            <a:off x="6256336" y="2342425"/>
            <a:ext cx="5682387" cy="434412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 descr="A tea kettle on top of a toaster&#10;&#10;Description automatically generated with low confidence">
            <a:extLst>
              <a:ext uri="{FF2B5EF4-FFF2-40B4-BE49-F238E27FC236}">
                <a16:creationId xmlns:a16="http://schemas.microsoft.com/office/drawing/2014/main" id="{141F0672-7E7D-466D-9FB2-E90350263C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44931" y="4458590"/>
            <a:ext cx="3177414" cy="203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68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2" grpId="0" animBg="1"/>
      <p:bldP spid="18" grpId="0" animBg="1"/>
      <p:bldP spid="14" grpId="0" animBg="1"/>
      <p:bldP spid="11" grpId="0" animBg="1"/>
      <p:bldP spid="7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 descr="&quot;&quot;">
            <a:extLst>
              <a:ext uri="{FF2B5EF4-FFF2-40B4-BE49-F238E27FC236}">
                <a16:creationId xmlns:a16="http://schemas.microsoft.com/office/drawing/2014/main" id="{20722A29-CDA4-4E99-93CB-F446E705AA3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Rectangle 11" descr="&quot;&quot;">
            <a:extLst>
              <a:ext uri="{FF2B5EF4-FFF2-40B4-BE49-F238E27FC236}">
                <a16:creationId xmlns:a16="http://schemas.microsoft.com/office/drawing/2014/main" id="{D3668FDB-8466-47F9-A0B0-F2FA8DC22AC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71450"/>
            <a:ext cx="12192000" cy="1646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036C234-F38C-4CF8-9F20-1F37D9BB41CA}"/>
              </a:ext>
            </a:extLst>
          </p:cNvPr>
          <p:cNvSpPr txBox="1">
            <a:spLocks/>
          </p:cNvSpPr>
          <p:nvPr/>
        </p:nvSpPr>
        <p:spPr>
          <a:xfrm>
            <a:off x="0" y="201613"/>
            <a:ext cx="12192000" cy="1579562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       </a:t>
            </a:r>
            <a:r>
              <a:rPr kumimoji="0" lang="en-US" sz="3600" b="1" i="1" u="none" strike="noStrike" kern="1200" cap="all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5 – TIẾT 3</a:t>
            </a:r>
            <a:endParaRPr kumimoji="0" lang="en-US" sz="3600" b="1" i="0" u="none" strike="noStrike" kern="1200" cap="all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BẢO QUẢN VÀ CHẾ BIẾN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THỰC PHẨM TRONG GIA ĐÌNH</a:t>
            </a:r>
          </a:p>
        </p:txBody>
      </p:sp>
      <p:pic>
        <p:nvPicPr>
          <p:cNvPr id="7" name="Picture 6" descr="Letters To Lapham Sign Up! – New Canaan Library">
            <a:extLst>
              <a:ext uri="{FF2B5EF4-FFF2-40B4-BE49-F238E27FC236}">
                <a16:creationId xmlns:a16="http://schemas.microsoft.com/office/drawing/2014/main" id="{676CACF0-2AA2-4F60-9F19-AA742D2D5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133" y="272170"/>
            <a:ext cx="1439334" cy="143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71FE3DC1-CAF8-4CC1-A121-DE9289E60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" y="1994206"/>
            <a:ext cx="11495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2.3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D831B9-D29D-4CA3-B20B-02F376822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" y="2578406"/>
            <a:ext cx="11294520" cy="3892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lvl="0" eaLnBrk="1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altLang="en-US" sz="2800" b="1" u="sng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b="1" u="sng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u="sng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u="sng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800" b="1" u="sng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u="sng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b="1" u="sng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u="sng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2800" b="1" u="sng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u="sng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u="sng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u="sng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800" b="1" u="sng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b="1" u="sng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altLang="en-US" sz="2800" b="1" u="sng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kumimoji="0" lang="en-US" altLang="en-US" sz="2800" b="1" i="0" u="sng" strike="noStrike" kern="1200" cap="none" spc="0" normalizeH="0" baseline="0" noProof="0" dirty="0" err="1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eaLnBrk="1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eaLnBrk="1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7825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 descr="&quot;&quot;">
            <a:extLst>
              <a:ext uri="{FF2B5EF4-FFF2-40B4-BE49-F238E27FC236}">
                <a16:creationId xmlns:a16="http://schemas.microsoft.com/office/drawing/2014/main" id="{34B8FC90-04F3-4686-AD9C-F442F4DDCA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616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8" name="Rectangle 47" descr="&quot;&quot;">
            <a:extLst>
              <a:ext uri="{FF2B5EF4-FFF2-40B4-BE49-F238E27FC236}">
                <a16:creationId xmlns:a16="http://schemas.microsoft.com/office/drawing/2014/main" id="{BB95A805-BB70-43B2-9526-0450FD4B78F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76213"/>
            <a:ext cx="4686300" cy="1639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0" name="Rectangle 49" descr="&quot;&quot;">
            <a:extLst>
              <a:ext uri="{FF2B5EF4-FFF2-40B4-BE49-F238E27FC236}">
                <a16:creationId xmlns:a16="http://schemas.microsoft.com/office/drawing/2014/main" id="{774FA67C-4FBE-4258-B593-CFC232B190E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625975" y="0"/>
            <a:ext cx="75660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23EE77F-3748-421F-806B-9CEC8C29D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250"/>
            <a:ext cx="4518025" cy="1282700"/>
          </a:xfrm>
        </p:spPr>
        <p:txBody>
          <a:bodyPr>
            <a:noAutofit/>
          </a:bodyPr>
          <a:lstStyle/>
          <a:p>
            <a:pPr algn="ctr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4800" b="1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lang="en-US" sz="4800" b="1" cap="none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lang="en-US" sz="4800" b="1" cap="none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sz="4800" b="1" cap="none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endParaRPr lang="en-US" sz="4800" b="1" cap="none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318" name="Picture 3">
            <a:extLst>
              <a:ext uri="{FF2B5EF4-FFF2-40B4-BE49-F238E27FC236}">
                <a16:creationId xmlns:a16="http://schemas.microsoft.com/office/drawing/2014/main" id="{315E30EB-4F2B-4CC6-A2C2-FCAE7064F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1360488"/>
            <a:ext cx="4686301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8909C4E7-62D4-49F6-A712-507DC6B5CC33}"/>
              </a:ext>
            </a:extLst>
          </p:cNvPr>
          <p:cNvSpPr txBox="1">
            <a:spLocks/>
          </p:cNvSpPr>
          <p:nvPr/>
        </p:nvSpPr>
        <p:spPr>
          <a:xfrm>
            <a:off x="4637088" y="16167"/>
            <a:ext cx="7559674" cy="17381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15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HOẠT ĐỘNG NHÓM</a:t>
            </a:r>
          </a:p>
        </p:txBody>
      </p:sp>
      <p:sp>
        <p:nvSpPr>
          <p:cNvPr id="32" name="Rounded Rectangle 10">
            <a:extLst>
              <a:ext uri="{FF2B5EF4-FFF2-40B4-BE49-F238E27FC236}">
                <a16:creationId xmlns:a16="http://schemas.microsoft.com/office/drawing/2014/main" id="{2DF29090-BC43-4599-89E4-71F471BF546E}"/>
              </a:ext>
            </a:extLst>
          </p:cNvPr>
          <p:cNvSpPr/>
          <p:nvPr/>
        </p:nvSpPr>
        <p:spPr>
          <a:xfrm>
            <a:off x="273303" y="1731576"/>
            <a:ext cx="4069844" cy="2367458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chưng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hấp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321" name="Picture 4">
            <a:extLst>
              <a:ext uri="{FF2B5EF4-FFF2-40B4-BE49-F238E27FC236}">
                <a16:creationId xmlns:a16="http://schemas.microsoft.com/office/drawing/2014/main" id="{3144FCA5-3757-4396-96A6-A856A3F4C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1"/>
          <a:stretch>
            <a:fillRect/>
          </a:stretch>
        </p:blipFill>
        <p:spPr bwMode="auto">
          <a:xfrm rot="10800000" flipH="1" flipV="1">
            <a:off x="4502150" y="0"/>
            <a:ext cx="136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D331EDE-9621-463E-9C54-5269036ADBDB}"/>
              </a:ext>
            </a:extLst>
          </p:cNvPr>
          <p:cNvSpPr/>
          <p:nvPr/>
        </p:nvSpPr>
        <p:spPr>
          <a:xfrm>
            <a:off x="688482" y="5412080"/>
            <a:ext cx="3125186" cy="595313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/>
                <a:solidFill>
                  <a:srgbClr val="F2409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THỜI GIAN 2 PHÚT</a:t>
            </a:r>
          </a:p>
        </p:txBody>
      </p:sp>
      <p:sp>
        <p:nvSpPr>
          <p:cNvPr id="49" name="Rounded Rectangle 12">
            <a:extLst>
              <a:ext uri="{FF2B5EF4-FFF2-40B4-BE49-F238E27FC236}">
                <a16:creationId xmlns:a16="http://schemas.microsoft.com/office/drawing/2014/main" id="{AE70214E-57EE-4B46-9BAF-DCB3A4A34EB6}"/>
              </a:ext>
            </a:extLst>
          </p:cNvPr>
          <p:cNvSpPr/>
          <p:nvPr/>
        </p:nvSpPr>
        <p:spPr>
          <a:xfrm>
            <a:off x="688994" y="5427042"/>
            <a:ext cx="3105150" cy="565150"/>
          </a:xfrm>
          <a:prstGeom prst="roundRect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324012F2-C827-40B7-A4CE-74A408D9D9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57" y="4712667"/>
            <a:ext cx="1744662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F4ABD11-FAE3-42E6-91DB-0AD13D66C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434110"/>
              </p:ext>
            </p:extLst>
          </p:nvPr>
        </p:nvGraphicFramePr>
        <p:xfrm>
          <a:off x="5031627" y="1754305"/>
          <a:ext cx="6794613" cy="4727340"/>
        </p:xfrm>
        <a:graphic>
          <a:graphicData uri="http://schemas.openxmlformats.org/drawingml/2006/table">
            <a:tbl>
              <a:tblPr/>
              <a:tblGrid>
                <a:gridCol w="2264871">
                  <a:extLst>
                    <a:ext uri="{9D8B030D-6E8A-4147-A177-3AD203B41FA5}">
                      <a16:colId xmlns:a16="http://schemas.microsoft.com/office/drawing/2014/main" val="3659731841"/>
                    </a:ext>
                  </a:extLst>
                </a:gridCol>
                <a:gridCol w="2264871">
                  <a:extLst>
                    <a:ext uri="{9D8B030D-6E8A-4147-A177-3AD203B41FA5}">
                      <a16:colId xmlns:a16="http://schemas.microsoft.com/office/drawing/2014/main" val="3783831560"/>
                    </a:ext>
                  </a:extLst>
                </a:gridCol>
                <a:gridCol w="2264871">
                  <a:extLst>
                    <a:ext uri="{9D8B030D-6E8A-4147-A177-3AD203B41FA5}">
                      <a16:colId xmlns:a16="http://schemas.microsoft.com/office/drawing/2014/main" val="2746803332"/>
                    </a:ext>
                  </a:extLst>
                </a:gridCol>
              </a:tblGrid>
              <a:tr h="68035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Chưng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119572"/>
                  </a:ext>
                </a:extLst>
              </a:tr>
              <a:tr h="12082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endParaRPr lang="vi-VN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7154252"/>
                  </a:ext>
                </a:extLst>
              </a:tr>
              <a:tr h="283871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endParaRPr lang="vi-VN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endParaRPr lang="vi-VN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004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6044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0000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2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9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FF042-1FF9-45B5-89EC-404B6BA43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18" y="243822"/>
            <a:ext cx="4718504" cy="150812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400" b="1" dirty="0" err="1">
                <a:solidFill>
                  <a:srgbClr val="0000FF"/>
                </a:solidFill>
              </a:rPr>
              <a:t>phƯƠNG</a:t>
            </a:r>
            <a:r>
              <a:rPr lang="en-US" sz="4400" b="1" dirty="0">
                <a:solidFill>
                  <a:srgbClr val="0000FF"/>
                </a:solidFill>
              </a:rPr>
              <a:t> PHÁP CHƯNG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C8092EE-ABBB-42D3-86FA-1A10348A1784}"/>
              </a:ext>
            </a:extLst>
          </p:cNvPr>
          <p:cNvSpPr txBox="1">
            <a:spLocks/>
          </p:cNvSpPr>
          <p:nvPr/>
        </p:nvSpPr>
        <p:spPr>
          <a:xfrm>
            <a:off x="6620078" y="248169"/>
            <a:ext cx="4718504" cy="1508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 kern="1200" cap="all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orbel" panose="020B0503020204020204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orbel" panose="020B0503020204020204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orbel" panose="020B0503020204020204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orbel" panose="020B0503020204020204" pitchFamily="34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orbel" panose="020B0503020204020204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orbel" panose="020B0503020204020204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orbel" panose="020B0503020204020204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phƯƠNG</a:t>
            </a:r>
            <a:r>
              <a:rPr kumimoji="0" lang="en-US" sz="4400" b="1" i="0" u="none" strike="noStrike" kern="1200" cap="all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 PHÁP HẤP (ĐỒ)</a:t>
            </a:r>
          </a:p>
        </p:txBody>
      </p:sp>
      <p:pic>
        <p:nvPicPr>
          <p:cNvPr id="6" name="Content Placeholder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8051CC16-DAA0-4169-B916-F5EA5958A5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16" t="28989" r="12305" b="1663"/>
          <a:stretch/>
        </p:blipFill>
        <p:spPr bwMode="auto">
          <a:xfrm>
            <a:off x="842205" y="1941457"/>
            <a:ext cx="4740930" cy="467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90970E98-B6F1-4CF1-B009-2E22BF8A3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867" y="1941457"/>
            <a:ext cx="4718504" cy="466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41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 descr="&quot;&quot;">
            <a:extLst>
              <a:ext uri="{FF2B5EF4-FFF2-40B4-BE49-F238E27FC236}">
                <a16:creationId xmlns:a16="http://schemas.microsoft.com/office/drawing/2014/main" id="{34B8FC90-04F3-4686-AD9C-F442F4DDCA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616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8" name="Rectangle 47" descr="&quot;&quot;">
            <a:extLst>
              <a:ext uri="{FF2B5EF4-FFF2-40B4-BE49-F238E27FC236}">
                <a16:creationId xmlns:a16="http://schemas.microsoft.com/office/drawing/2014/main" id="{BB95A805-BB70-43B2-9526-0450FD4B78F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76213"/>
            <a:ext cx="4686300" cy="1639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0" name="Rectangle 49" descr="&quot;&quot;">
            <a:extLst>
              <a:ext uri="{FF2B5EF4-FFF2-40B4-BE49-F238E27FC236}">
                <a16:creationId xmlns:a16="http://schemas.microsoft.com/office/drawing/2014/main" id="{774FA67C-4FBE-4258-B593-CFC232B190E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625975" y="0"/>
            <a:ext cx="75660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23EE77F-3748-421F-806B-9CEC8C29D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250"/>
            <a:ext cx="4518025" cy="1282700"/>
          </a:xfrm>
        </p:spPr>
        <p:txBody>
          <a:bodyPr>
            <a:noAutofit/>
          </a:bodyPr>
          <a:lstStyle/>
          <a:p>
            <a:pPr algn="ctr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4800" b="1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lang="en-US" sz="4800" b="1" cap="none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lang="en-US" sz="4800" b="1" cap="none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sz="4800" b="1" cap="none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endParaRPr lang="en-US" sz="4800" b="1" cap="none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318" name="Picture 3">
            <a:extLst>
              <a:ext uri="{FF2B5EF4-FFF2-40B4-BE49-F238E27FC236}">
                <a16:creationId xmlns:a16="http://schemas.microsoft.com/office/drawing/2014/main" id="{315E30EB-4F2B-4CC6-A2C2-FCAE7064F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1360488"/>
            <a:ext cx="4686301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8909C4E7-62D4-49F6-A712-507DC6B5CC33}"/>
              </a:ext>
            </a:extLst>
          </p:cNvPr>
          <p:cNvSpPr txBox="1">
            <a:spLocks/>
          </p:cNvSpPr>
          <p:nvPr/>
        </p:nvSpPr>
        <p:spPr>
          <a:xfrm>
            <a:off x="4637088" y="16167"/>
            <a:ext cx="7559674" cy="1305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15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HOẠT ĐỘNG NHÓM</a:t>
            </a:r>
          </a:p>
        </p:txBody>
      </p:sp>
      <p:sp>
        <p:nvSpPr>
          <p:cNvPr id="32" name="Rounded Rectangle 10">
            <a:extLst>
              <a:ext uri="{FF2B5EF4-FFF2-40B4-BE49-F238E27FC236}">
                <a16:creationId xmlns:a16="http://schemas.microsoft.com/office/drawing/2014/main" id="{2DF29090-BC43-4599-89E4-71F471BF546E}"/>
              </a:ext>
            </a:extLst>
          </p:cNvPr>
          <p:cNvSpPr/>
          <p:nvPr/>
        </p:nvSpPr>
        <p:spPr>
          <a:xfrm>
            <a:off x="273303" y="1606550"/>
            <a:ext cx="4069844" cy="2367458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hấp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321" name="Picture 4">
            <a:extLst>
              <a:ext uri="{FF2B5EF4-FFF2-40B4-BE49-F238E27FC236}">
                <a16:creationId xmlns:a16="http://schemas.microsoft.com/office/drawing/2014/main" id="{3144FCA5-3757-4396-96A6-A856A3F4C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1"/>
          <a:stretch>
            <a:fillRect/>
          </a:stretch>
        </p:blipFill>
        <p:spPr bwMode="auto">
          <a:xfrm rot="10800000" flipH="1" flipV="1">
            <a:off x="4502150" y="0"/>
            <a:ext cx="136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F4ABD11-FAE3-42E6-91DB-0AD13D66CA54}"/>
              </a:ext>
            </a:extLst>
          </p:cNvPr>
          <p:cNvGraphicFramePr>
            <a:graphicFrameLocks noGrp="1"/>
          </p:cNvGraphicFramePr>
          <p:nvPr/>
        </p:nvGraphicFramePr>
        <p:xfrm>
          <a:off x="4788639" y="1234475"/>
          <a:ext cx="7256572" cy="5368533"/>
        </p:xfrm>
        <a:graphic>
          <a:graphicData uri="http://schemas.openxmlformats.org/drawingml/2006/table">
            <a:tbl>
              <a:tblPr/>
              <a:tblGrid>
                <a:gridCol w="1871491">
                  <a:extLst>
                    <a:ext uri="{9D8B030D-6E8A-4147-A177-3AD203B41FA5}">
                      <a16:colId xmlns:a16="http://schemas.microsoft.com/office/drawing/2014/main" val="3659731841"/>
                    </a:ext>
                  </a:extLst>
                </a:gridCol>
                <a:gridCol w="2755577">
                  <a:extLst>
                    <a:ext uri="{9D8B030D-6E8A-4147-A177-3AD203B41FA5}">
                      <a16:colId xmlns:a16="http://schemas.microsoft.com/office/drawing/2014/main" val="3783831560"/>
                    </a:ext>
                  </a:extLst>
                </a:gridCol>
                <a:gridCol w="101991">
                  <a:extLst>
                    <a:ext uri="{9D8B030D-6E8A-4147-A177-3AD203B41FA5}">
                      <a16:colId xmlns:a16="http://schemas.microsoft.com/office/drawing/2014/main" val="2093256667"/>
                    </a:ext>
                  </a:extLst>
                </a:gridCol>
                <a:gridCol w="2527513">
                  <a:extLst>
                    <a:ext uri="{9D8B030D-6E8A-4147-A177-3AD203B41FA5}">
                      <a16:colId xmlns:a16="http://schemas.microsoft.com/office/drawing/2014/main" val="1251172182"/>
                    </a:ext>
                  </a:extLst>
                </a:gridCol>
              </a:tblGrid>
              <a:tr h="53937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Chưng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119572"/>
                  </a:ext>
                </a:extLst>
              </a:tr>
              <a:tr h="20850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 là phương pháp làm chín thực phẩm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hơi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47154252"/>
                  </a:ext>
                </a:extLst>
              </a:tr>
              <a:tr h="27441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đựng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nồi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đựng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nồi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đựng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nồi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004734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4EFBA226-B4F1-49FC-914E-779D082C0D4A}"/>
              </a:ext>
            </a:extLst>
          </p:cNvPr>
          <p:cNvSpPr/>
          <p:nvPr/>
        </p:nvSpPr>
        <p:spPr>
          <a:xfrm>
            <a:off x="6780640" y="1967134"/>
            <a:ext cx="5138057" cy="172366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D20981-D016-43B7-91C0-ACAFA9DF0674}"/>
              </a:ext>
            </a:extLst>
          </p:cNvPr>
          <p:cNvSpPr/>
          <p:nvPr/>
        </p:nvSpPr>
        <p:spPr>
          <a:xfrm>
            <a:off x="6708646" y="4089755"/>
            <a:ext cx="2641022" cy="237259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0CEBD5-5D06-4981-B335-BF7A034BCA0B}"/>
              </a:ext>
            </a:extLst>
          </p:cNvPr>
          <p:cNvSpPr/>
          <p:nvPr/>
        </p:nvSpPr>
        <p:spPr>
          <a:xfrm>
            <a:off x="9491695" y="4043819"/>
            <a:ext cx="2427002" cy="241852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BAD3E8F-09E9-4811-92E9-0FBCFD03A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849" y="4268350"/>
            <a:ext cx="2185625" cy="2142273"/>
          </a:xfrm>
          <a:prstGeom prst="rect">
            <a:avLst/>
          </a:prstGeom>
        </p:spPr>
      </p:pic>
      <p:pic>
        <p:nvPicPr>
          <p:cNvPr id="21" name="Content Placeholder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B4C6C25-51E4-463A-9BAC-0F88FB35E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6804" y="4268350"/>
            <a:ext cx="2185625" cy="214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124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 descr="&quot;&quot;">
            <a:extLst>
              <a:ext uri="{FF2B5EF4-FFF2-40B4-BE49-F238E27FC236}">
                <a16:creationId xmlns:a16="http://schemas.microsoft.com/office/drawing/2014/main" id="{7A144BB2-E658-426F-84CA-067A9A59574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616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8" name="Rectangle 47" descr="&quot;&quot;">
            <a:extLst>
              <a:ext uri="{FF2B5EF4-FFF2-40B4-BE49-F238E27FC236}">
                <a16:creationId xmlns:a16="http://schemas.microsoft.com/office/drawing/2014/main" id="{FE68255D-CC7E-4E34-875F-2CA68FC4490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76213"/>
            <a:ext cx="4686300" cy="1639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0" name="Rectangle 49" descr="&quot;&quot;">
            <a:extLst>
              <a:ext uri="{FF2B5EF4-FFF2-40B4-BE49-F238E27FC236}">
                <a16:creationId xmlns:a16="http://schemas.microsoft.com/office/drawing/2014/main" id="{9BB82EB3-7AA5-4715-B43B-0F32FD894A9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625975" y="0"/>
            <a:ext cx="75660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AA875B10-8C37-4089-8D93-F5B8A917F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250"/>
            <a:ext cx="4518025" cy="1282700"/>
          </a:xfrm>
        </p:spPr>
        <p:txBody>
          <a:bodyPr>
            <a:noAutofit/>
          </a:bodyPr>
          <a:lstStyle/>
          <a:p>
            <a:pPr algn="ctr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4800" b="1" cap="none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29702" name="Picture 3">
            <a:extLst>
              <a:ext uri="{FF2B5EF4-FFF2-40B4-BE49-F238E27FC236}">
                <a16:creationId xmlns:a16="http://schemas.microsoft.com/office/drawing/2014/main" id="{B8A4FF10-0746-472A-895C-1B8736C36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1360488"/>
            <a:ext cx="4686301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ounded Rectangle 10">
            <a:extLst>
              <a:ext uri="{FF2B5EF4-FFF2-40B4-BE49-F238E27FC236}">
                <a16:creationId xmlns:a16="http://schemas.microsoft.com/office/drawing/2014/main" id="{316CA161-F7E8-4C8F-98C7-28C533D88768}"/>
              </a:ext>
            </a:extLst>
          </p:cNvPr>
          <p:cNvSpPr/>
          <p:nvPr/>
        </p:nvSpPr>
        <p:spPr>
          <a:xfrm>
            <a:off x="4829175" y="436726"/>
            <a:ext cx="7150100" cy="5984547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t"/>
          <a:lstStyle/>
          <a:p>
            <a:pPr lvl="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/ SGK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</a:p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Cho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rán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giò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súp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bánh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bánh bao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04" name="Picture 4">
            <a:extLst>
              <a:ext uri="{FF2B5EF4-FFF2-40B4-BE49-F238E27FC236}">
                <a16:creationId xmlns:a16="http://schemas.microsoft.com/office/drawing/2014/main" id="{8826E579-A18B-4D7D-85E3-839379EFC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1"/>
          <a:stretch>
            <a:fillRect/>
          </a:stretch>
        </p:blipFill>
        <p:spPr bwMode="auto">
          <a:xfrm rot="10800000" flipH="1" flipV="1">
            <a:off x="4502150" y="0"/>
            <a:ext cx="136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6" descr="46,488 Homework Vector Images, Homework Illustrations | Depositphotos">
            <a:extLst>
              <a:ext uri="{FF2B5EF4-FFF2-40B4-BE49-F238E27FC236}">
                <a16:creationId xmlns:a16="http://schemas.microsoft.com/office/drawing/2014/main" id="{DDC08401-2D33-404F-9621-F169229C0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655763"/>
            <a:ext cx="4237038" cy="44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942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9A457F22-2034-4200-B6E4-5B8372AAC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1633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9DA7986-F4F5-4F92-94A3-343B2D720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6981"/>
            <a:ext cx="4686300" cy="1639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28E76FD-76EE-4DE6-BBA4-EEA6E4B98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5190" y="0"/>
            <a:ext cx="756681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85F13DB-6C0F-423A-BE94-34EA296FC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94462"/>
            <a:ext cx="4518095" cy="128349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3CCD34-8ED8-4F70-AB24-C588E9F1D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430" y="1359861"/>
            <a:ext cx="4686300" cy="4927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1F2568-89A2-473F-B68E-F6E821CD37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51"/>
          <a:stretch/>
        </p:blipFill>
        <p:spPr>
          <a:xfrm rot="10800000" flipH="1" flipV="1">
            <a:off x="4502113" y="1"/>
            <a:ext cx="136560" cy="6858000"/>
          </a:xfrm>
          <a:prstGeom prst="rect">
            <a:avLst/>
          </a:prstGeom>
        </p:spPr>
      </p:pic>
      <p:pic>
        <p:nvPicPr>
          <p:cNvPr id="1026" name="Picture 2" descr="Cartoon Kid Doing Homework High Res Stock Images | Shutterstock">
            <a:extLst>
              <a:ext uri="{FF2B5EF4-FFF2-40B4-BE49-F238E27FC236}">
                <a16:creationId xmlns:a16="http://schemas.microsoft.com/office/drawing/2014/main" id="{2D88BA73-81E6-4A22-B790-AC7927A52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9"/>
          <a:stretch/>
        </p:blipFill>
        <p:spPr bwMode="auto">
          <a:xfrm>
            <a:off x="150444" y="1877765"/>
            <a:ext cx="4345450" cy="442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B638414-1E8C-4398-B741-41E3252DC2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208714"/>
              </p:ext>
            </p:extLst>
          </p:nvPr>
        </p:nvGraphicFramePr>
        <p:xfrm>
          <a:off x="4936907" y="1250337"/>
          <a:ext cx="6905625" cy="5055870"/>
        </p:xfrm>
        <a:graphic>
          <a:graphicData uri="http://schemas.openxmlformats.org/drawingml/2006/table">
            <a:tbl>
              <a:tblPr/>
              <a:tblGrid>
                <a:gridCol w="3239871">
                  <a:extLst>
                    <a:ext uri="{9D8B030D-6E8A-4147-A177-3AD203B41FA5}">
                      <a16:colId xmlns:a16="http://schemas.microsoft.com/office/drawing/2014/main" val="724905854"/>
                    </a:ext>
                  </a:extLst>
                </a:gridCol>
                <a:gridCol w="3665754">
                  <a:extLst>
                    <a:ext uri="{9D8B030D-6E8A-4147-A177-3AD203B41FA5}">
                      <a16:colId xmlns:a16="http://schemas.microsoft.com/office/drawing/2014/main" val="2829963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50000"/>
                        </a:lnSpc>
                      </a:pPr>
                      <a:r>
                        <a:rPr lang="vi-VN" sz="24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Phương pháp chế biến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0601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Nấu</a:t>
                      </a:r>
                      <a:endParaRPr lang="en-US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r>
                        <a:rPr lang="en-US" sz="2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chua</a:t>
                      </a:r>
                      <a:r>
                        <a:rPr lang="en-US" sz="2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súp</a:t>
                      </a:r>
                      <a:r>
                        <a:rPr lang="en-US" sz="2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cua</a:t>
                      </a:r>
                      <a:endParaRPr lang="en-US" sz="28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53195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</a:t>
                      </a:r>
                      <a:r>
                        <a:rPr lang="en-US" sz="2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</a:t>
                      </a:r>
                      <a:endParaRPr lang="en-US" sz="28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7120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Luộc</a:t>
                      </a:r>
                      <a:endParaRPr lang="en-US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 </a:t>
                      </a:r>
                      <a:r>
                        <a:rPr lang="en-US" sz="2800" b="1" dirty="0" err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chưng</a:t>
                      </a:r>
                      <a:endParaRPr lang="en-US" sz="28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801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Rán</a:t>
                      </a:r>
                      <a:endParaRPr lang="en-US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nem</a:t>
                      </a:r>
                      <a:r>
                        <a:rPr lang="en-US" sz="2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rán</a:t>
                      </a:r>
                      <a:r>
                        <a:rPr lang="en-US" sz="2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b="1" dirty="0" err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</a:t>
                      </a:r>
                      <a:r>
                        <a:rPr lang="en-US" sz="2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giò</a:t>
                      </a:r>
                      <a:r>
                        <a:rPr lang="en-US" sz="2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vi-VN" sz="28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90968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Nướng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vi-VN" sz="2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 tím nướng mỡ hành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45328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endParaRPr lang="en-US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xôi</a:t>
                      </a:r>
                      <a:r>
                        <a:rPr lang="en-US" sz="2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đậu</a:t>
                      </a:r>
                      <a:r>
                        <a:rPr lang="en-US" sz="2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bánh bao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65208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32119A9-E584-44D9-92E9-438EFB60332C}"/>
              </a:ext>
            </a:extLst>
          </p:cNvPr>
          <p:cNvSpPr txBox="1"/>
          <p:nvPr/>
        </p:nvSpPr>
        <p:spPr>
          <a:xfrm>
            <a:off x="4695152" y="386211"/>
            <a:ext cx="7429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/ SGK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1BCC9A-3DB8-4612-A494-81F81686AC9B}"/>
              </a:ext>
            </a:extLst>
          </p:cNvPr>
          <p:cNvSpPr/>
          <p:nvPr/>
        </p:nvSpPr>
        <p:spPr>
          <a:xfrm>
            <a:off x="8220891" y="1976846"/>
            <a:ext cx="357051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BDC222-AB73-4C80-AC63-05F046837CCB}"/>
              </a:ext>
            </a:extLst>
          </p:cNvPr>
          <p:cNvSpPr/>
          <p:nvPr/>
        </p:nvSpPr>
        <p:spPr>
          <a:xfrm>
            <a:off x="8220891" y="2703355"/>
            <a:ext cx="357051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AD79C3-F22C-4D9C-939C-06D309317146}"/>
              </a:ext>
            </a:extLst>
          </p:cNvPr>
          <p:cNvSpPr/>
          <p:nvPr/>
        </p:nvSpPr>
        <p:spPr>
          <a:xfrm>
            <a:off x="8220887" y="3440039"/>
            <a:ext cx="357051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283F75-D2FE-4CB4-97FD-1C8EC2E60697}"/>
              </a:ext>
            </a:extLst>
          </p:cNvPr>
          <p:cNvSpPr/>
          <p:nvPr/>
        </p:nvSpPr>
        <p:spPr>
          <a:xfrm>
            <a:off x="8220886" y="4185968"/>
            <a:ext cx="357051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C71E31-56EE-4F81-AA66-CAD6A870E2BB}"/>
              </a:ext>
            </a:extLst>
          </p:cNvPr>
          <p:cNvSpPr/>
          <p:nvPr/>
        </p:nvSpPr>
        <p:spPr>
          <a:xfrm>
            <a:off x="8220888" y="4926393"/>
            <a:ext cx="357051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3B9DA2-8F2F-49A3-9614-5FBE80F1FE44}"/>
              </a:ext>
            </a:extLst>
          </p:cNvPr>
          <p:cNvSpPr/>
          <p:nvPr/>
        </p:nvSpPr>
        <p:spPr>
          <a:xfrm>
            <a:off x="8220887" y="5673834"/>
            <a:ext cx="357051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60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 descr="&quot;&quot;">
            <a:extLst>
              <a:ext uri="{FF2B5EF4-FFF2-40B4-BE49-F238E27FC236}">
                <a16:creationId xmlns:a16="http://schemas.microsoft.com/office/drawing/2014/main" id="{20722A29-CDA4-4E99-93CB-F446E705AA3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Rectangle 11" descr="&quot;&quot;">
            <a:extLst>
              <a:ext uri="{FF2B5EF4-FFF2-40B4-BE49-F238E27FC236}">
                <a16:creationId xmlns:a16="http://schemas.microsoft.com/office/drawing/2014/main" id="{D3668FDB-8466-47F9-A0B0-F2FA8DC22AC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71450"/>
            <a:ext cx="12192000" cy="1646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036C234-F38C-4CF8-9F20-1F37D9BB41CA}"/>
              </a:ext>
            </a:extLst>
          </p:cNvPr>
          <p:cNvSpPr txBox="1">
            <a:spLocks/>
          </p:cNvSpPr>
          <p:nvPr/>
        </p:nvSpPr>
        <p:spPr>
          <a:xfrm>
            <a:off x="0" y="201613"/>
            <a:ext cx="12192000" cy="1579562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       </a:t>
            </a:r>
            <a:r>
              <a:rPr kumimoji="0" lang="en-US" sz="3600" b="1" i="1" u="none" strike="noStrike" kern="1200" cap="all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5 – TIẾT 3</a:t>
            </a:r>
            <a:endParaRPr kumimoji="0" lang="en-US" sz="3600" b="1" i="0" u="none" strike="noStrike" kern="1200" cap="all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BẢO QUẢN VÀ CHẾ BIẾN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THỰC PHẨM TRONG GIA ĐÌNH</a:t>
            </a:r>
          </a:p>
        </p:txBody>
      </p:sp>
      <p:pic>
        <p:nvPicPr>
          <p:cNvPr id="7" name="Picture 6" descr="Letters To Lapham Sign Up! – New Canaan Library">
            <a:extLst>
              <a:ext uri="{FF2B5EF4-FFF2-40B4-BE49-F238E27FC236}">
                <a16:creationId xmlns:a16="http://schemas.microsoft.com/office/drawing/2014/main" id="{676CACF0-2AA2-4F60-9F19-AA742D2D5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133" y="272170"/>
            <a:ext cx="1439334" cy="143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7206EE27-781E-4970-98AC-BCDD4850C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" y="1994206"/>
            <a:ext cx="11495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2.3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8E4331C9-779F-4F80-B6ED-8F6403EE1BC8}"/>
              </a:ext>
            </a:extLst>
          </p:cNvPr>
          <p:cNvSpPr/>
          <p:nvPr/>
        </p:nvSpPr>
        <p:spPr>
          <a:xfrm>
            <a:off x="694422" y="4080348"/>
            <a:ext cx="10802728" cy="1107527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t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3318DB-4088-4DFD-BDC9-B5CEEBC8E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863" y="2634964"/>
            <a:ext cx="1430274" cy="138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97D0C7EF-C8A8-4325-B8AC-ED9A4B3FE4D8}"/>
              </a:ext>
            </a:extLst>
          </p:cNvPr>
          <p:cNvSpPr/>
          <p:nvPr/>
        </p:nvSpPr>
        <p:spPr>
          <a:xfrm>
            <a:off x="2822290" y="5407016"/>
            <a:ext cx="6546992" cy="977462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t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239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732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3369"/>
            <a:ext cx="12192000" cy="4846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7DEC1A1-A66D-4747-85C9-052319905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255"/>
            <a:ext cx="12192000" cy="795833"/>
          </a:xfrm>
        </p:spPr>
        <p:txBody>
          <a:bodyPr>
            <a:noAutofit/>
          </a:bodyPr>
          <a:lstStyle/>
          <a:p>
            <a:pPr algn="ctr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4800" b="1" cap="none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</a:t>
            </a:r>
            <a:r>
              <a:rPr lang="en-US" sz="3200" b="1" cap="none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lang="en-US" sz="3200" b="1" cap="none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3200" b="1" cap="none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/ SGK </a:t>
            </a:r>
            <a:r>
              <a:rPr lang="en-US" sz="3200" b="1" cap="none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lang="en-US" sz="3200" b="1" cap="none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40)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3D3F47-A252-4166-A98A-CA4570E2F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2017" y="1072736"/>
            <a:ext cx="4639983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spcAft>
                <a:spcPts val="1000"/>
              </a:spcAft>
              <a:buFontTx/>
              <a:buChar char="-"/>
            </a:pP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nguội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Aft>
                <a:spcPts val="1000"/>
              </a:spcAft>
              <a:buFontTx/>
              <a:buChar char="-"/>
            </a:pP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Aft>
                <a:spcPts val="1000"/>
              </a:spcAft>
              <a:buFontTx/>
              <a:buChar char="-"/>
            </a:pP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1000"/>
              </a:spcAft>
            </a:pP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Phi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tỏi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1000"/>
              </a:spcAft>
            </a:pP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rang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nêm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1000"/>
              </a:spcAft>
            </a:pP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b="1" dirty="0">
              <a:solidFill>
                <a:srgbClr val="F03F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3E14C6-8DF2-4B1C-A341-BBE98D306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54" y="1142342"/>
            <a:ext cx="7206588" cy="499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63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 descr="&quot;&quot;">
            <a:extLst>
              <a:ext uri="{FF2B5EF4-FFF2-40B4-BE49-F238E27FC236}">
                <a16:creationId xmlns:a16="http://schemas.microsoft.com/office/drawing/2014/main" id="{B43F4D60-397D-46C8-B24E-55D3A61A372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4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3" name="Rectangle 72" descr="&quot;&quot;">
            <a:extLst>
              <a:ext uri="{FF2B5EF4-FFF2-40B4-BE49-F238E27FC236}">
                <a16:creationId xmlns:a16="http://schemas.microsoft.com/office/drawing/2014/main" id="{44D69928-BAD7-4270-BCD1-C17AAA612BD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6250" y="479425"/>
            <a:ext cx="5375275" cy="589915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5" name="Rectangle 74" descr="&quot;&quot;">
            <a:extLst>
              <a:ext uri="{FF2B5EF4-FFF2-40B4-BE49-F238E27FC236}">
                <a16:creationId xmlns:a16="http://schemas.microsoft.com/office/drawing/2014/main" id="{DDEA7957-D758-4D5B-BF71-CDB091895B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337300" y="479425"/>
            <a:ext cx="5375275" cy="589915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1749" name="Picture 2" descr="Cách viết bài chuẩn SEO chỉ gói gọn trong 2 bước đơn giản hiệu quả 90%">
            <a:extLst>
              <a:ext uri="{FF2B5EF4-FFF2-40B4-BE49-F238E27FC236}">
                <a16:creationId xmlns:a16="http://schemas.microsoft.com/office/drawing/2014/main" id="{ED889826-9AF7-488A-813C-15836E3BE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25" y="3291840"/>
            <a:ext cx="5184338" cy="291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Box 33">
            <a:extLst>
              <a:ext uri="{FF2B5EF4-FFF2-40B4-BE49-F238E27FC236}">
                <a16:creationId xmlns:a16="http://schemas.microsoft.com/office/drawing/2014/main" id="{C1A58941-6513-41D7-A504-63210DCA6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" y="624284"/>
            <a:ext cx="5373688" cy="23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Aft>
                <a:spcPts val="600"/>
              </a:spcAft>
            </a:pP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  <a:spcAft>
                <a:spcPts val="600"/>
              </a:spcAft>
            </a:pP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lnSpc>
                <a:spcPct val="150000"/>
              </a:lnSpc>
              <a:spcAft>
                <a:spcPts val="600"/>
              </a:spcAft>
            </a:pP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https://thcsnguyenminhhoang.hcm.edu.vn/</a:t>
            </a:r>
            <a:endParaRPr lang="en-US" altLang="en-US" b="1" i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Aft>
                <a:spcPts val="600"/>
              </a:spcAft>
            </a:pP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b="1" i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Classroom.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7766A5-276E-4843-B873-49EFFD40D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4234" y="479425"/>
            <a:ext cx="4041406" cy="589915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 descr="&quot;&quot;">
            <a:extLst>
              <a:ext uri="{FF2B5EF4-FFF2-40B4-BE49-F238E27FC236}">
                <a16:creationId xmlns:a16="http://schemas.microsoft.com/office/drawing/2014/main" id="{20722A29-CDA4-4E99-93CB-F446E705AA3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Rectangle 11" descr="&quot;&quot;">
            <a:extLst>
              <a:ext uri="{FF2B5EF4-FFF2-40B4-BE49-F238E27FC236}">
                <a16:creationId xmlns:a16="http://schemas.microsoft.com/office/drawing/2014/main" id="{D3668FDB-8466-47F9-A0B0-F2FA8DC22AC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71450"/>
            <a:ext cx="12192000" cy="1646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036C234-F38C-4CF8-9F20-1F37D9BB41CA}"/>
              </a:ext>
            </a:extLst>
          </p:cNvPr>
          <p:cNvSpPr txBox="1">
            <a:spLocks/>
          </p:cNvSpPr>
          <p:nvPr/>
        </p:nvSpPr>
        <p:spPr>
          <a:xfrm>
            <a:off x="0" y="201613"/>
            <a:ext cx="12192000" cy="1579562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       </a:t>
            </a:r>
            <a:r>
              <a:rPr kumimoji="0" lang="en-US" sz="3600" b="1" i="1" u="none" strike="noStrike" kern="1200" cap="all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5 – TIẾT 3</a:t>
            </a:r>
            <a:endParaRPr kumimoji="0" lang="en-US" sz="3600" b="1" i="0" u="none" strike="noStrike" kern="1200" cap="all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BẢO QUẢN VÀ CHẾ BIẾN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THỰC PHẨM TRONG GIA ĐÌNH</a:t>
            </a:r>
          </a:p>
        </p:txBody>
      </p:sp>
      <p:pic>
        <p:nvPicPr>
          <p:cNvPr id="7" name="Picture 6" descr="Letters To Lapham Sign Up! – New Canaan Library">
            <a:extLst>
              <a:ext uri="{FF2B5EF4-FFF2-40B4-BE49-F238E27FC236}">
                <a16:creationId xmlns:a16="http://schemas.microsoft.com/office/drawing/2014/main" id="{676CACF0-2AA2-4F60-9F19-AA742D2D5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133" y="272170"/>
            <a:ext cx="1439334" cy="143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71FE3DC1-CAF8-4CC1-A121-DE9289E60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" y="1994206"/>
            <a:ext cx="11495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2.3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D831B9-D29D-4CA3-B20B-02F376822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" y="2578406"/>
            <a:ext cx="1129452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1" i="0" u="sng" strike="noStrike" kern="1200" cap="none" spc="0" normalizeH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altLang="en-US" sz="2800" b="1" i="0" u="sng" strike="noStrike" kern="1200" cap="none" spc="0" normalizeH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1" i="0" u="sng" strike="noStrike" kern="1200" cap="none" spc="0" normalizeH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</a:t>
            </a:r>
            <a:r>
              <a:rPr kumimoji="0" lang="en-US" altLang="en-US" sz="2800" b="1" i="0" u="sng" strike="noStrike" kern="1200" cap="none" spc="0" normalizeH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sng" strike="noStrike" kern="1200" cap="none" spc="0" normalizeH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altLang="en-US" sz="2800" b="1" i="0" u="sng" strike="noStrike" kern="1200" cap="none" spc="0" normalizeH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1" i="0" u="sng" strike="noStrike" kern="1200" cap="none" spc="0" normalizeH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7AD5F8-6B16-4E7A-9339-87C18D38D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71" y="3350751"/>
            <a:ext cx="10621857" cy="330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19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 descr="&quot;&quot;">
            <a:extLst>
              <a:ext uri="{FF2B5EF4-FFF2-40B4-BE49-F238E27FC236}">
                <a16:creationId xmlns:a16="http://schemas.microsoft.com/office/drawing/2014/main" id="{34B8FC90-04F3-4686-AD9C-F442F4DDCA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616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8" name="Rectangle 47" descr="&quot;&quot;">
            <a:extLst>
              <a:ext uri="{FF2B5EF4-FFF2-40B4-BE49-F238E27FC236}">
                <a16:creationId xmlns:a16="http://schemas.microsoft.com/office/drawing/2014/main" id="{BB95A805-BB70-43B2-9526-0450FD4B78F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76213"/>
            <a:ext cx="4686300" cy="1639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0" name="Rectangle 49" descr="&quot;&quot;">
            <a:extLst>
              <a:ext uri="{FF2B5EF4-FFF2-40B4-BE49-F238E27FC236}">
                <a16:creationId xmlns:a16="http://schemas.microsoft.com/office/drawing/2014/main" id="{774FA67C-4FBE-4258-B593-CFC232B190E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625975" y="0"/>
            <a:ext cx="75660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23EE77F-3748-421F-806B-9CEC8C29D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250"/>
            <a:ext cx="4518025" cy="1282700"/>
          </a:xfrm>
        </p:spPr>
        <p:txBody>
          <a:bodyPr>
            <a:noAutofit/>
          </a:bodyPr>
          <a:lstStyle/>
          <a:p>
            <a:pPr algn="ctr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4800" b="1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lang="en-US" sz="4800" b="1" cap="none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lang="en-US" sz="4800" b="1" cap="none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sz="4800" b="1" cap="none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endParaRPr lang="en-US" sz="4800" b="1" cap="none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318" name="Picture 3">
            <a:extLst>
              <a:ext uri="{FF2B5EF4-FFF2-40B4-BE49-F238E27FC236}">
                <a16:creationId xmlns:a16="http://schemas.microsoft.com/office/drawing/2014/main" id="{315E30EB-4F2B-4CC6-A2C2-FCAE7064F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1360488"/>
            <a:ext cx="4686301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8909C4E7-62D4-49F6-A712-507DC6B5CC33}"/>
              </a:ext>
            </a:extLst>
          </p:cNvPr>
          <p:cNvSpPr txBox="1">
            <a:spLocks/>
          </p:cNvSpPr>
          <p:nvPr/>
        </p:nvSpPr>
        <p:spPr>
          <a:xfrm>
            <a:off x="4637088" y="16167"/>
            <a:ext cx="7559674" cy="17381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15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HOẠT ĐỘNG NHÓM</a:t>
            </a:r>
          </a:p>
        </p:txBody>
      </p:sp>
      <p:sp>
        <p:nvSpPr>
          <p:cNvPr id="32" name="Rounded Rectangle 10">
            <a:extLst>
              <a:ext uri="{FF2B5EF4-FFF2-40B4-BE49-F238E27FC236}">
                <a16:creationId xmlns:a16="http://schemas.microsoft.com/office/drawing/2014/main" id="{2DF29090-BC43-4599-89E4-71F471BF546E}"/>
              </a:ext>
            </a:extLst>
          </p:cNvPr>
          <p:cNvSpPr/>
          <p:nvPr/>
        </p:nvSpPr>
        <p:spPr>
          <a:xfrm>
            <a:off x="273303" y="1731576"/>
            <a:ext cx="4069844" cy="2367458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nấu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luộc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321" name="Picture 4">
            <a:extLst>
              <a:ext uri="{FF2B5EF4-FFF2-40B4-BE49-F238E27FC236}">
                <a16:creationId xmlns:a16="http://schemas.microsoft.com/office/drawing/2014/main" id="{3144FCA5-3757-4396-96A6-A856A3F4C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1"/>
          <a:stretch>
            <a:fillRect/>
          </a:stretch>
        </p:blipFill>
        <p:spPr bwMode="auto">
          <a:xfrm rot="10800000" flipH="1" flipV="1">
            <a:off x="4502150" y="0"/>
            <a:ext cx="136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D331EDE-9621-463E-9C54-5269036ADBDB}"/>
              </a:ext>
            </a:extLst>
          </p:cNvPr>
          <p:cNvSpPr/>
          <p:nvPr/>
        </p:nvSpPr>
        <p:spPr>
          <a:xfrm>
            <a:off x="688482" y="5412080"/>
            <a:ext cx="3125186" cy="595313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/>
                <a:solidFill>
                  <a:srgbClr val="F2409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THỜI GIAN 2 PHÚT</a:t>
            </a:r>
          </a:p>
        </p:txBody>
      </p:sp>
      <p:sp>
        <p:nvSpPr>
          <p:cNvPr id="49" name="Rounded Rectangle 12">
            <a:extLst>
              <a:ext uri="{FF2B5EF4-FFF2-40B4-BE49-F238E27FC236}">
                <a16:creationId xmlns:a16="http://schemas.microsoft.com/office/drawing/2014/main" id="{AE70214E-57EE-4B46-9BAF-DCB3A4A34EB6}"/>
              </a:ext>
            </a:extLst>
          </p:cNvPr>
          <p:cNvSpPr/>
          <p:nvPr/>
        </p:nvSpPr>
        <p:spPr>
          <a:xfrm>
            <a:off x="688994" y="5427042"/>
            <a:ext cx="3105150" cy="565150"/>
          </a:xfrm>
          <a:prstGeom prst="roundRect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324012F2-C827-40B7-A4CE-74A408D9D9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57" y="4712667"/>
            <a:ext cx="1744662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F4ABD11-FAE3-42E6-91DB-0AD13D66C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070938"/>
              </p:ext>
            </p:extLst>
          </p:nvPr>
        </p:nvGraphicFramePr>
        <p:xfrm>
          <a:off x="4828569" y="1754305"/>
          <a:ext cx="7160836" cy="4727340"/>
        </p:xfrm>
        <a:graphic>
          <a:graphicData uri="http://schemas.openxmlformats.org/drawingml/2006/table">
            <a:tbl>
              <a:tblPr/>
              <a:tblGrid>
                <a:gridCol w="1790209">
                  <a:extLst>
                    <a:ext uri="{9D8B030D-6E8A-4147-A177-3AD203B41FA5}">
                      <a16:colId xmlns:a16="http://schemas.microsoft.com/office/drawing/2014/main" val="3659731841"/>
                    </a:ext>
                  </a:extLst>
                </a:gridCol>
                <a:gridCol w="1790209">
                  <a:extLst>
                    <a:ext uri="{9D8B030D-6E8A-4147-A177-3AD203B41FA5}">
                      <a16:colId xmlns:a16="http://schemas.microsoft.com/office/drawing/2014/main" val="3783831560"/>
                    </a:ext>
                  </a:extLst>
                </a:gridCol>
                <a:gridCol w="1790209">
                  <a:extLst>
                    <a:ext uri="{9D8B030D-6E8A-4147-A177-3AD203B41FA5}">
                      <a16:colId xmlns:a16="http://schemas.microsoft.com/office/drawing/2014/main" val="2746803332"/>
                    </a:ext>
                  </a:extLst>
                </a:gridCol>
                <a:gridCol w="1790209">
                  <a:extLst>
                    <a:ext uri="{9D8B030D-6E8A-4147-A177-3AD203B41FA5}">
                      <a16:colId xmlns:a16="http://schemas.microsoft.com/office/drawing/2014/main" val="3424987350"/>
                    </a:ext>
                  </a:extLst>
                </a:gridCol>
              </a:tblGrid>
              <a:tr h="68035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Nấu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Luộc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119572"/>
                  </a:ext>
                </a:extLst>
              </a:tr>
              <a:tr h="12082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endParaRPr lang="vi-VN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7154252"/>
                  </a:ext>
                </a:extLst>
              </a:tr>
              <a:tr h="283871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endParaRPr lang="vi-VN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endParaRPr lang="vi-VN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endParaRPr lang="vi-VN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004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6755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0000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2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9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 descr="&quot;&quot;">
            <a:extLst>
              <a:ext uri="{FF2B5EF4-FFF2-40B4-BE49-F238E27FC236}">
                <a16:creationId xmlns:a16="http://schemas.microsoft.com/office/drawing/2014/main" id="{34B8FC90-04F3-4686-AD9C-F442F4DDCA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616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8" name="Rectangle 47" descr="&quot;&quot;">
            <a:extLst>
              <a:ext uri="{FF2B5EF4-FFF2-40B4-BE49-F238E27FC236}">
                <a16:creationId xmlns:a16="http://schemas.microsoft.com/office/drawing/2014/main" id="{BB95A805-BB70-43B2-9526-0450FD4B78F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76213"/>
            <a:ext cx="4686300" cy="1639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0" name="Rectangle 49" descr="&quot;&quot;">
            <a:extLst>
              <a:ext uri="{FF2B5EF4-FFF2-40B4-BE49-F238E27FC236}">
                <a16:creationId xmlns:a16="http://schemas.microsoft.com/office/drawing/2014/main" id="{774FA67C-4FBE-4258-B593-CFC232B190E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625975" y="0"/>
            <a:ext cx="75660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23EE77F-3748-421F-806B-9CEC8C29D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250"/>
            <a:ext cx="4518025" cy="1282700"/>
          </a:xfrm>
        </p:spPr>
        <p:txBody>
          <a:bodyPr>
            <a:noAutofit/>
          </a:bodyPr>
          <a:lstStyle/>
          <a:p>
            <a:pPr algn="ctr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4800" b="1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lang="en-US" sz="4800" b="1" cap="none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lang="en-US" sz="4800" b="1" cap="none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sz="4800" b="1" cap="none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endParaRPr lang="en-US" sz="4800" b="1" cap="none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318" name="Picture 3">
            <a:extLst>
              <a:ext uri="{FF2B5EF4-FFF2-40B4-BE49-F238E27FC236}">
                <a16:creationId xmlns:a16="http://schemas.microsoft.com/office/drawing/2014/main" id="{315E30EB-4F2B-4CC6-A2C2-FCAE7064F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1360488"/>
            <a:ext cx="4686301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8909C4E7-62D4-49F6-A712-507DC6B5CC33}"/>
              </a:ext>
            </a:extLst>
          </p:cNvPr>
          <p:cNvSpPr txBox="1">
            <a:spLocks/>
          </p:cNvSpPr>
          <p:nvPr/>
        </p:nvSpPr>
        <p:spPr>
          <a:xfrm>
            <a:off x="4637088" y="16167"/>
            <a:ext cx="7559674" cy="136178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15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HOẠT ĐỘNG NHÓM</a:t>
            </a:r>
          </a:p>
        </p:txBody>
      </p:sp>
      <p:sp>
        <p:nvSpPr>
          <p:cNvPr id="32" name="Rounded Rectangle 10">
            <a:extLst>
              <a:ext uri="{FF2B5EF4-FFF2-40B4-BE49-F238E27FC236}">
                <a16:creationId xmlns:a16="http://schemas.microsoft.com/office/drawing/2014/main" id="{2DF29090-BC43-4599-89E4-71F471BF546E}"/>
              </a:ext>
            </a:extLst>
          </p:cNvPr>
          <p:cNvSpPr/>
          <p:nvPr/>
        </p:nvSpPr>
        <p:spPr>
          <a:xfrm>
            <a:off x="273303" y="1731576"/>
            <a:ext cx="4069844" cy="2367458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t"/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nấu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luộc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321" name="Picture 4">
            <a:extLst>
              <a:ext uri="{FF2B5EF4-FFF2-40B4-BE49-F238E27FC236}">
                <a16:creationId xmlns:a16="http://schemas.microsoft.com/office/drawing/2014/main" id="{3144FCA5-3757-4396-96A6-A856A3F4C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1"/>
          <a:stretch>
            <a:fillRect/>
          </a:stretch>
        </p:blipFill>
        <p:spPr bwMode="auto">
          <a:xfrm rot="10800000" flipH="1" flipV="1">
            <a:off x="4502150" y="0"/>
            <a:ext cx="136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F4ABD11-FAE3-42E6-91DB-0AD13D66C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816957"/>
              </p:ext>
            </p:extLst>
          </p:nvPr>
        </p:nvGraphicFramePr>
        <p:xfrm>
          <a:off x="4828569" y="1250129"/>
          <a:ext cx="7160836" cy="5351416"/>
        </p:xfrm>
        <a:graphic>
          <a:graphicData uri="http://schemas.openxmlformats.org/drawingml/2006/table">
            <a:tbl>
              <a:tblPr/>
              <a:tblGrid>
                <a:gridCol w="1790209">
                  <a:extLst>
                    <a:ext uri="{9D8B030D-6E8A-4147-A177-3AD203B41FA5}">
                      <a16:colId xmlns:a16="http://schemas.microsoft.com/office/drawing/2014/main" val="3659731841"/>
                    </a:ext>
                  </a:extLst>
                </a:gridCol>
                <a:gridCol w="1790209">
                  <a:extLst>
                    <a:ext uri="{9D8B030D-6E8A-4147-A177-3AD203B41FA5}">
                      <a16:colId xmlns:a16="http://schemas.microsoft.com/office/drawing/2014/main" val="3783831560"/>
                    </a:ext>
                  </a:extLst>
                </a:gridCol>
                <a:gridCol w="1790209">
                  <a:extLst>
                    <a:ext uri="{9D8B030D-6E8A-4147-A177-3AD203B41FA5}">
                      <a16:colId xmlns:a16="http://schemas.microsoft.com/office/drawing/2014/main" val="2746803332"/>
                    </a:ext>
                  </a:extLst>
                </a:gridCol>
                <a:gridCol w="1790209">
                  <a:extLst>
                    <a:ext uri="{9D8B030D-6E8A-4147-A177-3AD203B41FA5}">
                      <a16:colId xmlns:a16="http://schemas.microsoft.com/office/drawing/2014/main" val="3424987350"/>
                    </a:ext>
                  </a:extLst>
                </a:gridCol>
              </a:tblGrid>
              <a:tr h="68035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Nấu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Luộc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119572"/>
                  </a:ext>
                </a:extLst>
              </a:tr>
              <a:tr h="12082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 là phương pháp làm chín thực phẩm trong nước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7154252"/>
                  </a:ext>
                </a:extLst>
              </a:tr>
              <a:tr h="283871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 nhiều nước, có nêm gia vị vừa ăn, chín mềm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 nhiều nước, thời gian thích hợp.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 nước vừa phải, có vị mặn đậm đà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004734"/>
                  </a:ext>
                </a:extLst>
              </a:tr>
            </a:tbl>
          </a:graphicData>
        </a:graphic>
      </p:graphicFrame>
      <p:pic>
        <p:nvPicPr>
          <p:cNvPr id="5" name="Picture 4" descr="A picture containing room, gambling house&#10;&#10;Description automatically generated">
            <a:extLst>
              <a:ext uri="{FF2B5EF4-FFF2-40B4-BE49-F238E27FC236}">
                <a16:creationId xmlns:a16="http://schemas.microsoft.com/office/drawing/2014/main" id="{6235FF19-0938-41F9-BEFD-0234F5AAC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64" y="4384784"/>
            <a:ext cx="2916621" cy="21874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995DCA-C9BF-470E-A594-7927F824137D}"/>
              </a:ext>
            </a:extLst>
          </p:cNvPr>
          <p:cNvSpPr/>
          <p:nvPr/>
        </p:nvSpPr>
        <p:spPr>
          <a:xfrm>
            <a:off x="6684637" y="2164021"/>
            <a:ext cx="5138057" cy="107986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DB1DB4-3A38-4295-8FBD-2CF4BE70F1C5}"/>
              </a:ext>
            </a:extLst>
          </p:cNvPr>
          <p:cNvSpPr/>
          <p:nvPr/>
        </p:nvSpPr>
        <p:spPr>
          <a:xfrm>
            <a:off x="6669832" y="3500339"/>
            <a:ext cx="1672979" cy="300496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7C3ACE-8ED0-43E8-B660-F70A3D71CA02}"/>
              </a:ext>
            </a:extLst>
          </p:cNvPr>
          <p:cNvSpPr/>
          <p:nvPr/>
        </p:nvSpPr>
        <p:spPr>
          <a:xfrm>
            <a:off x="8464265" y="3500339"/>
            <a:ext cx="1672979" cy="300496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15AF79-363B-48F3-964C-4099AABE65BF}"/>
              </a:ext>
            </a:extLst>
          </p:cNvPr>
          <p:cNvSpPr/>
          <p:nvPr/>
        </p:nvSpPr>
        <p:spPr>
          <a:xfrm>
            <a:off x="10245718" y="3463582"/>
            <a:ext cx="1672979" cy="300496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01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 descr="&quot;&quot;">
            <a:extLst>
              <a:ext uri="{FF2B5EF4-FFF2-40B4-BE49-F238E27FC236}">
                <a16:creationId xmlns:a16="http://schemas.microsoft.com/office/drawing/2014/main" id="{20722A29-CDA4-4E99-93CB-F446E705AA3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Rectangle 11" descr="&quot;&quot;">
            <a:extLst>
              <a:ext uri="{FF2B5EF4-FFF2-40B4-BE49-F238E27FC236}">
                <a16:creationId xmlns:a16="http://schemas.microsoft.com/office/drawing/2014/main" id="{D3668FDB-8466-47F9-A0B0-F2FA8DC22AC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71450"/>
            <a:ext cx="12192000" cy="1646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036C234-F38C-4CF8-9F20-1F37D9BB41CA}"/>
              </a:ext>
            </a:extLst>
          </p:cNvPr>
          <p:cNvSpPr txBox="1">
            <a:spLocks/>
          </p:cNvSpPr>
          <p:nvPr/>
        </p:nvSpPr>
        <p:spPr>
          <a:xfrm>
            <a:off x="0" y="201613"/>
            <a:ext cx="12192000" cy="1579562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       </a:t>
            </a:r>
            <a:r>
              <a:rPr kumimoji="0" lang="en-US" sz="3600" b="1" i="1" u="none" strike="noStrike" kern="1200" cap="all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5 – TIẾT 3</a:t>
            </a:r>
            <a:endParaRPr kumimoji="0" lang="en-US" sz="3600" b="1" i="0" u="none" strike="noStrike" kern="1200" cap="all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BẢO QUẢN VÀ CHẾ BIẾN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THỰC PHẨM TRONG GIA ĐÌNH</a:t>
            </a:r>
          </a:p>
        </p:txBody>
      </p:sp>
      <p:pic>
        <p:nvPicPr>
          <p:cNvPr id="7" name="Picture 6" descr="Letters To Lapham Sign Up! – New Canaan Library">
            <a:extLst>
              <a:ext uri="{FF2B5EF4-FFF2-40B4-BE49-F238E27FC236}">
                <a16:creationId xmlns:a16="http://schemas.microsoft.com/office/drawing/2014/main" id="{676CACF0-2AA2-4F60-9F19-AA742D2D5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133" y="272170"/>
            <a:ext cx="1439334" cy="143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71FE3DC1-CAF8-4CC1-A121-DE9289E60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" y="1994206"/>
            <a:ext cx="11495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2.3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D831B9-D29D-4CA3-B20B-02F376822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" y="2578406"/>
            <a:ext cx="11294520" cy="40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</a:p>
          <a:p>
            <a:pPr lvl="0" eaLnBrk="1" hangingPunct="1">
              <a:spcAft>
                <a:spcPts val="1800"/>
              </a:spcAft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lvl="0" eaLnBrk="1" hangingPunct="1">
              <a:spcAft>
                <a:spcPts val="180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-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nêm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eaLnBrk="1" hangingPunct="1">
              <a:spcAft>
                <a:spcPts val="1800"/>
              </a:spcAft>
              <a:defRPr/>
            </a:pP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Kho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6406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 descr="&quot;&quot;">
            <a:extLst>
              <a:ext uri="{FF2B5EF4-FFF2-40B4-BE49-F238E27FC236}">
                <a16:creationId xmlns:a16="http://schemas.microsoft.com/office/drawing/2014/main" id="{20722A29-CDA4-4E99-93CB-F446E705AA3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Rectangle 11" descr="&quot;&quot;">
            <a:extLst>
              <a:ext uri="{FF2B5EF4-FFF2-40B4-BE49-F238E27FC236}">
                <a16:creationId xmlns:a16="http://schemas.microsoft.com/office/drawing/2014/main" id="{D3668FDB-8466-47F9-A0B0-F2FA8DC22AC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71450"/>
            <a:ext cx="12192000" cy="1646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036C234-F38C-4CF8-9F20-1F37D9BB41CA}"/>
              </a:ext>
            </a:extLst>
          </p:cNvPr>
          <p:cNvSpPr txBox="1">
            <a:spLocks/>
          </p:cNvSpPr>
          <p:nvPr/>
        </p:nvSpPr>
        <p:spPr>
          <a:xfrm>
            <a:off x="0" y="201613"/>
            <a:ext cx="12192000" cy="1579562"/>
          </a:xfrm>
          <a:prstGeom prst="rect">
            <a:avLst/>
          </a:prstGeom>
          <a:solidFill>
            <a:srgbClr val="FFFF00"/>
          </a:solidFill>
        </p:spPr>
        <p:txBody>
          <a:bodyPr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       </a:t>
            </a:r>
            <a:r>
              <a:rPr kumimoji="0" lang="en-US" sz="3600" b="1" i="1" u="none" strike="noStrike" kern="1200" cap="all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5 – TIẾT 3</a:t>
            </a:r>
            <a:endParaRPr kumimoji="0" lang="en-US" sz="3600" b="1" i="0" u="none" strike="noStrike" kern="1200" cap="all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BẢO QUẢN VÀ CHẾ BIẾN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THỰC PHẨM TRONG GIA ĐÌNH</a:t>
            </a:r>
          </a:p>
        </p:txBody>
      </p:sp>
      <p:pic>
        <p:nvPicPr>
          <p:cNvPr id="7" name="Picture 6" descr="Letters To Lapham Sign Up! – New Canaan Library">
            <a:extLst>
              <a:ext uri="{FF2B5EF4-FFF2-40B4-BE49-F238E27FC236}">
                <a16:creationId xmlns:a16="http://schemas.microsoft.com/office/drawing/2014/main" id="{676CACF0-2AA2-4F60-9F19-AA742D2D5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133" y="272170"/>
            <a:ext cx="1439334" cy="143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71FE3DC1-CAF8-4CC1-A121-DE9289E60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" y="1994206"/>
            <a:ext cx="11495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2.3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D831B9-D29D-4CA3-B20B-02F376822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" y="2578406"/>
            <a:ext cx="1129452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altLang="en-US" sz="2800" b="1" i="0" u="sng" strike="noStrike" kern="1200" cap="none" spc="0" normalizeH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sng" strike="noStrike" kern="1200" cap="none" spc="0" normalizeH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béo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EBB33C-69E7-4F0B-90AF-92B932F31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55" y="3429000"/>
            <a:ext cx="10976690" cy="322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 descr="&quot;&quot;">
            <a:extLst>
              <a:ext uri="{FF2B5EF4-FFF2-40B4-BE49-F238E27FC236}">
                <a16:creationId xmlns:a16="http://schemas.microsoft.com/office/drawing/2014/main" id="{34B8FC90-04F3-4686-AD9C-F442F4DDCA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616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8" name="Rectangle 47" descr="&quot;&quot;">
            <a:extLst>
              <a:ext uri="{FF2B5EF4-FFF2-40B4-BE49-F238E27FC236}">
                <a16:creationId xmlns:a16="http://schemas.microsoft.com/office/drawing/2014/main" id="{BB95A805-BB70-43B2-9526-0450FD4B78F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76213"/>
            <a:ext cx="4686300" cy="1639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0" name="Rectangle 49" descr="&quot;&quot;">
            <a:extLst>
              <a:ext uri="{FF2B5EF4-FFF2-40B4-BE49-F238E27FC236}">
                <a16:creationId xmlns:a16="http://schemas.microsoft.com/office/drawing/2014/main" id="{774FA67C-4FBE-4258-B593-CFC232B190E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625975" y="0"/>
            <a:ext cx="75660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23EE77F-3748-421F-806B-9CEC8C29D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250"/>
            <a:ext cx="4518025" cy="1282700"/>
          </a:xfrm>
        </p:spPr>
        <p:txBody>
          <a:bodyPr>
            <a:noAutofit/>
          </a:bodyPr>
          <a:lstStyle/>
          <a:p>
            <a:pPr algn="ctr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4800" b="1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lang="en-US" sz="4800" b="1" cap="none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lang="en-US" sz="4800" b="1" cap="none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sz="4800" b="1" cap="none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endParaRPr lang="en-US" sz="4800" b="1" cap="none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318" name="Picture 3">
            <a:extLst>
              <a:ext uri="{FF2B5EF4-FFF2-40B4-BE49-F238E27FC236}">
                <a16:creationId xmlns:a16="http://schemas.microsoft.com/office/drawing/2014/main" id="{315E30EB-4F2B-4CC6-A2C2-FCAE7064F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1360488"/>
            <a:ext cx="4686301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8909C4E7-62D4-49F6-A712-507DC6B5CC33}"/>
              </a:ext>
            </a:extLst>
          </p:cNvPr>
          <p:cNvSpPr txBox="1">
            <a:spLocks/>
          </p:cNvSpPr>
          <p:nvPr/>
        </p:nvSpPr>
        <p:spPr>
          <a:xfrm>
            <a:off x="4637088" y="16167"/>
            <a:ext cx="7559674" cy="17381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15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HOẠT ĐỘNG NHÓM</a:t>
            </a:r>
          </a:p>
        </p:txBody>
      </p:sp>
      <p:sp>
        <p:nvSpPr>
          <p:cNvPr id="32" name="Rounded Rectangle 10">
            <a:extLst>
              <a:ext uri="{FF2B5EF4-FFF2-40B4-BE49-F238E27FC236}">
                <a16:creationId xmlns:a16="http://schemas.microsoft.com/office/drawing/2014/main" id="{2DF29090-BC43-4599-89E4-71F471BF546E}"/>
              </a:ext>
            </a:extLst>
          </p:cNvPr>
          <p:cNvSpPr/>
          <p:nvPr/>
        </p:nvSpPr>
        <p:spPr>
          <a:xfrm>
            <a:off x="273303" y="1731576"/>
            <a:ext cx="4069844" cy="2367458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xào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rang?</a:t>
            </a:r>
          </a:p>
        </p:txBody>
      </p:sp>
      <p:pic>
        <p:nvPicPr>
          <p:cNvPr id="13321" name="Picture 4">
            <a:extLst>
              <a:ext uri="{FF2B5EF4-FFF2-40B4-BE49-F238E27FC236}">
                <a16:creationId xmlns:a16="http://schemas.microsoft.com/office/drawing/2014/main" id="{3144FCA5-3757-4396-96A6-A856A3F4C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1"/>
          <a:stretch>
            <a:fillRect/>
          </a:stretch>
        </p:blipFill>
        <p:spPr bwMode="auto">
          <a:xfrm rot="10800000" flipH="1" flipV="1">
            <a:off x="4502150" y="0"/>
            <a:ext cx="136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D331EDE-9621-463E-9C54-5269036ADBDB}"/>
              </a:ext>
            </a:extLst>
          </p:cNvPr>
          <p:cNvSpPr/>
          <p:nvPr/>
        </p:nvSpPr>
        <p:spPr>
          <a:xfrm>
            <a:off x="688482" y="5412080"/>
            <a:ext cx="3125186" cy="595313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/>
                <a:solidFill>
                  <a:srgbClr val="F24099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THỜI GIAN 2 PHÚT</a:t>
            </a:r>
          </a:p>
        </p:txBody>
      </p:sp>
      <p:sp>
        <p:nvSpPr>
          <p:cNvPr id="49" name="Rounded Rectangle 12">
            <a:extLst>
              <a:ext uri="{FF2B5EF4-FFF2-40B4-BE49-F238E27FC236}">
                <a16:creationId xmlns:a16="http://schemas.microsoft.com/office/drawing/2014/main" id="{AE70214E-57EE-4B46-9BAF-DCB3A4A34EB6}"/>
              </a:ext>
            </a:extLst>
          </p:cNvPr>
          <p:cNvSpPr/>
          <p:nvPr/>
        </p:nvSpPr>
        <p:spPr>
          <a:xfrm>
            <a:off x="688994" y="5427042"/>
            <a:ext cx="3105150" cy="565150"/>
          </a:xfrm>
          <a:prstGeom prst="roundRect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324012F2-C827-40B7-A4CE-74A408D9D9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57" y="4712667"/>
            <a:ext cx="1744662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F4ABD11-FAE3-42E6-91DB-0AD13D66C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970742"/>
              </p:ext>
            </p:extLst>
          </p:nvPr>
        </p:nvGraphicFramePr>
        <p:xfrm>
          <a:off x="4828569" y="1754305"/>
          <a:ext cx="7160836" cy="4727340"/>
        </p:xfrm>
        <a:graphic>
          <a:graphicData uri="http://schemas.openxmlformats.org/drawingml/2006/table">
            <a:tbl>
              <a:tblPr/>
              <a:tblGrid>
                <a:gridCol w="1790209">
                  <a:extLst>
                    <a:ext uri="{9D8B030D-6E8A-4147-A177-3AD203B41FA5}">
                      <a16:colId xmlns:a16="http://schemas.microsoft.com/office/drawing/2014/main" val="3659731841"/>
                    </a:ext>
                  </a:extLst>
                </a:gridCol>
                <a:gridCol w="1790209">
                  <a:extLst>
                    <a:ext uri="{9D8B030D-6E8A-4147-A177-3AD203B41FA5}">
                      <a16:colId xmlns:a16="http://schemas.microsoft.com/office/drawing/2014/main" val="3783831560"/>
                    </a:ext>
                  </a:extLst>
                </a:gridCol>
                <a:gridCol w="1790209">
                  <a:extLst>
                    <a:ext uri="{9D8B030D-6E8A-4147-A177-3AD203B41FA5}">
                      <a16:colId xmlns:a16="http://schemas.microsoft.com/office/drawing/2014/main" val="2746803332"/>
                    </a:ext>
                  </a:extLst>
                </a:gridCol>
                <a:gridCol w="1790209">
                  <a:extLst>
                    <a:ext uri="{9D8B030D-6E8A-4147-A177-3AD203B41FA5}">
                      <a16:colId xmlns:a16="http://schemas.microsoft.com/office/drawing/2014/main" val="3424987350"/>
                    </a:ext>
                  </a:extLst>
                </a:gridCol>
              </a:tblGrid>
              <a:tr h="68035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Rán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Xào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Rang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119572"/>
                  </a:ext>
                </a:extLst>
              </a:tr>
              <a:tr h="12082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endParaRPr lang="vi-VN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7154252"/>
                  </a:ext>
                </a:extLst>
              </a:tr>
              <a:tr h="283871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endParaRPr lang="vi-VN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endParaRPr lang="vi-VN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endParaRPr lang="vi-VN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004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6399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0000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2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9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 descr="&quot;&quot;">
            <a:extLst>
              <a:ext uri="{FF2B5EF4-FFF2-40B4-BE49-F238E27FC236}">
                <a16:creationId xmlns:a16="http://schemas.microsoft.com/office/drawing/2014/main" id="{34B8FC90-04F3-4686-AD9C-F442F4DDCA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616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8" name="Rectangle 47" descr="&quot;&quot;">
            <a:extLst>
              <a:ext uri="{FF2B5EF4-FFF2-40B4-BE49-F238E27FC236}">
                <a16:creationId xmlns:a16="http://schemas.microsoft.com/office/drawing/2014/main" id="{BB95A805-BB70-43B2-9526-0450FD4B78F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76213"/>
            <a:ext cx="4686300" cy="1639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0" name="Rectangle 49" descr="&quot;&quot;">
            <a:extLst>
              <a:ext uri="{FF2B5EF4-FFF2-40B4-BE49-F238E27FC236}">
                <a16:creationId xmlns:a16="http://schemas.microsoft.com/office/drawing/2014/main" id="{774FA67C-4FBE-4258-B593-CFC232B190E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625975" y="0"/>
            <a:ext cx="75660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23EE77F-3748-421F-806B-9CEC8C29D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250"/>
            <a:ext cx="4518025" cy="1282700"/>
          </a:xfrm>
        </p:spPr>
        <p:txBody>
          <a:bodyPr>
            <a:noAutofit/>
          </a:bodyPr>
          <a:lstStyle/>
          <a:p>
            <a:pPr algn="ctr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4800" b="1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lang="en-US" sz="4800" b="1" cap="none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lang="en-US" sz="4800" b="1" cap="none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sz="4800" b="1" cap="none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cap="none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endParaRPr lang="en-US" sz="4800" b="1" cap="none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318" name="Picture 3">
            <a:extLst>
              <a:ext uri="{FF2B5EF4-FFF2-40B4-BE49-F238E27FC236}">
                <a16:creationId xmlns:a16="http://schemas.microsoft.com/office/drawing/2014/main" id="{315E30EB-4F2B-4CC6-A2C2-FCAE7064F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1360488"/>
            <a:ext cx="4686301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8909C4E7-62D4-49F6-A712-507DC6B5CC33}"/>
              </a:ext>
            </a:extLst>
          </p:cNvPr>
          <p:cNvSpPr txBox="1">
            <a:spLocks/>
          </p:cNvSpPr>
          <p:nvPr/>
        </p:nvSpPr>
        <p:spPr>
          <a:xfrm>
            <a:off x="4637088" y="16167"/>
            <a:ext cx="7559674" cy="136178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15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HOẠT ĐỘNG NHÓM</a:t>
            </a:r>
          </a:p>
        </p:txBody>
      </p:sp>
      <p:sp>
        <p:nvSpPr>
          <p:cNvPr id="32" name="Rounded Rectangle 10">
            <a:extLst>
              <a:ext uri="{FF2B5EF4-FFF2-40B4-BE49-F238E27FC236}">
                <a16:creationId xmlns:a16="http://schemas.microsoft.com/office/drawing/2014/main" id="{2DF29090-BC43-4599-89E4-71F471BF546E}"/>
              </a:ext>
            </a:extLst>
          </p:cNvPr>
          <p:cNvSpPr/>
          <p:nvPr/>
        </p:nvSpPr>
        <p:spPr>
          <a:xfrm>
            <a:off x="273302" y="1606550"/>
            <a:ext cx="4069844" cy="2367458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t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rán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xào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rang?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321" name="Picture 4">
            <a:extLst>
              <a:ext uri="{FF2B5EF4-FFF2-40B4-BE49-F238E27FC236}">
                <a16:creationId xmlns:a16="http://schemas.microsoft.com/office/drawing/2014/main" id="{3144FCA5-3757-4396-96A6-A856A3F4C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1"/>
          <a:stretch>
            <a:fillRect/>
          </a:stretch>
        </p:blipFill>
        <p:spPr bwMode="auto">
          <a:xfrm rot="10800000" flipH="1" flipV="1">
            <a:off x="4502150" y="0"/>
            <a:ext cx="136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F4ABD11-FAE3-42E6-91DB-0AD13D66C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93713"/>
              </p:ext>
            </p:extLst>
          </p:nvPr>
        </p:nvGraphicFramePr>
        <p:xfrm>
          <a:off x="4828569" y="1250128"/>
          <a:ext cx="7160836" cy="5229049"/>
        </p:xfrm>
        <a:graphic>
          <a:graphicData uri="http://schemas.openxmlformats.org/drawingml/2006/table">
            <a:tbl>
              <a:tblPr/>
              <a:tblGrid>
                <a:gridCol w="1790209">
                  <a:extLst>
                    <a:ext uri="{9D8B030D-6E8A-4147-A177-3AD203B41FA5}">
                      <a16:colId xmlns:a16="http://schemas.microsoft.com/office/drawing/2014/main" val="3659731841"/>
                    </a:ext>
                  </a:extLst>
                </a:gridCol>
                <a:gridCol w="1680491">
                  <a:extLst>
                    <a:ext uri="{9D8B030D-6E8A-4147-A177-3AD203B41FA5}">
                      <a16:colId xmlns:a16="http://schemas.microsoft.com/office/drawing/2014/main" val="3783831560"/>
                    </a:ext>
                  </a:extLst>
                </a:gridCol>
                <a:gridCol w="109718">
                  <a:extLst>
                    <a:ext uri="{9D8B030D-6E8A-4147-A177-3AD203B41FA5}">
                      <a16:colId xmlns:a16="http://schemas.microsoft.com/office/drawing/2014/main" val="2942584183"/>
                    </a:ext>
                  </a:extLst>
                </a:gridCol>
                <a:gridCol w="1790209">
                  <a:extLst>
                    <a:ext uri="{9D8B030D-6E8A-4147-A177-3AD203B41FA5}">
                      <a16:colId xmlns:a16="http://schemas.microsoft.com/office/drawing/2014/main" val="2746803332"/>
                    </a:ext>
                  </a:extLst>
                </a:gridCol>
                <a:gridCol w="1790209">
                  <a:extLst>
                    <a:ext uri="{9D8B030D-6E8A-4147-A177-3AD203B41FA5}">
                      <a16:colId xmlns:a16="http://schemas.microsoft.com/office/drawing/2014/main" val="3424987350"/>
                    </a:ext>
                  </a:extLst>
                </a:gridCol>
              </a:tblGrid>
              <a:tr h="70071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800" b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Rán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Xào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Rang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119572"/>
                  </a:ext>
                </a:extLst>
              </a:tr>
              <a:tr h="141657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 là phương pháp làm chín thực phẩm trong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béo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7154252"/>
                  </a:ext>
                </a:extLst>
              </a:tr>
              <a:tr h="311175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8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 b="1" i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Sử dụng nhiều chất béo</a:t>
                      </a:r>
                      <a:r>
                        <a:rPr lang="en-US" sz="2400" b="1" i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1" i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vi-VN" sz="2400" b="1" i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Đun với lửa vừa</a:t>
                      </a:r>
                      <a:r>
                        <a:rPr lang="en-US" sz="2400" b="1" i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1" i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vi-VN" sz="2400" b="1" i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Tẩm gia vị trước khi rán</a:t>
                      </a:r>
                      <a:r>
                        <a:rPr lang="en-US" sz="2400" b="1" i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1" i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vi-VN" sz="2400" b="1" i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Sử dụng lượng chất béo vừa phải.</a:t>
                      </a:r>
                    </a:p>
                    <a:p>
                      <a:pPr algn="ctr" fontAlgn="t"/>
                      <a:r>
                        <a:rPr lang="vi-VN" sz="2400" b="1" i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Đun với lửa to</a:t>
                      </a:r>
                      <a:r>
                        <a:rPr lang="en-US" sz="2400" b="1" i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1" i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vi-VN" sz="2400" b="1" i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Cho gia vị trong quá trình xào</a:t>
                      </a:r>
                      <a:r>
                        <a:rPr lang="en-US" sz="2400" b="1" i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1" i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r>
                        <a:rPr lang="vi-VN" sz="2400" b="1" i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Sử dụng lượng chất béo vừa phải.</a:t>
                      </a:r>
                    </a:p>
                    <a:p>
                      <a:pPr algn="ctr" fontAlgn="t"/>
                      <a:r>
                        <a:rPr lang="vi-VN" sz="2400" b="1" i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Đun với lửa to</a:t>
                      </a:r>
                      <a:r>
                        <a:rPr lang="en-US" sz="2400" b="1" i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1" i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vi-VN" sz="2400" b="1" i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Cho gia vị trong quá trình xào</a:t>
                      </a:r>
                      <a:r>
                        <a:rPr lang="en-US" sz="2400" b="1" i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1" i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 b="1" i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Sử dụng lượng chất béo ít</a:t>
                      </a:r>
                      <a:r>
                        <a:rPr lang="en-US" sz="2400" b="1" i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1" i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vi-VN" sz="2400" b="1" i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Đun với lửa vừa</a:t>
                      </a:r>
                      <a:r>
                        <a:rPr lang="en-US" sz="2400" b="1" i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1" i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vi-VN" sz="2400" b="1" i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Cho gia vị trong quá trình rang</a:t>
                      </a:r>
                      <a:r>
                        <a:rPr lang="en-US" sz="2400" b="1" i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b="1" i="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004734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F995DCA-C9BF-470E-A594-7927F824137D}"/>
              </a:ext>
            </a:extLst>
          </p:cNvPr>
          <p:cNvSpPr/>
          <p:nvPr/>
        </p:nvSpPr>
        <p:spPr>
          <a:xfrm>
            <a:off x="6768727" y="2181928"/>
            <a:ext cx="5138057" cy="107986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DB1DB4-3A38-4295-8FBD-2CF4BE70F1C5}"/>
              </a:ext>
            </a:extLst>
          </p:cNvPr>
          <p:cNvSpPr/>
          <p:nvPr/>
        </p:nvSpPr>
        <p:spPr>
          <a:xfrm>
            <a:off x="6670766" y="3416385"/>
            <a:ext cx="1574516" cy="300496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7C3ACE-8ED0-43E8-B660-F70A3D71CA02}"/>
              </a:ext>
            </a:extLst>
          </p:cNvPr>
          <p:cNvSpPr/>
          <p:nvPr/>
        </p:nvSpPr>
        <p:spPr>
          <a:xfrm>
            <a:off x="8352714" y="3433717"/>
            <a:ext cx="1792769" cy="300496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15AF79-363B-48F3-964C-4099AABE65BF}"/>
              </a:ext>
            </a:extLst>
          </p:cNvPr>
          <p:cNvSpPr/>
          <p:nvPr/>
        </p:nvSpPr>
        <p:spPr>
          <a:xfrm>
            <a:off x="10270334" y="3429000"/>
            <a:ext cx="1672979" cy="300496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050" name="Picture 2" descr="Cooking by ani.Minhtion on Dribbble | Motion design animation, Animation,  Animation design">
            <a:extLst>
              <a:ext uri="{FF2B5EF4-FFF2-40B4-BE49-F238E27FC236}">
                <a16:creationId xmlns:a16="http://schemas.microsoft.com/office/drawing/2014/main" id="{2F6502B4-1620-47BC-8A88-5BD9EA0E15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79" y="4140382"/>
            <a:ext cx="3496491" cy="262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897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20" grpId="0" animBg="1"/>
      <p:bldP spid="2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54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1_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54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Override1.xml><?xml version="1.0" encoding="utf-8"?>
<a:themeOverride xmlns:a="http://schemas.openxmlformats.org/drawingml/2006/main">
  <a:clrScheme name="Banded">
    <a:dk1>
      <a:srgbClr val="2C2C2C"/>
    </a:dk1>
    <a:lt1>
      <a:srgbClr val="FFFFFF"/>
    </a:lt1>
    <a:dk2>
      <a:srgbClr val="099BDD"/>
    </a:dk2>
    <a:lt2>
      <a:srgbClr val="F2F2F2"/>
    </a:lt2>
    <a:accent1>
      <a:srgbClr val="FFC000"/>
    </a:accent1>
    <a:accent2>
      <a:srgbClr val="A5D028"/>
    </a:accent2>
    <a:accent3>
      <a:srgbClr val="08CC78"/>
    </a:accent3>
    <a:accent4>
      <a:srgbClr val="F24099"/>
    </a:accent4>
    <a:accent5>
      <a:srgbClr val="828288"/>
    </a:accent5>
    <a:accent6>
      <a:srgbClr val="F56617"/>
    </a:accent6>
    <a:hlink>
      <a:srgbClr val="005DBA"/>
    </a:hlink>
    <a:folHlink>
      <a:srgbClr val="6C606A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D276E62-80A3-44DD-9BCC-97ED2B99B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7651BA-F45C-4845-9AB3-E0A65B39F5E1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16c05727-aa75-4e4a-9b5f-8a80a1165891"/>
    <ds:schemaRef ds:uri="http://www.w3.org/XML/1998/namespace"/>
    <ds:schemaRef ds:uri="71af3243-3dd4-4a8d-8c0d-dd76da1f02a5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2465</TotalTime>
  <Words>1200</Words>
  <Application>Microsoft Office PowerPoint</Application>
  <PresentationFormat>Widescreen</PresentationFormat>
  <Paragraphs>173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Corbel</vt:lpstr>
      <vt:lpstr>Times New Roman</vt:lpstr>
      <vt:lpstr>Wingdings</vt:lpstr>
      <vt:lpstr>Banded</vt:lpstr>
      <vt:lpstr>1_Banded</vt:lpstr>
      <vt:lpstr>PowerPoint Presentation</vt:lpstr>
      <vt:lpstr>PowerPoint Presentation</vt:lpstr>
      <vt:lpstr>PowerPoint Presentation</vt:lpstr>
      <vt:lpstr>Liên hệ thực tế</vt:lpstr>
      <vt:lpstr>Liên hệ thực tế</vt:lpstr>
      <vt:lpstr>PowerPoint Presentation</vt:lpstr>
      <vt:lpstr>PowerPoint Presentation</vt:lpstr>
      <vt:lpstr>Liên hệ thực tế</vt:lpstr>
      <vt:lpstr>Liên hệ thực tế</vt:lpstr>
      <vt:lpstr>PowerPoint Presentation</vt:lpstr>
      <vt:lpstr>PowerPoint Presentation</vt:lpstr>
      <vt:lpstr>Hoạt động NHÓM</vt:lpstr>
      <vt:lpstr>PowerPoint Presentation</vt:lpstr>
      <vt:lpstr>PowerPoint Presentation</vt:lpstr>
      <vt:lpstr>Liên hệ thực tế</vt:lpstr>
      <vt:lpstr>phƯƠNG PHÁP CHƯNG</vt:lpstr>
      <vt:lpstr>Liên hệ thực tế</vt:lpstr>
      <vt:lpstr>LUYỆN TẬP</vt:lpstr>
      <vt:lpstr>LUYỆN TẬP</vt:lpstr>
      <vt:lpstr>LUYỆN TẬP (Câu 6 / SGK trang 40)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THCS Nguyen Minh Hoang</dc:creator>
  <cp:lastModifiedBy>MA Nguyen Manh Anh</cp:lastModifiedBy>
  <cp:revision>134</cp:revision>
  <dcterms:created xsi:type="dcterms:W3CDTF">2020-11-03T17:42:37Z</dcterms:created>
  <dcterms:modified xsi:type="dcterms:W3CDTF">2021-11-28T13:39:19Z</dcterms:modified>
</cp:coreProperties>
</file>