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0" r:id="rId3"/>
    <p:sldId id="272" r:id="rId4"/>
    <p:sldId id="273" r:id="rId5"/>
    <p:sldId id="266" r:id="rId6"/>
    <p:sldId id="261" r:id="rId7"/>
    <p:sldId id="274" r:id="rId8"/>
    <p:sldId id="262" r:id="rId9"/>
    <p:sldId id="268" r:id="rId10"/>
    <p:sldId id="264" r:id="rId11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860FAC-645C-4BC4-ADAF-C88C3E4A6880}">
          <p14:sldIdLst>
            <p14:sldId id="271"/>
            <p14:sldId id="270"/>
            <p14:sldId id="272"/>
            <p14:sldId id="273"/>
            <p14:sldId id="266"/>
            <p14:sldId id="261"/>
            <p14:sldId id="274"/>
            <p14:sldId id="262"/>
            <p14:sldId id="268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>
        <p:scale>
          <a:sx n="73" d="100"/>
          <a:sy n="73" d="100"/>
        </p:scale>
        <p:origin x="-1016" y="-1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7A93-5895-42A1-860B-C545389081B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A218F-83F1-4BB4-BE4B-512B81BB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9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5507-58CC-4D52-858C-4D0D1E583C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5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FE048C-B7E2-4449-9AF6-74A5D5353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BA91675-1EEF-4FBD-8205-CF2682241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540CD4-4F7B-46B8-BFE4-77164F5B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20CD-DF0A-4507-BA3C-A891750CBDAB}" type="datetime1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CD9F5A-E018-4446-8773-9243F8A1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D3FAE9-FC7C-4CCA-8F10-23EA572A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064BD8-6D8E-4669-9DC8-509F7B3F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9F8BA4-5B9A-4A24-94F6-4284E6D4E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D0DC51-53BF-468C-8337-946ED0C2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8113-1C2C-419A-83E6-8D2FD25817ED}" type="datetime1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32984B-09F9-4D4F-9D99-47DA8F4E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C4DCAD-1982-4931-9370-FB13B127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6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77089A0-35E4-46D4-9F9E-9F6547921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65E141C-7D38-4643-B3A1-968A1DD7C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2E31A0-D6ED-4B4D-8674-23B928A1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290A-75C8-44F6-8E06-94830D92E253}" type="datetime1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E6B7BB-8BCF-4DBA-B422-C4844863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7C5A96-1B31-4E65-9501-2C871996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29166-25BE-4494-BBDA-DB953C76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656D0-17A2-4590-8B9A-D54EEE28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DD094-6A42-4D82-B36A-941A18EF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E093-E384-4A28-8213-3F006D6B4E07}" type="datetime1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7EB502-1190-4879-88AC-6E8913AD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8504" y="237279"/>
            <a:ext cx="2413907" cy="304271"/>
          </a:xfrm>
        </p:spPr>
        <p:txBody>
          <a:bodyPr/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GV HUỲNH TIẾN THINH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924556-1FD8-4B58-B84B-B6824F46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3BE58-3E90-4B65-A9B0-F4F42A57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645999-8F70-423F-B82B-742CDA0AD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B85DAA-9DAC-45DC-A513-FF632822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3DF-252C-4364-81FC-4F97C9FE5281}" type="datetime1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C139A8-F533-4B6F-B60E-0FDF835C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DA0BC4-FF01-4576-93E3-8289F85A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3A0A53-F59A-4C96-A3A4-63B0A978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BFFE93-ED9D-4EF2-8E24-6C855F8C4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4FE956-A7C1-4B9F-90B8-452F3617D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D50D95-BC82-491E-AAC0-BFB71E71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82-E0D3-45D6-B282-709440FBFA47}" type="datetime1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DA3118-5BBA-47D7-868E-5A16ECD2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F4DC73-1DD8-495C-ADF4-4B80EAAB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78EEBB-9531-4328-81A6-FE0B70E7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C9E640-1A00-4325-B0EE-74C2EB6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BBC9FF-E68F-4EE5-851B-C42046239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9631D4-B788-4AE1-84BD-79554253A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584C40-30EB-4D15-95B0-7DE98C07B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26E19F-1383-4166-BF8B-5DEB99F4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A0A-26AC-48EB-96C7-E373F699EBE6}" type="datetime1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671635D-2EF5-4331-8F46-76B48877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2AF750A-CC38-439A-94A0-9DAD0B13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0D674A-26B3-40BE-B727-9A91B6B7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1F74AA-89DD-4689-9719-BB142BF4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1733-66E8-485F-944A-ADEA573C1BFF}" type="datetime1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DEBFF6-DC6E-4C9F-9B51-FBD6FEE4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F6B130-FC83-4085-AEBF-89DB8CD2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9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39F8B48-63EB-4A2A-BD19-8D401BA0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5ED-D17A-4CEA-B6FB-F3FA273F0BE9}" type="datetime1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52A2ED-527E-4A67-9975-B860C71F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904EE4-3E85-4DC7-B8A6-E698138B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619591-5025-4035-A33E-42399FFE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E22010-5CFE-42BE-864E-8798AD24B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96B972-2DD3-4A56-8D65-424EE4B5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99D46B-6398-4736-959A-E019C755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67C31-FC04-4B58-9E4E-5055CF5DB9E0}" type="datetime1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C6121C-6AFB-40A2-A923-CB421185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E50CD7-A913-40E3-AE44-ADA55080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F1B1D2-46A1-484A-B0AE-7CF5E419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2504624-7E87-46AC-8516-F3351AFF7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9E8EF3-0714-4F6A-8926-C51048B62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BDCFC-7C6E-4E1C-89B7-35250EC5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EC57-D810-46C6-91E1-2876D736E5F3}" type="datetime1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E573B9-3B32-4093-B9B4-C08D025F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0F6ADE-BA11-43E8-AC0E-7C7A80E2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0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1D73F39-8EEF-47B7-A069-82B7E008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C32EE-292C-43A5-93FD-3F444610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EABC01-CF7B-480E-A880-35A550CC5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0C1C-1B4B-481B-95C4-6763F16040E3}" type="datetime1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007F67-C1FD-431C-AC5D-F439223F3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GV HUỲNH TIẾN THINH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681E2D-B871-4DD3-8AA5-85181F478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6B36B-8AD9-4F51-B5CF-6F9C0B8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8547" y="0"/>
            <a:ext cx="4530699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0164" y="723900"/>
            <a:ext cx="7950435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/>
          <p:cNvSpPr/>
          <p:nvPr/>
        </p:nvSpPr>
        <p:spPr>
          <a:xfrm>
            <a:off x="4522152" y="723900"/>
            <a:ext cx="76200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5342369" y="1028700"/>
            <a:ext cx="762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6162586" y="723900"/>
            <a:ext cx="762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/>
          <p:cNvSpPr/>
          <p:nvPr/>
        </p:nvSpPr>
        <p:spPr>
          <a:xfrm>
            <a:off x="6982803" y="937550"/>
            <a:ext cx="762000" cy="3897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803022" y="723900"/>
            <a:ext cx="762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6952" y="2567650"/>
            <a:ext cx="3124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16952" y="3686946"/>
            <a:ext cx="3124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09600" y="1774276"/>
            <a:ext cx="1990460" cy="945774"/>
            <a:chOff x="-2715049" y="1987925"/>
            <a:chExt cx="1990460" cy="945774"/>
          </a:xfrm>
        </p:grpSpPr>
        <p:sp>
          <p:nvSpPr>
            <p:cNvPr id="15" name="Rectangle 14"/>
            <p:cNvSpPr/>
            <p:nvPr/>
          </p:nvSpPr>
          <p:spPr>
            <a:xfrm>
              <a:off x="-2715049" y="2781299"/>
              <a:ext cx="1191049" cy="152400"/>
            </a:xfrm>
            <a:prstGeom prst="rect">
              <a:avLst/>
            </a:prstGeom>
            <a:solidFill>
              <a:srgbClr val="F89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-1759321" y="1987925"/>
              <a:ext cx="1034732" cy="609600"/>
            </a:xfrm>
            <a:prstGeom prst="wedgeRoundRectCallout">
              <a:avLst>
                <a:gd name="adj1" fmla="val -25875"/>
                <a:gd name="adj2" fmla="val 74265"/>
                <a:gd name="adj3" fmla="val 16667"/>
              </a:avLst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Bahnschrift Condensed" pitchFamily="34" charset="0"/>
                </a:rPr>
                <a:t>BÀI 1</a:t>
              </a:r>
              <a:endParaRPr lang="en-US" sz="3200" b="1" dirty="0">
                <a:solidFill>
                  <a:schemeClr val="bg1"/>
                </a:solidFill>
                <a:latin typeface="Bahnschrift Condensed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586" y="2911500"/>
            <a:ext cx="4253574" cy="927847"/>
            <a:chOff x="-3241813" y="2987488"/>
            <a:chExt cx="4253574" cy="927847"/>
          </a:xfrm>
        </p:grpSpPr>
        <p:sp>
          <p:nvSpPr>
            <p:cNvPr id="16" name="Rectangle 15"/>
            <p:cNvSpPr/>
            <p:nvPr/>
          </p:nvSpPr>
          <p:spPr>
            <a:xfrm>
              <a:off x="-3241813" y="3762934"/>
              <a:ext cx="2008108" cy="15240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-1924900" y="2987488"/>
              <a:ext cx="2936661" cy="609601"/>
            </a:xfrm>
            <a:prstGeom prst="wedgeRoundRectCallout">
              <a:avLst>
                <a:gd name="adj1" fmla="val -25875"/>
                <a:gd name="adj2" fmla="val 74265"/>
                <a:gd name="adj3" fmla="val 1666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Bahnschrift Condensed" pitchFamily="34" charset="0"/>
                </a:rPr>
                <a:t>MỞ ĐẦU MÔN HÓA HỌC</a:t>
              </a:r>
              <a:endParaRPr lang="en-US" sz="2800" b="1" dirty="0">
                <a:solidFill>
                  <a:schemeClr val="bg1"/>
                </a:solidFill>
                <a:latin typeface="Bahnschrift Condensed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8547" y="495300"/>
            <a:ext cx="660165" cy="5219700"/>
          </a:xfrm>
          <a:prstGeom prst="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7198" y="723185"/>
            <a:ext cx="248538" cy="4114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24749" y="4324232"/>
            <a:ext cx="1903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Bahnschrift Condensed" pitchFamily="34" charset="0"/>
              </a:rPr>
              <a:t>GV HUỲNH TIẾN THỊNH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4519-77F1-45EC-BABC-81B6B44273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7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2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37088" y="792696"/>
            <a:ext cx="7451790" cy="2638482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oving_pencil">
            <a:extLst>
              <a:ext uri="{FF2B5EF4-FFF2-40B4-BE49-F238E27FC236}">
                <a16:creationId xmlns="" xmlns:a16="http://schemas.microsoft.com/office/drawing/2014/main" id="{B24D89B5-639D-449C-9DD5-D00936B6D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13" y="527279"/>
            <a:ext cx="685800" cy="76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10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8933" y="527279"/>
            <a:ext cx="4004622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t"/>
            <a:r>
              <a:rPr lang="vi-VN" sz="2200" b="1" cap="all" dirty="0" smtClean="0">
                <a:solidFill>
                  <a:srgbClr val="FF0000"/>
                </a:solidFill>
                <a:latin typeface="Bahnschrift Condensed" pitchFamily="34" charset="0"/>
                <a:cs typeface="Times New Roman" pitchFamily="18" charset="0"/>
              </a:rPr>
              <a:t>Phương </a:t>
            </a:r>
            <a:r>
              <a:rPr lang="vi-VN" sz="2200" b="1" cap="all" dirty="0">
                <a:solidFill>
                  <a:srgbClr val="FF0000"/>
                </a:solidFill>
                <a:latin typeface="Bahnschrift Condensed" pitchFamily="34" charset="0"/>
                <a:cs typeface="Times New Roman" pitchFamily="18" charset="0"/>
              </a:rPr>
              <a:t>pháp để học tốt môn</a:t>
            </a:r>
            <a:r>
              <a:rPr lang="en-US" sz="2200" b="1" cap="all" dirty="0">
                <a:solidFill>
                  <a:srgbClr val="FF0000"/>
                </a:solidFill>
                <a:latin typeface="Bahnschrift Condensed" pitchFamily="34" charset="0"/>
                <a:cs typeface="Times New Roman" pitchFamily="18" charset="0"/>
              </a:rPr>
              <a:t> hóa </a:t>
            </a:r>
            <a:r>
              <a:rPr lang="en-US" sz="2200" b="1" cap="all" dirty="0" smtClean="0">
                <a:solidFill>
                  <a:srgbClr val="FF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học :</a:t>
            </a:r>
            <a:endParaRPr lang="en-US" sz="2200" b="1" cap="all" dirty="0">
              <a:solidFill>
                <a:srgbClr val="FF0000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932" y="1069950"/>
            <a:ext cx="56649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vi-VN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làm thí nghiệm, biết quan sát hiện tượng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9407" y="1594414"/>
            <a:ext cx="7197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vi-VN" sz="2200" dirty="0" smtClean="0">
                <a:latin typeface="+mj-lt"/>
                <a:sym typeface="Wingdings"/>
              </a:rPr>
              <a:t></a:t>
            </a:r>
            <a:r>
              <a:rPr lang="en-US" sz="2200" dirty="0" smtClean="0">
                <a:latin typeface="+mj-lt"/>
                <a:sym typeface="Wingdings"/>
              </a:rPr>
              <a:t> </a:t>
            </a:r>
            <a:r>
              <a:rPr lang="vi-VN" sz="2200" dirty="0" smtClean="0">
                <a:latin typeface="+mj-lt"/>
              </a:rPr>
              <a:t>Có </a:t>
            </a:r>
            <a:r>
              <a:rPr lang="vi-VN" sz="2200" dirty="0">
                <a:latin typeface="+mj-lt"/>
              </a:rPr>
              <a:t>hứng thú say mê, chủ động, chú ý rèn phương pháp tư duy, óc suy luận sáng tạo.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6432" y="2363855"/>
            <a:ext cx="50408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vi-VN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Nhớ 1 cách có chọn lọc thông minh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2559" y="2859530"/>
            <a:ext cx="26351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vi-VN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Tự đọc thêm sách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Khoa Học Vui - CLB Thí Nghiệm Khoa Học Vui | Vinscho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66"/>
          <a:stretch/>
        </p:blipFill>
        <p:spPr bwMode="auto">
          <a:xfrm>
            <a:off x="103187" y="3531435"/>
            <a:ext cx="2439715" cy="2105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ương pháp rèn luyện tư duy bạn cần nên biết - Hệ thống quản trị doanh  nghiệ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02" y="3614046"/>
            <a:ext cx="2591534" cy="1950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5 PHƯƠNG PHÁP GIÚP TRẺ LỚP 2 HỌC TỐT TIẾNG ANH! - Hệ thống Anh Ngữ RES đào  tạo tiếng Anh số 1 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75" y="3614046"/>
            <a:ext cx="3527823" cy="1846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and Drawn Cartoon Boys Question Free Map, Person Clipart, Confused,  Thinking Problem PNG Transparent Clipart Image and PSD File for Free 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14651" r="16159" b="23298"/>
          <a:stretch/>
        </p:blipFill>
        <p:spPr bwMode="auto">
          <a:xfrm>
            <a:off x="1976844" y="2899954"/>
            <a:ext cx="3082835" cy="250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926080" y="1576252"/>
            <a:ext cx="4702629" cy="1184364"/>
          </a:xfrm>
          <a:prstGeom prst="wedgeRoundRectCallout">
            <a:avLst>
              <a:gd name="adj1" fmla="val -26389"/>
              <a:gd name="adj2" fmla="val 71324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 học là gì? Có vai trò như thế nào đối với đời sống? vậy phải làm gì để học tốt môn Hóa học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84" y="389240"/>
            <a:ext cx="2419350" cy="5599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ahnschrift Condensed" pitchFamily="34" charset="0"/>
              </a:rPr>
              <a:t>I – Hóa học là gì ? </a:t>
            </a:r>
            <a:endParaRPr lang="en-US" sz="2800" b="1" dirty="0">
              <a:solidFill>
                <a:srgbClr val="FF0000"/>
              </a:solidFill>
              <a:latin typeface="Bahnschrift Condense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708" y="1837519"/>
            <a:ext cx="7228114" cy="2516777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16627" y="1068508"/>
            <a:ext cx="1879419" cy="559995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>
            <a:lvl1pPr marL="178308" indent="-178308" algn="l" defTabSz="7132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24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Bahnschrift Condensed" pitchFamily="34" charset="0"/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  <a:latin typeface="Bahnschrift Condensed" pitchFamily="34" charset="0"/>
              </a:rPr>
              <a:t> – Thí nghiệm </a:t>
            </a:r>
            <a:endParaRPr lang="en-US" sz="2800" b="1" dirty="0">
              <a:solidFill>
                <a:schemeClr val="tx2"/>
              </a:solidFill>
              <a:latin typeface="Bahnschrift Condens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7FD56A-A777-4837-BC2E-53FA177E68E4}"/>
              </a:ext>
            </a:extLst>
          </p:cNvPr>
          <p:cNvSpPr txBox="1"/>
          <p:nvPr/>
        </p:nvSpPr>
        <p:spPr>
          <a:xfrm>
            <a:off x="1488615" y="1949325"/>
            <a:ext cx="6854200" cy="1457015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 nghiệm 1 :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1ml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dung dịch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Copper(II) sulfate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CuSO</a:t>
            </a:r>
            <a:r>
              <a:rPr lang="en-US" sz="20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vào ống nghiệm, rồi cho thêm 1ml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dung dịch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Sodium hydroxide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NaOH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7FD56A-A777-4837-BC2E-53FA177E68E4}"/>
              </a:ext>
            </a:extLst>
          </p:cNvPr>
          <p:cNvSpPr txBox="1"/>
          <p:nvPr/>
        </p:nvSpPr>
        <p:spPr>
          <a:xfrm>
            <a:off x="1488615" y="3416105"/>
            <a:ext cx="5669835" cy="533685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 tượng 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xuất hiện chất rắn không tan màu xanh.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84" y="389240"/>
            <a:ext cx="2419350" cy="5599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ahnschrift Condensed" pitchFamily="34" charset="0"/>
              </a:rPr>
              <a:t>I – Hóa học là gì ? </a:t>
            </a:r>
            <a:endParaRPr lang="en-US" sz="2800" b="1" dirty="0">
              <a:solidFill>
                <a:srgbClr val="FF0000"/>
              </a:solidFill>
              <a:latin typeface="Bahnschrift Condense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708" y="1837519"/>
            <a:ext cx="7228114" cy="2516777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4373" y="972709"/>
            <a:ext cx="1879419" cy="559995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>
            <a:lvl1pPr marL="178308" indent="-178308" algn="l" defTabSz="7132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24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Bahnschrift Condensed" pitchFamily="34" charset="0"/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  <a:latin typeface="Bahnschrift Condensed" pitchFamily="34" charset="0"/>
              </a:rPr>
              <a:t> – Thí nghiệm </a:t>
            </a:r>
            <a:endParaRPr lang="en-US" sz="2800" b="1" dirty="0">
              <a:solidFill>
                <a:schemeClr val="tx2"/>
              </a:solidFill>
              <a:latin typeface="Bahnschrift Condens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7FD56A-A777-4837-BC2E-53FA177E68E4}"/>
              </a:ext>
            </a:extLst>
          </p:cNvPr>
          <p:cNvSpPr txBox="1"/>
          <p:nvPr/>
        </p:nvSpPr>
        <p:spPr>
          <a:xfrm>
            <a:off x="1488615" y="2114796"/>
            <a:ext cx="6854200" cy="995350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 nghiệm 2 :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mảnh kẽm ( Zinc )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vào ống nghiệm, rồi cho thêm 1ml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dung dịch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HydroChlodric Acid HCl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7FD56A-A777-4837-BC2E-53FA177E68E4}"/>
              </a:ext>
            </a:extLst>
          </p:cNvPr>
          <p:cNvSpPr txBox="1"/>
          <p:nvPr/>
        </p:nvSpPr>
        <p:spPr>
          <a:xfrm>
            <a:off x="1584409" y="3261378"/>
            <a:ext cx="4450631" cy="533685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 tượng 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xuất hiện khí không màu.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26023" y="2204863"/>
            <a:ext cx="7228114" cy="1323692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moving_pencil">
            <a:extLst>
              <a:ext uri="{FF2B5EF4-FFF2-40B4-BE49-F238E27FC236}">
                <a16:creationId xmlns="" xmlns:a16="http://schemas.microsoft.com/office/drawing/2014/main" id="{8C5A2062-0344-4726-95F3-1BEA434370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5" y="261697"/>
            <a:ext cx="685800" cy="76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5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99130" y="751396"/>
            <a:ext cx="2419350" cy="5599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ahnschrift Condensed" pitchFamily="34" charset="0"/>
              </a:rPr>
              <a:t>I – Hóa học là gì ? </a:t>
            </a:r>
            <a:endParaRPr lang="en-US" sz="2800" b="1" dirty="0">
              <a:solidFill>
                <a:srgbClr val="FF0000"/>
              </a:solidFill>
              <a:latin typeface="Bahnschrift Condense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64373" y="1506574"/>
            <a:ext cx="1879419" cy="559995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>
            <a:lvl1pPr marL="178308" indent="-178308" algn="l" defTabSz="7132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24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Bahnschrift Condensed" pitchFamily="34" charset="0"/>
              </a:rPr>
              <a:t>2 – Kết luận</a:t>
            </a:r>
            <a:endParaRPr lang="en-US" sz="2800" b="1" dirty="0">
              <a:solidFill>
                <a:schemeClr val="tx2"/>
              </a:solidFill>
              <a:latin typeface="Bahnschrift Condens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1749" y="2314604"/>
            <a:ext cx="67926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Hóa học là khoa học nghiên cứu các chất, sự biến đổi và ứng dụng của chúng.</a:t>
            </a:r>
          </a:p>
        </p:txBody>
      </p:sp>
    </p:spTree>
    <p:extLst>
      <p:ext uri="{BB962C8B-B14F-4D97-AF65-F5344CB8AC3E}">
        <p14:creationId xmlns:p14="http://schemas.microsoft.com/office/powerpoint/2010/main" val="7066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028" y="637212"/>
            <a:ext cx="724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vi-VN" sz="2800" b="1" dirty="0">
                <a:solidFill>
                  <a:srgbClr val="FF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II. Hóa học có vai trò như thế nào trong cuộc sống chúng ta?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892" y="1341855"/>
            <a:ext cx="84821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1. Hãy kể ra 3 loại vật dụng là đồ dung thiết yếu sử dụng trong gia đình em?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3462" y="2254342"/>
            <a:ext cx="8088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vật dụng thiết yếu 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chảo, bát ,đĩa, giày, dép, quần, áo…</a:t>
            </a:r>
          </a:p>
        </p:txBody>
      </p:sp>
      <p:pic>
        <p:nvPicPr>
          <p:cNvPr id="2052" name="Picture 4" descr="Bộ Chén Dĩa Chỉ Vàng - 12 Sản Phẩm - Xưởng Gốm Sứ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2" b="16472"/>
          <a:stretch/>
        </p:blipFill>
        <p:spPr bwMode="auto">
          <a:xfrm>
            <a:off x="2049063" y="3762104"/>
            <a:ext cx="2968841" cy="16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Í QUYẾT LỰA CHỌN BỘ NỒI INOX PHÙ HỢP CHO BẾP TỪ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" y="2685229"/>
            <a:ext cx="2460172" cy="16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gành da giày Việt: Đừng bỏ ngỏ thị trường nội địa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480" y="3509386"/>
            <a:ext cx="2082166" cy="19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ừ vựng Tiếng Anh về quần áo thời trang có phiên â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90" y="2873156"/>
            <a:ext cx="2304698" cy="17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869" y="653878"/>
            <a:ext cx="81207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</a:pPr>
            <a:r>
              <a:rPr lang="en-US" sz="2200" b="1" dirty="0"/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Hãy kể ra 3 loại sản phẩm hóa học được sử dụng nhiều trong sản xuất nông nghiệp hoặc thủ công nghiệp?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693" y="1780733"/>
            <a:ext cx="79988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</a:pP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 hóa học, chất bảo quản thực phẩm và nông sản, thuốc bảo vệ thực vật…</a:t>
            </a:r>
          </a:p>
        </p:txBody>
      </p:sp>
      <p:pic>
        <p:nvPicPr>
          <p:cNvPr id="3074" name="Picture 2" descr="Phân bón hóa học | Kiến thức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2" y="3013166"/>
            <a:ext cx="2638171" cy="222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uốc bảo vệ thực vật là gì? Tác hại như thế nà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47" y="3179557"/>
            <a:ext cx="5444036" cy="18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2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411" y="580991"/>
            <a:ext cx="79552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3. Hãy kể ra những sản phẩm hóa học phục vụ trực tiếp cho việc học tập của em và việc bảo vệ sức khỏe của gia đình em ?</a:t>
            </a:r>
          </a:p>
        </p:txBody>
      </p:sp>
      <p:sp>
        <p:nvSpPr>
          <p:cNvPr id="8" name="Rectangle 7"/>
          <p:cNvSpPr/>
          <p:nvPr/>
        </p:nvSpPr>
        <p:spPr>
          <a:xfrm>
            <a:off x="852750" y="1788625"/>
            <a:ext cx="65684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defRPr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bút ,cặp sách, thuốc chữa bệnh, thuốc bổ…</a:t>
            </a:r>
          </a:p>
        </p:txBody>
      </p:sp>
      <p:pic>
        <p:nvPicPr>
          <p:cNvPr id="4098" name="Picture 2" descr="Dụng cụ học tập lớp 6 gồm những gì? | websosanh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" y="2499279"/>
            <a:ext cx="2838007" cy="18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nd Drawn Cartoon Boys Question Free Map, Person Clipart, Confused,  Thinking Problem PNG Transparent Clipart Image and PSD File for Free 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14651" r="16159" b="23298"/>
          <a:stretch/>
        </p:blipFill>
        <p:spPr bwMode="auto">
          <a:xfrm flipH="1">
            <a:off x="6270171" y="3544059"/>
            <a:ext cx="2586447" cy="1985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5669280" y="2350906"/>
            <a:ext cx="2542903" cy="1184364"/>
          </a:xfrm>
          <a:prstGeom prst="wedgeRoundRectCallout">
            <a:avLst>
              <a:gd name="adj1" fmla="val 32129"/>
              <a:gd name="adj2" fmla="val 75001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t"/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chúng ta thấy hóa học có vai trò như thế nào?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4583" y="2638623"/>
            <a:ext cx="7467600" cy="16158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có vai trò rất quan trọng trong cuộc sống: làm vật dụng sinh hoạt trong gia đình, trong sản xuất nông nghiệp, bảo vệ sức khỏe,….</a:t>
            </a:r>
          </a:p>
        </p:txBody>
      </p:sp>
    </p:spTree>
    <p:extLst>
      <p:ext uri="{BB962C8B-B14F-4D97-AF65-F5344CB8AC3E}">
        <p14:creationId xmlns:p14="http://schemas.microsoft.com/office/powerpoint/2010/main" val="367192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0060" y="1248768"/>
            <a:ext cx="7451790" cy="3593197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AD3430-7DE2-4888-8F0F-D761A25A2BAF}"/>
              </a:ext>
            </a:extLst>
          </p:cNvPr>
          <p:cNvSpPr txBox="1"/>
          <p:nvPr/>
        </p:nvSpPr>
        <p:spPr>
          <a:xfrm>
            <a:off x="882312" y="1393662"/>
            <a:ext cx="7235686" cy="749129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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thập tìm kiếm kiến thức: từ việc tự làm, quan sát thí nghiệm và các hiện tượng trong tự nhiên, trong cuộc sống...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2B2EF9-DBA7-4430-A394-88AC2A235CCC}"/>
              </a:ext>
            </a:extLst>
          </p:cNvPr>
          <p:cNvSpPr txBox="1"/>
          <p:nvPr/>
        </p:nvSpPr>
        <p:spPr>
          <a:xfrm>
            <a:off x="882172" y="2281379"/>
            <a:ext cx="7185990" cy="779907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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thông tin: tự rút ra kết luận cần thiết hoặc nhận xét, trả lời câu hỏi hay hệ thống câu hỏi hướng dẫn.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0E73A78-68FB-43EB-8BE9-E0BE2EE7BB87}"/>
              </a:ext>
            </a:extLst>
          </p:cNvPr>
          <p:cNvSpPr txBox="1"/>
          <p:nvPr/>
        </p:nvSpPr>
        <p:spPr>
          <a:xfrm>
            <a:off x="907027" y="3239182"/>
            <a:ext cx="7185983" cy="749129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 fontAlgn="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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dụng:trả lời câu hỏi hay làm bài tập, đem những kết luận đã rút ra từ bài học vận dụng vào thực tiễn.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1471A62-2282-4BE8-B912-F8B0D957873C}"/>
              </a:ext>
            </a:extLst>
          </p:cNvPr>
          <p:cNvSpPr txBox="1"/>
          <p:nvPr/>
        </p:nvSpPr>
        <p:spPr>
          <a:xfrm>
            <a:off x="961832" y="4188483"/>
            <a:ext cx="5656689" cy="410575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 fontAlgn="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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, học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những nội dung trong vở.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THINH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B36B-8AD9-4F51-B5CF-6F9C0B8DA5B7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0746" y="613555"/>
            <a:ext cx="6240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800" b="1" dirty="0">
                <a:solidFill>
                  <a:srgbClr val="FF0000"/>
                </a:solidFill>
                <a:latin typeface="Bahnschrift Condensed" pitchFamily="34" charset="0"/>
                <a:cs typeface="Times New Roman" panose="02020603050405020304" pitchFamily="18" charset="0"/>
              </a:rPr>
              <a:t>III. Các em cần phải làm gì để học tốt môn Hóa học?</a:t>
            </a:r>
          </a:p>
        </p:txBody>
      </p:sp>
      <p:sp>
        <p:nvSpPr>
          <p:cNvPr id="8" name="AutoShape 4" descr="Những hiện tượng tự nhiên kì lạ có thể bạn chưa biết - VietNam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Những hiện tượng tự nhiên kì lạ có thể bạn chưa biết - VietNam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Những hiện tượng tự nhiên kì lạ có thể bạn chưa biết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16" y="2860577"/>
            <a:ext cx="3900350" cy="241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ạo &amp;quot;sức đề kháng&amp;quot; với thông tin xấu, độc h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5" y="2924610"/>
            <a:ext cx="4057510" cy="228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Quy trình xử lý thông tin vi phạm trên mạng | Việt Nam Mớ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55" y="2963289"/>
            <a:ext cx="3164112" cy="2204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ổng hợp quy trình xử lý thông tin dành cho doanh nghiệ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55" y="2948156"/>
            <a:ext cx="3412388" cy="2383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588</Words>
  <Application>Microsoft Office PowerPoint</Application>
  <PresentationFormat>On-screen Show (16:10)</PresentationFormat>
  <Paragraphs>54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 Thanh Dai</dc:creator>
  <cp:lastModifiedBy>amin</cp:lastModifiedBy>
  <cp:revision>28</cp:revision>
  <dcterms:created xsi:type="dcterms:W3CDTF">2021-08-29T02:34:42Z</dcterms:created>
  <dcterms:modified xsi:type="dcterms:W3CDTF">2021-09-12T14:49:37Z</dcterms:modified>
</cp:coreProperties>
</file>