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9" r:id="rId2"/>
    <p:sldId id="257" r:id="rId3"/>
    <p:sldId id="280" r:id="rId4"/>
    <p:sldId id="281" r:id="rId5"/>
    <p:sldId id="282" r:id="rId6"/>
    <p:sldId id="283" r:id="rId7"/>
    <p:sldId id="289" r:id="rId8"/>
    <p:sldId id="284" r:id="rId9"/>
    <p:sldId id="285" r:id="rId10"/>
    <p:sldId id="286" r:id="rId11"/>
    <p:sldId id="263" r:id="rId12"/>
    <p:sldId id="287" r:id="rId13"/>
    <p:sldId id="288" r:id="rId14"/>
    <p:sldId id="273" r:id="rId15"/>
    <p:sldId id="292" r:id="rId16"/>
    <p:sldId id="295" r:id="rId1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3300"/>
    <a:srgbClr val="66FF33"/>
    <a:srgbClr val="FFFF00"/>
    <a:srgbClr val="CFF4AA"/>
    <a:srgbClr val="FF00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4" y="-14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ECFDE-DBC4-43AF-8E2A-7C899A6CF3B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C247E-5005-4553-860F-9CC907E6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960A-C698-43AF-895F-C765ABEF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B979-9339-4167-A312-8DEDDAE9D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GV HUỲNH TIẾN THỊNH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07E-2CDF-4058-8E89-C867DD3BF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7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7619-688B-46C3-AFFE-FE5B785C5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CC30-8463-423A-AA5A-3D691A526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1EC9-5452-45A0-A58A-96AFD7FF0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D046-EAD2-4982-A9A8-3C9848174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823F-8E54-4BC4-A56F-A93FDCF1D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EA70-B198-41AB-952F-65176546F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34E-E16C-4F1E-B338-002E02FF6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1A53-CA0B-4DFC-B40E-0907DA3BD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1.jpeg"/><Relationship Id="rId7" Type="http://schemas.openxmlformats.org/officeDocument/2006/relationships/image" Target="../media/image26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65064" y="846280"/>
            <a:ext cx="655980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Bahnschrift Condensed" pitchFamily="34" charset="0"/>
                <a:cs typeface="Arial" pitchFamily="34" charset="0"/>
              </a:rPr>
              <a:t>CHƯƠNG 1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Bahnschrift Condensed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Bahnschrift Condensed" pitchFamily="34" charset="0"/>
                <a:cs typeface="Arial" pitchFamily="34" charset="0"/>
              </a:rPr>
              <a:t>        CHẤT – NGUYÊN TỬ </a:t>
            </a:r>
            <a:r>
              <a:rPr lang="en-US" sz="4400" b="1" dirty="0">
                <a:solidFill>
                  <a:schemeClr val="bg1"/>
                </a:solidFill>
                <a:latin typeface="Bahnschrift Condensed" pitchFamily="34" charset="0"/>
                <a:cs typeface="Arial" pitchFamily="34" charset="0"/>
              </a:rPr>
              <a:t>- </a:t>
            </a:r>
            <a:r>
              <a:rPr lang="en-US" sz="4400" b="1" dirty="0" smtClean="0">
                <a:solidFill>
                  <a:schemeClr val="bg1"/>
                </a:solidFill>
                <a:latin typeface="Bahnschrift Condensed" pitchFamily="34" charset="0"/>
                <a:cs typeface="Arial" pitchFamily="34" charset="0"/>
              </a:rPr>
              <a:t>PHÂN TỬ</a:t>
            </a:r>
            <a:endParaRPr lang="en-US" sz="4400" b="1" dirty="0">
              <a:solidFill>
                <a:schemeClr val="bg1"/>
              </a:solidFill>
              <a:latin typeface="Bahnschrift Condensed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91903" y="3042232"/>
            <a:ext cx="31309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Bahnschrift Condensed" pitchFamily="34" charset="0"/>
              </a:rPr>
              <a:t>Bài 2 : CHẤT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64727" y="4390736"/>
            <a:ext cx="2927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Bahnschrift Condensed" pitchFamily="34" charset="0"/>
                <a:cs typeface="Arial" pitchFamily="34" charset="0"/>
              </a:rPr>
              <a:t>GV HUỲNH TIẾN THỊNH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Bahnschrift Condensed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07E-2CDF-4058-8E89-C867DD3BF6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62" y="419100"/>
            <a:ext cx="8229600" cy="1676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5 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các cụm từ sau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trạng thái, màu sắc, nhiệt độ sôi, nhiệt độ nóng chảy, thí nghiệm, đo nhiệt độ , dụng cụ đo.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Hãy chọn cụm từ thích hợp điền vào đoạn văn sau :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07E-2CDF-4058-8E89-C867DD3BF6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108776"/>
            <a:ext cx="8229600" cy="269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Quan sát kĩ một chất chỉ có thể biết được................................................</a:t>
            </a:r>
          </a:p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Dùng dụng cụ đo mới xác định được ......................................................</a:t>
            </a:r>
          </a:p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của chất. Còn muốn biết một chất có tan trong nước, dẫn được điện hay không  thì phải..............................................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288" y="2231236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trạng thái, màu sắc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3632" y="2928252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nhiệt độ sôi, nhiệt độ nóng chảy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9868" y="4278084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 thí nghiệm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61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23990" y="253871"/>
            <a:ext cx="5105400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2.Việc hiểu tính chất của chất có lợi gì ? 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6600" y="5295900"/>
            <a:ext cx="2133600" cy="304271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HUỲNH TIẾN THỊNH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762000" y="800100"/>
            <a:ext cx="7543800" cy="44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sym typeface="Symbol"/>
              </a:rPr>
              <a:t>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Giúp phân biệt chất này với chất khác ( nhận biết chất )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786897" y="1359158"/>
            <a:ext cx="3404103" cy="44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sym typeface="Symbol"/>
              </a:rPr>
              <a:t>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Biết cách sử dụng chất 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787650" y="1882273"/>
            <a:ext cx="7289550" cy="44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sym typeface="Symbol"/>
              </a:rPr>
              <a:t>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Biết ứng dụng chất thích hợp trong đời sống và sản xuất</a:t>
            </a:r>
            <a:endParaRPr lang="en-US" sz="2200" dirty="0"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1226" y="684758"/>
            <a:ext cx="0" cy="164552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5" y="3113278"/>
            <a:ext cx="2257331" cy="153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4382"/>
            <a:ext cx="2514600" cy="167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4" name="Picture 18" descr="Lốp tải SRC 10.00-20 20 PR SV 6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01" y="2552700"/>
            <a:ext cx="2301660" cy="23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Tác hại của thuốc lá với da | Sở Y t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42" y="2797805"/>
            <a:ext cx="2878025" cy="1920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5" y="2840350"/>
            <a:ext cx="3322381" cy="1957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9" y="2827615"/>
            <a:ext cx="3291954" cy="198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90" y="2729338"/>
            <a:ext cx="2902120" cy="2080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 autoUpdateAnimBg="0"/>
      <p:bldP spid="13" grpId="0" autoUpdateAnimBg="0"/>
      <p:bldP spid="14" grpId="0" autoUpdateAnimBg="0"/>
      <p:bldP spid="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690352" y="1021948"/>
            <a:ext cx="31958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sym typeface="Symbol"/>
              </a:rPr>
              <a:t>1. Chất tinh khiết là gì ? 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422489" y="406698"/>
            <a:ext cx="340112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III - CHẤT TINH KHIẾT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990600" y="1461128"/>
            <a:ext cx="5486400" cy="4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sym typeface="Symbol"/>
              </a:rPr>
              <a:t>Chất tinh khiết là chất không có lẫn chất khác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HUỲNH TIẾN THỊNH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1059313" y="1964876"/>
            <a:ext cx="3856264" cy="4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sym typeface="Symbol"/>
              </a:rPr>
              <a:t>Vd : Nước cất là nước tinh khiết  </a:t>
            </a:r>
            <a:endParaRPr lang="en-US" sz="22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794" r="5595" b="7936"/>
          <a:stretch/>
        </p:blipFill>
        <p:spPr>
          <a:xfrm>
            <a:off x="1524000" y="2560846"/>
            <a:ext cx="5249636" cy="2734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4" t="12279" r="14643" b="12572"/>
          <a:stretch/>
        </p:blipFill>
        <p:spPr>
          <a:xfrm>
            <a:off x="6629400" y="622140"/>
            <a:ext cx="2292319" cy="193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5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3" grpId="0"/>
      <p:bldP spid="3225" grpId="0" animBg="1"/>
      <p:bldP spid="1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690352" y="1021948"/>
            <a:ext cx="22970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sym typeface="Symbol"/>
              </a:rPr>
              <a:t>2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sym typeface="Symbol"/>
              </a:rPr>
              <a:t>. Hỗn hợp là gì ? 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422489" y="406698"/>
            <a:ext cx="340112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III - CHẤT TINH KHIẾT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1072239" y="1461128"/>
            <a:ext cx="5252361" cy="4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sz="2200" dirty="0">
                <a:latin typeface="Times New Roman" pitchFamily="18" charset="0"/>
                <a:sym typeface="Symbol"/>
              </a:rPr>
              <a:t>H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ỗn hợp là sự trộn lẫn nhiều chất với nhau. 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HUỲNH TIẾN THỊNH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1136188" y="2019300"/>
            <a:ext cx="7172336" cy="4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sym typeface="Symbol"/>
              </a:rPr>
              <a:t>Vd : Nước tự nhiên ( nước ao hồ , sông , suối ) ; nước khoáng</a:t>
            </a:r>
            <a:endParaRPr lang="en-US" sz="22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15101"/>
            <a:ext cx="354975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8" y="2624955"/>
            <a:ext cx="3389987" cy="254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25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3" grpId="0"/>
      <p:bldP spid="3225" grpId="0" animBg="1"/>
      <p:bldP spid="1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0556" y="369213"/>
            <a:ext cx="3832844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</a:rPr>
              <a:t>3.- Tách chất ra khỏi hỗn hợp 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10556" y="1104900"/>
            <a:ext cx="6606766" cy="904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sym typeface="Symbol"/>
              </a:rPr>
              <a:t>a)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Nước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biển là một hỗn hợp gồm nước và muối, làm thế nào để tách muối ra khỏi nước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biển  ?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9470" name="Picture 14" descr="Picture1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62" y="430515"/>
            <a:ext cx="1524000" cy="15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7" y="2400300"/>
            <a:ext cx="3251200" cy="2101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2400300"/>
            <a:ext cx="472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Những người dân, sẽ dẫn nước biển vào những ruộng muối. Dưới ánh nắng mặt trời, nước biển sẽ bốc hơi bay đi.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Ta thu được muối 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07E-2CDF-4058-8E89-C867DD3BF66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0" y="342900"/>
            <a:ext cx="74676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sym typeface="Symbol"/>
              </a:rPr>
              <a:t>b)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Dầu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ăn lẫn với nước làm thế nào tách riêng dầu ăn ra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r="5091"/>
          <a:stretch/>
        </p:blipFill>
        <p:spPr>
          <a:xfrm>
            <a:off x="4648200" y="900529"/>
            <a:ext cx="4038600" cy="425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4210" y="1901564"/>
            <a:ext cx="4724400" cy="26314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hỗn hợp dầu ăn và nước vào phễu chiết. 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Mở khóa cho nước từ từ chảy xuống bình tam giác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Đến khi nước chảy hết, ta khóa lại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Em hãy nhận xét về thể và mùa sắc của than đá, dầu ăn, hơi nước trong các  hình 8.4,8.5 và 8.6 - Giải sách chân trời sáng tạo khoa học tự nhiên 6 -  Tech12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061" r="5691" b="9958"/>
          <a:stretch/>
        </p:blipFill>
        <p:spPr bwMode="auto">
          <a:xfrm>
            <a:off x="5486400" y="1790700"/>
            <a:ext cx="307939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65708" y="568379"/>
            <a:ext cx="3832844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</a:rPr>
              <a:t>3.- Tách chất ra khỏi hỗn hợp 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19142" y="1285960"/>
            <a:ext cx="7374028" cy="4985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sym typeface="Symbol"/>
              </a:rPr>
              <a:t>Trình bày phương pháp tách riêng hỗn hợp muối ăn và cát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9470" name="Picture 14" descr="Picture1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29" y="430515"/>
            <a:ext cx="1524000" cy="15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GV HUỲNH TIẾN THỊNH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AutoShape 2" descr="SGK Scan] ✓ Bài 37: Dung dịch - Sách Giáo Khoa - Học Online Cùng  Sachgiaibaita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SGK Scan] ✓ Bài 37: Dung dịch - Sách Giáo Khoa - Học Online Cùng  Sachgiaibaitap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Bài 37: Dung dị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75" y="2356623"/>
            <a:ext cx="3946529" cy="2024877"/>
          </a:xfrm>
          <a:prstGeom prst="rect">
            <a:avLst/>
          </a:prstGeom>
        </p:spPr>
      </p:pic>
      <p:pic>
        <p:nvPicPr>
          <p:cNvPr id="31752" name="Picture 8" descr="Trả lời câu hỏi thảo luận 7 trang 83 SGK KHTN 6 Chân trời sáng tạo | Khoa  học tự nhiên lớp 6 - CT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7836" r="9620" b="36983"/>
          <a:stretch/>
        </p:blipFill>
        <p:spPr bwMode="auto">
          <a:xfrm>
            <a:off x="4953000" y="2177751"/>
            <a:ext cx="3992578" cy="21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470" y="1841768"/>
            <a:ext cx="5124246" cy="2631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Hòa tan hỗn hợp muối ăn và cát vào cốc chứa nước, khuấy đều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 Muối ăn tan , cát không tan lắng xuống.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 Dùng giấy lọc , lọc cát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Cô cạn nước muối để thu được muối ăn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1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364444" y="1054604"/>
            <a:ext cx="845570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sym typeface="Symbol"/>
              </a:rPr>
              <a:t>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Vật thể là những gì xung quanh ta, con người có thể thấy và chạm được  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422489" y="406698"/>
            <a:ext cx="308584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CHẤT CÓ Ở ĐÂU ?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229" name="Picture 157" descr="Picture1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43" y="102991"/>
            <a:ext cx="840530" cy="85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364444" y="1561901"/>
            <a:ext cx="32169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sym typeface="Symbol"/>
              </a:rPr>
              <a:t>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Vật thể chia thành 2 loại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13" name="Text Box 151"/>
          <p:cNvSpPr txBox="1">
            <a:spLocks noChangeArrowheads="1"/>
          </p:cNvSpPr>
          <p:nvPr/>
        </p:nvSpPr>
        <p:spPr bwMode="auto">
          <a:xfrm>
            <a:off x="751438" y="2126316"/>
            <a:ext cx="6324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sym typeface="Symbol"/>
              </a:rPr>
              <a:t>-</a:t>
            </a:r>
            <a:r>
              <a:rPr lang="en-US" sz="2200" b="1" dirty="0" smtClean="0">
                <a:latin typeface="Times New Roman" pitchFamily="18" charset="0"/>
                <a:sym typeface="Symbol"/>
              </a:rPr>
              <a:t>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Vật thể tự nhiên ( cây cối, mặt trời, quả chanh .... )  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779352" y="2599282"/>
            <a:ext cx="51733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sym typeface="Symbol"/>
              </a:rPr>
              <a:t>-</a:t>
            </a:r>
            <a:r>
              <a:rPr lang="en-US" sz="2200" b="1" dirty="0" smtClean="0">
                <a:latin typeface="Times New Roman" pitchFamily="18" charset="0"/>
                <a:sym typeface="Symbol"/>
              </a:rPr>
              <a:t>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Vật thể nhân tạo ( bàn ghế , tập , sách .... )  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404808" y="3162300"/>
            <a:ext cx="58435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sym typeface="Symbol"/>
              </a:rPr>
              <a:t>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sym typeface="Symbol"/>
              </a:rPr>
              <a:t>Chất tạo nên vật thể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, chất có ở khắp mọi nơi 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16" name="Text Box 151"/>
          <p:cNvSpPr txBox="1">
            <a:spLocks noChangeArrowheads="1"/>
          </p:cNvSpPr>
          <p:nvPr/>
        </p:nvSpPr>
        <p:spPr bwMode="auto">
          <a:xfrm>
            <a:off x="692997" y="3717582"/>
            <a:ext cx="450671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sym typeface="Symbol"/>
              </a:rPr>
              <a:t>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sym typeface="Symbol"/>
              </a:rPr>
              <a:t>Ở đâu có vật thể là ở đó có chất 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23" r="-1" b="10768"/>
          <a:stretch/>
        </p:blipFill>
        <p:spPr>
          <a:xfrm>
            <a:off x="7334807" y="4249399"/>
            <a:ext cx="1528762" cy="127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22864" b="25793"/>
          <a:stretch/>
        </p:blipFill>
        <p:spPr>
          <a:xfrm>
            <a:off x="5174881" y="4456421"/>
            <a:ext cx="1958829" cy="108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49" y="4393937"/>
            <a:ext cx="2334831" cy="13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" y="4282589"/>
            <a:ext cx="2732361" cy="143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14731" r="9202" b="5561"/>
          <a:stretch/>
        </p:blipFill>
        <p:spPr>
          <a:xfrm>
            <a:off x="7416284" y="2373758"/>
            <a:ext cx="1441612" cy="141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422489" y="1054604"/>
            <a:ext cx="2057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sym typeface="Symbol"/>
              </a:rPr>
              <a:t>Vật thể là gì ? 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3" grpId="0"/>
      <p:bldP spid="3225" grpId="0" animBg="1"/>
      <p:bldP spid="12" grpId="0"/>
      <p:bldP spid="13" grpId="0"/>
      <p:bldP spid="14" grpId="0"/>
      <p:bldP spid="15" grpId="0"/>
      <p:bldP spid="16" grpId="0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"/>
            <a:ext cx="8534400" cy="1295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a) Nêu hai ví dụ về vật thể tự nhiên ? Hai ví dụ về vật thể nhân tạo ? 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b) Vì sao nói ở đâu có chất ở đó có vật thể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326" y="2101252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Hai vật thể tự nhiên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3926" y="2101251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Cây cối ,   Hòn đá ,  Quả chanh ,  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215" y="2231442"/>
            <a:ext cx="1143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36926" y="2231442"/>
            <a:ext cx="1143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02896" y="2173674"/>
            <a:ext cx="1248629" cy="53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5856" y="2042171"/>
            <a:ext cx="1248629" cy="53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7073" y="3007158"/>
            <a:ext cx="2673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Hai vật thể nhân tạo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2032" y="3008272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Ngôi nhà, bàn ghế ,  tập sách , thước ....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9769" y="3081468"/>
            <a:ext cx="1143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4798" y="3066887"/>
            <a:ext cx="918939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9125" y="3062700"/>
            <a:ext cx="918939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02901" y="3026488"/>
            <a:ext cx="918939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5659" y="3762847"/>
            <a:ext cx="743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Bởi vì chất tạo nên vật thể nên ở đâu có chất ở đó có vật thể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07E-2CDF-4058-8E89-C867DD3BF6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0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53" y="301411"/>
            <a:ext cx="8534400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 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Kế tên 3 vật được làm bằng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34394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Nhôm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022" y="934393"/>
            <a:ext cx="5118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Ấm đun nước,   Cửa  ,  Chén , Thau ...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621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Thủy tinh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6852" y="1544838"/>
            <a:ext cx="3784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Lọ cắm hoa,  Ly ,   Cửa kính ....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696" y="2188962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Chất dẻo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8748" y="2171700"/>
            <a:ext cx="4546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Bàn ghế , Thau ,   Ly  .....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82" y="3247818"/>
            <a:ext cx="1955549" cy="217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5" b="7009"/>
          <a:stretch/>
        </p:blipFill>
        <p:spPr>
          <a:xfrm>
            <a:off x="4470916" y="3396170"/>
            <a:ext cx="2214851" cy="18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" y="3467100"/>
            <a:ext cx="1911495" cy="2012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6142"/>
          <a:stretch/>
        </p:blipFill>
        <p:spPr>
          <a:xfrm>
            <a:off x="6674667" y="3467100"/>
            <a:ext cx="2438400" cy="206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1600200" y="995222"/>
            <a:ext cx="1854456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82625" y="951227"/>
            <a:ext cx="550281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5252" y="933167"/>
            <a:ext cx="806789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31542" y="940994"/>
            <a:ext cx="106445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97986" y="1625043"/>
            <a:ext cx="14669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" y="3359689"/>
            <a:ext cx="2092352" cy="209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30"/>
          <p:cNvSpPr/>
          <p:nvPr/>
        </p:nvSpPr>
        <p:spPr>
          <a:xfrm>
            <a:off x="3538351" y="1632825"/>
            <a:ext cx="550281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90" y="3156391"/>
            <a:ext cx="2374900" cy="237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ectangle 32"/>
          <p:cNvSpPr/>
          <p:nvPr/>
        </p:nvSpPr>
        <p:spPr>
          <a:xfrm>
            <a:off x="4222411" y="1622928"/>
            <a:ext cx="1416389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35" y="3173689"/>
            <a:ext cx="2761545" cy="210082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97690" y="2215650"/>
            <a:ext cx="11646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9" b="11446"/>
          <a:stretch/>
        </p:blipFill>
        <p:spPr>
          <a:xfrm>
            <a:off x="226393" y="3156391"/>
            <a:ext cx="3506974" cy="206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ectangle 36"/>
          <p:cNvSpPr/>
          <p:nvPr/>
        </p:nvSpPr>
        <p:spPr>
          <a:xfrm>
            <a:off x="3062330" y="2195230"/>
            <a:ext cx="759749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78" y="3280938"/>
            <a:ext cx="2831729" cy="188781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857765" y="2211971"/>
            <a:ext cx="117143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98" y="3332906"/>
            <a:ext cx="2286000" cy="1524000"/>
          </a:xfrm>
          <a:prstGeom prst="rect">
            <a:avLst/>
          </a:prstGeom>
        </p:spPr>
      </p:pic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07E-2CDF-4058-8E89-C867DD3BF6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47" y="219934"/>
            <a:ext cx="8534400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3 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Hãy chỉ ra đâu là vật thể , đâu là chất ( những từ in đậm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07E-2CDF-4058-8E89-C867DD3BF66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81809"/>
              </p:ext>
            </p:extLst>
          </p:nvPr>
        </p:nvGraphicFramePr>
        <p:xfrm>
          <a:off x="381000" y="753334"/>
          <a:ext cx="8305800" cy="4626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295400"/>
                <a:gridCol w="1447800"/>
              </a:tblGrid>
              <a:tr h="35156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Thể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12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(a) </a:t>
                      </a:r>
                      <a:r>
                        <a:rPr lang="en-US" sz="21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 thể người </a:t>
                      </a: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có 63% - 68% về khối lượng là </a:t>
                      </a:r>
                      <a:r>
                        <a:rPr lang="en-US" sz="21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thể người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127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(b) </a:t>
                      </a:r>
                      <a:r>
                        <a:rPr lang="en-US" sz="21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 chì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là chất dùng để làm 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lõi bút chì</a:t>
                      </a:r>
                      <a:endParaRPr lang="en-US" sz="21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Lõi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bút chì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Than chì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127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(c) </a:t>
                      </a:r>
                      <a:r>
                        <a:rPr lang="en-US" sz="21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điện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làm bằng 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được bọc một lớp 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 dẻo</a:t>
                      </a:r>
                      <a:endParaRPr lang="en-US" sz="21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điện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Chất dẻo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127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(d) </a:t>
                      </a:r>
                      <a:r>
                        <a:rPr lang="en-US" sz="2100" b="1" i="1" u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100" b="1" i="1" u="non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i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r>
                        <a:rPr lang="en-US" sz="21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bằng sợi bông (95%-98% là 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xenlulose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mặc thoáng mát hơn may bằng 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nilon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(một loại sợi tổng hợp) 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Xenlulose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Nilon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127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(e) </a:t>
                      </a:r>
                      <a:r>
                        <a:rPr lang="en-US" sz="21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 đạp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được chế tạo từ </a:t>
                      </a:r>
                      <a:r>
                        <a:rPr lang="en-US" sz="21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sắt, nhôm, cao su</a:t>
                      </a:r>
                      <a:endParaRPr lang="en-US" sz="21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Xe đạp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Sắt,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nhôm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Cao su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72200" y="12573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0995" y="12573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96000" y="2055512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450995" y="2050986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92228" y="2808459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472877" y="2781300"/>
            <a:ext cx="990600" cy="59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74117" y="3799059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18554" y="3771900"/>
            <a:ext cx="1155834" cy="59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02030" y="4773054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396676" y="4773054"/>
            <a:ext cx="1177711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1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4776" y="373767"/>
            <a:ext cx="1778885" cy="4968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KẾT 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2080" y="5296959"/>
            <a:ext cx="2895600" cy="304271"/>
          </a:xfrm>
        </p:spPr>
        <p:txBody>
          <a:bodyPr/>
          <a:lstStyle/>
          <a:p>
            <a:r>
              <a:rPr lang="en-US" dirty="0" smtClean="0"/>
              <a:t>GV HUỲNH TIẾN THỊNH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07E-2CDF-4058-8E89-C867DD3BF6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1130" y="954467"/>
            <a:ext cx="7010400" cy="240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Chất có ở xung quanh chúng ta, nơi nào có vật thể thì nơi đó có chất.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Một vật thể có thể được tạo từ một chất hoặc nhiều chất.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Một chất có thể tạo ra nhiều vật thể khác nhau.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925033"/>
            <a:ext cx="0" cy="25146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87" y="3180364"/>
            <a:ext cx="3133725" cy="242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10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690352" y="1054604"/>
            <a:ext cx="51981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sym typeface="Symbol"/>
              </a:rPr>
              <a:t>1. Mỗi chất có những tính chất nhất định 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422489" y="406698"/>
            <a:ext cx="378334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II - TÍNH CHẤT CỦA CHẤT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1143000" y="1562927"/>
            <a:ext cx="7239000" cy="121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b="1" dirty="0">
                <a:latin typeface="Times New Roman" pitchFamily="18" charset="0"/>
                <a:sym typeface="Symbol"/>
              </a:rPr>
              <a:t> </a:t>
            </a:r>
            <a:r>
              <a:rPr lang="en-US" sz="2200" b="1" dirty="0" smtClean="0">
                <a:latin typeface="Times New Roman" pitchFamily="18" charset="0"/>
                <a:sym typeface="Symbol"/>
              </a:rPr>
              <a:t>Tính chất vật lí :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trạng thái ( rắn , lỏng , khí ) ; màu sắc ; tan hay không tan trong nước ; khả năng dẫn điện, nhiệt độ sôi, nhiệt độ nóng chảy ......</a:t>
            </a:r>
            <a:r>
              <a:rPr lang="en-US" sz="2200" b="1" dirty="0" smtClean="0">
                <a:latin typeface="Times New Roman" pitchFamily="18" charset="0"/>
                <a:sym typeface="Symbol"/>
              </a:rPr>
              <a:t> 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8"/>
          <a:stretch/>
        </p:blipFill>
        <p:spPr>
          <a:xfrm>
            <a:off x="0" y="3789617"/>
            <a:ext cx="3517900" cy="192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7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3" grpId="0"/>
      <p:bldP spid="322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690352" y="1054604"/>
            <a:ext cx="51981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sym typeface="Symbol"/>
              </a:rPr>
              <a:t>1. Mỗi chất có những tính chất nhất định 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422489" y="406698"/>
            <a:ext cx="378334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II - TÍNH CHẤT CỦA CHẤT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1143000" y="1562927"/>
            <a:ext cx="7239000" cy="121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b="1" dirty="0">
                <a:latin typeface="Times New Roman" pitchFamily="18" charset="0"/>
                <a:sym typeface="Symbol"/>
              </a:rPr>
              <a:t> </a:t>
            </a:r>
            <a:r>
              <a:rPr lang="en-US" sz="2200" b="1" dirty="0" smtClean="0">
                <a:latin typeface="Times New Roman" pitchFamily="18" charset="0"/>
                <a:sym typeface="Symbol"/>
              </a:rPr>
              <a:t>Tính chất vật lí :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trạng thái ( rắn , lỏng , khí ) ; màu sắc ; tan hay không tan trong nước ; khả năng dẫn điện, nhiệt độ sôi, nhiệt độ nóng chảy ......</a:t>
            </a:r>
            <a:r>
              <a:rPr lang="en-US" sz="2200" b="1" dirty="0" smtClean="0">
                <a:latin typeface="Times New Roman" pitchFamily="18" charset="0"/>
                <a:sym typeface="Symbol"/>
              </a:rPr>
              <a:t> 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HUỲNH TIẾN THỊNH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Text Box 151"/>
          <p:cNvSpPr txBox="1">
            <a:spLocks noChangeArrowheads="1"/>
          </p:cNvSpPr>
          <p:nvPr/>
        </p:nvSpPr>
        <p:spPr bwMode="auto">
          <a:xfrm>
            <a:off x="1143000" y="2894849"/>
            <a:ext cx="7239000" cy="8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b="1" dirty="0">
                <a:latin typeface="Times New Roman" pitchFamily="18" charset="0"/>
                <a:sym typeface="Symbol"/>
              </a:rPr>
              <a:t> </a:t>
            </a:r>
            <a:r>
              <a:rPr lang="en-US" sz="2200" b="1" dirty="0" smtClean="0">
                <a:latin typeface="Times New Roman" pitchFamily="18" charset="0"/>
                <a:sym typeface="Symbol"/>
              </a:rPr>
              <a:t>Tính chất hóa học : </a:t>
            </a:r>
            <a:r>
              <a:rPr lang="en-US" sz="2200" dirty="0" smtClean="0">
                <a:latin typeface="Times New Roman" pitchFamily="18" charset="0"/>
                <a:sym typeface="Symbol"/>
              </a:rPr>
              <a:t>khả năng biến đổi thành chất khác, khả năng phân hủy, cháy được ... </a:t>
            </a:r>
            <a:endParaRPr lang="en-US" sz="2200" b="1" dirty="0"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8"/>
          <a:stretch/>
        </p:blipFill>
        <p:spPr>
          <a:xfrm>
            <a:off x="0" y="3789617"/>
            <a:ext cx="3517900" cy="192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4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228600" y="302281"/>
            <a:ext cx="8491331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4 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 sánh các tính chất ( Màu sắc, mùi vị, tính tan trong nước, </a:t>
            </a: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tính cháy được của các chất muối ăn , đường , than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3F0-7418-4A55-8C01-4251EA2C9168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89164"/>
              </p:ext>
            </p:extLst>
          </p:nvPr>
        </p:nvGraphicFramePr>
        <p:xfrm>
          <a:off x="304798" y="1363980"/>
          <a:ext cx="8415132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2"/>
                <a:gridCol w="2209800"/>
                <a:gridCol w="2362200"/>
                <a:gridCol w="2166730"/>
              </a:tblGrid>
              <a:tr h="35052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ăn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sắc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vị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trong nước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Tan trong nước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Tan trong nước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trong nước</a:t>
                      </a:r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năng cháy được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được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6" y="4094023"/>
            <a:ext cx="2257331" cy="153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55" y="3997968"/>
            <a:ext cx="2514600" cy="167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 b="11555"/>
          <a:stretch/>
        </p:blipFill>
        <p:spPr>
          <a:xfrm>
            <a:off x="6096000" y="4146717"/>
            <a:ext cx="2246440" cy="143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777136" y="1826912"/>
            <a:ext cx="7280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016371" y="1826912"/>
            <a:ext cx="7280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00870" y="1817859"/>
            <a:ext cx="7280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759029" y="2275059"/>
            <a:ext cx="7280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98264" y="2275059"/>
            <a:ext cx="7280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282763" y="2266006"/>
            <a:ext cx="7280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286000" y="2830341"/>
            <a:ext cx="160019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85944" y="2839394"/>
            <a:ext cx="162624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79883" y="2652283"/>
            <a:ext cx="1524000" cy="61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273912" y="3467100"/>
            <a:ext cx="160019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571984" y="3547076"/>
            <a:ext cx="162624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02901" y="3401090"/>
            <a:ext cx="1524000" cy="524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1106</Words>
  <Application>Microsoft Office PowerPoint</Application>
  <PresentationFormat>On-screen Show (16:10)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0978.257.885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WinXP_SP2_Full</dc:creator>
  <cp:lastModifiedBy>amin</cp:lastModifiedBy>
  <cp:revision>67</cp:revision>
  <dcterms:created xsi:type="dcterms:W3CDTF">2009-07-22T05:35:12Z</dcterms:created>
  <dcterms:modified xsi:type="dcterms:W3CDTF">2021-09-15T01:28:44Z</dcterms:modified>
</cp:coreProperties>
</file>