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86" r:id="rId5"/>
  </p:sldMasterIdLst>
  <p:sldIdLst>
    <p:sldId id="264" r:id="rId6"/>
    <p:sldId id="316" r:id="rId7"/>
    <p:sldId id="394" r:id="rId8"/>
    <p:sldId id="365" r:id="rId9"/>
    <p:sldId id="327" r:id="rId10"/>
    <p:sldId id="402" r:id="rId11"/>
    <p:sldId id="405" r:id="rId12"/>
    <p:sldId id="391" r:id="rId13"/>
    <p:sldId id="406" r:id="rId14"/>
    <p:sldId id="407" r:id="rId15"/>
    <p:sldId id="401" r:id="rId16"/>
    <p:sldId id="399" r:id="rId17"/>
    <p:sldId id="410" r:id="rId18"/>
    <p:sldId id="408" r:id="rId19"/>
    <p:sldId id="409" r:id="rId20"/>
    <p:sldId id="400" r:id="rId21"/>
    <p:sldId id="395" r:id="rId22"/>
    <p:sldId id="396" r:id="rId23"/>
    <p:sldId id="411" r:id="rId24"/>
    <p:sldId id="412" r:id="rId25"/>
    <p:sldId id="446" r:id="rId26"/>
    <p:sldId id="387" r:id="rId27"/>
    <p:sldId id="448" r:id="rId28"/>
    <p:sldId id="447" r:id="rId29"/>
    <p:sldId id="41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CS Nguyen Minh Hoang" initials="TNMH" lastIdx="2" clrIdx="0">
    <p:extLst>
      <p:ext uri="{19B8F6BF-5375-455C-9EA6-DF929625EA0E}">
        <p15:presenceInfo xmlns:p15="http://schemas.microsoft.com/office/powerpoint/2012/main" userId="S::thcsnguyenminhhoang.q11@hcm.edu.vn::db7bee2d-ce8f-4fe3-8ba6-5d8d32d47c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03F2B"/>
    <a:srgbClr val="800080"/>
    <a:srgbClr val="0000CC"/>
    <a:srgbClr val="FCF7F1"/>
    <a:srgbClr val="66CCFF"/>
    <a:srgbClr val="33CC33"/>
    <a:srgbClr val="00FF00"/>
    <a:srgbClr val="000066"/>
    <a:srgbClr val="344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9" d="100"/>
          <a:sy n="109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206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6FA2B21-3FCD-4721-B95C-427943F61125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50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D3636C-732A-4AD0-8FC1-DF48E5EDF43D}"/>
              </a:ext>
            </a:extLst>
          </p:cNvPr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B2F0D5-097C-4813-9F05-20F272D2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54A22-7DFD-4C1E-BF78-A1615F741BC4}" type="datetime1">
              <a:rPr lang="en-US"/>
              <a:pPr>
                <a:defRPr/>
              </a:pPr>
              <a:t>1/10/2022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F06923-6DB8-4CE7-A549-8794D49B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7189D5-F7D8-48DF-9676-B682A478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EA48-FEC5-466E-84CE-14F17D743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52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E0161-CBC9-4A8B-A2F2-EE87B25D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98C71-DDE3-4A24-920C-A8C15D3E741A}" type="datetime1">
              <a:rPr lang="en-US"/>
              <a:pPr>
                <a:defRPr/>
              </a:pPr>
              <a:t>1/10/2022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D5E70-8B3D-43C0-A0F2-0DB58F70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85255-D9D7-4456-8CBB-4E56FB2B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65937-4A58-4662-8A3B-68A5A09078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10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7D0D5B-8ED2-4705-BA72-5D4E2936435C}"/>
              </a:ext>
            </a:extLst>
          </p:cNvPr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58E741-7845-447B-BB21-909EBF3D2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0F9997E-AC0D-4B26-9FAA-28EF0BA8B3AD}" type="datetime1">
              <a:rPr lang="en-US"/>
              <a:pPr>
                <a:defRPr/>
              </a:pPr>
              <a:t>1/10/2022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CDDED7-5E15-45C3-8652-883C52FCF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7A60CB-3D23-48D2-8B6F-A91437B3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44D0FA-AB98-4571-B9C6-B0E6C6A0E9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23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928ED8-AA6F-444B-BDC2-1E0A0BB4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35E7-4CE1-45EF-9AE6-FB54110E655A}" type="datetime1">
              <a:rPr lang="en-US"/>
              <a:pPr>
                <a:defRPr/>
              </a:pPr>
              <a:t>1/10/2022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C03730-C69A-4FFE-91ED-332283C12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1CB58E-0D07-4EB5-9EE7-5004DCB3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E15B3-C8FB-4037-9605-75A3A662B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1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621967-31F7-4B7E-9996-7C23C4BB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3AE1A-546F-40FB-9964-734B36F37F9F}" type="datetime1">
              <a:rPr lang="en-US"/>
              <a:pPr>
                <a:defRPr/>
              </a:pPr>
              <a:t>1/10/2022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2472A7-6E9C-48FD-9B5E-1936041F9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598EBA-DBB6-4C3F-9054-9005ACD7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A7984-8F87-4788-AA42-2B652B196B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52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837804-B96C-4879-BFDB-91465D787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F2C38-D771-4429-816A-F4754C50FBCF}" type="datetime1">
              <a:rPr lang="en-US"/>
              <a:pPr>
                <a:defRPr/>
              </a:pPr>
              <a:t>1/10/2022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AFA990-0FBD-4E08-A439-3A417B2D4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B1E4EF-83D2-43D1-9B3F-3F2D9DC4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9AF45-F3BC-4938-86AE-0EB56459F3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62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0A0416-231E-46EE-AB49-D969DA736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A9FD1-09F1-48ED-9F4D-C6F40D847164}" type="datetime1">
              <a:rPr lang="en-US"/>
              <a:pPr>
                <a:defRPr/>
              </a:pPr>
              <a:t>1/10/2022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97E6A-731A-47FB-B4EF-7F2508A4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88FD3-CCCC-4B11-9C53-4307BDC98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4589-55DE-4A68-B748-04C3736EEE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93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35D8FB-7E11-4CEF-974F-9C2931E3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CD11-4E2F-4950-89B7-50C386501E4F}" type="datetime1">
              <a:rPr lang="en-US"/>
              <a:pPr>
                <a:defRPr/>
              </a:pPr>
              <a:t>1/10/2022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D35DAF-F68A-4172-A91B-BD60B5C7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7DEC9F-B56C-45AE-9C95-CC583697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42CD-2F62-4C6E-9AB5-01FF70D385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3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51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10D89-01D8-4824-918F-1BAC7BD5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8D7EF-FE4D-4759-AA22-10FC04DAA26D}" type="datetime1">
              <a:rPr lang="en-US"/>
              <a:pPr>
                <a:defRPr/>
              </a:pPr>
              <a:t>1/10/2022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C194D-6880-4415-8593-E98652F4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F6883-6B90-4195-859A-C48F48395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38D32-AB24-4520-850A-5BB32500FB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64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7BF44-8220-4F89-83F1-3BB08C53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F1AE8-970F-4FAA-BBB6-22B292D2F351}" type="datetime1">
              <a:rPr lang="en-US"/>
              <a:pPr>
                <a:defRPr/>
              </a:pPr>
              <a:t>1/10/2022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8A25B-12AE-4FDD-91EC-96FC99F2C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E0048-5D88-4854-8941-5466A69C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D13C-A74E-4B2A-B6A8-6164EB357C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851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C512BB-6FDD-4EB0-B734-FCDA92EBA1EA}"/>
              </a:ext>
            </a:extLst>
          </p:cNvPr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180F99-884A-4A7C-9BFC-C5E10F410F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48D6C-F7E7-4AED-AB3D-E592B08F2A92}" type="datetime1">
              <a:rPr lang="en-US"/>
              <a:pPr>
                <a:defRPr/>
              </a:pPr>
              <a:t>1/10/2022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F2BE5E-1608-42A9-AA7E-0F49B98BD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841BE1-0665-460F-BE2B-5F426B919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25A47-D85F-4821-802C-0F667F9AF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025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C646AA-F36E-4540-911D-FFFC0A0EF24A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33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6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8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4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7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5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6FA2B21-3FCD-4721-B95C-427943F61125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71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15BA7B-B198-4BA2-B4B7-F2A3E6F878ED}"/>
              </a:ext>
            </a:extLst>
          </p:cNvPr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E70BBF-B5D1-4BCF-BB98-5F36F5E3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0B8A5436-7ACB-400C-BC70-D6E00F9AC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CEF1-8349-440D-A3EB-907F05702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C6F4530-EED5-44BF-87BD-A450C40CF8DF}" type="datetime1">
              <a:rPr lang="en-US"/>
              <a:pPr>
                <a:defRPr/>
              </a:pPr>
              <a:t>1/10/2022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D0E76-FC5D-4AAD-AF9F-2AC760761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E86AA-1377-4CED-8DD7-ECA0ED577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1FCA61C-AA54-444C-AFDA-625A376AB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55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anose="05000000000000000000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hcsnguyenminhhoang.hcm.edu.vn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28" y="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409147-9C8A-4E37-878B-8EA26E282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5556" y="5842000"/>
            <a:ext cx="7586424" cy="101599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6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Lê </a:t>
            </a:r>
            <a:r>
              <a:rPr lang="en-US" sz="36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E72E45-3CAB-4EB7-B94B-113088EE2401}"/>
              </a:ext>
            </a:extLst>
          </p:cNvPr>
          <p:cNvSpPr txBox="1">
            <a:spLocks/>
          </p:cNvSpPr>
          <p:nvPr/>
        </p:nvSpPr>
        <p:spPr>
          <a:xfrm>
            <a:off x="3048" y="520116"/>
            <a:ext cx="12188952" cy="15377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NGUYỄN MINH HOÀNG – QUẬN 11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289CE5-AC9A-4613-A108-14F91DF1B739}"/>
              </a:ext>
            </a:extLst>
          </p:cNvPr>
          <p:cNvSpPr txBox="1">
            <a:spLocks/>
          </p:cNvSpPr>
          <p:nvPr/>
        </p:nvSpPr>
        <p:spPr>
          <a:xfrm>
            <a:off x="0" y="2057914"/>
            <a:ext cx="12192000" cy="1129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1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CÔNG NGHỆ 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7EB2B3-9228-4E67-B040-EFF5C7181023}"/>
              </a:ext>
            </a:extLst>
          </p:cNvPr>
          <p:cNvSpPr txBox="1">
            <a:spLocks/>
          </p:cNvSpPr>
          <p:nvPr/>
        </p:nvSpPr>
        <p:spPr>
          <a:xfrm>
            <a:off x="-6076" y="3887812"/>
            <a:ext cx="12188952" cy="1537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</a:t>
            </a:r>
            <a:r>
              <a:rPr lang="vi-VN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606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66C7F-E41F-4F5F-AAF1-6DEE2052CFEF}"/>
              </a:ext>
            </a:extLst>
          </p:cNvPr>
          <p:cNvSpPr txBox="1"/>
          <p:nvPr/>
        </p:nvSpPr>
        <p:spPr>
          <a:xfrm>
            <a:off x="530185" y="1996576"/>
            <a:ext cx="1149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V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 THIÊN NHIÊN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4CFB0-ED74-4136-AEB2-5421A0BB6459}"/>
              </a:ext>
            </a:extLst>
          </p:cNvPr>
          <p:cNvSpPr txBox="1"/>
          <p:nvPr/>
        </p:nvSpPr>
        <p:spPr>
          <a:xfrm>
            <a:off x="746236" y="2566153"/>
            <a:ext cx="11063400" cy="2779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sẵn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nguồn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gốc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cotton (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…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tằm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tằm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cừu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dê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...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A10FBF-E296-42B3-A49E-8A6A2B2A093E}"/>
              </a:ext>
            </a:extLst>
          </p:cNvPr>
          <p:cNvSpPr txBox="1"/>
          <p:nvPr/>
        </p:nvSpPr>
        <p:spPr>
          <a:xfrm>
            <a:off x="746236" y="5370350"/>
            <a:ext cx="11063400" cy="139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độ hút ẩm cao nên mặc thoáng mát nhưng dễ bị nhàu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phơi lâu khô.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9952A98-B9A0-4637-9EBE-D6D9977D4B19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r>
              <a:rPr kumimoji="0" lang="en-US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kumimoji="0" lang="vi-VN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CÁC LOẠI VẢI THƯỜNG DÙNG TRONG MAY MẶC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80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66C7F-E41F-4F5F-AAF1-6DEE2052CFEF}"/>
              </a:ext>
            </a:extLst>
          </p:cNvPr>
          <p:cNvSpPr txBox="1"/>
          <p:nvPr/>
        </p:nvSpPr>
        <p:spPr>
          <a:xfrm>
            <a:off x="530185" y="1996576"/>
            <a:ext cx="1149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V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 HÓA 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9952A98-B9A0-4637-9EBE-D6D9977D4B19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r>
              <a:rPr kumimoji="0" lang="en-US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kumimoji="0" lang="vi-VN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CÁC LOẠI VẢI THƯỜNG DÙNG TRONG MAY MẶC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3C3CC7-F50F-41B6-BB91-78AA3DBAD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37" y="2294168"/>
            <a:ext cx="1433525" cy="1391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1E9ECD2F-748E-4107-A130-6281F068658E}"/>
              </a:ext>
            </a:extLst>
          </p:cNvPr>
          <p:cNvSpPr/>
          <p:nvPr/>
        </p:nvSpPr>
        <p:spPr>
          <a:xfrm>
            <a:off x="3897014" y="3748157"/>
            <a:ext cx="4397972" cy="832877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D8D81B6F-3FF1-4B82-A8B0-E03C0C7D749F}"/>
              </a:ext>
            </a:extLst>
          </p:cNvPr>
          <p:cNvSpPr/>
          <p:nvPr/>
        </p:nvSpPr>
        <p:spPr>
          <a:xfrm>
            <a:off x="745147" y="4783136"/>
            <a:ext cx="10701704" cy="1872762"/>
          </a:xfrm>
          <a:prstGeom prst="round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lvl="0" algn="ctr">
              <a:lnSpc>
                <a:spcPct val="150000"/>
              </a:lnSpc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23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66C7F-E41F-4F5F-AAF1-6DEE2052CFEF}"/>
              </a:ext>
            </a:extLst>
          </p:cNvPr>
          <p:cNvSpPr txBox="1"/>
          <p:nvPr/>
        </p:nvSpPr>
        <p:spPr>
          <a:xfrm>
            <a:off x="530185" y="1996576"/>
            <a:ext cx="1149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V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 HÓA 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9952A98-B9A0-4637-9EBE-D6D9977D4B19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r>
              <a:rPr kumimoji="0" lang="en-US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kumimoji="0" lang="vi-VN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CÁC LOẠI VẢI THƯỜNG DÙNG TRONG MAY MẶC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99C2B0-2DA3-48AD-B1F2-C1AA4F0C8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2700977"/>
            <a:ext cx="6000024" cy="39549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5A5261-4F34-4B2C-9DA3-E6569A0B5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954" y="2180765"/>
            <a:ext cx="1285489" cy="124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C3767024-E6E0-415D-BD11-10BFB38C6834}"/>
              </a:ext>
            </a:extLst>
          </p:cNvPr>
          <p:cNvSpPr/>
          <p:nvPr/>
        </p:nvSpPr>
        <p:spPr>
          <a:xfrm>
            <a:off x="6277936" y="3429000"/>
            <a:ext cx="5602906" cy="75613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C22C123D-A1A0-4127-B3E9-16398A1B36EE}"/>
              </a:ext>
            </a:extLst>
          </p:cNvPr>
          <p:cNvSpPr/>
          <p:nvPr/>
        </p:nvSpPr>
        <p:spPr>
          <a:xfrm>
            <a:off x="6300245" y="4366949"/>
            <a:ext cx="5602906" cy="2165736"/>
          </a:xfrm>
          <a:prstGeom prst="round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91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6DF6482-40A3-460E-B8B5-820E70DA4606}"/>
              </a:ext>
            </a:extLst>
          </p:cNvPr>
          <p:cNvSpPr/>
          <p:nvPr/>
        </p:nvSpPr>
        <p:spPr>
          <a:xfrm>
            <a:off x="1998066" y="248174"/>
            <a:ext cx="8195868" cy="1496913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lvl="0" algn="ctr">
              <a:lnSpc>
                <a:spcPct val="150000"/>
              </a:lnSpc>
              <a:defRPr/>
            </a:pP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39E01-34B1-44EB-8E52-D6779DCB5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755" y="2087845"/>
            <a:ext cx="4441833" cy="2866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705EB8-312F-4145-9FC1-647E25176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22" y="2087845"/>
            <a:ext cx="4273801" cy="28660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F87F12-BE6F-42E3-BBE6-859CB02FB51E}"/>
              </a:ext>
            </a:extLst>
          </p:cNvPr>
          <p:cNvSpPr txBox="1"/>
          <p:nvPr/>
        </p:nvSpPr>
        <p:spPr>
          <a:xfrm>
            <a:off x="10123567" y="228992"/>
            <a:ext cx="20684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150" dirty="0">
                <a:solidFill>
                  <a:srgbClr val="0000CC"/>
                </a:solidFill>
              </a:rPr>
              <a:t>HOẠT </a:t>
            </a:r>
          </a:p>
          <a:p>
            <a:pPr algn="ctr"/>
            <a:r>
              <a:rPr lang="en-US" sz="3200" b="1" spc="150" dirty="0">
                <a:solidFill>
                  <a:srgbClr val="0000CC"/>
                </a:solidFill>
              </a:rPr>
              <a:t>ĐỘNG</a:t>
            </a:r>
          </a:p>
          <a:p>
            <a:pPr algn="ctr"/>
            <a:r>
              <a:rPr lang="en-US" sz="3200" b="1" spc="150" dirty="0">
                <a:solidFill>
                  <a:srgbClr val="0000CC"/>
                </a:solidFill>
              </a:rPr>
              <a:t> NHÓM</a:t>
            </a:r>
            <a:endParaRPr lang="en-US" sz="3200" dirty="0">
              <a:solidFill>
                <a:srgbClr val="0000CC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898641-72C9-4C86-990F-7615637ED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9" y="265367"/>
            <a:ext cx="1541589" cy="1496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C31987-9D2A-4AD9-AC44-3BA163E2D757}"/>
              </a:ext>
            </a:extLst>
          </p:cNvPr>
          <p:cNvCxnSpPr/>
          <p:nvPr/>
        </p:nvCxnSpPr>
        <p:spPr>
          <a:xfrm>
            <a:off x="5884986" y="2018022"/>
            <a:ext cx="0" cy="4587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18DC1538-DAD7-457C-A30F-945B79266231}"/>
              </a:ext>
            </a:extLst>
          </p:cNvPr>
          <p:cNvSpPr/>
          <p:nvPr/>
        </p:nvSpPr>
        <p:spPr>
          <a:xfrm>
            <a:off x="186655" y="5099913"/>
            <a:ext cx="5460937" cy="1496912"/>
          </a:xfrm>
          <a:prstGeom prst="round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sẵn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8BEE7296-55FD-4F8C-9160-4AE8E3FC0232}"/>
              </a:ext>
            </a:extLst>
          </p:cNvPr>
          <p:cNvSpPr/>
          <p:nvPr/>
        </p:nvSpPr>
        <p:spPr>
          <a:xfrm>
            <a:off x="6096000" y="5091120"/>
            <a:ext cx="5909345" cy="1496912"/>
          </a:xfrm>
          <a:prstGeom prst="round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con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6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66C7F-E41F-4F5F-AAF1-6DEE2052CFEF}"/>
              </a:ext>
            </a:extLst>
          </p:cNvPr>
          <p:cNvSpPr txBox="1"/>
          <p:nvPr/>
        </p:nvSpPr>
        <p:spPr>
          <a:xfrm>
            <a:off x="530185" y="1996576"/>
            <a:ext cx="1149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V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 HÓA 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4CFB0-ED74-4136-AEB2-5421A0BB6459}"/>
              </a:ext>
            </a:extLst>
          </p:cNvPr>
          <p:cNvSpPr txBox="1"/>
          <p:nvPr/>
        </p:nvSpPr>
        <p:spPr>
          <a:xfrm>
            <a:off x="166313" y="2518052"/>
            <a:ext cx="11809636" cy="701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con người tạo ra từ một số chất hóa học.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9952A98-B9A0-4637-9EBE-D6D9977D4B19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r>
              <a:rPr kumimoji="0" lang="en-US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kumimoji="0" lang="vi-VN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CÁC LOẠI VẢI THƯỜNG DÙNG TRONG MAY MẶC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20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66C7F-E41F-4F5F-AAF1-6DEE2052CFEF}"/>
              </a:ext>
            </a:extLst>
          </p:cNvPr>
          <p:cNvSpPr txBox="1"/>
          <p:nvPr/>
        </p:nvSpPr>
        <p:spPr>
          <a:xfrm>
            <a:off x="530185" y="1996576"/>
            <a:ext cx="1149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V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 HÓA 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9952A98-B9A0-4637-9EBE-D6D9977D4B19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r>
              <a:rPr kumimoji="0" lang="en-US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kumimoji="0" lang="vi-VN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CÁC LOẠI VẢI THƯỜNG DÙNG TRONG MAY MẶC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99C2B0-2DA3-48AD-B1F2-C1AA4F0C8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2700977"/>
            <a:ext cx="6000024" cy="39549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5A5261-4F34-4B2C-9DA3-E6569A0B5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953" y="2114962"/>
            <a:ext cx="1285489" cy="124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C3767024-E6E0-415D-BD11-10BFB38C6834}"/>
              </a:ext>
            </a:extLst>
          </p:cNvPr>
          <p:cNvSpPr/>
          <p:nvPr/>
        </p:nvSpPr>
        <p:spPr>
          <a:xfrm>
            <a:off x="6300244" y="3458795"/>
            <a:ext cx="5602906" cy="75613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Vải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C22C123D-A1A0-4127-B3E9-16398A1B36EE}"/>
              </a:ext>
            </a:extLst>
          </p:cNvPr>
          <p:cNvSpPr/>
          <p:nvPr/>
        </p:nvSpPr>
        <p:spPr>
          <a:xfrm>
            <a:off x="7238544" y="4385947"/>
            <a:ext cx="3726305" cy="2165736"/>
          </a:xfrm>
          <a:prstGeom prst="round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800" b="1" noProof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Vải</a:t>
            </a:r>
            <a:r>
              <a:rPr kumimoji="0" lang="en-US" sz="2800" b="1" i="0" u="none" strike="noStrike" kern="1200" cap="none" spc="0" normalizeH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</a:t>
            </a:r>
            <a:r>
              <a:rPr kumimoji="0" lang="en-US" sz="2800" b="1" i="0" u="none" strike="noStrike" kern="1200" cap="none" spc="0" normalizeH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2800" b="1" i="0" u="none" strike="noStrike" kern="1200" cap="none" spc="0" normalizeH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90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66C7F-E41F-4F5F-AAF1-6DEE2052CFEF}"/>
              </a:ext>
            </a:extLst>
          </p:cNvPr>
          <p:cNvSpPr txBox="1"/>
          <p:nvPr/>
        </p:nvSpPr>
        <p:spPr>
          <a:xfrm>
            <a:off x="530185" y="1996576"/>
            <a:ext cx="1149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V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 HÓA 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4CFB0-ED74-4136-AEB2-5421A0BB6459}"/>
              </a:ext>
            </a:extLst>
          </p:cNvPr>
          <p:cNvSpPr txBox="1"/>
          <p:nvPr/>
        </p:nvSpPr>
        <p:spPr>
          <a:xfrm>
            <a:off x="166313" y="2518052"/>
            <a:ext cx="11809636" cy="701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con người tạo ra từ một số chất hóa học.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A10FBF-E296-42B3-A49E-8A6A2B2A093E}"/>
              </a:ext>
            </a:extLst>
          </p:cNvPr>
          <p:cNvSpPr txBox="1"/>
          <p:nvPr/>
        </p:nvSpPr>
        <p:spPr>
          <a:xfrm>
            <a:off x="166313" y="3284963"/>
            <a:ext cx="11063400" cy="701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thể chia thành 2 loại: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9952A98-B9A0-4637-9EBE-D6D9977D4B19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r>
              <a:rPr kumimoji="0" lang="en-US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kumimoji="0" lang="vi-VN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CÁC LOẠI VẢI THƯỜNG DÙNG TRONG MAY MẶC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27CCA6-5058-4D07-9548-129E502E513F}"/>
              </a:ext>
            </a:extLst>
          </p:cNvPr>
          <p:cNvSpPr txBox="1"/>
          <p:nvPr/>
        </p:nvSpPr>
        <p:spPr>
          <a:xfrm>
            <a:off x="530185" y="3988949"/>
            <a:ext cx="11445764" cy="139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Vải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059E6D-A248-4AE6-9B83-CDDDF87794B5}"/>
              </a:ext>
            </a:extLst>
          </p:cNvPr>
          <p:cNvSpPr txBox="1"/>
          <p:nvPr/>
        </p:nvSpPr>
        <p:spPr>
          <a:xfrm>
            <a:off x="530185" y="5291522"/>
            <a:ext cx="11325484" cy="139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Vải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mồ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mặc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623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66C7F-E41F-4F5F-AAF1-6DEE2052CFEF}"/>
              </a:ext>
            </a:extLst>
          </p:cNvPr>
          <p:cNvSpPr txBox="1"/>
          <p:nvPr/>
        </p:nvSpPr>
        <p:spPr>
          <a:xfrm>
            <a:off x="530185" y="1996576"/>
            <a:ext cx="1149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V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 PHA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9952A98-B9A0-4637-9EBE-D6D9977D4B19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r>
              <a:rPr kumimoji="0" lang="en-US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kumimoji="0" lang="vi-VN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CÁC LOẠI VẢI THƯỜNG DÙNG TRONG MAY MẶC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38BDF2-2718-4A0A-B184-1EBC3788B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355" y="2133432"/>
            <a:ext cx="1285489" cy="124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E0E28680-4BFF-4496-9EFD-605DDC987F12}"/>
              </a:ext>
            </a:extLst>
          </p:cNvPr>
          <p:cNvSpPr/>
          <p:nvPr/>
        </p:nvSpPr>
        <p:spPr>
          <a:xfrm>
            <a:off x="6152139" y="3444790"/>
            <a:ext cx="5602906" cy="1274885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ải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A6C0121F-85C9-4242-A74A-2594B4751DE4}"/>
              </a:ext>
            </a:extLst>
          </p:cNvPr>
          <p:cNvSpPr/>
          <p:nvPr/>
        </p:nvSpPr>
        <p:spPr>
          <a:xfrm>
            <a:off x="5881498" y="4895874"/>
            <a:ext cx="6144189" cy="1503607"/>
          </a:xfrm>
          <a:prstGeom prst="round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lvl="0" algn="ctr"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ải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8B2D6-58BC-46CD-9C77-A32AAFF74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13" y="2760423"/>
            <a:ext cx="5602906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58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66C7F-E41F-4F5F-AAF1-6DEE2052CFEF}"/>
              </a:ext>
            </a:extLst>
          </p:cNvPr>
          <p:cNvSpPr txBox="1"/>
          <p:nvPr/>
        </p:nvSpPr>
        <p:spPr>
          <a:xfrm>
            <a:off x="530185" y="1996576"/>
            <a:ext cx="1149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V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 PHA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4CFB0-ED74-4136-AEB2-5421A0BB6459}"/>
              </a:ext>
            </a:extLst>
          </p:cNvPr>
          <p:cNvSpPr txBox="1"/>
          <p:nvPr/>
        </p:nvSpPr>
        <p:spPr>
          <a:xfrm>
            <a:off x="564300" y="2731864"/>
            <a:ext cx="11063400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 pha.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9952A98-B9A0-4637-9EBE-D6D9977D4B19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r>
              <a:rPr kumimoji="0" lang="en-US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kumimoji="0" lang="vi-VN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CÁC LOẠI VẢI THƯỜNG DÙNG TRONG MAY MẶC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45077-882A-486C-8F83-9956FC87747D}"/>
              </a:ext>
            </a:extLst>
          </p:cNvPr>
          <p:cNvSpPr txBox="1"/>
          <p:nvPr/>
        </p:nvSpPr>
        <p:spPr>
          <a:xfrm>
            <a:off x="530185" y="3705199"/>
            <a:ext cx="1124665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 pha được tạo bởi 2 hoặc nhiều loại sợi khác nhau.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39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66C7F-E41F-4F5F-AAF1-6DEE2052CFEF}"/>
              </a:ext>
            </a:extLst>
          </p:cNvPr>
          <p:cNvSpPr txBox="1"/>
          <p:nvPr/>
        </p:nvSpPr>
        <p:spPr>
          <a:xfrm>
            <a:off x="530185" y="1996576"/>
            <a:ext cx="1149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V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 PHA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9952A98-B9A0-4637-9EBE-D6D9977D4B19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r>
              <a:rPr kumimoji="0" lang="en-US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kumimoji="0" lang="vi-VN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CÁC LOẠI VẢI THƯỜNG DÙNG TRONG MAY MẶC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38BDF2-2718-4A0A-B184-1EBC3788B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636" y="2108453"/>
            <a:ext cx="1285489" cy="124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E0E28680-4BFF-4496-9EFD-605DDC987F12}"/>
              </a:ext>
            </a:extLst>
          </p:cNvPr>
          <p:cNvSpPr/>
          <p:nvPr/>
        </p:nvSpPr>
        <p:spPr>
          <a:xfrm>
            <a:off x="6301751" y="3429000"/>
            <a:ext cx="5049261" cy="1274885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vải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A6C0121F-85C9-4242-A74A-2594B4751DE4}"/>
              </a:ext>
            </a:extLst>
          </p:cNvPr>
          <p:cNvSpPr/>
          <p:nvPr/>
        </p:nvSpPr>
        <p:spPr>
          <a:xfrm>
            <a:off x="5627076" y="4895874"/>
            <a:ext cx="6398611" cy="1503607"/>
          </a:xfrm>
          <a:prstGeom prst="round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nhược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8B2D6-58BC-46CD-9C77-A32AAFF74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5" y="2760423"/>
            <a:ext cx="5527783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99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21227B1-1586-4CEF-A0F1-E3C7FFBD4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C47E9A-BD26-41A2-8A5B-D78D82E5DCFC}"/>
              </a:ext>
            </a:extLst>
          </p:cNvPr>
          <p:cNvSpPr txBox="1">
            <a:spLocks/>
          </p:cNvSpPr>
          <p:nvPr/>
        </p:nvSpPr>
        <p:spPr>
          <a:xfrm>
            <a:off x="6448548" y="2103738"/>
            <a:ext cx="5418961" cy="1739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4800" b="1" spc="150" dirty="0">
                <a:solidFill>
                  <a:srgbClr val="0000FF"/>
                </a:solidFill>
              </a:rPr>
              <a:t>Trang </a:t>
            </a:r>
            <a:r>
              <a:rPr lang="en-US" sz="4800" b="1" spc="150" dirty="0" err="1">
                <a:solidFill>
                  <a:srgbClr val="0000FF"/>
                </a:solidFill>
              </a:rPr>
              <a:t>phục</a:t>
            </a:r>
            <a:r>
              <a:rPr lang="en-US" sz="4800" b="1" spc="150" dirty="0">
                <a:solidFill>
                  <a:srgbClr val="0000FF"/>
                </a:solidFill>
              </a:rPr>
              <a:t> </a:t>
            </a:r>
            <a:r>
              <a:rPr lang="en-US" sz="4800" b="1" spc="150" dirty="0" err="1">
                <a:solidFill>
                  <a:srgbClr val="0000FF"/>
                </a:solidFill>
              </a:rPr>
              <a:t>và</a:t>
            </a:r>
            <a:r>
              <a:rPr lang="en-US" sz="4800" b="1" spc="150" dirty="0">
                <a:solidFill>
                  <a:srgbClr val="0000FF"/>
                </a:solidFill>
              </a:rPr>
              <a:t> </a:t>
            </a:r>
            <a:r>
              <a:rPr lang="en-US" sz="4800" b="1" spc="150" dirty="0" err="1">
                <a:solidFill>
                  <a:srgbClr val="0000FF"/>
                </a:solidFill>
              </a:rPr>
              <a:t>thời</a:t>
            </a:r>
            <a:r>
              <a:rPr lang="en-US" sz="4800" b="1" spc="150" dirty="0">
                <a:solidFill>
                  <a:srgbClr val="0000FF"/>
                </a:solidFill>
              </a:rPr>
              <a:t> </a:t>
            </a:r>
            <a:r>
              <a:rPr lang="en-US" sz="4800" b="1" spc="150" dirty="0" err="1">
                <a:solidFill>
                  <a:srgbClr val="0000FF"/>
                </a:solidFill>
              </a:rPr>
              <a:t>trang</a:t>
            </a:r>
            <a:endParaRPr lang="en-US" sz="4800" b="1" spc="150" dirty="0">
              <a:solidFill>
                <a:srgbClr val="0000FF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2A8BD2C-0831-41E6-860D-CF50BDB52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FDE837-F0C7-443C-9B9E-7846D23A9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25" b="-2"/>
          <a:stretch/>
        </p:blipFill>
        <p:spPr>
          <a:xfrm>
            <a:off x="117473" y="0"/>
            <a:ext cx="5920525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4903CC3-D95D-42AA-98C2-0B32FD7A181E}"/>
              </a:ext>
            </a:extLst>
          </p:cNvPr>
          <p:cNvSpPr txBox="1"/>
          <p:nvPr/>
        </p:nvSpPr>
        <p:spPr>
          <a:xfrm>
            <a:off x="6125496" y="604775"/>
            <a:ext cx="6065065" cy="849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6000" b="1" spc="150" dirty="0">
                <a:solidFill>
                  <a:srgbClr val="FF0000"/>
                </a:solidFill>
              </a:rPr>
              <a:t>CHƯƠNG III</a:t>
            </a:r>
          </a:p>
        </p:txBody>
      </p:sp>
    </p:spTree>
    <p:extLst>
      <p:ext uri="{BB962C8B-B14F-4D97-AF65-F5344CB8AC3E}">
        <p14:creationId xmlns:p14="http://schemas.microsoft.com/office/powerpoint/2010/main" val="377247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66C7F-E41F-4F5F-AAF1-6DEE2052CFEF}"/>
              </a:ext>
            </a:extLst>
          </p:cNvPr>
          <p:cNvSpPr txBox="1"/>
          <p:nvPr/>
        </p:nvSpPr>
        <p:spPr>
          <a:xfrm>
            <a:off x="530185" y="1996576"/>
            <a:ext cx="1149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V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 PHA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4CFB0-ED74-4136-AEB2-5421A0BB6459}"/>
              </a:ext>
            </a:extLst>
          </p:cNvPr>
          <p:cNvSpPr txBox="1"/>
          <p:nvPr/>
        </p:nvSpPr>
        <p:spPr>
          <a:xfrm>
            <a:off x="564300" y="2731864"/>
            <a:ext cx="11063400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 pha.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9952A98-B9A0-4637-9EBE-D6D9977D4B19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r>
              <a:rPr kumimoji="0" lang="en-US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kumimoji="0" lang="vi-VN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CÁC LOẠI VẢI THƯỜNG DÙNG TRONG MAY MẶC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45077-882A-486C-8F83-9956FC87747D}"/>
              </a:ext>
            </a:extLst>
          </p:cNvPr>
          <p:cNvSpPr txBox="1"/>
          <p:nvPr/>
        </p:nvSpPr>
        <p:spPr>
          <a:xfrm>
            <a:off x="530185" y="3705199"/>
            <a:ext cx="1124665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 pha được tạo bởi 2 hoặc nhiều loại sợi khác nhau.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2AC2C9-0977-4FB7-9649-22B37CDC131C}"/>
              </a:ext>
            </a:extLst>
          </p:cNvPr>
          <p:cNvSpPr txBox="1"/>
          <p:nvPr/>
        </p:nvSpPr>
        <p:spPr>
          <a:xfrm>
            <a:off x="564300" y="4678535"/>
            <a:ext cx="11246656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tận dụng được ưu điểm và hạn chế được nhược điểm của các loại sợi thành phần.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061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758F27-EB0A-4675-AACF-0CD47C9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F506A-FD4E-4BBC-A10A-DEB94F9BA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73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71FB1B-4FFC-43D6-8121-390B3A44E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3369"/>
            <a:ext cx="12192000" cy="484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7DEC1A1-A66D-4747-85C9-05231990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255"/>
            <a:ext cx="12192000" cy="795833"/>
          </a:xfrm>
        </p:spPr>
        <p:txBody>
          <a:bodyPr>
            <a:noAutofit/>
          </a:bodyPr>
          <a:lstStyle/>
          <a:p>
            <a:pPr algn="ctr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800" b="1" cap="none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</a:t>
            </a:r>
            <a:r>
              <a:rPr lang="en-US" sz="3200" b="1" cap="none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3200" b="1" cap="none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3200" b="1" cap="none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/ SGK </a:t>
            </a:r>
            <a:r>
              <a:rPr lang="en-US" sz="3200" b="1" cap="none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lang="en-US" sz="3200" b="1" cap="none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47)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F5F79-D065-4CAF-9FA9-D406CC7F4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97" y="969088"/>
            <a:ext cx="10783805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63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85F13DB-6C0F-423A-BE94-34EA296FC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4462"/>
            <a:ext cx="4518095" cy="12834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CCD34-8ED8-4F70-AB24-C588E9F1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30" y="1359861"/>
            <a:ext cx="4686300" cy="492758"/>
          </a:xfrm>
          <a:prstGeom prst="rect">
            <a:avLst/>
          </a:prstGeom>
        </p:spPr>
      </p:pic>
      <p:sp>
        <p:nvSpPr>
          <p:cNvPr id="32" name="Rounded Rectangle 10">
            <a:extLst>
              <a:ext uri="{FF2B5EF4-FFF2-40B4-BE49-F238E27FC236}">
                <a16:creationId xmlns:a16="http://schemas.microsoft.com/office/drawing/2014/main" id="{EE2894A4-3BAD-4DBE-A259-E548277F840A}"/>
              </a:ext>
            </a:extLst>
          </p:cNvPr>
          <p:cNvSpPr/>
          <p:nvPr/>
        </p:nvSpPr>
        <p:spPr>
          <a:xfrm>
            <a:off x="5199806" y="325563"/>
            <a:ext cx="6417578" cy="666817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/ SGK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47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1F2568-89A2-473F-B68E-F6E821CD3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51"/>
          <a:stretch/>
        </p:blipFill>
        <p:spPr>
          <a:xfrm rot="10800000" flipH="1" flipV="1">
            <a:off x="4502113" y="1"/>
            <a:ext cx="136560" cy="6858000"/>
          </a:xfrm>
          <a:prstGeom prst="rect">
            <a:avLst/>
          </a:prstGeom>
        </p:spPr>
      </p:pic>
      <p:pic>
        <p:nvPicPr>
          <p:cNvPr id="1026" name="Picture 2" descr="Happy Girl Homework Studying Stock Vector (Royalty Free) 466919504">
            <a:extLst>
              <a:ext uri="{FF2B5EF4-FFF2-40B4-BE49-F238E27FC236}">
                <a16:creationId xmlns:a16="http://schemas.microsoft.com/office/drawing/2014/main" id="{383776B3-F2F2-4B6F-91D4-7C65151F7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9817" r="7951" b="15950"/>
          <a:stretch/>
        </p:blipFill>
        <p:spPr bwMode="auto">
          <a:xfrm>
            <a:off x="142092" y="1816578"/>
            <a:ext cx="4340260" cy="408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5EB8F4F-2A4C-460F-832F-0956ACAF8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167561"/>
              </p:ext>
            </p:extLst>
          </p:nvPr>
        </p:nvGraphicFramePr>
        <p:xfrm>
          <a:off x="4871820" y="3403396"/>
          <a:ext cx="7101111" cy="3076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1474">
                  <a:extLst>
                    <a:ext uri="{9D8B030D-6E8A-4147-A177-3AD203B41FA5}">
                      <a16:colId xmlns:a16="http://schemas.microsoft.com/office/drawing/2014/main" val="3730044157"/>
                    </a:ext>
                  </a:extLst>
                </a:gridCol>
                <a:gridCol w="2608028">
                  <a:extLst>
                    <a:ext uri="{9D8B030D-6E8A-4147-A177-3AD203B41FA5}">
                      <a16:colId xmlns:a16="http://schemas.microsoft.com/office/drawing/2014/main" val="2714842668"/>
                    </a:ext>
                  </a:extLst>
                </a:gridCol>
                <a:gridCol w="2391609">
                  <a:extLst>
                    <a:ext uri="{9D8B030D-6E8A-4147-A177-3AD203B41FA5}">
                      <a16:colId xmlns:a16="http://schemas.microsoft.com/office/drawing/2014/main" val="3532693857"/>
                    </a:ext>
                  </a:extLst>
                </a:gridCol>
              </a:tblGrid>
              <a:tr h="7000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VẢI SỢI 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Ưu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điểm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Nhược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điểm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371300"/>
                  </a:ext>
                </a:extLst>
              </a:tr>
              <a:tr h="23764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0000FF"/>
                          </a:solidFill>
                        </a:rPr>
                        <a:t>Vải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 KT (Kate)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Cotton + Polyester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Dễ</a:t>
                      </a: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giặt</a:t>
                      </a: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tẩy</a:t>
                      </a:r>
                      <a:endParaRPr lang="en-US" sz="2400" b="1" dirty="0">
                        <a:solidFill>
                          <a:srgbClr val="800080"/>
                        </a:solidFill>
                        <a:effectLst/>
                      </a:endParaRPr>
                    </a:p>
                    <a:p>
                      <a:pPr fontAlgn="t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Độ</a:t>
                      </a: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bền</a:t>
                      </a: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cao</a:t>
                      </a:r>
                      <a:endParaRPr lang="en-US" sz="2400" b="1" dirty="0">
                        <a:solidFill>
                          <a:srgbClr val="800080"/>
                        </a:solidFill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Dễ</a:t>
                      </a: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bị</a:t>
                      </a: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 co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rút</a:t>
                      </a:r>
                      <a:endParaRPr lang="en-US" sz="2400" b="1" dirty="0">
                        <a:solidFill>
                          <a:srgbClr val="800080"/>
                        </a:solidFill>
                        <a:effectLst/>
                      </a:endParaRPr>
                    </a:p>
                    <a:p>
                      <a:pPr fontAlgn="t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Giặt</a:t>
                      </a: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lâu</a:t>
                      </a: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khô</a:t>
                      </a:r>
                      <a:endParaRPr lang="en-US" sz="2400" b="1" dirty="0">
                        <a:solidFill>
                          <a:srgbClr val="800080"/>
                        </a:solidFill>
                        <a:effectLst/>
                      </a:endParaRPr>
                    </a:p>
                    <a:p>
                      <a:pPr fontAlgn="t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Ít</a:t>
                      </a: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thấm</a:t>
                      </a: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mồ</a:t>
                      </a: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hôi</a:t>
                      </a: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mặc</a:t>
                      </a: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nóng</a:t>
                      </a:r>
                      <a:endParaRPr lang="en-US" sz="2400" b="1" dirty="0">
                        <a:solidFill>
                          <a:srgbClr val="800080"/>
                        </a:solidFill>
                        <a:effectLst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95690207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AC8C16E-CB15-41F8-9F44-B76C16A01F8E}"/>
              </a:ext>
            </a:extLst>
          </p:cNvPr>
          <p:cNvSpPr/>
          <p:nvPr/>
        </p:nvSpPr>
        <p:spPr>
          <a:xfrm>
            <a:off x="7038052" y="4347346"/>
            <a:ext cx="2457419" cy="470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B12206-0D1A-41B7-A986-A9C474EF7513}"/>
              </a:ext>
            </a:extLst>
          </p:cNvPr>
          <p:cNvSpPr/>
          <p:nvPr/>
        </p:nvSpPr>
        <p:spPr>
          <a:xfrm>
            <a:off x="9625569" y="4185188"/>
            <a:ext cx="2257019" cy="2235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D90C9A-EEDF-4AD1-AE66-85DDFC6E6A73}"/>
              </a:ext>
            </a:extLst>
          </p:cNvPr>
          <p:cNvSpPr/>
          <p:nvPr/>
        </p:nvSpPr>
        <p:spPr>
          <a:xfrm>
            <a:off x="4909026" y="4131879"/>
            <a:ext cx="1994171" cy="1923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D2BD63A-C913-493C-9B22-8816EC851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430" y="1150388"/>
            <a:ext cx="7327892" cy="209498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399E28-9737-4F25-9016-68232BA5A7C6}"/>
              </a:ext>
            </a:extLst>
          </p:cNvPr>
          <p:cNvCxnSpPr/>
          <p:nvPr/>
        </p:nvCxnSpPr>
        <p:spPr>
          <a:xfrm>
            <a:off x="7077808" y="2004646"/>
            <a:ext cx="2329962" cy="0"/>
          </a:xfrm>
          <a:prstGeom prst="line">
            <a:avLst/>
          </a:prstGeom>
          <a:ln w="28575">
            <a:solidFill>
              <a:srgbClr val="F03F2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965312-3506-45CF-A105-97142D06AA92}"/>
              </a:ext>
            </a:extLst>
          </p:cNvPr>
          <p:cNvCxnSpPr>
            <a:cxnSpLocks/>
          </p:cNvCxnSpPr>
          <p:nvPr/>
        </p:nvCxnSpPr>
        <p:spPr>
          <a:xfrm>
            <a:off x="9680331" y="2781300"/>
            <a:ext cx="1081454" cy="0"/>
          </a:xfrm>
          <a:prstGeom prst="line">
            <a:avLst/>
          </a:prstGeom>
          <a:ln w="28575">
            <a:solidFill>
              <a:srgbClr val="F03F2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6D8C836-181B-49EB-AE47-75EBD6E5FB68}"/>
              </a:ext>
            </a:extLst>
          </p:cNvPr>
          <p:cNvCxnSpPr>
            <a:cxnSpLocks/>
          </p:cNvCxnSpPr>
          <p:nvPr/>
        </p:nvCxnSpPr>
        <p:spPr>
          <a:xfrm>
            <a:off x="7077808" y="3106616"/>
            <a:ext cx="1090246" cy="0"/>
          </a:xfrm>
          <a:prstGeom prst="line">
            <a:avLst/>
          </a:prstGeom>
          <a:ln w="28575">
            <a:solidFill>
              <a:srgbClr val="F03F2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9BEB4A-E29D-41F5-9532-4203B8F057A1}"/>
              </a:ext>
            </a:extLst>
          </p:cNvPr>
          <p:cNvCxnSpPr>
            <a:cxnSpLocks/>
          </p:cNvCxnSpPr>
          <p:nvPr/>
        </p:nvCxnSpPr>
        <p:spPr>
          <a:xfrm>
            <a:off x="9671539" y="2168770"/>
            <a:ext cx="844061" cy="0"/>
          </a:xfrm>
          <a:prstGeom prst="line">
            <a:avLst/>
          </a:prstGeom>
          <a:ln w="28575">
            <a:solidFill>
              <a:srgbClr val="F03F2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F7EE0CE5-0C46-49C7-A177-2C770DAA3D7E}"/>
              </a:ext>
            </a:extLst>
          </p:cNvPr>
          <p:cNvCxnSpPr>
            <a:cxnSpLocks/>
          </p:cNvCxnSpPr>
          <p:nvPr/>
        </p:nvCxnSpPr>
        <p:spPr>
          <a:xfrm>
            <a:off x="9034402" y="2104806"/>
            <a:ext cx="781571" cy="754099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52055169-49A9-4995-868D-8F08F32988ED}"/>
              </a:ext>
            </a:extLst>
          </p:cNvPr>
          <p:cNvCxnSpPr>
            <a:cxnSpLocks/>
          </p:cNvCxnSpPr>
          <p:nvPr/>
        </p:nvCxnSpPr>
        <p:spPr>
          <a:xfrm flipV="1">
            <a:off x="8229600" y="2277209"/>
            <a:ext cx="1586373" cy="829407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FD81236-43AD-497A-8EC5-FC2BB89562D3}"/>
              </a:ext>
            </a:extLst>
          </p:cNvPr>
          <p:cNvCxnSpPr/>
          <p:nvPr/>
        </p:nvCxnSpPr>
        <p:spPr>
          <a:xfrm>
            <a:off x="7086600" y="2453054"/>
            <a:ext cx="97594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5037ADD-3647-4528-B316-DC57F65EBCF1}"/>
              </a:ext>
            </a:extLst>
          </p:cNvPr>
          <p:cNvCxnSpPr/>
          <p:nvPr/>
        </p:nvCxnSpPr>
        <p:spPr>
          <a:xfrm>
            <a:off x="7086600" y="2902865"/>
            <a:ext cx="97594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2834DF7-3B46-420E-AEA2-3B142737CA6E}"/>
              </a:ext>
            </a:extLst>
          </p:cNvPr>
          <p:cNvSpPr/>
          <p:nvPr/>
        </p:nvSpPr>
        <p:spPr>
          <a:xfrm>
            <a:off x="7035674" y="4858304"/>
            <a:ext cx="2457419" cy="470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70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6" grpId="0" animBg="1"/>
      <p:bldP spid="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85F13DB-6C0F-423A-BE94-34EA296FC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4462"/>
            <a:ext cx="4518095" cy="12834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CCD34-8ED8-4F70-AB24-C588E9F1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30" y="1359861"/>
            <a:ext cx="4686300" cy="492758"/>
          </a:xfrm>
          <a:prstGeom prst="rect">
            <a:avLst/>
          </a:prstGeom>
        </p:spPr>
      </p:pic>
      <p:sp>
        <p:nvSpPr>
          <p:cNvPr id="32" name="Rounded Rectangle 10">
            <a:extLst>
              <a:ext uri="{FF2B5EF4-FFF2-40B4-BE49-F238E27FC236}">
                <a16:creationId xmlns:a16="http://schemas.microsoft.com/office/drawing/2014/main" id="{EE2894A4-3BAD-4DBE-A259-E548277F840A}"/>
              </a:ext>
            </a:extLst>
          </p:cNvPr>
          <p:cNvSpPr/>
          <p:nvPr/>
        </p:nvSpPr>
        <p:spPr>
          <a:xfrm>
            <a:off x="5184212" y="217412"/>
            <a:ext cx="6417578" cy="666817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/ SGK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47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1F2568-89A2-473F-B68E-F6E821CD3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51"/>
          <a:stretch/>
        </p:blipFill>
        <p:spPr>
          <a:xfrm rot="10800000" flipH="1" flipV="1">
            <a:off x="4502113" y="1"/>
            <a:ext cx="136560" cy="6858000"/>
          </a:xfrm>
          <a:prstGeom prst="rect">
            <a:avLst/>
          </a:prstGeom>
        </p:spPr>
      </p:pic>
      <p:pic>
        <p:nvPicPr>
          <p:cNvPr id="1026" name="Picture 2" descr="Happy Girl Homework Studying Stock Vector (Royalty Free) 466919504">
            <a:extLst>
              <a:ext uri="{FF2B5EF4-FFF2-40B4-BE49-F238E27FC236}">
                <a16:creationId xmlns:a16="http://schemas.microsoft.com/office/drawing/2014/main" id="{383776B3-F2F2-4B6F-91D4-7C65151F7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9817" r="7951" b="15950"/>
          <a:stretch/>
        </p:blipFill>
        <p:spPr bwMode="auto">
          <a:xfrm>
            <a:off x="142092" y="1816578"/>
            <a:ext cx="4340260" cy="408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5EB8F4F-2A4C-460F-832F-0956ACAF8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05706"/>
              </p:ext>
            </p:extLst>
          </p:nvPr>
        </p:nvGraphicFramePr>
        <p:xfrm>
          <a:off x="4864781" y="3614912"/>
          <a:ext cx="7101111" cy="2687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0562">
                  <a:extLst>
                    <a:ext uri="{9D8B030D-6E8A-4147-A177-3AD203B41FA5}">
                      <a16:colId xmlns:a16="http://schemas.microsoft.com/office/drawing/2014/main" val="3730044157"/>
                    </a:ext>
                  </a:extLst>
                </a:gridCol>
                <a:gridCol w="2600076">
                  <a:extLst>
                    <a:ext uri="{9D8B030D-6E8A-4147-A177-3AD203B41FA5}">
                      <a16:colId xmlns:a16="http://schemas.microsoft.com/office/drawing/2014/main" val="2714842668"/>
                    </a:ext>
                  </a:extLst>
                </a:gridCol>
                <a:gridCol w="2400473">
                  <a:extLst>
                    <a:ext uri="{9D8B030D-6E8A-4147-A177-3AD203B41FA5}">
                      <a16:colId xmlns:a16="http://schemas.microsoft.com/office/drawing/2014/main" val="3532693857"/>
                    </a:ext>
                  </a:extLst>
                </a:gridCol>
              </a:tblGrid>
              <a:tr h="6745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VẢI SỢI 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Ưu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điểm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Nhược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điểm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371300"/>
                  </a:ext>
                </a:extLst>
              </a:tr>
              <a:tr h="20132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kern="120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Vải</a:t>
                      </a:r>
                      <a:r>
                        <a:rPr lang="en-US" sz="24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PEVI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Viscose + Polyester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Mặt</a:t>
                      </a: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vải</a:t>
                      </a: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mềm</a:t>
                      </a: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mại</a:t>
                      </a:r>
                      <a:endParaRPr lang="en-US" sz="2400" b="1" dirty="0">
                        <a:solidFill>
                          <a:srgbClr val="800080"/>
                        </a:solidFill>
                        <a:effectLst/>
                      </a:endParaRPr>
                    </a:p>
                    <a:p>
                      <a:pPr fontAlgn="t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Ít</a:t>
                      </a:r>
                      <a:r>
                        <a:rPr lang="en-US" sz="2400" b="1" dirty="0">
                          <a:solidFill>
                            <a:srgbClr val="80008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800080"/>
                          </a:solidFill>
                          <a:effectLst/>
                        </a:rPr>
                        <a:t>nhàu</a:t>
                      </a:r>
                      <a:endParaRPr lang="en-US" sz="2400" b="1" dirty="0">
                        <a:solidFill>
                          <a:srgbClr val="800080"/>
                        </a:solidFill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i="0" kern="1200" dirty="0">
                          <a:solidFill>
                            <a:srgbClr val="80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400" b="1" i="0" kern="1200" dirty="0" err="1">
                          <a:solidFill>
                            <a:srgbClr val="80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Dễ</a:t>
                      </a:r>
                      <a:r>
                        <a:rPr lang="en-US" sz="2400" b="1" i="0" kern="1200" dirty="0">
                          <a:solidFill>
                            <a:srgbClr val="80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rgbClr val="80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bị</a:t>
                      </a:r>
                      <a:r>
                        <a:rPr lang="en-US" sz="2400" b="1" i="0" kern="1200" dirty="0">
                          <a:solidFill>
                            <a:srgbClr val="80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 </a:t>
                      </a:r>
                      <a:r>
                        <a:rPr lang="en-US" sz="2400" b="1" i="0" kern="1200" dirty="0" err="1">
                          <a:solidFill>
                            <a:srgbClr val="80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rút</a:t>
                      </a:r>
                      <a:endParaRPr lang="en-US" sz="2400" b="1" i="0" kern="1200" dirty="0">
                        <a:solidFill>
                          <a:srgbClr val="80008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i="0" kern="1200" dirty="0">
                          <a:solidFill>
                            <a:srgbClr val="80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400" b="1" i="0" kern="1200" dirty="0" err="1">
                          <a:solidFill>
                            <a:srgbClr val="80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Ít</a:t>
                      </a:r>
                      <a:r>
                        <a:rPr lang="en-US" sz="2400" b="1" i="0" kern="1200" dirty="0">
                          <a:solidFill>
                            <a:srgbClr val="80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rgbClr val="80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thấm</a:t>
                      </a:r>
                      <a:r>
                        <a:rPr lang="en-US" sz="2400" b="1" i="0" kern="1200" dirty="0">
                          <a:solidFill>
                            <a:srgbClr val="80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rgbClr val="80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mồ</a:t>
                      </a:r>
                      <a:r>
                        <a:rPr lang="en-US" sz="2400" b="1" i="0" kern="1200" dirty="0">
                          <a:solidFill>
                            <a:srgbClr val="80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rgbClr val="80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hôi</a:t>
                      </a:r>
                      <a:r>
                        <a:rPr lang="en-US" sz="2400" b="1" i="0" kern="1200" dirty="0">
                          <a:solidFill>
                            <a:srgbClr val="80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0" kern="1200" dirty="0" err="1">
                          <a:solidFill>
                            <a:srgbClr val="80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mặc</a:t>
                      </a:r>
                      <a:r>
                        <a:rPr lang="en-US" sz="2400" b="1" i="0" kern="1200" dirty="0">
                          <a:solidFill>
                            <a:srgbClr val="80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rgbClr val="80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nóng</a:t>
                      </a:r>
                      <a:endParaRPr lang="en-US" sz="2400" b="1" i="0" kern="1200" dirty="0">
                        <a:solidFill>
                          <a:srgbClr val="80008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229711920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EA82AFC-17F0-4A3C-ADEE-D601C783ED3D}"/>
              </a:ext>
            </a:extLst>
          </p:cNvPr>
          <p:cNvSpPr/>
          <p:nvPr/>
        </p:nvSpPr>
        <p:spPr>
          <a:xfrm>
            <a:off x="7011800" y="4364986"/>
            <a:ext cx="2491434" cy="701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CD94BD-83F4-46CB-89B0-ACAD0BE769E5}"/>
              </a:ext>
            </a:extLst>
          </p:cNvPr>
          <p:cNvSpPr/>
          <p:nvPr/>
        </p:nvSpPr>
        <p:spPr>
          <a:xfrm>
            <a:off x="9616288" y="4332470"/>
            <a:ext cx="2257019" cy="1923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D6D36A-4CD9-4C59-8F76-C0F37EE46113}"/>
              </a:ext>
            </a:extLst>
          </p:cNvPr>
          <p:cNvSpPr/>
          <p:nvPr/>
        </p:nvSpPr>
        <p:spPr>
          <a:xfrm>
            <a:off x="4882615" y="4332470"/>
            <a:ext cx="2046280" cy="1923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212C2D8-16C2-4E9E-9B13-0C8DA7F2D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730" y="1165592"/>
            <a:ext cx="7314178" cy="216795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D7FF62-AD34-48BF-8C6E-FA4B66C5F9E7}"/>
              </a:ext>
            </a:extLst>
          </p:cNvPr>
          <p:cNvCxnSpPr>
            <a:cxnSpLocks/>
          </p:cNvCxnSpPr>
          <p:nvPr/>
        </p:nvCxnSpPr>
        <p:spPr>
          <a:xfrm>
            <a:off x="7148146" y="2013438"/>
            <a:ext cx="135401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6791C8C0-6A00-430B-8705-382A68ADBE64}"/>
              </a:ext>
            </a:extLst>
          </p:cNvPr>
          <p:cNvCxnSpPr>
            <a:cxnSpLocks/>
          </p:cNvCxnSpPr>
          <p:nvPr/>
        </p:nvCxnSpPr>
        <p:spPr>
          <a:xfrm>
            <a:off x="8985738" y="2329960"/>
            <a:ext cx="780297" cy="611006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B06874-9F4E-42FC-BF58-3666844A9AD1}"/>
              </a:ext>
            </a:extLst>
          </p:cNvPr>
          <p:cNvCxnSpPr>
            <a:cxnSpLocks/>
          </p:cNvCxnSpPr>
          <p:nvPr/>
        </p:nvCxnSpPr>
        <p:spPr>
          <a:xfrm>
            <a:off x="7042638" y="2224454"/>
            <a:ext cx="2294792" cy="0"/>
          </a:xfrm>
          <a:prstGeom prst="line">
            <a:avLst/>
          </a:prstGeom>
          <a:ln w="28575">
            <a:solidFill>
              <a:srgbClr val="F03F2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5495D6-343A-4D7D-8E26-9EEAA1A1D6F8}"/>
              </a:ext>
            </a:extLst>
          </p:cNvPr>
          <p:cNvCxnSpPr>
            <a:cxnSpLocks/>
          </p:cNvCxnSpPr>
          <p:nvPr/>
        </p:nvCxnSpPr>
        <p:spPr>
          <a:xfrm>
            <a:off x="9647251" y="2851638"/>
            <a:ext cx="1081454" cy="0"/>
          </a:xfrm>
          <a:prstGeom prst="line">
            <a:avLst/>
          </a:prstGeom>
          <a:ln w="28575">
            <a:solidFill>
              <a:srgbClr val="F03F2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Arc 21">
            <a:extLst>
              <a:ext uri="{FF2B5EF4-FFF2-40B4-BE49-F238E27FC236}">
                <a16:creationId xmlns:a16="http://schemas.microsoft.com/office/drawing/2014/main" id="{713E7F0A-30DF-4460-BFF1-4800DAFB350E}"/>
              </a:ext>
            </a:extLst>
          </p:cNvPr>
          <p:cNvSpPr/>
          <p:nvPr/>
        </p:nvSpPr>
        <p:spPr>
          <a:xfrm rot="13033055">
            <a:off x="6858641" y="2335355"/>
            <a:ext cx="1233717" cy="1139894"/>
          </a:xfrm>
          <a:prstGeom prst="arc">
            <a:avLst>
              <a:gd name="adj1" fmla="val 17509862"/>
              <a:gd name="adj2" fmla="val 0"/>
            </a:avLst>
          </a:prstGeom>
          <a:ln w="28575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1300A3B-C17A-45D4-A991-6BDBA7D9D999}"/>
              </a:ext>
            </a:extLst>
          </p:cNvPr>
          <p:cNvCxnSpPr>
            <a:cxnSpLocks/>
          </p:cNvCxnSpPr>
          <p:nvPr/>
        </p:nvCxnSpPr>
        <p:spPr>
          <a:xfrm>
            <a:off x="7148146" y="2658207"/>
            <a:ext cx="58029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C69EC0-6FE2-4C16-8408-B8A78E7A3338}"/>
              </a:ext>
            </a:extLst>
          </p:cNvPr>
          <p:cNvCxnSpPr>
            <a:cxnSpLocks/>
          </p:cNvCxnSpPr>
          <p:nvPr/>
        </p:nvCxnSpPr>
        <p:spPr>
          <a:xfrm>
            <a:off x="7051430" y="3188676"/>
            <a:ext cx="1081454" cy="0"/>
          </a:xfrm>
          <a:prstGeom prst="line">
            <a:avLst/>
          </a:prstGeom>
          <a:ln w="28575">
            <a:solidFill>
              <a:srgbClr val="F03F2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2FB64619-83A9-4A4C-8D48-89B0B7BDC7BF}"/>
              </a:ext>
            </a:extLst>
          </p:cNvPr>
          <p:cNvCxnSpPr>
            <a:cxnSpLocks/>
          </p:cNvCxnSpPr>
          <p:nvPr/>
        </p:nvCxnSpPr>
        <p:spPr>
          <a:xfrm flipV="1">
            <a:off x="8150797" y="2108887"/>
            <a:ext cx="1615238" cy="724004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E007F20-A1D5-4032-87EB-BDACC060431B}"/>
              </a:ext>
            </a:extLst>
          </p:cNvPr>
          <p:cNvCxnSpPr>
            <a:cxnSpLocks/>
          </p:cNvCxnSpPr>
          <p:nvPr/>
        </p:nvCxnSpPr>
        <p:spPr>
          <a:xfrm>
            <a:off x="7051430" y="2851638"/>
            <a:ext cx="1028700" cy="0"/>
          </a:xfrm>
          <a:prstGeom prst="line">
            <a:avLst/>
          </a:prstGeom>
          <a:ln w="28575">
            <a:solidFill>
              <a:srgbClr val="F03F2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ED3E731-8BC1-4068-8C30-757704D10493}"/>
              </a:ext>
            </a:extLst>
          </p:cNvPr>
          <p:cNvCxnSpPr>
            <a:cxnSpLocks/>
          </p:cNvCxnSpPr>
          <p:nvPr/>
        </p:nvCxnSpPr>
        <p:spPr>
          <a:xfrm>
            <a:off x="9647251" y="2054467"/>
            <a:ext cx="844061" cy="0"/>
          </a:xfrm>
          <a:prstGeom prst="line">
            <a:avLst/>
          </a:prstGeom>
          <a:ln w="28575">
            <a:solidFill>
              <a:srgbClr val="F03F2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F31A80EF-D2A6-4209-B208-B05C81B4BEE6}"/>
              </a:ext>
            </a:extLst>
          </p:cNvPr>
          <p:cNvSpPr/>
          <p:nvPr/>
        </p:nvSpPr>
        <p:spPr>
          <a:xfrm>
            <a:off x="7026736" y="5094018"/>
            <a:ext cx="2491434" cy="701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064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2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758F27-EB0A-4675-AACF-0CD47C9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F506A-FD4E-4BBC-A10A-DEB94F9BA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73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71FB1B-4FFC-43D6-8121-390B3A44E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3369"/>
            <a:ext cx="12192000" cy="484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7DEC1A1-A66D-4747-85C9-05231990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998"/>
            <a:ext cx="12192000" cy="795833"/>
          </a:xfrm>
        </p:spPr>
        <p:txBody>
          <a:bodyPr>
            <a:noAutofit/>
          </a:bodyPr>
          <a:lstStyle/>
          <a:p>
            <a:pPr algn="ctr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800" b="1" cap="none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</a:t>
            </a:r>
            <a:r>
              <a:rPr lang="en-US" sz="3200" b="1" cap="none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3200" b="1" cap="none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3200" b="1" cap="none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/ SGK </a:t>
            </a:r>
            <a:r>
              <a:rPr lang="en-US" sz="3200" b="1" cap="none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lang="en-US" sz="3200" b="1" cap="none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47)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0DBAA-4B8E-4245-AE09-BB141A8BD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" y="1601551"/>
            <a:ext cx="6563158" cy="40712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F07C03-46EE-43E5-97A4-F3F4E5270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9542" y="1538045"/>
            <a:ext cx="5022201" cy="413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lvl="0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100% cotton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en-US" sz="2400" b="1" baseline="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baseline="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100% polyester</a:t>
            </a:r>
          </a:p>
          <a:p>
            <a:pPr marL="342900" lvl="0" indent="-342900" eaLnBrk="1" hangingPunct="1">
              <a:lnSpc>
                <a:spcPct val="150000"/>
              </a:lnSpc>
              <a:spcAft>
                <a:spcPts val="600"/>
              </a:spcAft>
              <a:buFontTx/>
              <a:buChar char="-"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polyester</a:t>
            </a:r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cotton</a:t>
            </a:r>
            <a:r>
              <a:rPr 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polyester</a:t>
            </a:r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- 30%</a:t>
            </a:r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viscose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+ 70% silk - 30% rayon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+ 50% </a:t>
            </a:r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silk </a:t>
            </a:r>
            <a:r>
              <a:rPr 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- 50% viscose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20A4104-0789-4892-B5E5-F72FA62FF6BC}"/>
              </a:ext>
            </a:extLst>
          </p:cNvPr>
          <p:cNvSpPr/>
          <p:nvPr/>
        </p:nvSpPr>
        <p:spPr>
          <a:xfrm>
            <a:off x="3122057" y="2863273"/>
            <a:ext cx="1385454" cy="10245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6A8D1E5-5021-49C8-A3F7-E2ADB0B3EBCC}"/>
              </a:ext>
            </a:extLst>
          </p:cNvPr>
          <p:cNvSpPr/>
          <p:nvPr/>
        </p:nvSpPr>
        <p:spPr>
          <a:xfrm>
            <a:off x="4440116" y="2863272"/>
            <a:ext cx="1310054" cy="10245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3170DF-2761-4B2D-934A-76BE29BBE595}"/>
              </a:ext>
            </a:extLst>
          </p:cNvPr>
          <p:cNvSpPr/>
          <p:nvPr/>
        </p:nvSpPr>
        <p:spPr>
          <a:xfrm>
            <a:off x="5670439" y="2863272"/>
            <a:ext cx="1310054" cy="10245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51CA893-7898-40C9-A763-18D591165FD0}"/>
              </a:ext>
            </a:extLst>
          </p:cNvPr>
          <p:cNvSpPr/>
          <p:nvPr/>
        </p:nvSpPr>
        <p:spPr>
          <a:xfrm>
            <a:off x="3122057" y="4326670"/>
            <a:ext cx="1385454" cy="10421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A2D7233-7414-488C-92A7-C41ADA5A5822}"/>
              </a:ext>
            </a:extLst>
          </p:cNvPr>
          <p:cNvSpPr/>
          <p:nvPr/>
        </p:nvSpPr>
        <p:spPr>
          <a:xfrm>
            <a:off x="4440116" y="4326669"/>
            <a:ext cx="1310054" cy="10421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09B6100-2A1F-4F16-839D-A6ACC81BC268}"/>
              </a:ext>
            </a:extLst>
          </p:cNvPr>
          <p:cNvSpPr/>
          <p:nvPr/>
        </p:nvSpPr>
        <p:spPr>
          <a:xfrm>
            <a:off x="5670439" y="4326669"/>
            <a:ext cx="1310054" cy="10421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17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 descr="&quot;&quot;">
            <a:extLst>
              <a:ext uri="{FF2B5EF4-FFF2-40B4-BE49-F238E27FC236}">
                <a16:creationId xmlns:a16="http://schemas.microsoft.com/office/drawing/2014/main" id="{B43F4D60-397D-46C8-B24E-55D3A61A372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3" name="Rectangle 72" descr="&quot;&quot;">
            <a:extLst>
              <a:ext uri="{FF2B5EF4-FFF2-40B4-BE49-F238E27FC236}">
                <a16:creationId xmlns:a16="http://schemas.microsoft.com/office/drawing/2014/main" id="{44D69928-BAD7-4270-BCD1-C17AAA612B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6250" y="479425"/>
            <a:ext cx="5375275" cy="589915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5" name="Rectangle 74" descr="&quot;&quot;">
            <a:extLst>
              <a:ext uri="{FF2B5EF4-FFF2-40B4-BE49-F238E27FC236}">
                <a16:creationId xmlns:a16="http://schemas.microsoft.com/office/drawing/2014/main" id="{DDEA7957-D758-4D5B-BF71-CDB091895B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337300" y="479425"/>
            <a:ext cx="5375275" cy="589915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1749" name="Picture 2" descr="Cách viết bài chuẩn SEO chỉ gói gọn trong 2 bước đơn giản hiệu quả 90%">
            <a:extLst>
              <a:ext uri="{FF2B5EF4-FFF2-40B4-BE49-F238E27FC236}">
                <a16:creationId xmlns:a16="http://schemas.microsoft.com/office/drawing/2014/main" id="{ED889826-9AF7-488A-813C-15836E3BE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5" y="3291840"/>
            <a:ext cx="5184338" cy="291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33">
            <a:extLst>
              <a:ext uri="{FF2B5EF4-FFF2-40B4-BE49-F238E27FC236}">
                <a16:creationId xmlns:a16="http://schemas.microsoft.com/office/drawing/2014/main" id="{C1A58941-6513-41D7-A504-63210DCA6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624284"/>
            <a:ext cx="5373688" cy="23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giảng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Website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https://thcsnguyenminhhoang.hcm.edu.vn/</a:t>
            </a: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xong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chụp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gửi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Classroom.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25969-DF83-4E0E-9BDE-121360D0C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715" y="479425"/>
            <a:ext cx="4362443" cy="58991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BA896F-62CC-4C89-97BB-C051BCAA196C}"/>
              </a:ext>
            </a:extLst>
          </p:cNvPr>
          <p:cNvSpPr txBox="1"/>
          <p:nvPr/>
        </p:nvSpPr>
        <p:spPr>
          <a:xfrm>
            <a:off x="1" y="6405214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Tài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liệu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tham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khảo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thêm</a:t>
            </a:r>
            <a:r>
              <a:rPr lang="en-US" sz="2400" dirty="0">
                <a:solidFill>
                  <a:srgbClr val="FFFF00"/>
                </a:solidFill>
              </a:rPr>
              <a:t>: https://haitrieu.com/blogs/top-loai-vai-thuong-dung-trong-may-mac/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85F13DB-6C0F-423A-BE94-34EA296FC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4462"/>
            <a:ext cx="4518095" cy="12834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CCD34-8ED8-4F70-AB24-C588E9F1D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430" y="1359861"/>
            <a:ext cx="4686300" cy="492758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91E028F-86B7-4B50-AA55-B2722FDCB602}"/>
              </a:ext>
            </a:extLst>
          </p:cNvPr>
          <p:cNvSpPr txBox="1">
            <a:spLocks/>
          </p:cNvSpPr>
          <p:nvPr/>
        </p:nvSpPr>
        <p:spPr>
          <a:xfrm>
            <a:off x="4636870" y="187801"/>
            <a:ext cx="7575663" cy="1333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15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HOẠT ĐỘNG NHÓM</a:t>
            </a:r>
          </a:p>
        </p:txBody>
      </p:sp>
      <p:sp>
        <p:nvSpPr>
          <p:cNvPr id="32" name="Rounded Rectangle 10">
            <a:extLst>
              <a:ext uri="{FF2B5EF4-FFF2-40B4-BE49-F238E27FC236}">
                <a16:creationId xmlns:a16="http://schemas.microsoft.com/office/drawing/2014/main" id="{EE2894A4-3BAD-4DBE-A259-E548277F840A}"/>
              </a:ext>
            </a:extLst>
          </p:cNvPr>
          <p:cNvSpPr/>
          <p:nvPr/>
        </p:nvSpPr>
        <p:spPr>
          <a:xfrm>
            <a:off x="251149" y="1521063"/>
            <a:ext cx="3979777" cy="3241435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mặc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hằng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may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vải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1F2568-89A2-473F-B68E-F6E821CD37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51"/>
          <a:stretch/>
        </p:blipFill>
        <p:spPr>
          <a:xfrm rot="10800000" flipH="1" flipV="1">
            <a:off x="4502113" y="1"/>
            <a:ext cx="136560" cy="6858000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855254B-0DE3-4D0B-A340-B4220103C3F3}"/>
              </a:ext>
            </a:extLst>
          </p:cNvPr>
          <p:cNvSpPr/>
          <p:nvPr/>
        </p:nvSpPr>
        <p:spPr>
          <a:xfrm>
            <a:off x="688463" y="5758776"/>
            <a:ext cx="3125186" cy="595313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/>
                <a:solidFill>
                  <a:srgbClr val="F24099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THỜI GIAN 2 PHÚT</a:t>
            </a:r>
          </a:p>
        </p:txBody>
      </p:sp>
      <p:sp>
        <p:nvSpPr>
          <p:cNvPr id="49" name="Rounded Rectangle 12">
            <a:extLst>
              <a:ext uri="{FF2B5EF4-FFF2-40B4-BE49-F238E27FC236}">
                <a16:creationId xmlns:a16="http://schemas.microsoft.com/office/drawing/2014/main" id="{8665D25B-210C-4140-8123-1AEF524C2C91}"/>
              </a:ext>
            </a:extLst>
          </p:cNvPr>
          <p:cNvSpPr/>
          <p:nvPr/>
        </p:nvSpPr>
        <p:spPr>
          <a:xfrm>
            <a:off x="688463" y="5774253"/>
            <a:ext cx="3105150" cy="564357"/>
          </a:xfrm>
          <a:prstGeom prst="roundRect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E5A7284-29EC-4413-B8C9-01D935EB7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34" y="5059428"/>
            <a:ext cx="1744662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Mucha ropa tendida en una línea sobre fondo blanco. 1761984 Vector en  Vecteezy">
            <a:extLst>
              <a:ext uri="{FF2B5EF4-FFF2-40B4-BE49-F238E27FC236}">
                <a16:creationId xmlns:a16="http://schemas.microsoft.com/office/drawing/2014/main" id="{81B8E7A5-3697-4ED6-9722-13BCFD804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80" y="1129518"/>
            <a:ext cx="7263383" cy="567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593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00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7" grpId="0" animBg="1"/>
      <p:bldP spid="49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85F13DB-6C0F-423A-BE94-34EA296FC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4462"/>
            <a:ext cx="4518095" cy="12834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CCD34-8ED8-4F70-AB24-C588E9F1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30" y="1359861"/>
            <a:ext cx="4686300" cy="492758"/>
          </a:xfrm>
          <a:prstGeom prst="rect">
            <a:avLst/>
          </a:prstGeom>
        </p:spPr>
      </p:pic>
      <p:sp>
        <p:nvSpPr>
          <p:cNvPr id="32" name="Rounded Rectangle 10">
            <a:extLst>
              <a:ext uri="{FF2B5EF4-FFF2-40B4-BE49-F238E27FC236}">
                <a16:creationId xmlns:a16="http://schemas.microsoft.com/office/drawing/2014/main" id="{EE2894A4-3BAD-4DBE-A259-E548277F840A}"/>
              </a:ext>
            </a:extLst>
          </p:cNvPr>
          <p:cNvSpPr/>
          <p:nvPr/>
        </p:nvSpPr>
        <p:spPr>
          <a:xfrm>
            <a:off x="4991630" y="174016"/>
            <a:ext cx="6843319" cy="1393379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algn="ctr">
              <a:lnSpc>
                <a:spcPct val="150000"/>
              </a:lnSpc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1F2568-89A2-473F-B68E-F6E821CD3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51"/>
          <a:stretch/>
        </p:blipFill>
        <p:spPr>
          <a:xfrm rot="10800000" flipH="1" flipV="1">
            <a:off x="4502113" y="1"/>
            <a:ext cx="136560" cy="6858000"/>
          </a:xfrm>
          <a:prstGeom prst="rect">
            <a:avLst/>
          </a:prstGeom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690EB8BD-E5D6-42D5-92E8-D257AF9B0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7856" y="5932241"/>
            <a:ext cx="667481" cy="7488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E24724E-3C2B-4E59-BF14-F087275C85C3}"/>
              </a:ext>
            </a:extLst>
          </p:cNvPr>
          <p:cNvSpPr txBox="1"/>
          <p:nvPr/>
        </p:nvSpPr>
        <p:spPr>
          <a:xfrm>
            <a:off x="5484104" y="5786403"/>
            <a:ext cx="67167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ra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pic>
        <p:nvPicPr>
          <p:cNvPr id="2" name="Picture 2" descr="Hinh anh 15 loai vai thuong duoc dung trong may mac">
            <a:extLst>
              <a:ext uri="{FF2B5EF4-FFF2-40B4-BE49-F238E27FC236}">
                <a16:creationId xmlns:a16="http://schemas.microsoft.com/office/drawing/2014/main" id="{E472FB83-CDDF-4F1E-8057-7D9245F67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7"/>
          <a:stretch/>
        </p:blipFill>
        <p:spPr bwMode="auto">
          <a:xfrm>
            <a:off x="5132928" y="1741411"/>
            <a:ext cx="6551334" cy="398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Từ vựng tiếng Anh về áo">
            <a:extLst>
              <a:ext uri="{FF2B5EF4-FFF2-40B4-BE49-F238E27FC236}">
                <a16:creationId xmlns:a16="http://schemas.microsoft.com/office/drawing/2014/main" id="{DCD078DA-3D67-4BC6-BB34-8F523C0DF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" t="11956" r="4694"/>
          <a:stretch/>
        </p:blipFill>
        <p:spPr bwMode="auto">
          <a:xfrm>
            <a:off x="181361" y="2160124"/>
            <a:ext cx="4220515" cy="313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40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66C7F-E41F-4F5F-AAF1-6DEE2052CFEF}"/>
              </a:ext>
            </a:extLst>
          </p:cNvPr>
          <p:cNvSpPr txBox="1"/>
          <p:nvPr/>
        </p:nvSpPr>
        <p:spPr>
          <a:xfrm>
            <a:off x="530185" y="1996576"/>
            <a:ext cx="1149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V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 THIÊN NHIÊN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9952A98-B9A0-4637-9EBE-D6D9977D4B19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r>
              <a:rPr kumimoji="0" lang="en-US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kumimoji="0" lang="vi-VN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LOẠI VẢI THƯỜNG DÙNG TRONG MAY MẶC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1090BE-0EB1-495E-9861-E47960889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47" y="2390451"/>
            <a:ext cx="1351297" cy="131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21D23FAB-F55A-4AC1-962A-F14F559CFC18}"/>
              </a:ext>
            </a:extLst>
          </p:cNvPr>
          <p:cNvSpPr/>
          <p:nvPr/>
        </p:nvSpPr>
        <p:spPr>
          <a:xfrm>
            <a:off x="3680816" y="3702587"/>
            <a:ext cx="4830358" cy="813775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684D035-9930-42A2-B6B6-35914640E7E9}"/>
              </a:ext>
            </a:extLst>
          </p:cNvPr>
          <p:cNvSpPr/>
          <p:nvPr/>
        </p:nvSpPr>
        <p:spPr>
          <a:xfrm>
            <a:off x="760806" y="4662877"/>
            <a:ext cx="10670377" cy="2048607"/>
          </a:xfrm>
          <a:prstGeom prst="round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lvl="0" algn="ctr">
              <a:lnSpc>
                <a:spcPct val="150000"/>
              </a:lnSpc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hiên nhiên bao gồm tất cả những gì bao quanh con người mà 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do </a:t>
            </a:r>
            <a:r>
              <a:rPr 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con người tạo nên. 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khí, khí hậu, nguồn nước, nguồn tài nguyên thiên nhiên, nguồn động thực vật, các yếu tố địa lý, địa hình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73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66C7F-E41F-4F5F-AAF1-6DEE2052CFEF}"/>
              </a:ext>
            </a:extLst>
          </p:cNvPr>
          <p:cNvSpPr txBox="1"/>
          <p:nvPr/>
        </p:nvSpPr>
        <p:spPr>
          <a:xfrm>
            <a:off x="530185" y="1996576"/>
            <a:ext cx="1149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V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 THIÊN NHIÊN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9952A98-B9A0-4637-9EBE-D6D9977D4B19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r>
              <a:rPr kumimoji="0" lang="en-US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kumimoji="0" lang="vi-VN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CÁC LOẠI VẢI THƯỜNG DÙNG TRONG MAY MẶC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BDD166-3748-4682-AB20-C6BE894CC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4" y="2887315"/>
            <a:ext cx="5894488" cy="3395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96521B-90E6-4340-8D54-975562E89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944" y="1925283"/>
            <a:ext cx="1285489" cy="124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968B7793-F1F0-4976-B923-84652DB04CCE}"/>
              </a:ext>
            </a:extLst>
          </p:cNvPr>
          <p:cNvSpPr/>
          <p:nvPr/>
        </p:nvSpPr>
        <p:spPr>
          <a:xfrm>
            <a:off x="6420956" y="3245916"/>
            <a:ext cx="5279814" cy="1048260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DBDF368-BCAF-44A7-ADEA-943D55EA855C}"/>
              </a:ext>
            </a:extLst>
          </p:cNvPr>
          <p:cNvSpPr/>
          <p:nvPr/>
        </p:nvSpPr>
        <p:spPr>
          <a:xfrm>
            <a:off x="6233356" y="4511821"/>
            <a:ext cx="5724472" cy="2101007"/>
          </a:xfrm>
          <a:prstGeom prst="round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sẵn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nguồn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gốc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71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66C7F-E41F-4F5F-AAF1-6DEE2052CFEF}"/>
              </a:ext>
            </a:extLst>
          </p:cNvPr>
          <p:cNvSpPr txBox="1"/>
          <p:nvPr/>
        </p:nvSpPr>
        <p:spPr>
          <a:xfrm>
            <a:off x="530185" y="1996576"/>
            <a:ext cx="1149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V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 THIÊN NHIÊN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9952A98-B9A0-4637-9EBE-D6D9977D4B19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r>
              <a:rPr kumimoji="0" lang="en-US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kumimoji="0" lang="vi-VN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CÁC LOẠI VẢI THƯỜNG DÙNG TRONG MAY MẶC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BDD166-3748-4682-AB20-C6BE894CC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4" y="2887315"/>
            <a:ext cx="5894488" cy="3395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96521B-90E6-4340-8D54-975562E89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944" y="1925283"/>
            <a:ext cx="1285489" cy="124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968B7793-F1F0-4976-B923-84652DB04CCE}"/>
              </a:ext>
            </a:extLst>
          </p:cNvPr>
          <p:cNvSpPr/>
          <p:nvPr/>
        </p:nvSpPr>
        <p:spPr>
          <a:xfrm>
            <a:off x="6435417" y="3244811"/>
            <a:ext cx="5279814" cy="1518599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Nguồn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gốc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DBDF368-BCAF-44A7-ADEA-943D55EA855C}"/>
              </a:ext>
            </a:extLst>
          </p:cNvPr>
          <p:cNvSpPr/>
          <p:nvPr/>
        </p:nvSpPr>
        <p:spPr>
          <a:xfrm>
            <a:off x="6178179" y="4942445"/>
            <a:ext cx="5794289" cy="1379025"/>
          </a:xfrm>
          <a:prstGeom prst="round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lvl="0">
              <a:lnSpc>
                <a:spcPct val="150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guồn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guồn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tằm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47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66C7F-E41F-4F5F-AAF1-6DEE2052CFEF}"/>
              </a:ext>
            </a:extLst>
          </p:cNvPr>
          <p:cNvSpPr txBox="1"/>
          <p:nvPr/>
        </p:nvSpPr>
        <p:spPr>
          <a:xfrm>
            <a:off x="530185" y="1996576"/>
            <a:ext cx="1149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V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 THIÊN NHIÊN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4CFB0-ED74-4136-AEB2-5421A0BB6459}"/>
              </a:ext>
            </a:extLst>
          </p:cNvPr>
          <p:cNvSpPr txBox="1"/>
          <p:nvPr/>
        </p:nvSpPr>
        <p:spPr>
          <a:xfrm>
            <a:off x="746236" y="2566153"/>
            <a:ext cx="11063400" cy="2779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sẵn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nguồn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gốc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vi-VN" sz="3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cotton (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…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tằm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tằm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cừu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dê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...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9952A98-B9A0-4637-9EBE-D6D9977D4B19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r>
              <a:rPr kumimoji="0" lang="en-US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kumimoji="0" lang="vi-VN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CÁC LOẠI VẢI THƯỜNG DÙNG TRONG MAY MẶC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637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66C7F-E41F-4F5F-AAF1-6DEE2052CFEF}"/>
              </a:ext>
            </a:extLst>
          </p:cNvPr>
          <p:cNvSpPr txBox="1"/>
          <p:nvPr/>
        </p:nvSpPr>
        <p:spPr>
          <a:xfrm>
            <a:off x="530185" y="1996576"/>
            <a:ext cx="1149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V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 THIÊN NHIÊN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9952A98-B9A0-4637-9EBE-D6D9977D4B19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r>
              <a:rPr kumimoji="0" lang="en-US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kumimoji="0" lang="vi-VN" sz="3600" b="1" i="1" u="none" strike="noStrike" kern="120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CÁC LOẠI VẢI THƯỜNG DÙNG TRONG MAY MẶC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1090BE-0EB1-495E-9861-E47960889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44" y="2566140"/>
            <a:ext cx="1351297" cy="131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21D23FAB-F55A-4AC1-962A-F14F559CFC18}"/>
              </a:ext>
            </a:extLst>
          </p:cNvPr>
          <p:cNvSpPr/>
          <p:nvPr/>
        </p:nvSpPr>
        <p:spPr>
          <a:xfrm>
            <a:off x="1024906" y="3973010"/>
            <a:ext cx="10142171" cy="813775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684D035-9930-42A2-B6B6-35914640E7E9}"/>
              </a:ext>
            </a:extLst>
          </p:cNvPr>
          <p:cNvSpPr/>
          <p:nvPr/>
        </p:nvSpPr>
        <p:spPr>
          <a:xfrm>
            <a:off x="1745029" y="4985291"/>
            <a:ext cx="8701930" cy="1438984"/>
          </a:xfrm>
          <a:prstGeom prst="round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hiên nhiên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6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6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thoáng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nhàu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nhăn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giặt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phơi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lâu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72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5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1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5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Override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16c05727-aa75-4e4a-9b5f-8a80a1165891"/>
    <ds:schemaRef ds:uri="http://www.w3.org/XML/1998/namespace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1358</Words>
  <Application>Microsoft Office PowerPoint</Application>
  <PresentationFormat>Widescreen</PresentationFormat>
  <Paragraphs>140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Corbel</vt:lpstr>
      <vt:lpstr>Times New Roman</vt:lpstr>
      <vt:lpstr>Wingdings</vt:lpstr>
      <vt:lpstr>Banded</vt:lpstr>
      <vt:lpstr>1_Banded</vt:lpstr>
      <vt:lpstr>PowerPoint Presentation</vt:lpstr>
      <vt:lpstr>PowerPoint Presentation</vt:lpstr>
      <vt:lpstr>Liên hệ thực tế</vt:lpstr>
      <vt:lpstr>Liên hệ thực tế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(Câu 1 / SGK trang 47) </vt:lpstr>
      <vt:lpstr>LUYỆN TẬP</vt:lpstr>
      <vt:lpstr>LUYỆN TẬP</vt:lpstr>
      <vt:lpstr>LUYỆN TẬP (Câu 2 / SGK trang 47)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THCS Nguyen Minh Hoang</dc:creator>
  <cp:lastModifiedBy>MA Nguyen Manh Anh</cp:lastModifiedBy>
  <cp:revision>102</cp:revision>
  <dcterms:created xsi:type="dcterms:W3CDTF">2020-11-03T17:42:37Z</dcterms:created>
  <dcterms:modified xsi:type="dcterms:W3CDTF">2022-01-10T05:36:29Z</dcterms:modified>
</cp:coreProperties>
</file>