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2" r:id="rId4"/>
    <p:sldId id="264" r:id="rId5"/>
    <p:sldId id="265" r:id="rId6"/>
    <p:sldId id="267" r:id="rId7"/>
    <p:sldId id="268" r:id="rId8"/>
    <p:sldId id="266" r:id="rId9"/>
    <p:sldId id="270" r:id="rId10"/>
    <p:sldId id="271" r:id="rId11"/>
    <p:sldId id="258" r:id="rId12"/>
    <p:sldId id="272" r:id="rId13"/>
    <p:sldId id="259" r:id="rId14"/>
    <p:sldId id="260" r:id="rId15"/>
    <p:sldId id="273" r:id="rId16"/>
    <p:sldId id="278"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sp>
        <p:nvSpPr>
          <p:cNvPr id="148" name="Google Shape;148;p9"/>
          <p:cNvSpPr/>
          <p:nvPr/>
        </p:nvSpPr>
        <p:spPr>
          <a:xfrm>
            <a:off x="-100" y="0"/>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443192" y="226820"/>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1" name="Google Shape;151;p9"/>
          <p:cNvGrpSpPr/>
          <p:nvPr/>
        </p:nvGrpSpPr>
        <p:grpSpPr>
          <a:xfrm>
            <a:off x="885340" y="715133"/>
            <a:ext cx="9938083" cy="5530305"/>
            <a:chOff x="677150" y="1466675"/>
            <a:chExt cx="4997025" cy="2780725"/>
          </a:xfrm>
        </p:grpSpPr>
        <p:sp>
          <p:nvSpPr>
            <p:cNvPr id="152" name="Google Shape;152;p9"/>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9"/>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9"/>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9"/>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9"/>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9"/>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9"/>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166" name="Google Shape;166;p9"/>
          <p:cNvSpPr txBox="1">
            <a:spLocks noGrp="1"/>
          </p:cNvSpPr>
          <p:nvPr>
            <p:ph type="title"/>
          </p:nvPr>
        </p:nvSpPr>
        <p:spPr>
          <a:xfrm>
            <a:off x="3399200" y="1993800"/>
            <a:ext cx="5393600" cy="9860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p:txBody>
      </p:sp>
      <p:sp>
        <p:nvSpPr>
          <p:cNvPr id="167" name="Google Shape;167;p9"/>
          <p:cNvSpPr txBox="1">
            <a:spLocks noGrp="1"/>
          </p:cNvSpPr>
          <p:nvPr>
            <p:ph type="subTitle" idx="1"/>
          </p:nvPr>
        </p:nvSpPr>
        <p:spPr>
          <a:xfrm>
            <a:off x="3399200" y="2979800"/>
            <a:ext cx="5393600" cy="188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8" name="Google Shape;168;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GIF"/><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GIF"/><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GIF"/><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GIF"/><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GIF"/><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419641" y="3305621"/>
            <a:ext cx="3920197" cy="3336088"/>
          </a:xfrm>
          <a:prstGeom prst="rect">
            <a:avLst/>
          </a:prstGeom>
        </p:spPr>
      </p:pic>
      <p:sp>
        <p:nvSpPr>
          <p:cNvPr id="6" name="Rectangle 5"/>
          <p:cNvSpPr/>
          <p:nvPr/>
        </p:nvSpPr>
        <p:spPr>
          <a:xfrm rot="21235664">
            <a:off x="7021066" y="3428998"/>
            <a:ext cx="3132406" cy="284519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6852163" y="3089330"/>
            <a:ext cx="3470214" cy="3768670"/>
          </a:xfrm>
          <a:prstGeom prst="rect">
            <a:avLst/>
          </a:prstGeom>
        </p:spPr>
      </p:pic>
      <p:sp>
        <p:nvSpPr>
          <p:cNvPr id="8" name="TextBox 7"/>
          <p:cNvSpPr txBox="1"/>
          <p:nvPr/>
        </p:nvSpPr>
        <p:spPr>
          <a:xfrm>
            <a:off x="1832953" y="107706"/>
            <a:ext cx="9501762" cy="2705986"/>
          </a:xfrm>
          <a:prstGeom prst="rect">
            <a:avLst/>
          </a:prstGeom>
          <a:noFill/>
        </p:spPr>
        <p:txBody>
          <a:bodyPr wrap="square" rtlCol="0">
            <a:prstTxWarp prst="textCanUp">
              <a:avLst/>
            </a:prstTxWarp>
            <a:spAutoFit/>
          </a:bodyPr>
          <a:lstStyle/>
          <a:p>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THỜI GIAN TRONG LỊCH SỬ</a:t>
            </a:r>
            <a:endPar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267286" y="193431"/>
            <a:ext cx="1716259" cy="1077218"/>
          </a:xfrm>
          <a:prstGeom prst="rect">
            <a:avLst/>
          </a:prstGeom>
          <a:noFill/>
        </p:spPr>
        <p:txBody>
          <a:bodyPr wrap="square" rtlCol="0">
            <a:spAutoFit/>
          </a:bodyPr>
          <a:lstStyle/>
          <a:p>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 4</a:t>
            </a:r>
            <a:endPar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latin typeface="+mj-lt"/>
            </a:endParaRPr>
          </a:p>
        </p:txBody>
      </p:sp>
      <p:pic>
        <p:nvPicPr>
          <p:cNvPr id="7" name="Picture 6"/>
          <p:cNvPicPr>
            <a:picLocks noChangeAspect="1"/>
          </p:cNvPicPr>
          <p:nvPr/>
        </p:nvPicPr>
        <p:blipFill rotWithShape="1">
          <a:blip r:embed="rId1"/>
          <a:srcRect r="963"/>
          <a:stretch>
            <a:fillRect/>
          </a:stretch>
        </p:blipFill>
        <p:spPr>
          <a:xfrm rot="12870486" flipV="1">
            <a:off x="10567497" y="446824"/>
            <a:ext cx="1559420" cy="1047807"/>
          </a:xfrm>
          <a:prstGeom prst="rect">
            <a:avLst/>
          </a:prstGeom>
        </p:spPr>
      </p:pic>
      <p:cxnSp>
        <p:nvCxnSpPr>
          <p:cNvPr id="15" name="Straight Arrow Connector 14"/>
          <p:cNvCxnSpPr/>
          <p:nvPr/>
        </p:nvCxnSpPr>
        <p:spPr>
          <a:xfrm flipV="1">
            <a:off x="2214245" y="2248535"/>
            <a:ext cx="8075930" cy="22225"/>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894070" y="2088515"/>
            <a:ext cx="9525" cy="43053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87875" y="2720975"/>
            <a:ext cx="2622550" cy="953135"/>
          </a:xfrm>
          <a:prstGeom prst="rect">
            <a:avLst/>
          </a:prstGeom>
          <a:noFill/>
        </p:spPr>
        <p:txBody>
          <a:bodyPr wrap="square" rtlCol="0">
            <a:spAutoFit/>
          </a:bodyPr>
          <a:lstStyle/>
          <a:p>
            <a:pPr algn="ctr"/>
            <a:r>
              <a:rPr lang="en-US" sz="2800" dirty="0">
                <a:solidFill>
                  <a:schemeClr val="bg1"/>
                </a:solidFill>
                <a:latin typeface="Times New Roman" panose="02020603050405020304" pitchFamily="18" charset="0"/>
                <a:cs typeface="Times New Roman" panose="02020603050405020304" pitchFamily="18" charset="0"/>
              </a:rPr>
              <a:t>Công nguyên</a:t>
            </a:r>
            <a:endParaRPr lang="en-US" sz="2800" dirty="0">
              <a:solidFill>
                <a:schemeClr val="bg1"/>
              </a:solidFill>
              <a:latin typeface="Times New Roman" panose="02020603050405020304" pitchFamily="18" charset="0"/>
              <a:cs typeface="Times New Roman" panose="02020603050405020304" pitchFamily="18" charset="0"/>
            </a:endParaRPr>
          </a:p>
          <a:p>
            <a:pPr algn="ctr"/>
            <a:r>
              <a:rPr lang="en-US" sz="2800" dirty="0">
                <a:solidFill>
                  <a:schemeClr val="bg1"/>
                </a:solidFill>
                <a:latin typeface="Times New Roman" panose="02020603050405020304" pitchFamily="18" charset="0"/>
                <a:cs typeface="Times New Roman" panose="02020603050405020304" pitchFamily="18" charset="0"/>
              </a:rPr>
              <a:t>(CN)</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128770" y="1362710"/>
            <a:ext cx="3540760" cy="583565"/>
          </a:xfrm>
          <a:prstGeom prst="rect">
            <a:avLst/>
          </a:prstGeom>
          <a:noFill/>
        </p:spPr>
        <p:txBody>
          <a:bodyPr wrap="square" rtlCol="0">
            <a:spAutoFit/>
          </a:bodyPr>
          <a:lstStyle/>
          <a:p>
            <a:pPr algn="ctr"/>
            <a:r>
              <a:rPr lang="en-US" sz="3200" i="1" dirty="0">
                <a:solidFill>
                  <a:srgbClr val="FFFF00"/>
                </a:solidFill>
                <a:latin typeface="Times New Roman" panose="02020603050405020304" pitchFamily="18" charset="0"/>
                <a:cs typeface="Times New Roman" panose="02020603050405020304" pitchFamily="18" charset="0"/>
              </a:rPr>
              <a:t>Chúa Giê-xu ra đời</a:t>
            </a:r>
            <a:endParaRPr lang="en-US" sz="3200" i="1" dirty="0">
              <a:solidFill>
                <a:srgbClr val="FFFF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680280" y="2620544"/>
            <a:ext cx="1907687" cy="460375"/>
          </a:xfrm>
          <a:prstGeom prst="rect">
            <a:avLst/>
          </a:prstGeom>
          <a:noFill/>
        </p:spPr>
        <p:txBody>
          <a:bodyPr wrap="square" rtlCol="0">
            <a:spAutoFit/>
          </a:bodyPr>
          <a:lstStyle/>
          <a:p>
            <a:pPr algn="ctr"/>
            <a:r>
              <a:rPr lang="en-US" sz="2400" i="1" dirty="0">
                <a:solidFill>
                  <a:srgbClr val="FFFF00"/>
                </a:solidFill>
                <a:latin typeface="Times New Roman" panose="02020603050405020304" pitchFamily="18" charset="0"/>
                <a:cs typeface="Times New Roman" panose="02020603050405020304" pitchFamily="18" charset="0"/>
              </a:rPr>
              <a:t>(TCN)</a:t>
            </a:r>
            <a:endParaRPr lang="en-US" sz="2400" i="1" dirty="0">
              <a:solidFill>
                <a:srgbClr val="FFFF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7378735" y="2620616"/>
            <a:ext cx="1907687" cy="460375"/>
          </a:xfrm>
          <a:prstGeom prst="rect">
            <a:avLst/>
          </a:prstGeom>
          <a:noFill/>
        </p:spPr>
        <p:txBody>
          <a:bodyPr wrap="square" rtlCol="0">
            <a:spAutoFit/>
          </a:bodyPr>
          <a:lstStyle/>
          <a:p>
            <a:pPr algn="ctr"/>
            <a:r>
              <a:rPr lang="en-US" sz="2400" i="1" dirty="0">
                <a:solidFill>
                  <a:srgbClr val="FFFF00"/>
                </a:solidFill>
                <a:latin typeface="Times New Roman" panose="02020603050405020304" pitchFamily="18" charset="0"/>
                <a:cs typeface="Times New Roman" panose="02020603050405020304" pitchFamily="18" charset="0"/>
              </a:rPr>
              <a:t>(Sau CN)</a:t>
            </a:r>
            <a:endParaRPr lang="en-US" sz="2400" i="1" dirty="0">
              <a:solidFill>
                <a:srgbClr val="FFFF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3174854" y="4569324"/>
            <a:ext cx="5841837" cy="1753235"/>
          </a:xfrm>
          <a:prstGeom prst="rect">
            <a:avLst/>
          </a:prstGeom>
          <a:noFill/>
        </p:spPr>
        <p:txBody>
          <a:bodyPr wrap="square" rtlCol="0">
            <a:spAutoFit/>
          </a:bodyPr>
          <a:lstStyle/>
          <a:p>
            <a:r>
              <a:rPr lang="vi-VN" sz="3600" i="1" dirty="0">
                <a:solidFill>
                  <a:schemeClr val="bg1"/>
                </a:solidFill>
                <a:latin typeface="+mj-lt"/>
              </a:rPr>
              <a:t>+ thập kỉ: 10 năm</a:t>
            </a:r>
            <a:endParaRPr lang="vi-VN" sz="3600" i="1" dirty="0">
              <a:solidFill>
                <a:schemeClr val="bg1"/>
              </a:solidFill>
              <a:latin typeface="+mj-lt"/>
            </a:endParaRPr>
          </a:p>
          <a:p>
            <a:r>
              <a:rPr lang="vi-VN" sz="3600" i="1" dirty="0">
                <a:solidFill>
                  <a:schemeClr val="bg1"/>
                </a:solidFill>
                <a:latin typeface="+mj-lt"/>
              </a:rPr>
              <a:t>+ thế kỉ:100 năm</a:t>
            </a:r>
            <a:endParaRPr lang="vi-VN" sz="3600" i="1" dirty="0">
              <a:solidFill>
                <a:schemeClr val="bg1"/>
              </a:solidFill>
              <a:latin typeface="+mj-lt"/>
            </a:endParaRPr>
          </a:p>
          <a:p>
            <a:r>
              <a:rPr lang="vi-VN" sz="3600" i="1" dirty="0">
                <a:solidFill>
                  <a:schemeClr val="bg1"/>
                </a:solidFill>
                <a:latin typeface="+mj-lt"/>
              </a:rPr>
              <a:t>+ thiên niên kỉ:1000 năm</a:t>
            </a:r>
            <a:endParaRPr lang="en-US" sz="3600" i="1" dirty="0">
              <a:solidFill>
                <a:schemeClr val="bg1"/>
              </a:solidFill>
              <a:latin typeface="+mj-l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par>
                                <p:cTn id="8" presetID="18" presetClass="entr" presetSubtype="1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strips(downLeft)">
                                      <p:cBhvr>
                                        <p:cTn id="10" dur="500"/>
                                        <p:tgtEl>
                                          <p:spTgt spid="17"/>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strips(downLeft)">
                                      <p:cBhvr>
                                        <p:cTn id="14" dur="500"/>
                                        <p:tgtEl>
                                          <p:spTgt spid="18"/>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strips(downLeft)">
                                      <p:cBhvr>
                                        <p:cTn id="18" dur="500"/>
                                        <p:tgtEl>
                                          <p:spTgt spid="19"/>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downLeft)">
                                      <p:cBhvr>
                                        <p:cTn id="22" dur="500"/>
                                        <p:tgtEl>
                                          <p:spTgt spid="20"/>
                                        </p:tgtEl>
                                      </p:cBhvr>
                                    </p:animEffect>
                                  </p:childTnLst>
                                </p:cTn>
                              </p:par>
                            </p:childTnLst>
                          </p:cTn>
                        </p:par>
                        <p:par>
                          <p:cTn id="23" fill="hold">
                            <p:stCondLst>
                              <p:cond delay="2000"/>
                            </p:stCondLst>
                            <p:childTnLst>
                              <p:par>
                                <p:cTn id="24" presetID="18" presetClass="entr" presetSubtype="12"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down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strips(downLeft)">
                                      <p:cBhvr>
                                        <p:cTn id="31" dur="500"/>
                                        <p:tgtEl>
                                          <p:spTgt spid="2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23">
                                            <p:txEl>
                                              <p:pRg st="1" end="1"/>
                                            </p:txEl>
                                          </p:spTgt>
                                        </p:tgtEl>
                                        <p:attrNameLst>
                                          <p:attrName>style.visibility</p:attrName>
                                        </p:attrNameLst>
                                      </p:cBhvr>
                                      <p:to>
                                        <p:strVal val="visible"/>
                                      </p:to>
                                    </p:set>
                                    <p:animEffect transition="in" filter="strips(downLeft)">
                                      <p:cBhvr>
                                        <p:cTn id="36" dur="500"/>
                                        <p:tgtEl>
                                          <p:spTgt spid="2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animEffect transition="in" filter="strips(downLeft)">
                                      <p:cBhvr>
                                        <p:cTn id="41"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owerPoit\hinh 3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4310" y="1106170"/>
            <a:ext cx="11864340" cy="5754370"/>
          </a:xfrm>
          <a:prstGeom prst="rect">
            <a:avLst/>
          </a:prstGeom>
          <a:noFill/>
        </p:spPr>
        <p:txBody>
          <a:bodyPr wrap="square" rtlCol="0">
            <a:spAutoFit/>
          </a:bodyPr>
          <a:lstStyle/>
          <a:p>
            <a:r>
              <a:rPr sz="4600" dirty="0">
                <a:latin typeface="Times New Roman" panose="02020603050405020304" pitchFamily="18" charset="0"/>
                <a:cs typeface="Times New Roman" panose="02020603050405020304" pitchFamily="18" charset="0"/>
              </a:rPr>
              <a:t>- Lịch chính thức của thế giới hiện nay dựa theo cách tính thời gian của dương lịch, gọi là công lịch.</a:t>
            </a:r>
            <a:endParaRPr sz="4600" dirty="0">
              <a:latin typeface="Times New Roman" panose="02020603050405020304" pitchFamily="18" charset="0"/>
              <a:cs typeface="Times New Roman" panose="02020603050405020304" pitchFamily="18" charset="0"/>
            </a:endParaRPr>
          </a:p>
          <a:p>
            <a:r>
              <a:rPr sz="4600" dirty="0">
                <a:latin typeface="Times New Roman" panose="02020603050405020304" pitchFamily="18" charset="0"/>
                <a:cs typeface="Times New Roman" panose="02020603050405020304" pitchFamily="18" charset="0"/>
              </a:rPr>
              <a:t>- Công lịch lấy năm 1 là năm tương truyền chúa Giê-xu ra đời.</a:t>
            </a:r>
            <a:endParaRPr sz="4600" dirty="0">
              <a:latin typeface="Times New Roman" panose="02020603050405020304" pitchFamily="18" charset="0"/>
              <a:cs typeface="Times New Roman" panose="02020603050405020304" pitchFamily="18" charset="0"/>
            </a:endParaRPr>
          </a:p>
          <a:p>
            <a:r>
              <a:rPr sz="4600" dirty="0">
                <a:latin typeface="Times New Roman" panose="02020603050405020304" pitchFamily="18" charset="0"/>
                <a:cs typeface="Times New Roman" panose="02020603050405020304" pitchFamily="18" charset="0"/>
              </a:rPr>
              <a:t> + Một thập kỉ là 10 năm.</a:t>
            </a:r>
            <a:endParaRPr sz="4600" dirty="0">
              <a:latin typeface="Times New Roman" panose="02020603050405020304" pitchFamily="18" charset="0"/>
              <a:cs typeface="Times New Roman" panose="02020603050405020304" pitchFamily="18" charset="0"/>
            </a:endParaRPr>
          </a:p>
          <a:p>
            <a:r>
              <a:rPr sz="4600" dirty="0">
                <a:latin typeface="Times New Roman" panose="02020603050405020304" pitchFamily="18" charset="0"/>
                <a:cs typeface="Times New Roman" panose="02020603050405020304" pitchFamily="18" charset="0"/>
              </a:rPr>
              <a:t>+ Một thế kỉ là 100 năm.</a:t>
            </a:r>
            <a:endParaRPr sz="4600" dirty="0">
              <a:latin typeface="Times New Roman" panose="02020603050405020304" pitchFamily="18" charset="0"/>
              <a:cs typeface="Times New Roman" panose="02020603050405020304" pitchFamily="18" charset="0"/>
            </a:endParaRPr>
          </a:p>
          <a:p>
            <a:r>
              <a:rPr sz="4600" dirty="0">
                <a:latin typeface="Times New Roman" panose="02020603050405020304" pitchFamily="18" charset="0"/>
                <a:cs typeface="Times New Roman" panose="02020603050405020304" pitchFamily="18" charset="0"/>
              </a:rPr>
              <a:t>+ Một thiên niên kỉ là 1000 năm.</a:t>
            </a:r>
            <a:endParaRPr sz="46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39240" y="128905"/>
            <a:ext cx="10009505" cy="829945"/>
          </a:xfrm>
          <a:prstGeom prst="rect">
            <a:avLst/>
          </a:prstGeom>
          <a:noFill/>
        </p:spPr>
        <p:txBody>
          <a:bodyPr wrap="square" rtlCol="0">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sym typeface="+mn-ea"/>
              </a:rPr>
              <a:t>II. Cách tính thời gian</a:t>
            </a:r>
            <a:endParaRPr lang="en-US" sz="4800" b="1" dirty="0">
              <a:solidFill>
                <a:srgbClr val="C00000"/>
              </a:solidFill>
              <a:latin typeface="Times New Roman" panose="02020603050405020304" pitchFamily="18" charset="0"/>
              <a:cs typeface="Times New Roman" panose="02020603050405020304" pitchFamily="18" charset="0"/>
            </a:endParaRPr>
          </a:p>
        </p:txBody>
      </p:sp>
      <p:pic>
        <p:nvPicPr>
          <p:cNvPr id="6" name="Picture 2" descr="Ảnh động Powerpoint CTU"/>
          <p:cNvPicPr>
            <a:picLocks noChangeAspect="1" noChangeArrowheads="1" noCrop="1"/>
          </p:cNvPicPr>
          <p:nvPr/>
        </p:nvPicPr>
        <p:blipFill>
          <a:blip r:embed="rId2"/>
          <a:srcRect/>
          <a:stretch>
            <a:fillRect/>
          </a:stretch>
        </p:blipFill>
        <p:spPr bwMode="auto">
          <a:xfrm>
            <a:off x="15240" y="50751"/>
            <a:ext cx="1524000" cy="924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latin typeface="+mj-lt"/>
            </a:endParaRPr>
          </a:p>
        </p:txBody>
      </p:sp>
      <p:pic>
        <p:nvPicPr>
          <p:cNvPr id="7" name="Picture 6"/>
          <p:cNvPicPr>
            <a:picLocks noChangeAspect="1"/>
          </p:cNvPicPr>
          <p:nvPr/>
        </p:nvPicPr>
        <p:blipFill rotWithShape="1">
          <a:blip r:embed="rId1"/>
          <a:srcRect r="963"/>
          <a:stretch>
            <a:fillRect/>
          </a:stretch>
        </p:blipFill>
        <p:spPr>
          <a:xfrm rot="12870486" flipV="1">
            <a:off x="10567497" y="446824"/>
            <a:ext cx="1559420" cy="1047807"/>
          </a:xfrm>
          <a:prstGeom prst="rect">
            <a:avLst/>
          </a:prstGeom>
        </p:spPr>
      </p:pic>
      <p:sp>
        <p:nvSpPr>
          <p:cNvPr id="13" name="TextBox 12"/>
          <p:cNvSpPr txBox="1"/>
          <p:nvPr/>
        </p:nvSpPr>
        <p:spPr>
          <a:xfrm>
            <a:off x="4867807" y="66266"/>
            <a:ext cx="6735652"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III. LUYỆN TẬP</a:t>
            </a:r>
            <a:endParaRPr lang="en-US" sz="2400" b="1" dirty="0">
              <a:solidFill>
                <a:srgbClr val="FFFF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7128" t="-19615" r="8229" b="30133"/>
          <a:stretch>
            <a:fillRect/>
          </a:stretch>
        </p:blipFill>
        <p:spPr>
          <a:xfrm>
            <a:off x="433070" y="-817880"/>
            <a:ext cx="11326495" cy="7222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latin typeface="+mj-lt"/>
            </a:endParaRPr>
          </a:p>
        </p:txBody>
      </p:sp>
      <p:pic>
        <p:nvPicPr>
          <p:cNvPr id="7" name="Picture 6"/>
          <p:cNvPicPr>
            <a:picLocks noChangeAspect="1"/>
          </p:cNvPicPr>
          <p:nvPr/>
        </p:nvPicPr>
        <p:blipFill rotWithShape="1">
          <a:blip r:embed="rId1"/>
          <a:srcRect r="963"/>
          <a:stretch>
            <a:fillRect/>
          </a:stretch>
        </p:blipFill>
        <p:spPr>
          <a:xfrm rot="12870486" flipV="1">
            <a:off x="10567497" y="446824"/>
            <a:ext cx="1559420" cy="1047807"/>
          </a:xfrm>
          <a:prstGeom prst="rect">
            <a:avLst/>
          </a:prstGeom>
        </p:spPr>
      </p:pic>
      <p:sp>
        <p:nvSpPr>
          <p:cNvPr id="26" name="TextBox 25"/>
          <p:cNvSpPr txBox="1"/>
          <p:nvPr/>
        </p:nvSpPr>
        <p:spPr>
          <a:xfrm>
            <a:off x="360651" y="970727"/>
            <a:ext cx="11831349" cy="3046095"/>
          </a:xfrm>
          <a:prstGeom prst="rect">
            <a:avLst/>
          </a:prstGeom>
          <a:noFill/>
        </p:spPr>
        <p:txBody>
          <a:bodyPr wrap="square" rtlCol="0">
            <a:spAutoFit/>
          </a:bodyPr>
          <a:lstStyle/>
          <a:p>
            <a:r>
              <a:rPr lang="vi-VN" sz="4800" i="1" dirty="0">
                <a:solidFill>
                  <a:srgbClr val="FFFF00"/>
                </a:solidFill>
                <a:latin typeface="+mj-lt"/>
                <a:sym typeface="Wingdings" panose="05000000000000000000" pitchFamily="2" charset="2"/>
              </a:rPr>
              <a:t></a:t>
            </a:r>
            <a:r>
              <a:rPr lang="vi-VN" sz="4800" i="1" dirty="0">
                <a:solidFill>
                  <a:srgbClr val="FFFF00"/>
                </a:solidFill>
                <a:latin typeface="+mj-lt"/>
              </a:rPr>
              <a:t>  Kết luận</a:t>
            </a:r>
            <a:endParaRPr lang="vi-VN" sz="4800" i="1" dirty="0">
              <a:solidFill>
                <a:srgbClr val="FFFF00"/>
              </a:solidFill>
              <a:latin typeface="+mj-lt"/>
            </a:endParaRPr>
          </a:p>
          <a:p>
            <a:pPr marL="342900" indent="-342900">
              <a:buFontTx/>
              <a:buChar char="-"/>
            </a:pPr>
            <a:r>
              <a:rPr lang="vi-VN" sz="4800" dirty="0">
                <a:solidFill>
                  <a:srgbClr val="FFFF00"/>
                </a:solidFill>
                <a:latin typeface="+mj-lt"/>
              </a:rPr>
              <a:t>Muốn biết năm TCN cách hiện tại thì làm phép cộng.</a:t>
            </a:r>
            <a:endParaRPr lang="vi-VN" sz="4800" dirty="0">
              <a:solidFill>
                <a:srgbClr val="FFFF00"/>
              </a:solidFill>
              <a:latin typeface="+mj-lt"/>
            </a:endParaRPr>
          </a:p>
          <a:p>
            <a:pPr marL="342900" indent="-342900">
              <a:buFontTx/>
              <a:buChar char="-"/>
            </a:pPr>
            <a:r>
              <a:rPr lang="vi-VN" sz="4800" dirty="0">
                <a:solidFill>
                  <a:srgbClr val="FFFF00"/>
                </a:solidFill>
                <a:latin typeface="+mj-lt"/>
              </a:rPr>
              <a:t>Muốn biết SCN cách hiện tại ta làm phép trừ.</a:t>
            </a:r>
            <a:endParaRPr lang="en-US" sz="4800" dirty="0">
              <a:solidFill>
                <a:srgbClr val="FFFF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strips(downLeft)">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strips(downLeft)">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strips(downLeft)">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a:fillRect/>
          </a:stretch>
        </p:blipFill>
        <p:spPr bwMode="auto">
          <a:xfrm flipH="1">
            <a:off x="3870325" y="4579620"/>
            <a:ext cx="2366010" cy="22282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rs826.pbsrc.com/albums/zz186/willisnowell/Gifs/question_marks_bubbling_md_clr.gif~c200"/>
          <p:cNvPicPr>
            <a:picLocks noChangeAspect="1" noChangeArrowheads="1" noCrop="1"/>
          </p:cNvPicPr>
          <p:nvPr/>
        </p:nvPicPr>
        <p:blipFill>
          <a:blip r:embed="rId2"/>
          <a:srcRect/>
          <a:stretch>
            <a:fillRect/>
          </a:stretch>
        </p:blipFill>
        <p:spPr bwMode="auto">
          <a:xfrm>
            <a:off x="6236335" y="4054475"/>
            <a:ext cx="1290320" cy="1290320"/>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p:nvPr/>
        </p:nvSpPr>
        <p:spPr>
          <a:xfrm>
            <a:off x="2630805" y="19050"/>
            <a:ext cx="8745220" cy="3083560"/>
          </a:xfrm>
          <a:prstGeom prst="cloudCallout">
            <a:avLst>
              <a:gd name="adj1" fmla="val -20135"/>
              <a:gd name="adj2" fmla="val 89724"/>
            </a:avLst>
          </a:prstGeom>
        </p:spPr>
        <p:style>
          <a:lnRef idx="2">
            <a:schemeClr val="dk1"/>
          </a:lnRef>
          <a:fillRef idx="1">
            <a:schemeClr val="lt1"/>
          </a:fillRef>
          <a:effectRef idx="0">
            <a:schemeClr val="dk1"/>
          </a:effectRef>
          <a:fontRef idx="minor">
            <a:schemeClr val="dk1"/>
          </a:fontRef>
        </p:style>
        <p:txBody>
          <a:bodyPr rtlCol="0" anchor="ctr"/>
          <a:p>
            <a:pPr algn="ctr"/>
            <a:endParaRPr lang="en-US" sz="2800" dirty="0">
              <a:solidFill>
                <a:srgbClr val="FF0000"/>
              </a:solidFill>
              <a:latin typeface="Cambria" panose="02040503050406030204" pitchFamily="18" charset="0"/>
              <a:ea typeface="Cambria" panose="02040503050406030204" pitchFamily="18" charset="0"/>
            </a:endParaRPr>
          </a:p>
        </p:txBody>
      </p:sp>
      <p:sp>
        <p:nvSpPr>
          <p:cNvPr id="100" name="Text Box 99"/>
          <p:cNvSpPr txBox="1"/>
          <p:nvPr/>
        </p:nvSpPr>
        <p:spPr>
          <a:xfrm>
            <a:off x="3207385" y="619760"/>
            <a:ext cx="7125970" cy="2061210"/>
          </a:xfrm>
          <a:prstGeom prst="rect">
            <a:avLst/>
          </a:prstGeom>
          <a:noFill/>
          <a:ln w="9525">
            <a:noFill/>
          </a:ln>
        </p:spPr>
        <p:txBody>
          <a:bodyPr wrap="square">
            <a:spAutoFit/>
          </a:bodyPr>
          <a:p>
            <a:pPr marL="0" indent="457200" algn="ctr"/>
            <a:r>
              <a:rPr lang="en-US" sz="2665" i="1">
                <a:solidFill>
                  <a:srgbClr val="000000"/>
                </a:solidFill>
                <a:latin typeface="Times New Roman" panose="02020603050405020304" pitchFamily="18" charset="0"/>
                <a:cs typeface="Calibri" panose="020F0502020204030204" charset="0"/>
              </a:rPr>
              <a:t> </a:t>
            </a:r>
            <a:r>
              <a:rPr lang="en-US" sz="3200" i="1">
                <a:solidFill>
                  <a:srgbClr val="FF0000"/>
                </a:solidFill>
                <a:latin typeface="Times New Roman" panose="02020603050405020304" pitchFamily="18" charset="0"/>
                <a:cs typeface="Calibri" panose="020F0502020204030204" charset="0"/>
              </a:rPr>
              <a:t>Hãy cho biết những ngày lễ quan trọng của Việt Nam sau dựa theo loại lịch nào: giỗ Tổ Hùng Vương, Tết Nguyên Đán, Ngày Quốc Khánh</a:t>
            </a:r>
            <a:endParaRPr lang="en-US" sz="3200" i="1">
              <a:solidFill>
                <a:srgbClr val="FF0000"/>
              </a:solidFill>
              <a:latin typeface="Times New Roman" panose="02020603050405020304" pitchFamily="18"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par>
                                <p:cTn id="8" presetID="21" presetClass="entr" presetSubtype="1"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wheel(1)">
                                      <p:cBhvr>
                                        <p:cTn id="10" dur="2000"/>
                                        <p:tgtEl>
                                          <p:spTgt spid="103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0">
                                            <p:txEl>
                                              <p:pRg st="0" end="0"/>
                                            </p:txEl>
                                          </p:spTgt>
                                        </p:tgtEl>
                                        <p:attrNameLst>
                                          <p:attrName>style.visibility</p:attrName>
                                        </p:attrNameLst>
                                      </p:cBhvr>
                                      <p:to>
                                        <p:strVal val="visible"/>
                                      </p:to>
                                    </p:set>
                                    <p:animEffect transition="in" filter="blinds(horizontal)">
                                      <p:cBhvr>
                                        <p:cTn id="18" dur="500"/>
                                        <p:tgtEl>
                                          <p:spTgt spid="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Vertical 1"/>
          <p:cNvSpPr/>
          <p:nvPr/>
        </p:nvSpPr>
        <p:spPr>
          <a:xfrm>
            <a:off x="0" y="0"/>
            <a:ext cx="3756074" cy="6696221"/>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dirty="0" err="1">
                <a:solidFill>
                  <a:srgbClr val="002060"/>
                </a:solidFill>
                <a:latin typeface="Times New Roman" panose="02020603050405020304" pitchFamily="18" charset="0"/>
                <a:cs typeface="Times New Roman" panose="02020603050405020304" pitchFamily="18" charset="0"/>
              </a:rPr>
              <a:t>Dặn</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dò</a:t>
            </a:r>
            <a:endParaRPr lang="en-US" sz="6000" dirty="0">
              <a:solidFill>
                <a:srgbClr val="002060"/>
              </a:solidFill>
              <a:latin typeface="Times New Roman" panose="02020603050405020304" pitchFamily="18" charset="0"/>
              <a:cs typeface="Times New Roman" panose="02020603050405020304" pitchFamily="18" charset="0"/>
            </a:endParaRPr>
          </a:p>
        </p:txBody>
      </p:sp>
      <p:sp>
        <p:nvSpPr>
          <p:cNvPr id="5" name="Arrow: Right 4"/>
          <p:cNvSpPr/>
          <p:nvPr/>
        </p:nvSpPr>
        <p:spPr>
          <a:xfrm>
            <a:off x="3953022" y="114888"/>
            <a:ext cx="7019778" cy="170219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Arrow: Right 5"/>
          <p:cNvSpPr/>
          <p:nvPr/>
        </p:nvSpPr>
        <p:spPr>
          <a:xfrm>
            <a:off x="3953022" y="2205698"/>
            <a:ext cx="7019778" cy="170219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endParaRPr lang="en-US" sz="2800" dirty="0">
              <a:latin typeface="Times New Roman" panose="02020603050405020304" pitchFamily="18" charset="0"/>
              <a:cs typeface="Times New Roman" panose="02020603050405020304" pitchFamily="18" charset="0"/>
            </a:endParaRPr>
          </a:p>
        </p:txBody>
      </p:sp>
      <p:sp>
        <p:nvSpPr>
          <p:cNvPr id="7" name="Arrow: Right 6"/>
          <p:cNvSpPr/>
          <p:nvPr/>
        </p:nvSpPr>
        <p:spPr>
          <a:xfrm>
            <a:off x="3953022" y="4465320"/>
            <a:ext cx="7019778" cy="170219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1"/>
          <a:stretch>
            <a:fillRect/>
          </a:stretch>
        </p:blipFill>
        <p:spPr>
          <a:xfrm>
            <a:off x="383458" y="-147484"/>
            <a:ext cx="11808542" cy="7506019"/>
          </a:xfrm>
          <a:prstGeom prst="rect">
            <a:avLst/>
          </a:prstGeom>
        </p:spPr>
      </p:pic>
      <p:sp>
        <p:nvSpPr>
          <p:cNvPr id="3" name="TextBox 2"/>
          <p:cNvSpPr txBox="1"/>
          <p:nvPr/>
        </p:nvSpPr>
        <p:spPr>
          <a:xfrm>
            <a:off x="2969341" y="2767280"/>
            <a:ext cx="6636775" cy="1323439"/>
          </a:xfrm>
          <a:prstGeom prst="rect">
            <a:avLst/>
          </a:prstGeom>
          <a:noFill/>
        </p:spPr>
        <p:txBody>
          <a:bodyPr wrap="square" rtlCol="0">
            <a:spAutoFit/>
          </a:bodyPr>
          <a:lstStyle/>
          <a:p>
            <a:pPr algn="ctr"/>
            <a:r>
              <a:rPr lang="en-US" sz="4000" b="1" dirty="0">
                <a:solidFill>
                  <a:srgbClr val="FFFF00"/>
                </a:solidFill>
                <a:latin typeface="APPLE CHANCERY" panose="03020702040506060504" pitchFamily="66" charset="-79"/>
                <a:cs typeface="APPLE CHANCERY" panose="03020702040506060504" pitchFamily="66" charset="-79"/>
              </a:rPr>
              <a:t>CẢM ƠN CÁC EM!</a:t>
            </a:r>
            <a:endParaRPr lang="en-US" sz="4000" b="1" dirty="0">
              <a:solidFill>
                <a:srgbClr val="FFFF00"/>
              </a:solidFill>
              <a:latin typeface="APPLE CHANCERY" panose="03020702040506060504" pitchFamily="66" charset="-79"/>
              <a:cs typeface="APPLE CHANCERY" panose="03020702040506060504" pitchFamily="66" charset="-79"/>
            </a:endParaRPr>
          </a:p>
          <a:p>
            <a:pPr algn="ctr"/>
            <a:r>
              <a:rPr lang="en-US" sz="4000" b="1" dirty="0">
                <a:solidFill>
                  <a:srgbClr val="FFFF00"/>
                </a:solidFill>
                <a:latin typeface="APPLE CHANCERY" panose="03020702040506060504" pitchFamily="66" charset="-79"/>
                <a:cs typeface="APPLE CHANCERY" panose="03020702040506060504" pitchFamily="66" charset="-79"/>
              </a:rPr>
              <a:t>CHÚC CÁC EM HỌC TỐT!</a:t>
            </a:r>
            <a:endParaRPr lang="en-US" sz="4000" b="1" dirty="0">
              <a:solidFill>
                <a:srgbClr val="FFFF00"/>
              </a:solidFill>
              <a:latin typeface="APPLE CHANCERY" panose="03020702040506060504" pitchFamily="66" charset="-79"/>
              <a:cs typeface="APPLE CHANCERY" panose="03020702040506060504" pitchFamily="66"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a:fillRect/>
          </a:stretch>
        </p:blipFill>
        <p:spPr bwMode="auto">
          <a:xfrm flipH="1">
            <a:off x="5234940" y="4277995"/>
            <a:ext cx="2366010" cy="25406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rs826.pbsrc.com/albums/zz186/willisnowell/Gifs/question_marks_bubbling_md_clr.gif~c200"/>
          <p:cNvPicPr>
            <a:picLocks noChangeAspect="1" noChangeArrowheads="1" noCrop="1"/>
          </p:cNvPicPr>
          <p:nvPr/>
        </p:nvPicPr>
        <p:blipFill>
          <a:blip r:embed="rId2"/>
          <a:srcRect/>
          <a:stretch>
            <a:fillRect/>
          </a:stretch>
        </p:blipFill>
        <p:spPr bwMode="auto">
          <a:xfrm>
            <a:off x="7600950" y="3573780"/>
            <a:ext cx="1290320" cy="1290320"/>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p:nvPr/>
        </p:nvSpPr>
        <p:spPr>
          <a:xfrm>
            <a:off x="3481070" y="845820"/>
            <a:ext cx="7637780" cy="2357755"/>
          </a:xfrm>
          <a:prstGeom prst="cloudCallout">
            <a:avLst>
              <a:gd name="adj1" fmla="val -10666"/>
              <a:gd name="adj2" fmla="val 90910"/>
            </a:avLst>
          </a:prstGeom>
        </p:spPr>
        <p:style>
          <a:lnRef idx="2">
            <a:schemeClr val="dk1"/>
          </a:lnRef>
          <a:fillRef idx="1">
            <a:schemeClr val="lt1"/>
          </a:fillRef>
          <a:effectRef idx="0">
            <a:schemeClr val="dk1"/>
          </a:effectRef>
          <a:fontRef idx="minor">
            <a:schemeClr val="dk1"/>
          </a:fontRef>
        </p:style>
        <p:txBody>
          <a:bodyPr rtlCol="0" anchor="ctr"/>
          <a:p>
            <a:pPr algn="ctr"/>
            <a:endParaRPr lang="en-US" sz="2800" dirty="0">
              <a:solidFill>
                <a:srgbClr val="FF0000"/>
              </a:solidFill>
              <a:latin typeface="Cambria" panose="02040503050406030204" pitchFamily="18" charset="0"/>
              <a:ea typeface="Cambria" panose="02040503050406030204" pitchFamily="18" charset="0"/>
            </a:endParaRPr>
          </a:p>
        </p:txBody>
      </p:sp>
      <p:sp>
        <p:nvSpPr>
          <p:cNvPr id="100" name="Text Box 99"/>
          <p:cNvSpPr txBox="1"/>
          <p:nvPr/>
        </p:nvSpPr>
        <p:spPr>
          <a:xfrm>
            <a:off x="4438015" y="1179195"/>
            <a:ext cx="5180330" cy="1322070"/>
          </a:xfrm>
          <a:prstGeom prst="rect">
            <a:avLst/>
          </a:prstGeom>
          <a:noFill/>
          <a:ln w="9525">
            <a:noFill/>
          </a:ln>
        </p:spPr>
        <p:txBody>
          <a:bodyPr wrap="square">
            <a:spAutoFit/>
          </a:bodyPr>
          <a:p>
            <a:pPr marL="0" indent="457200" algn="ctr"/>
            <a:r>
              <a:rPr lang="en-US" sz="2665" i="1">
                <a:solidFill>
                  <a:srgbClr val="000000"/>
                </a:solidFill>
                <a:latin typeface="Times New Roman" panose="02020603050405020304" pitchFamily="18" charset="0"/>
                <a:cs typeface="Calibri" panose="020F0502020204030204" charset="0"/>
              </a:rPr>
              <a:t> </a:t>
            </a:r>
            <a:r>
              <a:rPr lang="en-US" sz="4000" i="1">
                <a:solidFill>
                  <a:srgbClr val="FF0000"/>
                </a:solidFill>
                <a:latin typeface="Times New Roman" panose="02020603050405020304" pitchFamily="18" charset="0"/>
                <a:cs typeface="Calibri" panose="020F0502020204030204" charset="0"/>
              </a:rPr>
              <a:t>Người xưa sáng tạo ra lịch sự trên cơ sở nào?</a:t>
            </a:r>
            <a:endParaRPr lang="en-US" sz="4000" i="1">
              <a:solidFill>
                <a:srgbClr val="FF0000"/>
              </a:solidFill>
              <a:latin typeface="Times New Roman" panose="02020603050405020304" pitchFamily="18" charset="0"/>
              <a:cs typeface="Calibri" panose="020F0502020204030204" charset="0"/>
            </a:endParaRPr>
          </a:p>
        </p:txBody>
      </p:sp>
      <p:sp>
        <p:nvSpPr>
          <p:cNvPr id="13" name="TextBox 12"/>
          <p:cNvSpPr txBox="1"/>
          <p:nvPr/>
        </p:nvSpPr>
        <p:spPr>
          <a:xfrm>
            <a:off x="379944" y="70659"/>
            <a:ext cx="6735652" cy="706755"/>
          </a:xfrm>
          <a:prstGeom prst="rect">
            <a:avLst/>
          </a:prstGeom>
          <a:noFill/>
        </p:spPr>
        <p:txBody>
          <a:bodyPr wrap="square" rtlCol="0">
            <a:spAutoFit/>
          </a:bodyPr>
          <a:p>
            <a:r>
              <a:rPr lang="en-US" sz="40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Âm lịch, dương lịch</a:t>
            </a:r>
            <a:endParaRPr lang="en-US" sz="40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par>
                                <p:cTn id="14" presetID="22" presetClass="entr" presetSubtype="4"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wipe(down)">
                                      <p:cBhvr>
                                        <p:cTn id="16" dur="500"/>
                                        <p:tgtEl>
                                          <p:spTgt spid="103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strips(downLeft)">
                                      <p:cBhvr>
                                        <p:cTn id="24"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animBg="1"/>
      <p:bldP spid="14" grpId="1" animBg="1"/>
      <p:bldP spid="100" grpId="0"/>
      <p:bldP spid="10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a:fillRect/>
          </a:stretch>
        </p:blipFill>
        <p:spPr bwMode="auto">
          <a:xfrm flipH="1">
            <a:off x="44450" y="4277995"/>
            <a:ext cx="2366010" cy="25406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rs826.pbsrc.com/albums/zz186/willisnowell/Gifs/question_marks_bubbling_md_clr.gif~c200"/>
          <p:cNvPicPr>
            <a:picLocks noChangeAspect="1" noChangeArrowheads="1" noCrop="1"/>
          </p:cNvPicPr>
          <p:nvPr/>
        </p:nvPicPr>
        <p:blipFill>
          <a:blip r:embed="rId2"/>
          <a:srcRect/>
          <a:stretch>
            <a:fillRect/>
          </a:stretch>
        </p:blipFill>
        <p:spPr bwMode="auto">
          <a:xfrm>
            <a:off x="2298700" y="3327400"/>
            <a:ext cx="1290320" cy="1290320"/>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p:nvPr/>
        </p:nvSpPr>
        <p:spPr>
          <a:xfrm>
            <a:off x="438150" y="74295"/>
            <a:ext cx="7136130" cy="2893695"/>
          </a:xfrm>
          <a:prstGeom prst="cloudCallout">
            <a:avLst>
              <a:gd name="adj1" fmla="val -37302"/>
              <a:gd name="adj2" fmla="val 87414"/>
            </a:avLst>
          </a:prstGeom>
        </p:spPr>
        <p:style>
          <a:lnRef idx="2">
            <a:schemeClr val="dk1"/>
          </a:lnRef>
          <a:fillRef idx="1">
            <a:schemeClr val="lt1"/>
          </a:fillRef>
          <a:effectRef idx="0">
            <a:schemeClr val="dk1"/>
          </a:effectRef>
          <a:fontRef idx="minor">
            <a:schemeClr val="dk1"/>
          </a:fontRef>
        </p:style>
        <p:txBody>
          <a:bodyPr rtlCol="0" anchor="ctr"/>
          <a:p>
            <a:pPr algn="ctr"/>
            <a:endParaRPr lang="en-US" sz="2800" dirty="0">
              <a:solidFill>
                <a:srgbClr val="FF0000"/>
              </a:solidFill>
              <a:latin typeface="Cambria" panose="02040503050406030204" pitchFamily="18" charset="0"/>
              <a:ea typeface="Cambria" panose="02040503050406030204" pitchFamily="18" charset="0"/>
            </a:endParaRPr>
          </a:p>
        </p:txBody>
      </p:sp>
      <p:sp>
        <p:nvSpPr>
          <p:cNvPr id="100" name="Text Box 99"/>
          <p:cNvSpPr txBox="1"/>
          <p:nvPr/>
        </p:nvSpPr>
        <p:spPr>
          <a:xfrm>
            <a:off x="438150" y="585470"/>
            <a:ext cx="6667500" cy="1614805"/>
          </a:xfrm>
          <a:prstGeom prst="rect">
            <a:avLst/>
          </a:prstGeom>
          <a:noFill/>
          <a:ln w="9525">
            <a:noFill/>
          </a:ln>
        </p:spPr>
        <p:txBody>
          <a:bodyPr wrap="square">
            <a:spAutoFit/>
          </a:bodyPr>
          <a:p>
            <a:pPr marL="0" indent="457200" algn="ctr"/>
            <a:r>
              <a:rPr lang="en-US" sz="2665" i="1">
                <a:solidFill>
                  <a:srgbClr val="000000"/>
                </a:solidFill>
                <a:latin typeface="Times New Roman" panose="02020603050405020304" pitchFamily="18" charset="0"/>
                <a:cs typeface="Calibri" panose="020F0502020204030204" charset="0"/>
              </a:rPr>
              <a:t> </a:t>
            </a:r>
            <a:r>
              <a:rPr lang="en-US" sz="3300" i="1">
                <a:solidFill>
                  <a:srgbClr val="FF0000"/>
                </a:solidFill>
                <a:latin typeface="Times New Roman" panose="02020603050405020304" pitchFamily="18" charset="0"/>
                <a:cs typeface="Calibri" panose="020F0502020204030204" charset="0"/>
              </a:rPr>
              <a:t>Câu đồng dao trong tư liệu 2.1 thể hiện cách tính thời gian của người xưa theo lịch âm hay dương lịch?</a:t>
            </a:r>
            <a:endParaRPr lang="en-US" sz="3300" i="1">
              <a:solidFill>
                <a:srgbClr val="FF0000"/>
              </a:solidFill>
              <a:latin typeface="Times New Roman" panose="02020603050405020304" pitchFamily="18" charset="0"/>
              <a:cs typeface="Calibri" panose="020F0502020204030204" charset="0"/>
            </a:endParaRPr>
          </a:p>
        </p:txBody>
      </p:sp>
      <p:pic>
        <p:nvPicPr>
          <p:cNvPr id="41" name="Picture 41" descr="[Chân trời sáng tạo] Giải lịch sử 6 bài 2: Thời gian trong lịch sử"/>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899025" y="3053080"/>
            <a:ext cx="6957695" cy="3629660"/>
          </a:xfrm>
          <a:prstGeom prst="rect">
            <a:avLst/>
          </a:prstGeom>
          <a:noFill/>
          <a:ln>
            <a:noFill/>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par>
                                <p:cTn id="8" presetID="21" presetClass="entr" presetSubtype="1"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wheel(1)">
                                      <p:cBhvr>
                                        <p:cTn id="10" dur="2000"/>
                                        <p:tgtEl>
                                          <p:spTgt spid="103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0">
                                            <p:txEl>
                                              <p:pRg st="0" end="0"/>
                                            </p:txEl>
                                          </p:spTgt>
                                        </p:tgtEl>
                                        <p:attrNameLst>
                                          <p:attrName>style.visibility</p:attrName>
                                        </p:attrNameLst>
                                      </p:cBhvr>
                                      <p:to>
                                        <p:strVal val="visible"/>
                                      </p:to>
                                    </p:set>
                                    <p:animEffect transition="in" filter="blinds(horizontal)">
                                      <p:cBhvr>
                                        <p:cTn id="18" dur="500"/>
                                        <p:tgtEl>
                                          <p:spTgt spid="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4" name="Picture 10" descr="http://thumbs.dreamstime.com/z/%E6%9C%89%E7%99%BD%E8%89%B2%E6%B3%A1%E5%BD%B1%E7%9A%84thinking%E6%95%99%E6%8E%88-36777654.jp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a:fillRect/>
          </a:stretch>
        </p:blipFill>
        <p:spPr bwMode="auto">
          <a:xfrm>
            <a:off x="9436100" y="4450927"/>
            <a:ext cx="2115820" cy="190415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a:fillRect/>
          </a:stretch>
        </p:blipFill>
        <p:spPr bwMode="auto">
          <a:xfrm rot="1019582">
            <a:off x="9253220" y="3942927"/>
            <a:ext cx="762000" cy="613833"/>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1435100" y="598805"/>
            <a:ext cx="10020935" cy="2201545"/>
          </a:xfrm>
          <a:prstGeom prst="wedgeRoundRectCallout">
            <a:avLst>
              <a:gd name="adj1" fmla="val 30596"/>
              <a:gd name="adj2" fmla="val 101600"/>
              <a:gd name="adj3" fmla="val 16667"/>
            </a:avLst>
          </a:prstGeom>
        </p:spPr>
        <p:style>
          <a:lnRef idx="2">
            <a:schemeClr val="dk1"/>
          </a:lnRef>
          <a:fillRef idx="1">
            <a:schemeClr val="lt1"/>
          </a:fillRef>
          <a:effectRef idx="0">
            <a:schemeClr val="dk1"/>
          </a:effectRef>
          <a:fontRef idx="minor">
            <a:schemeClr val="dk1"/>
          </a:fontRef>
        </p:style>
        <p:txBody>
          <a:bodyPr rtlCol="0" anchor="ctr"/>
          <a:p>
            <a:r>
              <a:rPr lang="en-US" sz="3000" dirty="0">
                <a:latin typeface="Times New Roman" panose="02020603050405020304" pitchFamily="18" charset="0"/>
                <a:cs typeface="Times New Roman" panose="02020603050405020304" pitchFamily="18" charset="0"/>
              </a:rPr>
              <a:t>Câu đồng dao:" mười rằm trăng náu mười sáu trăng treo" thể hiện cách tính lịch của người xưa bằng cách quan sát theo quy luật của trăng, trăng ngày mùng 10 thường bị mây che, không sáng còn trăng ngày 16 âm lịch hàng tháng tròn và sáng treo trên trời.</a:t>
            </a:r>
            <a:endParaRPr lang="en-US" sz="3000" dirty="0">
              <a:latin typeface="Times New Roman" panose="02020603050405020304" pitchFamily="18" charset="0"/>
              <a:cs typeface="Times New Roman" panose="02020603050405020304" pitchFamily="18" charset="0"/>
            </a:endParaRPr>
          </a:p>
        </p:txBody>
      </p:sp>
      <p:pic>
        <p:nvPicPr>
          <p:cNvPr id="41" name="Picture 41" descr="[Chân trời sáng tạo] Giải lịch sử 6 bài 2: Thời gian trong lịch sử"/>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54125" y="3073400"/>
            <a:ext cx="6220460" cy="3462655"/>
          </a:xfrm>
          <a:prstGeom prst="rect">
            <a:avLst/>
          </a:prstGeom>
          <a:noFill/>
          <a:ln>
            <a:noFill/>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blinds(horizontal)">
                                      <p:cBhvr>
                                        <p:cTn id="7" dur="500"/>
                                        <p:tgtEl>
                                          <p:spTgt spid="1034"/>
                                        </p:tgtEl>
                                      </p:cBhvr>
                                    </p:animEffect>
                                  </p:childTnLst>
                                </p:cTn>
                              </p:par>
                              <p:par>
                                <p:cTn id="8" presetID="3" presetClass="entr" presetSubtype="10" fill="hold" nodeType="withEffect">
                                  <p:stCondLst>
                                    <p:cond delay="0"/>
                                  </p:stCondLst>
                                  <p:childTnLst>
                                    <p:set>
                                      <p:cBhvr>
                                        <p:cTn id="9" dur="1" fill="hold">
                                          <p:stCondLst>
                                            <p:cond delay="0"/>
                                          </p:stCondLst>
                                        </p:cTn>
                                        <p:tgtEl>
                                          <p:spTgt spid="1036"/>
                                        </p:tgtEl>
                                        <p:attrNameLst>
                                          <p:attrName>style.visibility</p:attrName>
                                        </p:attrNameLst>
                                      </p:cBhvr>
                                      <p:to>
                                        <p:strVal val="visible"/>
                                      </p:to>
                                    </p:set>
                                    <p:animEffect transition="in" filter="blinds(horizontal)">
                                      <p:cBhvr>
                                        <p:cTn id="10" dur="500"/>
                                        <p:tgtEl>
                                          <p:spTgt spid="103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blinds(horizontal)">
                                      <p:cBhvr>
                                        <p:cTn id="2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a:fillRect/>
          </a:stretch>
        </p:blipFill>
        <p:spPr bwMode="auto">
          <a:xfrm flipH="1">
            <a:off x="44450" y="4277995"/>
            <a:ext cx="2366010" cy="25406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rs826.pbsrc.com/albums/zz186/willisnowell/Gifs/question_marks_bubbling_md_clr.gif~c200"/>
          <p:cNvPicPr>
            <a:picLocks noChangeAspect="1" noChangeArrowheads="1" noCrop="1"/>
          </p:cNvPicPr>
          <p:nvPr/>
        </p:nvPicPr>
        <p:blipFill>
          <a:blip r:embed="rId2"/>
          <a:srcRect/>
          <a:stretch>
            <a:fillRect/>
          </a:stretch>
        </p:blipFill>
        <p:spPr bwMode="auto">
          <a:xfrm>
            <a:off x="2298700" y="3327400"/>
            <a:ext cx="1290320" cy="1290320"/>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p:nvPr/>
        </p:nvSpPr>
        <p:spPr>
          <a:xfrm>
            <a:off x="270510" y="74295"/>
            <a:ext cx="7303770" cy="3185160"/>
          </a:xfrm>
          <a:prstGeom prst="cloudCallout">
            <a:avLst>
              <a:gd name="adj1" fmla="val -37773"/>
              <a:gd name="adj2" fmla="val 79476"/>
            </a:avLst>
          </a:prstGeom>
        </p:spPr>
        <p:style>
          <a:lnRef idx="2">
            <a:schemeClr val="dk1"/>
          </a:lnRef>
          <a:fillRef idx="1">
            <a:schemeClr val="lt1"/>
          </a:fillRef>
          <a:effectRef idx="0">
            <a:schemeClr val="dk1"/>
          </a:effectRef>
          <a:fontRef idx="minor">
            <a:schemeClr val="dk1"/>
          </a:fontRef>
        </p:style>
        <p:txBody>
          <a:bodyPr rtlCol="0" anchor="ctr"/>
          <a:p>
            <a:pPr algn="ctr"/>
            <a:endParaRPr lang="en-US" sz="2800" dirty="0">
              <a:solidFill>
                <a:srgbClr val="FF0000"/>
              </a:solidFill>
              <a:latin typeface="Cambria" panose="02040503050406030204" pitchFamily="18" charset="0"/>
              <a:ea typeface="Cambria" panose="02040503050406030204" pitchFamily="18" charset="0"/>
            </a:endParaRPr>
          </a:p>
        </p:txBody>
      </p:sp>
      <p:sp>
        <p:nvSpPr>
          <p:cNvPr id="100" name="Text Box 99"/>
          <p:cNvSpPr txBox="1"/>
          <p:nvPr/>
        </p:nvSpPr>
        <p:spPr>
          <a:xfrm>
            <a:off x="549910" y="459740"/>
            <a:ext cx="6667500" cy="2122805"/>
          </a:xfrm>
          <a:prstGeom prst="rect">
            <a:avLst/>
          </a:prstGeom>
          <a:noFill/>
          <a:ln w="9525">
            <a:noFill/>
          </a:ln>
        </p:spPr>
        <p:txBody>
          <a:bodyPr wrap="square">
            <a:spAutoFit/>
          </a:bodyPr>
          <a:p>
            <a:pPr marL="0" indent="457200" algn="ctr"/>
            <a:r>
              <a:rPr lang="en-US" sz="2665" i="1">
                <a:solidFill>
                  <a:srgbClr val="000000"/>
                </a:solidFill>
                <a:latin typeface="Times New Roman" panose="02020603050405020304" pitchFamily="18" charset="0"/>
                <a:cs typeface="Calibri" panose="020F0502020204030204" charset="0"/>
              </a:rPr>
              <a:t> </a:t>
            </a:r>
            <a:r>
              <a:rPr lang="en-US" sz="3300" i="1">
                <a:solidFill>
                  <a:srgbClr val="FF0000"/>
                </a:solidFill>
                <a:latin typeface="Times New Roman" panose="02020603050405020304" pitchFamily="18" charset="0"/>
                <a:cs typeface="Calibri" panose="020F0502020204030204" charset="0"/>
              </a:rPr>
              <a:t>Theo em, vì sao trên tờ lịch của chúng ta có ghi thêm ngày, tháng, năm âm lịch? Có nên chỉ ghi một loại lịch là dương lịch không?</a:t>
            </a:r>
            <a:endParaRPr lang="en-US" sz="3300" i="1">
              <a:solidFill>
                <a:srgbClr val="FF0000"/>
              </a:solidFill>
              <a:latin typeface="Times New Roman" panose="02020603050405020304" pitchFamily="18" charset="0"/>
              <a:cs typeface="Calibri" panose="020F0502020204030204" charset="0"/>
            </a:endParaRPr>
          </a:p>
        </p:txBody>
      </p:sp>
      <p:pic>
        <p:nvPicPr>
          <p:cNvPr id="12" name="Content Placeholder 11"/>
          <p:cNvPicPr>
            <a:picLocks noChangeAspect="1"/>
          </p:cNvPicPr>
          <p:nvPr>
            <p:ph idx="1"/>
          </p:nvPr>
        </p:nvPicPr>
        <p:blipFill rotWithShape="1">
          <a:blip r:embed="rId3"/>
          <a:srcRect l="69009" t="15605" r="8019" b="24225"/>
          <a:stretch>
            <a:fillRect/>
          </a:stretch>
        </p:blipFill>
        <p:spPr bwMode="auto">
          <a:xfrm>
            <a:off x="7640955" y="271145"/>
            <a:ext cx="4054475" cy="6364605"/>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par>
                                <p:cTn id="8" presetID="21" presetClass="entr" presetSubtype="1"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wheel(1)">
                                      <p:cBhvr>
                                        <p:cTn id="10" dur="2000"/>
                                        <p:tgtEl>
                                          <p:spTgt spid="103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0">
                                            <p:txEl>
                                              <p:pRg st="0" end="0"/>
                                            </p:txEl>
                                          </p:spTgt>
                                        </p:tgtEl>
                                        <p:attrNameLst>
                                          <p:attrName>style.visibility</p:attrName>
                                        </p:attrNameLst>
                                      </p:cBhvr>
                                      <p:to>
                                        <p:strVal val="visible"/>
                                      </p:to>
                                    </p:set>
                                    <p:animEffect transition="in" filter="blinds(horizontal)">
                                      <p:cBhvr>
                                        <p:cTn id="18" dur="500"/>
                                        <p:tgtEl>
                                          <p:spTgt spid="10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4" name="Picture 10" descr="http://thumbs.dreamstime.com/z/%E6%9C%89%E7%99%BD%E8%89%B2%E6%B3%A1%E5%BD%B1%E7%9A%84thinking%E6%95%99%E6%8E%88-36777654.jp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a:fillRect/>
          </a:stretch>
        </p:blipFill>
        <p:spPr bwMode="auto">
          <a:xfrm>
            <a:off x="9436100" y="4450927"/>
            <a:ext cx="2115820" cy="190415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a:fillRect/>
          </a:stretch>
        </p:blipFill>
        <p:spPr bwMode="auto">
          <a:xfrm rot="1019582">
            <a:off x="9253220" y="3942927"/>
            <a:ext cx="762000" cy="613833"/>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864870" y="598805"/>
            <a:ext cx="10591165" cy="2201545"/>
          </a:xfrm>
          <a:prstGeom prst="wedgeRoundRectCallout">
            <a:avLst>
              <a:gd name="adj1" fmla="val 30596"/>
              <a:gd name="adj2" fmla="val 101600"/>
              <a:gd name="adj3" fmla="val 16667"/>
            </a:avLst>
          </a:prstGeom>
        </p:spPr>
        <p:style>
          <a:lnRef idx="2">
            <a:schemeClr val="dk1"/>
          </a:lnRef>
          <a:fillRef idx="1">
            <a:schemeClr val="lt1"/>
          </a:fillRef>
          <a:effectRef idx="0">
            <a:schemeClr val="dk1"/>
          </a:effectRef>
          <a:fontRef idx="minor">
            <a:schemeClr val="dk1"/>
          </a:fontRef>
        </p:style>
        <p:txBody>
          <a:bodyPr rtlCol="0" anchor="ctr"/>
          <a:p>
            <a:r>
              <a:rPr lang="en-US" sz="2600" dirty="0">
                <a:latin typeface="Times New Roman" panose="02020603050405020304" pitchFamily="18" charset="0"/>
                <a:cs typeface="Times New Roman" panose="02020603050405020304" pitchFamily="18" charset="0"/>
              </a:rPr>
              <a:t>Trên tờ lịch của chúng ta có ghi thêm ngày, tháng, năm âm lịch  là vì: Cơ sở tính âm lịch dựa vào sự di chuyển Mặt Trăng quanh Trái Đất, cách tính này có liên quan chặt chẽ đến thời vụ của sản xuất nông nghiệp. Nước ta là một nước có nền kinh tế nông nghiệp từ lâu đời. Vì vậy, lịch ghi cả ngày, tháng âm lịch để nông dân thực hiện sản xuất nông nghiệp theo đúng thời vụ.</a:t>
            </a:r>
            <a:endParaRPr lang="en-US" sz="2600" dirty="0">
              <a:latin typeface="Times New Roman" panose="02020603050405020304" pitchFamily="18" charset="0"/>
              <a:cs typeface="Times New Roman" panose="02020603050405020304" pitchFamily="18" charset="0"/>
            </a:endParaRPr>
          </a:p>
        </p:txBody>
      </p:sp>
      <p:pic>
        <p:nvPicPr>
          <p:cNvPr id="12" name="Content Placeholder 11"/>
          <p:cNvPicPr>
            <a:picLocks noChangeAspect="1"/>
          </p:cNvPicPr>
          <p:nvPr>
            <p:ph idx="1"/>
          </p:nvPr>
        </p:nvPicPr>
        <p:blipFill rotWithShape="1">
          <a:blip r:embed="rId3"/>
          <a:srcRect l="69009" t="15605" r="8019" b="24225"/>
          <a:stretch>
            <a:fillRect/>
          </a:stretch>
        </p:blipFill>
        <p:spPr bwMode="auto">
          <a:xfrm>
            <a:off x="2306320" y="2980055"/>
            <a:ext cx="3014980" cy="3509010"/>
          </a:xfrm>
          <a:prstGeom prst="rect">
            <a:avLst/>
          </a:prstGeom>
          <a:ln>
            <a:noFill/>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blinds(horizontal)">
                                      <p:cBhvr>
                                        <p:cTn id="7" dur="500"/>
                                        <p:tgtEl>
                                          <p:spTgt spid="1034"/>
                                        </p:tgtEl>
                                      </p:cBhvr>
                                    </p:animEffect>
                                  </p:childTnLst>
                                </p:cTn>
                              </p:par>
                              <p:par>
                                <p:cTn id="8" presetID="3" presetClass="entr" presetSubtype="10" fill="hold" nodeType="withEffect">
                                  <p:stCondLst>
                                    <p:cond delay="0"/>
                                  </p:stCondLst>
                                  <p:childTnLst>
                                    <p:set>
                                      <p:cBhvr>
                                        <p:cTn id="9" dur="1" fill="hold">
                                          <p:stCondLst>
                                            <p:cond delay="0"/>
                                          </p:stCondLst>
                                        </p:cTn>
                                        <p:tgtEl>
                                          <p:spTgt spid="1036"/>
                                        </p:tgtEl>
                                        <p:attrNameLst>
                                          <p:attrName>style.visibility</p:attrName>
                                        </p:attrNameLst>
                                      </p:cBhvr>
                                      <p:to>
                                        <p:strVal val="visible"/>
                                      </p:to>
                                    </p:set>
                                    <p:animEffect transition="in" filter="blinds(horizontal)">
                                      <p:cBhvr>
                                        <p:cTn id="10" dur="500"/>
                                        <p:tgtEl>
                                          <p:spTgt spid="103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blinds(horizontal)">
                                      <p:cBhvr>
                                        <p:cTn id="20" dur="500"/>
                                        <p:tgtEl>
                                          <p:spTgt spid="2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owerPoit\hinh 3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3830" y="1704975"/>
            <a:ext cx="11864340" cy="2799715"/>
          </a:xfrm>
          <a:prstGeom prst="rect">
            <a:avLst/>
          </a:prstGeom>
          <a:noFill/>
        </p:spPr>
        <p:txBody>
          <a:bodyPr wrap="square" rtlCol="0">
            <a:spAutoFit/>
          </a:bodyPr>
          <a:lstStyle/>
          <a:p>
            <a:r>
              <a:rPr lang="vi-VN" sz="4400" dirty="0">
                <a:latin typeface="+mj-lt"/>
              </a:rPr>
              <a:t>- Âm lịch </a:t>
            </a:r>
            <a:r>
              <a:rPr lang="en-US" altLang="vi-VN" sz="4400" dirty="0">
                <a:latin typeface="+mj-lt"/>
              </a:rPr>
              <a:t>l</a:t>
            </a:r>
            <a:r>
              <a:rPr lang="vi-VN" sz="4400" dirty="0">
                <a:latin typeface="+mj-lt"/>
              </a:rPr>
              <a:t>à cách tính thời gian theo chu kì Mặt Trăng quay xung quanh Trái Đất. </a:t>
            </a:r>
            <a:endParaRPr lang="vi-VN" sz="4400" dirty="0">
              <a:latin typeface="+mj-lt"/>
            </a:endParaRPr>
          </a:p>
          <a:p>
            <a:r>
              <a:rPr lang="vi-VN" sz="4400" dirty="0">
                <a:latin typeface="+mj-lt"/>
              </a:rPr>
              <a:t>- Dương lịch là cách tính thời gian theo chu kì Trái Đất quay xung quanh Mặt Trời. </a:t>
            </a:r>
            <a:endParaRPr lang="vi-VN" sz="4400" dirty="0">
              <a:latin typeface="+mj-lt"/>
            </a:endParaRPr>
          </a:p>
        </p:txBody>
      </p:sp>
      <p:sp>
        <p:nvSpPr>
          <p:cNvPr id="8" name="TextBox 7"/>
          <p:cNvSpPr txBox="1"/>
          <p:nvPr/>
        </p:nvSpPr>
        <p:spPr>
          <a:xfrm>
            <a:off x="1609090" y="190500"/>
            <a:ext cx="10009505" cy="768350"/>
          </a:xfrm>
          <a:prstGeom prst="rect">
            <a:avLst/>
          </a:prstGeom>
          <a:noFill/>
        </p:spPr>
        <p:txBody>
          <a:bodyPr wrap="square" rtlCol="0">
            <a:spAutoFit/>
          </a:bodyPr>
          <a:lstStyle/>
          <a:p>
            <a:pPr algn="ctr"/>
            <a:r>
              <a:rPr lang="en-US" sz="4400" b="1"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I. Âm lịch, dương lịch</a:t>
            </a:r>
            <a:endParaRPr lang="en-US" sz="4400" b="1" dirty="0">
              <a:solidFill>
                <a:srgbClr val="C00000"/>
              </a:solidFill>
              <a:latin typeface="Times New Roman" panose="02020603050405020304" pitchFamily="18" charset="0"/>
              <a:cs typeface="Times New Roman" panose="02020603050405020304" pitchFamily="18" charset="0"/>
            </a:endParaRPr>
          </a:p>
        </p:txBody>
      </p:sp>
      <p:pic>
        <p:nvPicPr>
          <p:cNvPr id="6" name="Picture 2" descr="Ảnh động Powerpoint CTU"/>
          <p:cNvPicPr>
            <a:picLocks noChangeAspect="1" noChangeArrowheads="1" noCrop="1"/>
          </p:cNvPicPr>
          <p:nvPr/>
        </p:nvPicPr>
        <p:blipFill>
          <a:blip r:embed="rId2"/>
          <a:srcRect/>
          <a:stretch>
            <a:fillRect/>
          </a:stretch>
        </p:blipFill>
        <p:spPr bwMode="auto">
          <a:xfrm>
            <a:off x="15240" y="50751"/>
            <a:ext cx="1524000" cy="924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a:fillRect/>
          </a:stretch>
        </p:blipFill>
        <p:spPr bwMode="auto">
          <a:xfrm flipH="1">
            <a:off x="3870325" y="4579620"/>
            <a:ext cx="2366010" cy="22282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rs826.pbsrc.com/albums/zz186/willisnowell/Gifs/question_marks_bubbling_md_clr.gif~c200"/>
          <p:cNvPicPr>
            <a:picLocks noChangeAspect="1" noChangeArrowheads="1" noCrop="1"/>
          </p:cNvPicPr>
          <p:nvPr/>
        </p:nvPicPr>
        <p:blipFill>
          <a:blip r:embed="rId2"/>
          <a:srcRect/>
          <a:stretch>
            <a:fillRect/>
          </a:stretch>
        </p:blipFill>
        <p:spPr bwMode="auto">
          <a:xfrm>
            <a:off x="6236335" y="4054475"/>
            <a:ext cx="1290320" cy="1290320"/>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p:nvPr/>
        </p:nvSpPr>
        <p:spPr>
          <a:xfrm>
            <a:off x="2708910" y="845820"/>
            <a:ext cx="8745220" cy="2659380"/>
          </a:xfrm>
          <a:prstGeom prst="cloudCallout">
            <a:avLst>
              <a:gd name="adj1" fmla="val -21413"/>
              <a:gd name="adj2" fmla="val 82473"/>
            </a:avLst>
          </a:prstGeom>
        </p:spPr>
        <p:style>
          <a:lnRef idx="2">
            <a:schemeClr val="dk1"/>
          </a:lnRef>
          <a:fillRef idx="1">
            <a:schemeClr val="lt1"/>
          </a:fillRef>
          <a:effectRef idx="0">
            <a:schemeClr val="dk1"/>
          </a:effectRef>
          <a:fontRef idx="minor">
            <a:schemeClr val="dk1"/>
          </a:fontRef>
        </p:style>
        <p:txBody>
          <a:bodyPr rtlCol="0" anchor="ctr"/>
          <a:p>
            <a:pPr algn="ctr"/>
            <a:endParaRPr lang="en-US" sz="2800" dirty="0">
              <a:solidFill>
                <a:srgbClr val="FF0000"/>
              </a:solidFill>
              <a:latin typeface="Cambria" panose="02040503050406030204" pitchFamily="18" charset="0"/>
              <a:ea typeface="Cambria" panose="02040503050406030204" pitchFamily="18" charset="0"/>
            </a:endParaRPr>
          </a:p>
        </p:txBody>
      </p:sp>
      <p:sp>
        <p:nvSpPr>
          <p:cNvPr id="100" name="Text Box 99"/>
          <p:cNvSpPr txBox="1"/>
          <p:nvPr/>
        </p:nvSpPr>
        <p:spPr>
          <a:xfrm>
            <a:off x="3219450" y="1257300"/>
            <a:ext cx="7125970" cy="1568450"/>
          </a:xfrm>
          <a:prstGeom prst="rect">
            <a:avLst/>
          </a:prstGeom>
          <a:noFill/>
          <a:ln w="9525">
            <a:noFill/>
          </a:ln>
        </p:spPr>
        <p:txBody>
          <a:bodyPr wrap="square">
            <a:spAutoFit/>
          </a:bodyPr>
          <a:p>
            <a:pPr marL="0" indent="457200" algn="ctr"/>
            <a:r>
              <a:rPr lang="en-US" sz="2665" i="1">
                <a:solidFill>
                  <a:srgbClr val="000000"/>
                </a:solidFill>
                <a:latin typeface="Times New Roman" panose="02020603050405020304" pitchFamily="18" charset="0"/>
                <a:cs typeface="Calibri" panose="020F0502020204030204" charset="0"/>
              </a:rPr>
              <a:t> </a:t>
            </a:r>
            <a:r>
              <a:rPr lang="en-US" sz="3200" i="1">
                <a:solidFill>
                  <a:srgbClr val="FF0000"/>
                </a:solidFill>
                <a:latin typeface="Times New Roman" panose="02020603050405020304" pitchFamily="18" charset="0"/>
                <a:cs typeface="Calibri" panose="020F0502020204030204" charset="0"/>
              </a:rPr>
              <a:t>Dựa vào sơ đồ 2.4 em hãy giải thích các khái niệm trước Công nguyên, Công nguyên, thập kỉ, thế kỉ, thiên niên kỉ</a:t>
            </a:r>
            <a:endParaRPr lang="en-US" sz="3200" i="1">
              <a:solidFill>
                <a:srgbClr val="FF0000"/>
              </a:solidFill>
              <a:latin typeface="Times New Roman" panose="02020603050405020304" pitchFamily="18" charset="0"/>
              <a:cs typeface="Calibri" panose="020F0502020204030204" charset="0"/>
            </a:endParaRPr>
          </a:p>
        </p:txBody>
      </p:sp>
      <p:sp>
        <p:nvSpPr>
          <p:cNvPr id="13" name="TextBox 12"/>
          <p:cNvSpPr txBox="1"/>
          <p:nvPr/>
        </p:nvSpPr>
        <p:spPr>
          <a:xfrm>
            <a:off x="379944" y="70659"/>
            <a:ext cx="6735652" cy="706755"/>
          </a:xfrm>
          <a:prstGeom prst="rect">
            <a:avLst/>
          </a:prstGeom>
          <a:noFill/>
        </p:spPr>
        <p:txBody>
          <a:bodyPr wrap="square" rtlCol="0">
            <a:spAutoFit/>
          </a:bodyPr>
          <a:p>
            <a:r>
              <a:rPr lang="en-US" sz="4000" b="1" dirty="0">
                <a:solidFill>
                  <a:srgbClr val="FF0000"/>
                </a:solidFill>
                <a:latin typeface="Times New Roman" panose="02020603050405020304" pitchFamily="18" charset="0"/>
                <a:cs typeface="Times New Roman" panose="02020603050405020304" pitchFamily="18" charset="0"/>
                <a:sym typeface="+mn-ea"/>
              </a:rPr>
              <a:t>II. Cách tính thời gian</a:t>
            </a:r>
            <a:endParaRPr lang="en-US" sz="40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heel(1)">
                                      <p:cBhvr>
                                        <p:cTn id="19" dur="2000"/>
                                        <p:tgtEl>
                                          <p:spTgt spid="1026"/>
                                        </p:tgtEl>
                                      </p:cBhvr>
                                    </p:animEffect>
                                  </p:childTnLst>
                                </p:cTn>
                              </p:par>
                              <p:par>
                                <p:cTn id="20" presetID="21" presetClass="entr" presetSubtype="1" fill="hold" nodeType="with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wheel(1)">
                                      <p:cBhvr>
                                        <p:cTn id="22" dur="2000"/>
                                        <p:tgtEl>
                                          <p:spTgt spid="1032"/>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blinds(horizontal)">
                                      <p:cBhvr>
                                        <p:cTn id="3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animBg="1"/>
      <p:bldP spid="14" grpId="1" animBg="1"/>
      <p:bldP spid="100" grpId="0"/>
      <p:bldP spid="10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77470" y="701040"/>
            <a:ext cx="11790680" cy="4831080"/>
          </a:xfrm>
          <a:prstGeom prst="rect">
            <a:avLst/>
          </a:prstGeom>
          <a:noFill/>
          <a:ln w="9525">
            <a:noFill/>
          </a:ln>
        </p:spPr>
        <p:txBody>
          <a:bodyPr wrap="square">
            <a:spAutoFit/>
          </a:bodyPr>
          <a:p>
            <a:pPr marL="228600" indent="-228600"/>
            <a:r>
              <a:rPr lang="en-US" sz="4400" b="0">
                <a:latin typeface="Times New Roman" panose="02020603050405020304" pitchFamily="18" charset="0"/>
                <a:cs typeface="Times New Roman" panose="02020603050405020304" pitchFamily="18" charset="0"/>
              </a:rPr>
              <a:t>- Trước công nguyên là thời điểm trước khi Giêsu được sinh ra đời.</a:t>
            </a:r>
            <a:endParaRPr lang="en-US" sz="4400" b="0">
              <a:latin typeface="Times New Roman" panose="02020603050405020304" pitchFamily="18" charset="0"/>
              <a:cs typeface="Times New Roman" panose="02020603050405020304" pitchFamily="18" charset="0"/>
            </a:endParaRPr>
          </a:p>
          <a:p>
            <a:pPr marL="228600" indent="-228600"/>
            <a:r>
              <a:rPr lang="en-US" sz="4400" b="0">
                <a:latin typeface="Times New Roman" panose="02020603050405020304" pitchFamily="18" charset="0"/>
                <a:cs typeface="Times New Roman" panose="02020603050405020304" pitchFamily="18" charset="0"/>
              </a:rPr>
              <a:t>- Công nguyên là kỷ nguyên bắt đầu (đơn vị tính bằng năm) tính theo năm chúa Giêsu ra đời.</a:t>
            </a:r>
            <a:endParaRPr lang="en-US" sz="4400" b="0">
              <a:latin typeface="Times New Roman" panose="02020603050405020304" pitchFamily="18" charset="0"/>
              <a:cs typeface="Times New Roman" panose="02020603050405020304" pitchFamily="18" charset="0"/>
            </a:endParaRPr>
          </a:p>
          <a:p>
            <a:pPr marL="228600" indent="-228600"/>
            <a:r>
              <a:rPr lang="en-US" sz="4400" b="0">
                <a:latin typeface="Times New Roman" panose="02020603050405020304" pitchFamily="18" charset="0"/>
                <a:cs typeface="Times New Roman" panose="02020603050405020304" pitchFamily="18" charset="0"/>
              </a:rPr>
              <a:t>- Một thập kỷ là khoảng thời gian 10 năm.</a:t>
            </a:r>
            <a:endParaRPr lang="en-US" sz="4400" b="0">
              <a:latin typeface="Times New Roman" panose="02020603050405020304" pitchFamily="18" charset="0"/>
              <a:cs typeface="Times New Roman" panose="02020603050405020304" pitchFamily="18" charset="0"/>
            </a:endParaRPr>
          </a:p>
          <a:p>
            <a:pPr marL="228600" indent="-228600"/>
            <a:r>
              <a:rPr lang="en-US" sz="4400" b="0">
                <a:latin typeface="Times New Roman" panose="02020603050405020304" pitchFamily="18" charset="0"/>
                <a:cs typeface="Times New Roman" panose="02020603050405020304" pitchFamily="18" charset="0"/>
              </a:rPr>
              <a:t>- Một thế kỷ là khoảng thời gian 100 năm.</a:t>
            </a:r>
            <a:endParaRPr lang="en-US" sz="4400" b="0">
              <a:latin typeface="Times New Roman" panose="02020603050405020304" pitchFamily="18" charset="0"/>
              <a:cs typeface="Times New Roman" panose="02020603050405020304" pitchFamily="18" charset="0"/>
            </a:endParaRPr>
          </a:p>
          <a:p>
            <a:pPr marL="228600" indent="-228600"/>
            <a:r>
              <a:rPr lang="en-US" sz="4400" b="0">
                <a:latin typeface="Times New Roman" panose="02020603050405020304" pitchFamily="18" charset="0"/>
                <a:cs typeface="Times New Roman" panose="02020603050405020304" pitchFamily="18" charset="0"/>
              </a:rPr>
              <a:t>- Một thiên niên kỷ là khoảng thời gian 1000 năm.</a:t>
            </a:r>
            <a:endParaRPr lang="en-US" sz="4400">
              <a:latin typeface="Times New Roman" panose="02020603050405020304" pitchFamily="18" charset="0"/>
              <a:cs typeface="Times New Roman" panose="020206030504050203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blinds(horizontal)">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blinds(horizontal)">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 calcmode="lin" valueType="num">
                                      <p:cBhvr additive="base">
                                        <p:cTn id="17" dur="500"/>
                                        <p:tgtEl>
                                          <p:spTgt spid="100">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00">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00">
                                            <p:txEl>
                                              <p:pRg st="3" end="3"/>
                                            </p:txEl>
                                          </p:spTgt>
                                        </p:tgtEl>
                                        <p:attrNameLst>
                                          <p:attrName>style.visibility</p:attrName>
                                        </p:attrNameLst>
                                      </p:cBhvr>
                                      <p:to>
                                        <p:strVal val="visible"/>
                                      </p:to>
                                    </p:set>
                                    <p:anim calcmode="lin" valueType="num">
                                      <p:cBhvr additive="base">
                                        <p:cTn id="21" dur="500"/>
                                        <p:tgtEl>
                                          <p:spTgt spid="100">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100">
                                            <p:txEl>
                                              <p:pRg st="3" end="3"/>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100">
                                            <p:txEl>
                                              <p:pRg st="4" end="4"/>
                                            </p:txEl>
                                          </p:spTgt>
                                        </p:tgtEl>
                                        <p:attrNameLst>
                                          <p:attrName>style.visibility</p:attrName>
                                        </p:attrNameLst>
                                      </p:cBhvr>
                                      <p:to>
                                        <p:strVal val="visible"/>
                                      </p:to>
                                    </p:set>
                                    <p:anim calcmode="lin" valueType="num">
                                      <p:cBhvr additive="base">
                                        <p:cTn id="25" dur="500"/>
                                        <p:tgtEl>
                                          <p:spTgt spid="100">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2316</Words>
  <Application>WPS Presentation</Application>
  <PresentationFormat>Widescreen</PresentationFormat>
  <Paragraphs>72</Paragraphs>
  <Slides>16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Arial</vt:lpstr>
      <vt:lpstr>SimSun</vt:lpstr>
      <vt:lpstr>Wingdings</vt:lpstr>
      <vt:lpstr>Times New Roman</vt:lpstr>
      <vt:lpstr>Cambria</vt:lpstr>
      <vt:lpstr>Calibri</vt:lpstr>
      <vt:lpstr>APPLE CHANCERY</vt:lpstr>
      <vt:lpstr>Mongolian Baiti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THỜI GIAN TRONG LỊCH SỬ</dc:title>
  <dc:creator>ACER</dc:creator>
  <cp:lastModifiedBy>ACER</cp:lastModifiedBy>
  <cp:revision>3</cp:revision>
  <dcterms:created xsi:type="dcterms:W3CDTF">2021-09-11T16:19:00Z</dcterms:created>
  <dcterms:modified xsi:type="dcterms:W3CDTF">2021-09-16T01:34:22Z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