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1"/>
  </p:notesMasterIdLst>
  <p:sldIdLst>
    <p:sldId id="256" r:id="rId2"/>
    <p:sldId id="263" r:id="rId3"/>
    <p:sldId id="257" r:id="rId4"/>
    <p:sldId id="281" r:id="rId5"/>
    <p:sldId id="282" r:id="rId6"/>
    <p:sldId id="272" r:id="rId7"/>
    <p:sldId id="283" r:id="rId8"/>
    <p:sldId id="280" r:id="rId9"/>
    <p:sldId id="284" r:id="rId10"/>
    <p:sldId id="286" r:id="rId11"/>
    <p:sldId id="287" r:id="rId12"/>
    <p:sldId id="261" r:id="rId13"/>
    <p:sldId id="259" r:id="rId14"/>
    <p:sldId id="266" r:id="rId15"/>
    <p:sldId id="267" r:id="rId16"/>
    <p:sldId id="265" r:id="rId17"/>
    <p:sldId id="268" r:id="rId18"/>
    <p:sldId id="270" r:id="rId19"/>
    <p:sldId id="273" r:id="rId20"/>
    <p:sldId id="274" r:id="rId21"/>
    <p:sldId id="288" r:id="rId22"/>
    <p:sldId id="277" r:id="rId23"/>
    <p:sldId id="289" r:id="rId24"/>
    <p:sldId id="290" r:id="rId25"/>
    <p:sldId id="291" r:id="rId26"/>
    <p:sldId id="292" r:id="rId27"/>
    <p:sldId id="293" r:id="rId28"/>
    <p:sldId id="278" r:id="rId29"/>
    <p:sldId id="294" r:id="rId30"/>
  </p:sldIdLst>
  <p:sldSz cx="9144000" cy="5143500" type="screen16x9"/>
  <p:notesSz cx="9144000" cy="6858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Mở đầu về môn học" id="{D4C3C38D-FB2B-4610-A530-0454CEA3590F}">
          <p14:sldIdLst>
            <p14:sldId id="256"/>
            <p14:sldId id="263"/>
          </p14:sldIdLst>
        </p14:section>
        <p14:section name="2.Nội dung bài" id="{1F940C69-B15A-42F6-92E2-9112FC980585}">
          <p14:sldIdLst>
            <p14:sldId id="257"/>
            <p14:sldId id="281"/>
            <p14:sldId id="282"/>
            <p14:sldId id="272"/>
            <p14:sldId id="283"/>
            <p14:sldId id="280"/>
            <p14:sldId id="284"/>
            <p14:sldId id="286"/>
            <p14:sldId id="287"/>
            <p14:sldId id="261"/>
            <p14:sldId id="259"/>
            <p14:sldId id="266"/>
            <p14:sldId id="267"/>
            <p14:sldId id="265"/>
            <p14:sldId id="268"/>
            <p14:sldId id="270"/>
            <p14:sldId id="273"/>
            <p14:sldId id="274"/>
            <p14:sldId id="288"/>
            <p14:sldId id="277"/>
            <p14:sldId id="289"/>
            <p14:sldId id="290"/>
            <p14:sldId id="291"/>
            <p14:sldId id="292"/>
            <p14:sldId id="293"/>
            <p14:sldId id="27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4C"/>
    <a:srgbClr val="1D3A00"/>
    <a:srgbClr val="007033"/>
    <a:srgbClr val="FE9202"/>
    <a:srgbClr val="E7FF01"/>
    <a:srgbClr val="E39A39"/>
    <a:srgbClr val="5EEC3C"/>
    <a:srgbClr val="990099"/>
    <a:srgbClr val="CC0099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0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2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8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5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5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7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47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643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84" r:id="rId22"/>
    <p:sldLayoutId id="2147483683" r:id="rId23"/>
    <p:sldLayoutId id="2147483682" r:id="rId24"/>
    <p:sldLayoutId id="2147483681" r:id="rId25"/>
    <p:sldLayoutId id="2147483680" r:id="rId26"/>
    <p:sldLayoutId id="2147483679" r:id="rId27"/>
    <p:sldLayoutId id="2147483678" r:id="rId28"/>
    <p:sldLayoutId id="2147483677" r:id="rId29"/>
    <p:sldLayoutId id="2147483676" r:id="rId30"/>
    <p:sldLayoutId id="2147483675" r:id="rId31"/>
    <p:sldLayoutId id="2147483674" r:id="rId32"/>
    <p:sldLayoutId id="2147483673" r:id="rId33"/>
    <p:sldLayoutId id="2147483664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  <p:sldLayoutId id="2147483672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1" y="1350110"/>
            <a:ext cx="7787955" cy="1679754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KHOA HỌC TỰ NHIÊN 6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CTST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Lấy ví dụ về hoạt động NCKH nêu rõ đối tượng NC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</a:rPr>
              <a:t>VD: 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sự ảnh hưởng của nước lên sự sinh trưởng của cây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quy luật rơi tự do của một vật bất kì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phương pháp dạy học tích cực</a:t>
            </a:r>
          </a:p>
          <a:p>
            <a:pPr lvl="1"/>
            <a:r>
              <a:rPr lang="vi-VN" smtClean="0">
                <a:solidFill>
                  <a:schemeClr val="bg1"/>
                </a:solidFill>
              </a:rPr>
              <a:t>Nghiên </a:t>
            </a:r>
            <a:r>
              <a:rPr lang="vi-VN">
                <a:solidFill>
                  <a:schemeClr val="bg1"/>
                </a:solidFill>
              </a:rPr>
              <a:t>cứu về ý thức, thái độ của người dân trong việc phòng chống dịch Covid 19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KHOA HỌC TỰ NHIÊN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  <a:latin typeface="Calibri (Body)"/>
              </a:rPr>
              <a:t>KHTN 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là </a:t>
            </a:r>
            <a:r>
              <a:rPr lang="vi-VN">
                <a:solidFill>
                  <a:schemeClr val="bg1"/>
                </a:solidFill>
                <a:latin typeface="Calibri (Body)"/>
              </a:rPr>
              <a:t>ngành khoa học nghiên cứu về các sự vật, hiện tượng, quy luật của tự nhiên và ảnh hưởng của chúng đến đời sống con người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>
              <a:solidFill>
                <a:schemeClr val="bg1"/>
              </a:solidFill>
              <a:latin typeface="Calibri (Body)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chemeClr val="bg1"/>
                </a:solidFill>
                <a:latin typeface="Calibri (Body)"/>
              </a:rPr>
              <a:t>KHXH</a:t>
            </a: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6562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0"/>
            <a:ext cx="6719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</a:rPr>
              <a:t>dội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chảy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từ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xuống</a:t>
            </a:r>
            <a:r>
              <a:rPr lang="en-US" sz="3200" dirty="0" smtClean="0">
                <a:solidFill>
                  <a:schemeClr val="bg1"/>
                </a:solidFill>
              </a:rPr>
              <a:t>,…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gì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hiện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tượng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vừa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nêu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Làm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cách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nào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kiểm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giả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thuyết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là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</a:rPr>
              <a:t> hay </a:t>
            </a:r>
            <a:r>
              <a:rPr lang="en-US" sz="3200" dirty="0" err="1" smtClean="0">
                <a:solidFill>
                  <a:schemeClr val="bg1"/>
                </a:solidFill>
              </a:rPr>
              <a:t>sai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281176"/>
            <a:ext cx="7787955" cy="7253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TẠI SAO NƯỚC RƠI TỪ TRÊN TRỜI XUỐNG?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Xây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dựng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phương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án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nghiệm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KIỂM TRA GIẢ THUYẾT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cdn.vungoi.vn/vungoi/153413201339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655520"/>
            <a:ext cx="5955495" cy="19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KẾT LUẬN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Như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vậy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sẽ</a:t>
            </a:r>
            <a:r>
              <a:rPr lang="en-US" sz="3200" smtClean="0">
                <a:solidFill>
                  <a:schemeClr val="bg1"/>
                </a:solidFill>
              </a:rPr>
              <a:t> tự chảy khi </a:t>
            </a:r>
            <a:r>
              <a:rPr lang="en-US" sz="3200" dirty="0" err="1" smtClean="0">
                <a:solidFill>
                  <a:schemeClr val="bg1"/>
                </a:solidFill>
              </a:rPr>
              <a:t>có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chênh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lệch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mực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</a:rPr>
              <a:t>độ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cao</a:t>
            </a:r>
            <a:r>
              <a:rPr lang="en-US" sz="3200" dirty="0" smtClean="0">
                <a:solidFill>
                  <a:schemeClr val="bg1"/>
                </a:solidFill>
              </a:rPr>
              <a:t> so </a:t>
            </a:r>
            <a:r>
              <a:rPr lang="en-US" sz="3200" dirty="0" err="1" smtClean="0">
                <a:solidFill>
                  <a:schemeClr val="bg1"/>
                </a:solidFill>
              </a:rPr>
              <a:t>với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mặt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khối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nước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ỨNG 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21889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Đập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thủy</a:t>
            </a:r>
            <a:r>
              <a:rPr lang="en-US" sz="3200" smtClean="0">
                <a:solidFill>
                  <a:schemeClr val="bg1"/>
                </a:solidFill>
              </a:rPr>
              <a:t> điện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Thuỷ điện hoà bình: Công trình chiến lược đa quốc gia | baotintuc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9"/>
          <a:stretch/>
        </p:blipFill>
        <p:spPr bwMode="auto">
          <a:xfrm>
            <a:off x="3961180" y="891996"/>
            <a:ext cx="4428445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ũ ống, lũ quét gây nhiều thiệt hại tại Sa Pa | baotintuc.v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/>
          <a:stretch/>
        </p:blipFill>
        <p:spPr bwMode="auto">
          <a:xfrm>
            <a:off x="3961180" y="2738936"/>
            <a:ext cx="4428445" cy="21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65774"/>
            <a:ext cx="3045865" cy="1218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Phòng tránh lũ </a:t>
            </a:r>
            <a:r>
              <a:rPr lang="en-US">
                <a:solidFill>
                  <a:schemeClr val="bg1"/>
                </a:solidFill>
              </a:rPr>
              <a:t>quét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" y="1350110"/>
            <a:ext cx="8847740" cy="3664920"/>
          </a:xfrm>
        </p:spPr>
      </p:pic>
    </p:spTree>
    <p:extLst>
      <p:ext uri="{BB962C8B-B14F-4D97-AF65-F5344CB8AC3E}">
        <p14:creationId xmlns:p14="http://schemas.microsoft.com/office/powerpoint/2010/main" val="1255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 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Tìm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hiểu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kiến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Gồm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nhiều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lĩnh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vực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err="1" smtClean="0">
                <a:solidFill>
                  <a:schemeClr val="bg1"/>
                </a:solidFill>
              </a:rPr>
              <a:t>chuyên</a:t>
            </a:r>
            <a:r>
              <a:rPr lang="en-US" sz="3200" smtClean="0">
                <a:solidFill>
                  <a:schemeClr val="bg1"/>
                </a:solidFill>
              </a:rPr>
              <a:t> ngành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Các ứng dụng của nó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VAI TRÒ CỦA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Nâng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nhận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người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giới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nhiên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Ứng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dụng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mọi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mặt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của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đời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sống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xuất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kinh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doanh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xây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dựng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tế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khỏe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môi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trường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260" y="281175"/>
            <a:ext cx="8704183" cy="4581150"/>
            <a:chOff x="73335" y="677511"/>
            <a:chExt cx="9898952" cy="5478036"/>
          </a:xfrm>
        </p:grpSpPr>
        <p:grpSp>
          <p:nvGrpSpPr>
            <p:cNvPr id="5" name="Group 4"/>
            <p:cNvGrpSpPr/>
            <p:nvPr/>
          </p:nvGrpSpPr>
          <p:grpSpPr>
            <a:xfrm>
              <a:off x="285750" y="677511"/>
              <a:ext cx="8663937" cy="5478036"/>
              <a:chOff x="285750" y="677511"/>
              <a:chExt cx="8663937" cy="547803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85750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H="1">
                <a:off x="7225662" y="2133600"/>
                <a:ext cx="1724025" cy="2816307"/>
                <a:chOff x="285750" y="2133600"/>
                <a:chExt cx="1724025" cy="2816307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5750" y="2133600"/>
                  <a:ext cx="165631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85750" y="3072369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85750" y="4011138"/>
                  <a:ext cx="1285352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85750" y="4949907"/>
                  <a:ext cx="1724025" cy="0"/>
                </a:xfrm>
                <a:prstGeom prst="line">
                  <a:avLst/>
                </a:prstGeom>
                <a:ln w="76200" cmpd="thickThin">
                  <a:solidFill>
                    <a:srgbClr val="FABB0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1429788" y="677511"/>
                <a:ext cx="6517175" cy="5478036"/>
                <a:chOff x="1429788" y="677511"/>
                <a:chExt cx="6517175" cy="5478036"/>
              </a:xfrm>
            </p:grpSpPr>
            <p:sp>
              <p:nvSpPr>
                <p:cNvPr id="17" name="Pie 16"/>
                <p:cNvSpPr/>
                <p:nvPr/>
              </p:nvSpPr>
              <p:spPr>
                <a:xfrm flipH="1">
                  <a:off x="1429788" y="677511"/>
                  <a:ext cx="6375861" cy="5478036"/>
                </a:xfrm>
                <a:prstGeom prst="pie">
                  <a:avLst>
                    <a:gd name="adj1" fmla="val 8603100"/>
                    <a:gd name="adj2" fmla="val 12751808"/>
                  </a:avLst>
                </a:prstGeom>
                <a:solidFill>
                  <a:srgbClr val="E94235"/>
                </a:solidFill>
                <a:ln>
                  <a:solidFill>
                    <a:srgbClr val="E94235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429788" y="677511"/>
                  <a:ext cx="6517175" cy="5478036"/>
                  <a:chOff x="1429788" y="677511"/>
                  <a:chExt cx="6517175" cy="5478036"/>
                </a:xfrm>
              </p:grpSpPr>
              <p:sp>
                <p:nvSpPr>
                  <p:cNvPr id="19" name="Pie 18"/>
                  <p:cNvSpPr/>
                  <p:nvPr/>
                </p:nvSpPr>
                <p:spPr>
                  <a:xfrm>
                    <a:off x="1429788" y="677511"/>
                    <a:ext cx="6375861" cy="5478036"/>
                  </a:xfrm>
                  <a:prstGeom prst="pie">
                    <a:avLst>
                      <a:gd name="adj1" fmla="val 8603100"/>
                      <a:gd name="adj2" fmla="val 12751808"/>
                    </a:avLst>
                  </a:prstGeom>
                  <a:solidFill>
                    <a:srgbClr val="34A853"/>
                  </a:solidFill>
                  <a:ln>
                    <a:solidFill>
                      <a:srgbClr val="34A853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571102" y="3154919"/>
                    <a:ext cx="1812175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TRI THỨC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83525" y="2011679"/>
                    <a:ext cx="2809701" cy="2809701"/>
                  </a:xfrm>
                  <a:prstGeom prst="ellipse">
                    <a:avLst/>
                  </a:prstGeom>
                  <a:solidFill>
                    <a:srgbClr val="4285F4"/>
                  </a:solidFill>
                  <a:ln w="57150">
                    <a:solidFill>
                      <a:srgbClr val="4285F4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800" b="1" smtClean="0">
                        <a:solidFill>
                          <a:schemeClr val="bg1"/>
                        </a:solidFill>
                      </a:rPr>
                      <a:t>KHTN</a:t>
                    </a:r>
                    <a:endParaRPr lang="en-US" sz="48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984290" y="3154919"/>
                    <a:ext cx="1962673" cy="5520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smtClean="0">
                        <a:solidFill>
                          <a:schemeClr val="bg1"/>
                        </a:solidFill>
                      </a:rPr>
                      <a:t>ỨNG DỤNG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6" name="TextBox 5"/>
            <p:cNvSpPr txBox="1"/>
            <p:nvPr/>
          </p:nvSpPr>
          <p:spPr>
            <a:xfrm>
              <a:off x="276225" y="1704974"/>
              <a:ext cx="115356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Vật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lí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521" y="2646273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Hóa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243" y="3589690"/>
              <a:ext cx="1533525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học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35" y="4472803"/>
              <a:ext cx="1887254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Trái Đất,…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1238" y="2646274"/>
              <a:ext cx="184577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Sản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xuất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7240" y="4471065"/>
              <a:ext cx="2575047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 smtClean="0">
                  <a:solidFill>
                    <a:schemeClr val="bg1"/>
                  </a:solidFill>
                </a:rPr>
                <a:t>Môi</a:t>
              </a:r>
              <a:r>
                <a:rPr lang="en-US" sz="2400" b="1" smtClean="0">
                  <a:solidFill>
                    <a:schemeClr val="bg1"/>
                  </a:solidFill>
                </a:rPr>
                <a:t> trường,…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78103" y="3502493"/>
              <a:ext cx="135645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</a:rPr>
                <a:t>Y </a:t>
              </a:r>
              <a:r>
                <a:rPr lang="en-US" sz="2400" b="1" err="1" smtClean="0">
                  <a:solidFill>
                    <a:schemeClr val="bg1"/>
                  </a:solidFill>
                </a:rPr>
                <a:t>tế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1973" y="1704974"/>
              <a:ext cx="2056833" cy="552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err="1">
                  <a:solidFill>
                    <a:schemeClr val="bg1"/>
                  </a:solidFill>
                </a:rPr>
                <a:t>K</a:t>
              </a:r>
              <a:r>
                <a:rPr lang="en-US" sz="2400" b="1" err="1" smtClean="0">
                  <a:solidFill>
                    <a:schemeClr val="bg1"/>
                  </a:solidFill>
                </a:rPr>
                <a:t>inh</a:t>
              </a:r>
              <a:r>
                <a:rPr lang="en-US" sz="2400" b="1" smtClean="0">
                  <a:solidFill>
                    <a:schemeClr val="bg1"/>
                  </a:solidFill>
                </a:rPr>
                <a:t> </a:t>
              </a:r>
              <a:r>
                <a:rPr lang="en-US" sz="2400" b="1" err="1" smtClean="0">
                  <a:solidFill>
                    <a:schemeClr val="bg1"/>
                  </a:solidFill>
                </a:rPr>
                <a:t>doanh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1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MẶT TRÁI CỦA KHCN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502816"/>
            <a:ext cx="8398775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ảnh hoang tàn của Hiroshima và Nagasaki sau thảm họa bom nguyên tử khi  nhìn từ trên cao - VnReview - Tin nó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1"/>
          <a:stretch/>
        </p:blipFill>
        <p:spPr bwMode="auto">
          <a:xfrm>
            <a:off x="3655769" y="281175"/>
            <a:ext cx="5191971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cdn-vnexpress.vnecdn.net/2020/08/04/116248092-3343003112426399-178-1131-3380-15965268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19874"/>
          <a:stretch/>
        </p:blipFill>
        <p:spPr bwMode="auto">
          <a:xfrm>
            <a:off x="296260" y="281175"/>
            <a:ext cx="3970330" cy="45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1. Hoạt động nào dưới đây là hoạt động nghiên cứu khoa học?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A.	Trồng hoa với quy mô lớn trong nhà kính.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B.	Nghiên cứu vắc xin phòng chống virus corona trong phòng thí nghiệm.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C.	Sản xuất muối ăn từ nước biển bằng phương pháp phơi cát.</a:t>
            </a:r>
          </a:p>
          <a:p>
            <a:pPr marL="0" indent="0">
              <a:buNone/>
              <a:tabLst>
                <a:tab pos="517525" algn="l"/>
              </a:tabLst>
            </a:pPr>
            <a:r>
              <a:rPr lang="vi-VN">
                <a:solidFill>
                  <a:schemeClr val="bg1"/>
                </a:solidFill>
              </a:rPr>
              <a:t>D.	Vận hành nhà má thủy điện để sản xuất </a:t>
            </a:r>
            <a:r>
              <a:rPr lang="vi-VN" smtClean="0">
                <a:solidFill>
                  <a:schemeClr val="bg1"/>
                </a:solidFill>
              </a:rPr>
              <a:t>điện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3550" y="2436987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LUYỆN TẬP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</a:rPr>
              <a:t>2. Hoạt động nào sau đây không phải là hoạt động nghiên cứu khoa học: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Theo </a:t>
            </a:r>
            <a:r>
              <a:rPr lang="vi-VN">
                <a:solidFill>
                  <a:schemeClr val="bg1"/>
                </a:solidFill>
              </a:rPr>
              <a:t>dõi nuôi cấy mô cây trồng trong phòng thí nghiệm.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Làm </a:t>
            </a:r>
            <a:r>
              <a:rPr lang="vi-VN">
                <a:solidFill>
                  <a:schemeClr val="bg1"/>
                </a:solidFill>
              </a:rPr>
              <a:t>thí nghiệm điều chế chất mới.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Lấy </a:t>
            </a:r>
            <a:r>
              <a:rPr lang="vi-VN">
                <a:solidFill>
                  <a:schemeClr val="bg1"/>
                </a:solidFill>
              </a:rPr>
              <a:t>mẫu đất để phân loại đất trồng.</a:t>
            </a:r>
          </a:p>
          <a:p>
            <a:pPr marL="514350" indent="-514350">
              <a:buFont typeface="+mj-lt"/>
              <a:buAutoNum type="alphaUcPeriod"/>
            </a:pPr>
            <a:r>
              <a:rPr lang="vi-VN" smtClean="0">
                <a:solidFill>
                  <a:schemeClr val="bg1"/>
                </a:solidFill>
              </a:rPr>
              <a:t>Sản </a:t>
            </a:r>
            <a:r>
              <a:rPr lang="vi-VN">
                <a:solidFill>
                  <a:schemeClr val="bg1"/>
                </a:solidFill>
              </a:rPr>
              <a:t>xuất phân bón hóa học</a:t>
            </a:r>
            <a:r>
              <a:rPr lang="vi-VN" smtClean="0">
                <a:solidFill>
                  <a:schemeClr val="bg1"/>
                </a:solidFill>
              </a:rPr>
              <a:t>.</a:t>
            </a:r>
            <a:endParaRPr lang="vi-VN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35" y="4034858"/>
            <a:ext cx="518465" cy="51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LUYỆN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218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3. Kể tên một số hoạt động thực tế có đóng góp của KHTN và phân loại chúng theo vai trò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14805"/>
              </p:ext>
            </p:extLst>
          </p:nvPr>
        </p:nvGraphicFramePr>
        <p:xfrm>
          <a:off x="907080" y="2422314"/>
          <a:ext cx="7177136" cy="239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8568">
                  <a:extLst>
                    <a:ext uri="{9D8B030D-6E8A-4147-A177-3AD203B41FA5}">
                      <a16:colId xmlns:a16="http://schemas.microsoft.com/office/drawing/2014/main" val="1897827226"/>
                    </a:ext>
                  </a:extLst>
                </a:gridCol>
                <a:gridCol w="3588568">
                  <a:extLst>
                    <a:ext uri="{9D8B030D-6E8A-4147-A177-3AD203B41FA5}">
                      <a16:colId xmlns:a16="http://schemas.microsoft.com/office/drawing/2014/main" val="2638471365"/>
                    </a:ext>
                  </a:extLst>
                </a:gridCol>
              </a:tblGrid>
              <a:tr h="398921">
                <a:tc rowSpan="3"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Khám phá tri thức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7421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11896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57189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smtClean="0">
                          <a:solidFill>
                            <a:schemeClr val="bg1"/>
                          </a:solidFill>
                        </a:rPr>
                        <a:t>Ứng dụng vào đời sống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13599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16510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ợi ích của hệ thống tưới tự động trong đời sống và sản xu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" y="43388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hảo sát và lắp đặt hệ thống tưới tự động như thế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0"/>
            <a:ext cx="7482545" cy="51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KHOA HỌC TỰ NHIÊN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Khoa học tự nhiên là gì?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Phương </a:t>
            </a:r>
            <a:r>
              <a:rPr lang="en-US" sz="3200" dirty="0" err="1" smtClean="0">
                <a:solidFill>
                  <a:schemeClr val="bg1"/>
                </a:solidFill>
              </a:rPr>
              <a:t>pháp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nghiên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cứu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nhiên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Về nhà: đọc trước và chuẩn bị bài 2</a:t>
            </a:r>
          </a:p>
          <a:p>
            <a:r>
              <a:rPr lang="en-US" smtClean="0">
                <a:solidFill>
                  <a:schemeClr val="bg1"/>
                </a:solidFill>
                <a:latin typeface="Calibri (Body)"/>
              </a:rPr>
              <a:t>Làm phiếu học tập 3 theo nhóm: </a:t>
            </a:r>
            <a:r>
              <a:rPr lang="vi-VN">
                <a:solidFill>
                  <a:schemeClr val="bg1"/>
                </a:solidFill>
                <a:latin typeface="Calibri (Body)"/>
              </a:rPr>
              <a:t>Lập kế hoạch cho một dự án NCKH theo các bước nghiên cứu KHTN</a:t>
            </a:r>
            <a:endParaRPr lang="en-US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502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BÀI 1: MỞ ĐẦU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Khoa </a:t>
            </a:r>
            <a:r>
              <a:rPr lang="en-US" sz="3200" dirty="0" err="1" smtClean="0">
                <a:solidFill>
                  <a:schemeClr val="bg1"/>
                </a:solidFill>
              </a:rPr>
              <a:t>học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err="1" smtClean="0">
                <a:solidFill>
                  <a:schemeClr val="bg1"/>
                </a:solidFill>
              </a:rPr>
              <a:t>tự</a:t>
            </a:r>
            <a:r>
              <a:rPr lang="en-US" sz="3200" smtClean="0">
                <a:solidFill>
                  <a:schemeClr val="bg1"/>
                </a:solidFill>
              </a:rPr>
              <a:t> nhiên</a:t>
            </a:r>
          </a:p>
          <a:p>
            <a:r>
              <a:rPr lang="en-US">
                <a:solidFill>
                  <a:schemeClr val="bg1"/>
                </a:solidFill>
              </a:rPr>
              <a:t>Phương pháp nghiên cứu khoa học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Vai </a:t>
            </a:r>
            <a:r>
              <a:rPr lang="en-US" sz="3200" dirty="0" err="1" smtClean="0">
                <a:solidFill>
                  <a:schemeClr val="bg1"/>
                </a:solidFill>
              </a:rPr>
              <a:t>trò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của</a:t>
            </a:r>
            <a:r>
              <a:rPr lang="en-US" sz="3200" dirty="0" smtClean="0">
                <a:solidFill>
                  <a:schemeClr val="bg1"/>
                </a:solidFill>
              </a:rPr>
              <a:t> KHTN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đời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sống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BÀI 1: MỞ ĐẦU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solidFill>
                  <a:schemeClr val="bg1"/>
                </a:solidFill>
                <a:latin typeface="Calibri (Body)"/>
              </a:rPr>
              <a:t>Kể tên các phát minh khoa học và công nghệ được ứng dụng vào các đồ dùng hàng ngày tại gia đình 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em</a:t>
            </a:r>
            <a:endParaRPr lang="en-US" smtClean="0">
              <a:solidFill>
                <a:schemeClr val="bg1"/>
              </a:solidFill>
              <a:latin typeface="Calibri (Body)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487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loại đèn chiếu sáng trong nội t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25765"/>
          <a:stretch/>
        </p:blipFill>
        <p:spPr bwMode="auto">
          <a:xfrm>
            <a:off x="0" y="-1"/>
            <a:ext cx="335951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smart Live 4 4GB/64GB | Giảm ngay 800.000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r="28803"/>
          <a:stretch/>
        </p:blipFill>
        <p:spPr bwMode="auto">
          <a:xfrm>
            <a:off x="3295869" y="-24235"/>
            <a:ext cx="310859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iểm mạnh của điều hòa Daikin so với điều hòa Toshiba - Bắc Việt Compa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 b="9927"/>
          <a:stretch/>
        </p:blipFill>
        <p:spPr bwMode="auto">
          <a:xfrm rot="5400000">
            <a:off x="5247581" y="1132643"/>
            <a:ext cx="5053295" cy="27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2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1502815"/>
            <a:ext cx="427574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8233" y="1808226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nào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hoạt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học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HOẠT ĐỘNG NC KHTN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808225"/>
            <a:ext cx="2901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chemeClr val="bg1"/>
                </a:solidFill>
              </a:rPr>
              <a:t>Hoạt </a:t>
            </a:r>
            <a:r>
              <a:rPr lang="en-US" sz="2800" dirty="0" err="1" smtClean="0">
                <a:solidFill>
                  <a:schemeClr val="bg1"/>
                </a:solidFill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nghiên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cứu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err="1" smtClean="0">
                <a:solidFill>
                  <a:schemeClr val="bg1"/>
                </a:solidFill>
              </a:rPr>
              <a:t>khoa</a:t>
            </a:r>
            <a:r>
              <a:rPr lang="en-US" sz="2800" smtClean="0">
                <a:solidFill>
                  <a:schemeClr val="bg1"/>
                </a:solidFill>
              </a:rPr>
              <a:t> học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có đặc điểm gì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891995"/>
            <a:ext cx="3359510" cy="2133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3029866"/>
            <a:ext cx="3359510" cy="1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HOẠT ĐỘNG NC KHTN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>
                <a:solidFill>
                  <a:schemeClr val="bg1"/>
                </a:solidFill>
                <a:latin typeface="Calibri (Body)"/>
              </a:rPr>
              <a:t>Những hoạt động con người chủ động tìm tòi, khám phá ra tri thức khoa học là hoạt động nghiên cứu khoa học</a:t>
            </a:r>
            <a:r>
              <a:rPr lang="vi-VN" smtClean="0">
                <a:solidFill>
                  <a:schemeClr val="bg1"/>
                </a:solidFill>
                <a:latin typeface="Calibri (Body)"/>
              </a:rPr>
              <a:t>.</a:t>
            </a:r>
            <a:endParaRPr lang="en-US" smtClean="0">
              <a:solidFill>
                <a:schemeClr val="bg1"/>
              </a:solidFill>
              <a:latin typeface="Calibri (Body)"/>
            </a:endParaRPr>
          </a:p>
          <a:p>
            <a:r>
              <a:rPr lang="vi-VN">
                <a:solidFill>
                  <a:schemeClr val="bg1"/>
                </a:solidFill>
                <a:latin typeface="Calibri (Body)"/>
              </a:rPr>
              <a:t>Những người làm hoạt động NCKH gọi là nhà khoa học</a:t>
            </a:r>
            <a:endParaRPr lang="en-US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73632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ny | Dẫn Team Ra Đồng Thả Diều - Fly A Kit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82392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On-screen Show (16:9)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(Body)</vt:lpstr>
      <vt:lpstr>Wingdings</vt:lpstr>
      <vt:lpstr>Office Theme</vt:lpstr>
      <vt:lpstr>KHOA HỌC TỰ NHIÊN 6 CTST</vt:lpstr>
      <vt:lpstr>KHOA HỌC TỰ NHIÊN 6</vt:lpstr>
      <vt:lpstr>BÀI 1: MỞ ĐẦU</vt:lpstr>
      <vt:lpstr>BÀI 1: MỞ ĐẦU</vt:lpstr>
      <vt:lpstr>PowerPoint Presentation</vt:lpstr>
      <vt:lpstr>HOẠT ĐỘNG NC KHTN</vt:lpstr>
      <vt:lpstr>HOẠT ĐỘNG NC KHTN</vt:lpstr>
      <vt:lpstr>HOẠT ĐỘNG NC KHTN</vt:lpstr>
      <vt:lpstr>PowerPoint Presentation</vt:lpstr>
      <vt:lpstr>HOẠT ĐỘNG NC KHTN</vt:lpstr>
      <vt:lpstr>KHOA HỌC TỰ NHIÊN</vt:lpstr>
      <vt:lpstr>PowerPoint Presentation</vt:lpstr>
      <vt:lpstr>TẠI SAO NƯỚC RƠI TỪ TRÊN TRỜI XUỐNG?</vt:lpstr>
      <vt:lpstr>TẠI SAO NƯỚC RƠI TỪ TRÊN TRỜI XUỐNG?</vt:lpstr>
      <vt:lpstr>TẠI SAO NƯỚC RƠI TỪ TRÊN TRỜI XUỐNG?</vt:lpstr>
      <vt:lpstr>KIỂM TRA GIẢ THUYẾT</vt:lpstr>
      <vt:lpstr>KẾT LUẬN</vt:lpstr>
      <vt:lpstr>ỨNG DỤNG</vt:lpstr>
      <vt:lpstr>VAI TRÒ CỦA KHTN</vt:lpstr>
      <vt:lpstr>VAI TRÒ CỦA KHTN</vt:lpstr>
      <vt:lpstr>PowerPoint Presentation</vt:lpstr>
      <vt:lpstr>MẶT TRÁI CỦA KHCN</vt:lpstr>
      <vt:lpstr>PowerPoint Presentation</vt:lpstr>
      <vt:lpstr>LUYỆN TẬP</vt:lpstr>
      <vt:lpstr>LUYỆN TẬP</vt:lpstr>
      <vt:lpstr>LUYỆN TẬP</vt:lpstr>
      <vt:lpstr>PowerPoint Presentation</vt:lpstr>
      <vt:lpstr>KHOA HỌC TỰ NHIÊN</vt:lpstr>
      <vt:lpstr>BÀI 1: MỞ ĐẦU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2021-09-02T03:49:50Z</dcterms:modified>
</cp:coreProperties>
</file>