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4"/>
  </p:notesMasterIdLst>
  <p:sldIdLst>
    <p:sldId id="280" r:id="rId4"/>
    <p:sldId id="256" r:id="rId5"/>
    <p:sldId id="257" r:id="rId6"/>
    <p:sldId id="276" r:id="rId7"/>
    <p:sldId id="261" r:id="rId8"/>
    <p:sldId id="263" r:id="rId9"/>
    <p:sldId id="264" r:id="rId10"/>
    <p:sldId id="265" r:id="rId11"/>
    <p:sldId id="267" r:id="rId12"/>
    <p:sldId id="266" r:id="rId13"/>
    <p:sldId id="268" r:id="rId14"/>
    <p:sldId id="269" r:id="rId15"/>
    <p:sldId id="270" r:id="rId16"/>
    <p:sldId id="272" r:id="rId17"/>
    <p:sldId id="271" r:id="rId18"/>
    <p:sldId id="273" r:id="rId19"/>
    <p:sldId id="279" r:id="rId20"/>
    <p:sldId id="277" r:id="rId21"/>
    <p:sldId id="274" r:id="rId22"/>
    <p:sldId id="278" r:id="rId23"/>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38"/>
    <p:restoredTop sz="95735"/>
  </p:normalViewPr>
  <p:slideViewPr>
    <p:cSldViewPr snapToGrid="0" snapToObjects="1">
      <p:cViewPr varScale="1">
        <p:scale>
          <a:sx n="69" d="100"/>
          <a:sy n="69" d="100"/>
        </p:scale>
        <p:origin x="1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8C22F-BCE8-9D46-96F0-70F35FDAC166}" type="doc">
      <dgm:prSet loTypeId="urn:microsoft.com/office/officeart/2005/8/layout/pList2" loCatId="" qsTypeId="urn:microsoft.com/office/officeart/2005/8/quickstyle/simple1" qsCatId="simple" csTypeId="urn:microsoft.com/office/officeart/2005/8/colors/colorful4" csCatId="colorful" phldr="1"/>
      <dgm:spPr/>
    </dgm:pt>
    <dgm:pt modelId="{50BE2AAB-0640-1841-B5CA-1F0B96BDB130}">
      <dgm:prSet phldrT="[Text]" custT="1"/>
      <dgm:spPr/>
      <dgm:t>
        <a:bodyPr/>
        <a:lstStyle/>
        <a:p>
          <a:r>
            <a:rPr lang="en-US" sz="3500" dirty="0" err="1">
              <a:solidFill>
                <a:srgbClr val="0000CC"/>
              </a:solidFill>
              <a:latin typeface="Times New Roman" panose="02020603050405020304" pitchFamily="18" charset="0"/>
              <a:cs typeface="Times New Roman" panose="02020603050405020304" pitchFamily="18" charset="0"/>
            </a:rPr>
            <a:t>Nhân</a:t>
          </a:r>
          <a:r>
            <a:rPr lang="en-US" sz="3500" dirty="0">
              <a:solidFill>
                <a:srgbClr val="0000CC"/>
              </a:solidFill>
              <a:latin typeface="Times New Roman" panose="02020603050405020304" pitchFamily="18" charset="0"/>
              <a:cs typeface="Times New Roman" panose="02020603050405020304" pitchFamily="18" charset="0"/>
            </a:rPr>
            <a:t> </a:t>
          </a:r>
          <a:r>
            <a:rPr lang="en-US" sz="3500" dirty="0" err="1">
              <a:solidFill>
                <a:srgbClr val="0000CC"/>
              </a:solidFill>
              <a:latin typeface="Times New Roman" panose="02020603050405020304" pitchFamily="18" charset="0"/>
              <a:cs typeface="Times New Roman" panose="02020603050405020304" pitchFamily="18" charset="0"/>
            </a:rPr>
            <a:t>vật</a:t>
          </a:r>
          <a:endParaRPr lang="en-US" sz="3500" dirty="0">
            <a:solidFill>
              <a:srgbClr val="0000CC"/>
            </a:solidFill>
            <a:latin typeface="Times New Roman" panose="02020603050405020304" pitchFamily="18" charset="0"/>
            <a:cs typeface="Times New Roman" panose="02020603050405020304" pitchFamily="18" charset="0"/>
          </a:endParaRPr>
        </a:p>
      </dgm:t>
    </dgm:pt>
    <dgm:pt modelId="{B78C3E89-F2B7-2446-960B-A3A0A9437805}" type="parTrans" cxnId="{20EB697F-6A29-DA4C-A031-73A74A93B0D6}">
      <dgm:prSet/>
      <dgm:spPr/>
      <dgm:t>
        <a:bodyPr/>
        <a:lstStyle/>
        <a:p>
          <a:endParaRPr lang="en-US" sz="3500">
            <a:latin typeface="Times New Roman" panose="02020603050405020304" pitchFamily="18" charset="0"/>
            <a:cs typeface="Times New Roman" panose="02020603050405020304" pitchFamily="18" charset="0"/>
          </a:endParaRPr>
        </a:p>
      </dgm:t>
    </dgm:pt>
    <dgm:pt modelId="{09EB49B5-3DC4-6F47-B742-B06E581EB47A}" type="sibTrans" cxnId="{20EB697F-6A29-DA4C-A031-73A74A93B0D6}">
      <dgm:prSet/>
      <dgm:spPr/>
      <dgm:t>
        <a:bodyPr/>
        <a:lstStyle/>
        <a:p>
          <a:endParaRPr lang="en-US" sz="3500">
            <a:latin typeface="Times New Roman" panose="02020603050405020304" pitchFamily="18" charset="0"/>
            <a:cs typeface="Times New Roman" panose="02020603050405020304" pitchFamily="18" charset="0"/>
          </a:endParaRPr>
        </a:p>
      </dgm:t>
    </dgm:pt>
    <dgm:pt modelId="{6154FC9D-9692-C248-AEE7-C73E60905726}">
      <dgm:prSet phldrT="[Text]" custT="1"/>
      <dgm:spPr/>
      <dgm:t>
        <a:bodyPr/>
        <a:lstStyle/>
        <a:p>
          <a:r>
            <a:rPr lang="en-US" sz="3500" dirty="0" err="1">
              <a:solidFill>
                <a:srgbClr val="0000CC"/>
              </a:solidFill>
              <a:latin typeface="Times New Roman" panose="02020603050405020304" pitchFamily="18" charset="0"/>
              <a:cs typeface="Times New Roman" panose="02020603050405020304" pitchFamily="18" charset="0"/>
            </a:rPr>
            <a:t>Cốt</a:t>
          </a:r>
          <a:r>
            <a:rPr lang="en-US" sz="3500" dirty="0">
              <a:solidFill>
                <a:srgbClr val="0000CC"/>
              </a:solidFill>
              <a:latin typeface="Times New Roman" panose="02020603050405020304" pitchFamily="18" charset="0"/>
              <a:cs typeface="Times New Roman" panose="02020603050405020304" pitchFamily="18" charset="0"/>
            </a:rPr>
            <a:t> </a:t>
          </a:r>
          <a:r>
            <a:rPr lang="en-US" sz="3500" dirty="0" err="1">
              <a:solidFill>
                <a:srgbClr val="0000CC"/>
              </a:solidFill>
              <a:latin typeface="Times New Roman" panose="02020603050405020304" pitchFamily="18" charset="0"/>
              <a:cs typeface="Times New Roman" panose="02020603050405020304" pitchFamily="18" charset="0"/>
            </a:rPr>
            <a:t>truyện</a:t>
          </a:r>
          <a:endParaRPr lang="en-US" sz="3500" dirty="0">
            <a:solidFill>
              <a:srgbClr val="0000CC"/>
            </a:solidFill>
            <a:latin typeface="Times New Roman" panose="02020603050405020304" pitchFamily="18" charset="0"/>
            <a:cs typeface="Times New Roman" panose="02020603050405020304" pitchFamily="18" charset="0"/>
          </a:endParaRPr>
        </a:p>
      </dgm:t>
    </dgm:pt>
    <dgm:pt modelId="{9DA9A3AE-5EB3-4949-B059-CD3C8C33E195}" type="parTrans" cxnId="{FE4BA5EA-A2A7-2746-9910-7503B89C8264}">
      <dgm:prSet/>
      <dgm:spPr/>
      <dgm:t>
        <a:bodyPr/>
        <a:lstStyle/>
        <a:p>
          <a:endParaRPr lang="en-US" sz="3500">
            <a:latin typeface="Times New Roman" panose="02020603050405020304" pitchFamily="18" charset="0"/>
            <a:cs typeface="Times New Roman" panose="02020603050405020304" pitchFamily="18" charset="0"/>
          </a:endParaRPr>
        </a:p>
      </dgm:t>
    </dgm:pt>
    <dgm:pt modelId="{1535C05C-AC69-F14B-8B7D-9034703CE3A5}" type="sibTrans" cxnId="{FE4BA5EA-A2A7-2746-9910-7503B89C8264}">
      <dgm:prSet/>
      <dgm:spPr/>
      <dgm:t>
        <a:bodyPr/>
        <a:lstStyle/>
        <a:p>
          <a:endParaRPr lang="en-US" sz="3500">
            <a:latin typeface="Times New Roman" panose="02020603050405020304" pitchFamily="18" charset="0"/>
            <a:cs typeface="Times New Roman" panose="02020603050405020304" pitchFamily="18" charset="0"/>
          </a:endParaRPr>
        </a:p>
      </dgm:t>
    </dgm:pt>
    <dgm:pt modelId="{A9CB9A39-049B-4B4F-873F-97B744BE85E2}">
      <dgm:prSet phldrT="[Text]" custT="1"/>
      <dgm:spPr/>
      <dgm:t>
        <a:bodyPr/>
        <a:lstStyle/>
        <a:p>
          <a:r>
            <a:rPr lang="en-US" sz="3500" dirty="0" err="1">
              <a:solidFill>
                <a:srgbClr val="0000CC"/>
              </a:solidFill>
              <a:latin typeface="Times New Roman" panose="02020603050405020304" pitchFamily="18" charset="0"/>
              <a:cs typeface="Times New Roman" panose="02020603050405020304" pitchFamily="18" charset="0"/>
            </a:rPr>
            <a:t>Yếu</a:t>
          </a:r>
          <a:r>
            <a:rPr lang="en-US" sz="3500" dirty="0">
              <a:solidFill>
                <a:srgbClr val="0000CC"/>
              </a:solidFill>
              <a:latin typeface="Times New Roman" panose="02020603050405020304" pitchFamily="18" charset="0"/>
              <a:cs typeface="Times New Roman" panose="02020603050405020304" pitchFamily="18" charset="0"/>
            </a:rPr>
            <a:t> </a:t>
          </a:r>
          <a:r>
            <a:rPr lang="en-US" sz="3500" dirty="0" err="1">
              <a:solidFill>
                <a:srgbClr val="0000CC"/>
              </a:solidFill>
              <a:latin typeface="Times New Roman" panose="02020603050405020304" pitchFamily="18" charset="0"/>
              <a:cs typeface="Times New Roman" panose="02020603050405020304" pitchFamily="18" charset="0"/>
            </a:rPr>
            <a:t>tố</a:t>
          </a:r>
          <a:r>
            <a:rPr lang="en-US" sz="3500" dirty="0">
              <a:solidFill>
                <a:srgbClr val="0000CC"/>
              </a:solidFill>
              <a:latin typeface="Times New Roman" panose="02020603050405020304" pitchFamily="18" charset="0"/>
              <a:cs typeface="Times New Roman" panose="02020603050405020304" pitchFamily="18" charset="0"/>
            </a:rPr>
            <a:t> </a:t>
          </a:r>
          <a:r>
            <a:rPr lang="en-US" sz="3500" dirty="0" err="1">
              <a:solidFill>
                <a:srgbClr val="0000CC"/>
              </a:solidFill>
              <a:latin typeface="Times New Roman" panose="02020603050405020304" pitchFamily="18" charset="0"/>
              <a:cs typeface="Times New Roman" panose="02020603050405020304" pitchFamily="18" charset="0"/>
            </a:rPr>
            <a:t>kì</a:t>
          </a:r>
          <a:r>
            <a:rPr lang="en-US" sz="3500" dirty="0">
              <a:solidFill>
                <a:srgbClr val="0000CC"/>
              </a:solidFill>
              <a:latin typeface="Times New Roman" panose="02020603050405020304" pitchFamily="18" charset="0"/>
              <a:cs typeface="Times New Roman" panose="02020603050405020304" pitchFamily="18" charset="0"/>
            </a:rPr>
            <a:t> </a:t>
          </a:r>
          <a:r>
            <a:rPr lang="en-US" sz="3500" dirty="0" err="1">
              <a:solidFill>
                <a:srgbClr val="0000CC"/>
              </a:solidFill>
              <a:latin typeface="Times New Roman" panose="02020603050405020304" pitchFamily="18" charset="0"/>
              <a:cs typeface="Times New Roman" panose="02020603050405020304" pitchFamily="18" charset="0"/>
            </a:rPr>
            <a:t>ảo</a:t>
          </a:r>
          <a:endParaRPr lang="en-US" sz="3500" dirty="0">
            <a:solidFill>
              <a:srgbClr val="0000CC"/>
            </a:solidFill>
            <a:latin typeface="Times New Roman" panose="02020603050405020304" pitchFamily="18" charset="0"/>
            <a:cs typeface="Times New Roman" panose="02020603050405020304" pitchFamily="18" charset="0"/>
          </a:endParaRPr>
        </a:p>
      </dgm:t>
    </dgm:pt>
    <dgm:pt modelId="{150AC903-0738-D147-A8B5-06166BEFA172}" type="parTrans" cxnId="{89153997-0E0C-4044-A533-1213E58DC3CC}">
      <dgm:prSet/>
      <dgm:spPr/>
      <dgm:t>
        <a:bodyPr/>
        <a:lstStyle/>
        <a:p>
          <a:endParaRPr lang="en-US" sz="3500">
            <a:latin typeface="Times New Roman" panose="02020603050405020304" pitchFamily="18" charset="0"/>
            <a:cs typeface="Times New Roman" panose="02020603050405020304" pitchFamily="18" charset="0"/>
          </a:endParaRPr>
        </a:p>
      </dgm:t>
    </dgm:pt>
    <dgm:pt modelId="{552F887D-5EF5-1D41-B4A1-A3B31FEF8429}" type="sibTrans" cxnId="{89153997-0E0C-4044-A533-1213E58DC3CC}">
      <dgm:prSet/>
      <dgm:spPr/>
      <dgm:t>
        <a:bodyPr/>
        <a:lstStyle/>
        <a:p>
          <a:endParaRPr lang="en-US" sz="3500">
            <a:latin typeface="Times New Roman" panose="02020603050405020304" pitchFamily="18" charset="0"/>
            <a:cs typeface="Times New Roman" panose="02020603050405020304" pitchFamily="18" charset="0"/>
          </a:endParaRPr>
        </a:p>
      </dgm:t>
    </dgm:pt>
    <dgm:pt modelId="{8DEDA6EC-6A39-9241-9AFA-34025159D209}" type="pres">
      <dgm:prSet presAssocID="{A8B8C22F-BCE8-9D46-96F0-70F35FDAC166}" presName="Name0" presStyleCnt="0">
        <dgm:presLayoutVars>
          <dgm:dir/>
          <dgm:resizeHandles val="exact"/>
        </dgm:presLayoutVars>
      </dgm:prSet>
      <dgm:spPr/>
    </dgm:pt>
    <dgm:pt modelId="{11723A0A-E77F-674D-A9E9-B95240DDEC60}" type="pres">
      <dgm:prSet presAssocID="{A8B8C22F-BCE8-9D46-96F0-70F35FDAC166}" presName="bkgdShp" presStyleLbl="alignAccFollowNode1" presStyleIdx="0" presStyleCnt="1"/>
      <dgm:spPr/>
    </dgm:pt>
    <dgm:pt modelId="{D63FA240-9BBC-8D4B-B6C5-5A7C21375110}" type="pres">
      <dgm:prSet presAssocID="{A8B8C22F-BCE8-9D46-96F0-70F35FDAC166}" presName="linComp" presStyleCnt="0"/>
      <dgm:spPr/>
    </dgm:pt>
    <dgm:pt modelId="{0D565459-1B01-D049-9334-732C30A90809}" type="pres">
      <dgm:prSet presAssocID="{50BE2AAB-0640-1841-B5CA-1F0B96BDB130}" presName="compNode" presStyleCnt="0"/>
      <dgm:spPr/>
    </dgm:pt>
    <dgm:pt modelId="{B467D0C8-997D-D547-9A18-E334F6B0A319}" type="pres">
      <dgm:prSet presAssocID="{50BE2AAB-0640-1841-B5CA-1F0B96BDB130}" presName="node" presStyleLbl="node1" presStyleIdx="0" presStyleCnt="3">
        <dgm:presLayoutVars>
          <dgm:bulletEnabled val="1"/>
        </dgm:presLayoutVars>
      </dgm:prSet>
      <dgm:spPr/>
      <dgm:t>
        <a:bodyPr/>
        <a:lstStyle/>
        <a:p>
          <a:endParaRPr lang="en-US"/>
        </a:p>
      </dgm:t>
    </dgm:pt>
    <dgm:pt modelId="{3CE0D5B6-BACC-2C42-9F0E-654C0DBAEDB7}" type="pres">
      <dgm:prSet presAssocID="{50BE2AAB-0640-1841-B5CA-1F0B96BDB130}" presName="invisiNode" presStyleLbl="node1" presStyleIdx="0" presStyleCnt="3"/>
      <dgm:spPr/>
    </dgm:pt>
    <dgm:pt modelId="{16977023-3F68-6C49-ABB2-A2AD1B9D4BF7}" type="pres">
      <dgm:prSet presAssocID="{50BE2AAB-0640-1841-B5CA-1F0B96BDB13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78657B3-EACD-804E-9759-51B7E35CB790}" type="pres">
      <dgm:prSet presAssocID="{09EB49B5-3DC4-6F47-B742-B06E581EB47A}" presName="sibTrans" presStyleLbl="sibTrans2D1" presStyleIdx="0" presStyleCnt="0"/>
      <dgm:spPr/>
      <dgm:t>
        <a:bodyPr/>
        <a:lstStyle/>
        <a:p>
          <a:endParaRPr lang="en-US"/>
        </a:p>
      </dgm:t>
    </dgm:pt>
    <dgm:pt modelId="{E06131C4-E3DC-F244-9610-B44F51B3A8CD}" type="pres">
      <dgm:prSet presAssocID="{6154FC9D-9692-C248-AEE7-C73E60905726}" presName="compNode" presStyleCnt="0"/>
      <dgm:spPr/>
    </dgm:pt>
    <dgm:pt modelId="{D8CA2E08-E0EE-B449-A1FC-F39366563C18}" type="pres">
      <dgm:prSet presAssocID="{6154FC9D-9692-C248-AEE7-C73E60905726}" presName="node" presStyleLbl="node1" presStyleIdx="1" presStyleCnt="3">
        <dgm:presLayoutVars>
          <dgm:bulletEnabled val="1"/>
        </dgm:presLayoutVars>
      </dgm:prSet>
      <dgm:spPr/>
      <dgm:t>
        <a:bodyPr/>
        <a:lstStyle/>
        <a:p>
          <a:endParaRPr lang="en-US"/>
        </a:p>
      </dgm:t>
    </dgm:pt>
    <dgm:pt modelId="{F25E23F3-8004-2C4D-AD67-E63057021199}" type="pres">
      <dgm:prSet presAssocID="{6154FC9D-9692-C248-AEE7-C73E60905726}" presName="invisiNode" presStyleLbl="node1" presStyleIdx="1" presStyleCnt="3"/>
      <dgm:spPr/>
    </dgm:pt>
    <dgm:pt modelId="{1311C5DB-BA11-DF42-9B3F-A3AB644926E6}" type="pres">
      <dgm:prSet presAssocID="{6154FC9D-9692-C248-AEE7-C73E6090572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129B002B-0272-DF43-8450-D1B00613F851}" type="pres">
      <dgm:prSet presAssocID="{1535C05C-AC69-F14B-8B7D-9034703CE3A5}" presName="sibTrans" presStyleLbl="sibTrans2D1" presStyleIdx="0" presStyleCnt="0"/>
      <dgm:spPr/>
      <dgm:t>
        <a:bodyPr/>
        <a:lstStyle/>
        <a:p>
          <a:endParaRPr lang="en-US"/>
        </a:p>
      </dgm:t>
    </dgm:pt>
    <dgm:pt modelId="{0EA065E4-D672-D945-8303-783CFC736B06}" type="pres">
      <dgm:prSet presAssocID="{A9CB9A39-049B-4B4F-873F-97B744BE85E2}" presName="compNode" presStyleCnt="0"/>
      <dgm:spPr/>
    </dgm:pt>
    <dgm:pt modelId="{C6D11ADA-B6F7-4E45-9D75-4F31635E80D8}" type="pres">
      <dgm:prSet presAssocID="{A9CB9A39-049B-4B4F-873F-97B744BE85E2}" presName="node" presStyleLbl="node1" presStyleIdx="2" presStyleCnt="3">
        <dgm:presLayoutVars>
          <dgm:bulletEnabled val="1"/>
        </dgm:presLayoutVars>
      </dgm:prSet>
      <dgm:spPr/>
      <dgm:t>
        <a:bodyPr/>
        <a:lstStyle/>
        <a:p>
          <a:endParaRPr lang="en-US"/>
        </a:p>
      </dgm:t>
    </dgm:pt>
    <dgm:pt modelId="{175F71A7-C588-C849-8B46-423792849C8C}" type="pres">
      <dgm:prSet presAssocID="{A9CB9A39-049B-4B4F-873F-97B744BE85E2}" presName="invisiNode" presStyleLbl="node1" presStyleIdx="2" presStyleCnt="3"/>
      <dgm:spPr/>
    </dgm:pt>
    <dgm:pt modelId="{96DA27F8-CD02-B343-8ED8-174EA5FA7177}" type="pres">
      <dgm:prSet presAssocID="{A9CB9A39-049B-4B4F-873F-97B744BE85E2}"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BFEDC8CF-E53E-1F4D-AA77-A87394CBCC4A}" type="presOf" srcId="{A8B8C22F-BCE8-9D46-96F0-70F35FDAC166}" destId="{8DEDA6EC-6A39-9241-9AFA-34025159D209}" srcOrd="0" destOrd="0" presId="urn:microsoft.com/office/officeart/2005/8/layout/pList2"/>
    <dgm:cxn modelId="{E3964952-4137-F047-B614-4A5B6176144B}" type="presOf" srcId="{1535C05C-AC69-F14B-8B7D-9034703CE3A5}" destId="{129B002B-0272-DF43-8450-D1B00613F851}" srcOrd="0" destOrd="0" presId="urn:microsoft.com/office/officeart/2005/8/layout/pList2"/>
    <dgm:cxn modelId="{51B0D51F-C430-164D-ABF1-95801A7B7E68}" type="presOf" srcId="{09EB49B5-3DC4-6F47-B742-B06E581EB47A}" destId="{C78657B3-EACD-804E-9759-51B7E35CB790}" srcOrd="0" destOrd="0" presId="urn:microsoft.com/office/officeart/2005/8/layout/pList2"/>
    <dgm:cxn modelId="{FE4BA5EA-A2A7-2746-9910-7503B89C8264}" srcId="{A8B8C22F-BCE8-9D46-96F0-70F35FDAC166}" destId="{6154FC9D-9692-C248-AEE7-C73E60905726}" srcOrd="1" destOrd="0" parTransId="{9DA9A3AE-5EB3-4949-B059-CD3C8C33E195}" sibTransId="{1535C05C-AC69-F14B-8B7D-9034703CE3A5}"/>
    <dgm:cxn modelId="{20EB697F-6A29-DA4C-A031-73A74A93B0D6}" srcId="{A8B8C22F-BCE8-9D46-96F0-70F35FDAC166}" destId="{50BE2AAB-0640-1841-B5CA-1F0B96BDB130}" srcOrd="0" destOrd="0" parTransId="{B78C3E89-F2B7-2446-960B-A3A0A9437805}" sibTransId="{09EB49B5-3DC4-6F47-B742-B06E581EB47A}"/>
    <dgm:cxn modelId="{9C81484E-6C51-9841-B8BF-A8B05E0602C5}" type="presOf" srcId="{A9CB9A39-049B-4B4F-873F-97B744BE85E2}" destId="{C6D11ADA-B6F7-4E45-9D75-4F31635E80D8}" srcOrd="0" destOrd="0" presId="urn:microsoft.com/office/officeart/2005/8/layout/pList2"/>
    <dgm:cxn modelId="{6280A28A-A4D9-6B44-A4BA-FED151A88452}" type="presOf" srcId="{50BE2AAB-0640-1841-B5CA-1F0B96BDB130}" destId="{B467D0C8-997D-D547-9A18-E334F6B0A319}" srcOrd="0" destOrd="0" presId="urn:microsoft.com/office/officeart/2005/8/layout/pList2"/>
    <dgm:cxn modelId="{89153997-0E0C-4044-A533-1213E58DC3CC}" srcId="{A8B8C22F-BCE8-9D46-96F0-70F35FDAC166}" destId="{A9CB9A39-049B-4B4F-873F-97B744BE85E2}" srcOrd="2" destOrd="0" parTransId="{150AC903-0738-D147-A8B5-06166BEFA172}" sibTransId="{552F887D-5EF5-1D41-B4A1-A3B31FEF8429}"/>
    <dgm:cxn modelId="{7A547F0D-3AE3-5B44-BC19-F5DE3DDCE428}" type="presOf" srcId="{6154FC9D-9692-C248-AEE7-C73E60905726}" destId="{D8CA2E08-E0EE-B449-A1FC-F39366563C18}" srcOrd="0" destOrd="0" presId="urn:microsoft.com/office/officeart/2005/8/layout/pList2"/>
    <dgm:cxn modelId="{229C9203-64A6-9C43-AE21-F672445BBE2A}" type="presParOf" srcId="{8DEDA6EC-6A39-9241-9AFA-34025159D209}" destId="{11723A0A-E77F-674D-A9E9-B95240DDEC60}" srcOrd="0" destOrd="0" presId="urn:microsoft.com/office/officeart/2005/8/layout/pList2"/>
    <dgm:cxn modelId="{4F9FBA2B-7204-E741-BD27-C1E503EF3ADA}" type="presParOf" srcId="{8DEDA6EC-6A39-9241-9AFA-34025159D209}" destId="{D63FA240-9BBC-8D4B-B6C5-5A7C21375110}" srcOrd="1" destOrd="0" presId="urn:microsoft.com/office/officeart/2005/8/layout/pList2"/>
    <dgm:cxn modelId="{28AD813C-F561-1D4D-A1C6-67A165166607}" type="presParOf" srcId="{D63FA240-9BBC-8D4B-B6C5-5A7C21375110}" destId="{0D565459-1B01-D049-9334-732C30A90809}" srcOrd="0" destOrd="0" presId="urn:microsoft.com/office/officeart/2005/8/layout/pList2"/>
    <dgm:cxn modelId="{8B3B058F-2E89-FA4D-83D9-BBE3F1EAC5FB}" type="presParOf" srcId="{0D565459-1B01-D049-9334-732C30A90809}" destId="{B467D0C8-997D-D547-9A18-E334F6B0A319}" srcOrd="0" destOrd="0" presId="urn:microsoft.com/office/officeart/2005/8/layout/pList2"/>
    <dgm:cxn modelId="{B305865D-0724-CA4A-B6B3-D77F91B6C0C8}" type="presParOf" srcId="{0D565459-1B01-D049-9334-732C30A90809}" destId="{3CE0D5B6-BACC-2C42-9F0E-654C0DBAEDB7}" srcOrd="1" destOrd="0" presId="urn:microsoft.com/office/officeart/2005/8/layout/pList2"/>
    <dgm:cxn modelId="{0BED6835-C620-4A43-B641-4C621EAEEC90}" type="presParOf" srcId="{0D565459-1B01-D049-9334-732C30A90809}" destId="{16977023-3F68-6C49-ABB2-A2AD1B9D4BF7}" srcOrd="2" destOrd="0" presId="urn:microsoft.com/office/officeart/2005/8/layout/pList2"/>
    <dgm:cxn modelId="{A42EFA6F-02AD-C64F-8F88-8F68D27DD098}" type="presParOf" srcId="{D63FA240-9BBC-8D4B-B6C5-5A7C21375110}" destId="{C78657B3-EACD-804E-9759-51B7E35CB790}" srcOrd="1" destOrd="0" presId="urn:microsoft.com/office/officeart/2005/8/layout/pList2"/>
    <dgm:cxn modelId="{183CE6EE-68A0-964D-A612-A7E1662D183C}" type="presParOf" srcId="{D63FA240-9BBC-8D4B-B6C5-5A7C21375110}" destId="{E06131C4-E3DC-F244-9610-B44F51B3A8CD}" srcOrd="2" destOrd="0" presId="urn:microsoft.com/office/officeart/2005/8/layout/pList2"/>
    <dgm:cxn modelId="{A46EA9FB-F48D-4342-9EA2-B5CF77FFFF04}" type="presParOf" srcId="{E06131C4-E3DC-F244-9610-B44F51B3A8CD}" destId="{D8CA2E08-E0EE-B449-A1FC-F39366563C18}" srcOrd="0" destOrd="0" presId="urn:microsoft.com/office/officeart/2005/8/layout/pList2"/>
    <dgm:cxn modelId="{7432DC7B-88EF-D44E-A55F-6007EF1767C3}" type="presParOf" srcId="{E06131C4-E3DC-F244-9610-B44F51B3A8CD}" destId="{F25E23F3-8004-2C4D-AD67-E63057021199}" srcOrd="1" destOrd="0" presId="urn:microsoft.com/office/officeart/2005/8/layout/pList2"/>
    <dgm:cxn modelId="{85D6E8E2-99F4-B54A-A1E0-6658395D8C5B}" type="presParOf" srcId="{E06131C4-E3DC-F244-9610-B44F51B3A8CD}" destId="{1311C5DB-BA11-DF42-9B3F-A3AB644926E6}" srcOrd="2" destOrd="0" presId="urn:microsoft.com/office/officeart/2005/8/layout/pList2"/>
    <dgm:cxn modelId="{16EB0A01-23B6-F645-A7F6-E88AC8DE45B5}" type="presParOf" srcId="{D63FA240-9BBC-8D4B-B6C5-5A7C21375110}" destId="{129B002B-0272-DF43-8450-D1B00613F851}" srcOrd="3" destOrd="0" presId="urn:microsoft.com/office/officeart/2005/8/layout/pList2"/>
    <dgm:cxn modelId="{5C6CAB47-2F89-CE48-A1B6-3F2E4B94A44C}" type="presParOf" srcId="{D63FA240-9BBC-8D4B-B6C5-5A7C21375110}" destId="{0EA065E4-D672-D945-8303-783CFC736B06}" srcOrd="4" destOrd="0" presId="urn:microsoft.com/office/officeart/2005/8/layout/pList2"/>
    <dgm:cxn modelId="{8083BBA2-71A5-9644-B0E2-A0E45E8B04D6}" type="presParOf" srcId="{0EA065E4-D672-D945-8303-783CFC736B06}" destId="{C6D11ADA-B6F7-4E45-9D75-4F31635E80D8}" srcOrd="0" destOrd="0" presId="urn:microsoft.com/office/officeart/2005/8/layout/pList2"/>
    <dgm:cxn modelId="{FB6AA563-D96E-F94D-AF37-1AA5CDF0036D}" type="presParOf" srcId="{0EA065E4-D672-D945-8303-783CFC736B06}" destId="{175F71A7-C588-C849-8B46-423792849C8C}" srcOrd="1" destOrd="0" presId="urn:microsoft.com/office/officeart/2005/8/layout/pList2"/>
    <dgm:cxn modelId="{F7FCFBA6-FA1E-0E4C-8772-1529F8B771F2}" type="presParOf" srcId="{0EA065E4-D672-D945-8303-783CFC736B06}" destId="{96DA27F8-CD02-B343-8ED8-174EA5FA7177}"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23A0A-E77F-674D-A9E9-B95240DDEC60}">
      <dsp:nvSpPr>
        <dsp:cNvPr id="0" name=""/>
        <dsp:cNvSpPr/>
      </dsp:nvSpPr>
      <dsp:spPr>
        <a:xfrm>
          <a:off x="0" y="0"/>
          <a:ext cx="10069533" cy="229431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77023-3F68-6C49-ABB2-A2AD1B9D4BF7}">
      <dsp:nvSpPr>
        <dsp:cNvPr id="0" name=""/>
        <dsp:cNvSpPr/>
      </dsp:nvSpPr>
      <dsp:spPr>
        <a:xfrm>
          <a:off x="302085" y="305908"/>
          <a:ext cx="2957925" cy="16824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67D0C8-997D-D547-9A18-E334F6B0A319}">
      <dsp:nvSpPr>
        <dsp:cNvPr id="0" name=""/>
        <dsp:cNvSpPr/>
      </dsp:nvSpPr>
      <dsp:spPr>
        <a:xfrm rot="10800000">
          <a:off x="302085" y="2294312"/>
          <a:ext cx="2957925" cy="2804160"/>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lvl="0" algn="ctr" defTabSz="1555750">
            <a:lnSpc>
              <a:spcPct val="90000"/>
            </a:lnSpc>
            <a:spcBef>
              <a:spcPct val="0"/>
            </a:spcBef>
            <a:spcAft>
              <a:spcPct val="35000"/>
            </a:spcAft>
          </a:pPr>
          <a:r>
            <a:rPr lang="en-US" sz="3500" kern="1200" dirty="0" err="1">
              <a:solidFill>
                <a:srgbClr val="0000CC"/>
              </a:solidFill>
              <a:latin typeface="Times New Roman" panose="02020603050405020304" pitchFamily="18" charset="0"/>
              <a:cs typeface="Times New Roman" panose="02020603050405020304" pitchFamily="18" charset="0"/>
            </a:rPr>
            <a:t>Nhân</a:t>
          </a:r>
          <a:r>
            <a:rPr lang="en-US" sz="3500" kern="1200" dirty="0">
              <a:solidFill>
                <a:srgbClr val="0000CC"/>
              </a:solidFill>
              <a:latin typeface="Times New Roman" panose="02020603050405020304" pitchFamily="18" charset="0"/>
              <a:cs typeface="Times New Roman" panose="02020603050405020304" pitchFamily="18" charset="0"/>
            </a:rPr>
            <a:t> </a:t>
          </a:r>
          <a:r>
            <a:rPr lang="en-US" sz="3500" kern="1200" dirty="0" err="1">
              <a:solidFill>
                <a:srgbClr val="0000CC"/>
              </a:solidFill>
              <a:latin typeface="Times New Roman" panose="02020603050405020304" pitchFamily="18" charset="0"/>
              <a:cs typeface="Times New Roman" panose="02020603050405020304" pitchFamily="18" charset="0"/>
            </a:rPr>
            <a:t>vật</a:t>
          </a:r>
          <a:endParaRPr lang="en-US" sz="3500" kern="1200" dirty="0">
            <a:solidFill>
              <a:srgbClr val="0000CC"/>
            </a:solidFill>
            <a:latin typeface="Times New Roman" panose="02020603050405020304" pitchFamily="18" charset="0"/>
            <a:cs typeface="Times New Roman" panose="02020603050405020304" pitchFamily="18" charset="0"/>
          </a:endParaRPr>
        </a:p>
      </dsp:txBody>
      <dsp:txXfrm rot="10800000">
        <a:off x="388323" y="2294312"/>
        <a:ext cx="2785449" cy="2717922"/>
      </dsp:txXfrm>
    </dsp:sp>
    <dsp:sp modelId="{1311C5DB-BA11-DF42-9B3F-A3AB644926E6}">
      <dsp:nvSpPr>
        <dsp:cNvPr id="0" name=""/>
        <dsp:cNvSpPr/>
      </dsp:nvSpPr>
      <dsp:spPr>
        <a:xfrm>
          <a:off x="3555803" y="305908"/>
          <a:ext cx="2957925" cy="168249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A2E08-E0EE-B449-A1FC-F39366563C18}">
      <dsp:nvSpPr>
        <dsp:cNvPr id="0" name=""/>
        <dsp:cNvSpPr/>
      </dsp:nvSpPr>
      <dsp:spPr>
        <a:xfrm rot="10800000">
          <a:off x="3555803" y="2294312"/>
          <a:ext cx="2957925" cy="2804160"/>
        </a:xfrm>
        <a:prstGeom prst="round2SameRect">
          <a:avLst>
            <a:gd name="adj1" fmla="val 10500"/>
            <a:gd name="adj2" fmla="val 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lvl="0" algn="ctr" defTabSz="1555750">
            <a:lnSpc>
              <a:spcPct val="90000"/>
            </a:lnSpc>
            <a:spcBef>
              <a:spcPct val="0"/>
            </a:spcBef>
            <a:spcAft>
              <a:spcPct val="35000"/>
            </a:spcAft>
          </a:pPr>
          <a:r>
            <a:rPr lang="en-US" sz="3500" kern="1200" dirty="0" err="1">
              <a:solidFill>
                <a:srgbClr val="0000CC"/>
              </a:solidFill>
              <a:latin typeface="Times New Roman" panose="02020603050405020304" pitchFamily="18" charset="0"/>
              <a:cs typeface="Times New Roman" panose="02020603050405020304" pitchFamily="18" charset="0"/>
            </a:rPr>
            <a:t>Cốt</a:t>
          </a:r>
          <a:r>
            <a:rPr lang="en-US" sz="3500" kern="1200" dirty="0">
              <a:solidFill>
                <a:srgbClr val="0000CC"/>
              </a:solidFill>
              <a:latin typeface="Times New Roman" panose="02020603050405020304" pitchFamily="18" charset="0"/>
              <a:cs typeface="Times New Roman" panose="02020603050405020304" pitchFamily="18" charset="0"/>
            </a:rPr>
            <a:t> </a:t>
          </a:r>
          <a:r>
            <a:rPr lang="en-US" sz="3500" kern="1200" dirty="0" err="1">
              <a:solidFill>
                <a:srgbClr val="0000CC"/>
              </a:solidFill>
              <a:latin typeface="Times New Roman" panose="02020603050405020304" pitchFamily="18" charset="0"/>
              <a:cs typeface="Times New Roman" panose="02020603050405020304" pitchFamily="18" charset="0"/>
            </a:rPr>
            <a:t>truyện</a:t>
          </a:r>
          <a:endParaRPr lang="en-US" sz="3500" kern="1200" dirty="0">
            <a:solidFill>
              <a:srgbClr val="0000CC"/>
            </a:solidFill>
            <a:latin typeface="Times New Roman" panose="02020603050405020304" pitchFamily="18" charset="0"/>
            <a:cs typeface="Times New Roman" panose="02020603050405020304" pitchFamily="18" charset="0"/>
          </a:endParaRPr>
        </a:p>
      </dsp:txBody>
      <dsp:txXfrm rot="10800000">
        <a:off x="3642041" y="2294312"/>
        <a:ext cx="2785449" cy="2717922"/>
      </dsp:txXfrm>
    </dsp:sp>
    <dsp:sp modelId="{96DA27F8-CD02-B343-8ED8-174EA5FA7177}">
      <dsp:nvSpPr>
        <dsp:cNvPr id="0" name=""/>
        <dsp:cNvSpPr/>
      </dsp:nvSpPr>
      <dsp:spPr>
        <a:xfrm>
          <a:off x="6809521" y="305908"/>
          <a:ext cx="2957925" cy="168249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11ADA-B6F7-4E45-9D75-4F31635E80D8}">
      <dsp:nvSpPr>
        <dsp:cNvPr id="0" name=""/>
        <dsp:cNvSpPr/>
      </dsp:nvSpPr>
      <dsp:spPr>
        <a:xfrm rot="10800000">
          <a:off x="6809521" y="2294312"/>
          <a:ext cx="2957925" cy="2804160"/>
        </a:xfrm>
        <a:prstGeom prst="round2SameRect">
          <a:avLst>
            <a:gd name="adj1" fmla="val 10500"/>
            <a:gd name="adj2" fmla="val 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t" anchorCtr="0">
          <a:noAutofit/>
        </a:bodyPr>
        <a:lstStyle/>
        <a:p>
          <a:pPr lvl="0" algn="ctr" defTabSz="1555750">
            <a:lnSpc>
              <a:spcPct val="90000"/>
            </a:lnSpc>
            <a:spcBef>
              <a:spcPct val="0"/>
            </a:spcBef>
            <a:spcAft>
              <a:spcPct val="35000"/>
            </a:spcAft>
          </a:pPr>
          <a:r>
            <a:rPr lang="en-US" sz="3500" kern="1200" dirty="0" err="1">
              <a:solidFill>
                <a:srgbClr val="0000CC"/>
              </a:solidFill>
              <a:latin typeface="Times New Roman" panose="02020603050405020304" pitchFamily="18" charset="0"/>
              <a:cs typeface="Times New Roman" panose="02020603050405020304" pitchFamily="18" charset="0"/>
            </a:rPr>
            <a:t>Yếu</a:t>
          </a:r>
          <a:r>
            <a:rPr lang="en-US" sz="3500" kern="1200" dirty="0">
              <a:solidFill>
                <a:srgbClr val="0000CC"/>
              </a:solidFill>
              <a:latin typeface="Times New Roman" panose="02020603050405020304" pitchFamily="18" charset="0"/>
              <a:cs typeface="Times New Roman" panose="02020603050405020304" pitchFamily="18" charset="0"/>
            </a:rPr>
            <a:t> </a:t>
          </a:r>
          <a:r>
            <a:rPr lang="en-US" sz="3500" kern="1200" dirty="0" err="1">
              <a:solidFill>
                <a:srgbClr val="0000CC"/>
              </a:solidFill>
              <a:latin typeface="Times New Roman" panose="02020603050405020304" pitchFamily="18" charset="0"/>
              <a:cs typeface="Times New Roman" panose="02020603050405020304" pitchFamily="18" charset="0"/>
            </a:rPr>
            <a:t>tố</a:t>
          </a:r>
          <a:r>
            <a:rPr lang="en-US" sz="3500" kern="1200" dirty="0">
              <a:solidFill>
                <a:srgbClr val="0000CC"/>
              </a:solidFill>
              <a:latin typeface="Times New Roman" panose="02020603050405020304" pitchFamily="18" charset="0"/>
              <a:cs typeface="Times New Roman" panose="02020603050405020304" pitchFamily="18" charset="0"/>
            </a:rPr>
            <a:t> </a:t>
          </a:r>
          <a:r>
            <a:rPr lang="en-US" sz="3500" kern="1200" dirty="0" err="1">
              <a:solidFill>
                <a:srgbClr val="0000CC"/>
              </a:solidFill>
              <a:latin typeface="Times New Roman" panose="02020603050405020304" pitchFamily="18" charset="0"/>
              <a:cs typeface="Times New Roman" panose="02020603050405020304" pitchFamily="18" charset="0"/>
            </a:rPr>
            <a:t>kì</a:t>
          </a:r>
          <a:r>
            <a:rPr lang="en-US" sz="3500" kern="1200" dirty="0">
              <a:solidFill>
                <a:srgbClr val="0000CC"/>
              </a:solidFill>
              <a:latin typeface="Times New Roman" panose="02020603050405020304" pitchFamily="18" charset="0"/>
              <a:cs typeface="Times New Roman" panose="02020603050405020304" pitchFamily="18" charset="0"/>
            </a:rPr>
            <a:t> </a:t>
          </a:r>
          <a:r>
            <a:rPr lang="en-US" sz="3500" kern="1200" dirty="0" err="1">
              <a:solidFill>
                <a:srgbClr val="0000CC"/>
              </a:solidFill>
              <a:latin typeface="Times New Roman" panose="02020603050405020304" pitchFamily="18" charset="0"/>
              <a:cs typeface="Times New Roman" panose="02020603050405020304" pitchFamily="18" charset="0"/>
            </a:rPr>
            <a:t>ảo</a:t>
          </a:r>
          <a:endParaRPr lang="en-US" sz="3500" kern="1200" dirty="0">
            <a:solidFill>
              <a:srgbClr val="0000CC"/>
            </a:solidFill>
            <a:latin typeface="Times New Roman" panose="02020603050405020304" pitchFamily="18" charset="0"/>
            <a:cs typeface="Times New Roman" panose="02020603050405020304" pitchFamily="18" charset="0"/>
          </a:endParaRPr>
        </a:p>
      </dsp:txBody>
      <dsp:txXfrm rot="10800000">
        <a:off x="6895759" y="2294312"/>
        <a:ext cx="2785449" cy="271792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44F22-D2F5-4024-B3DE-B213484FCEDE}" type="datetimeFigureOut">
              <a:rPr lang="en-US" smtClean="0"/>
              <a:t>9/18/2021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62174-979F-4580-82D9-A5BDE674B294}" type="slidenum">
              <a:rPr lang="en-US" smtClean="0"/>
              <a:t>‹#›</a:t>
            </a:fld>
            <a:endParaRPr lang="en-US"/>
          </a:p>
        </p:txBody>
      </p:sp>
    </p:spTree>
    <p:extLst>
      <p:ext uri="{BB962C8B-B14F-4D97-AF65-F5344CB8AC3E}">
        <p14:creationId xmlns:p14="http://schemas.microsoft.com/office/powerpoint/2010/main" val="68993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t>3</a:t>
            </a:fld>
            <a:endParaRPr lang="en-US"/>
          </a:p>
        </p:txBody>
      </p:sp>
    </p:spTree>
    <p:extLst>
      <p:ext uri="{BB962C8B-B14F-4D97-AF65-F5344CB8AC3E}">
        <p14:creationId xmlns:p14="http://schemas.microsoft.com/office/powerpoint/2010/main" val="253279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t>7</a:t>
            </a:fld>
            <a:endParaRPr lang="en-US"/>
          </a:p>
        </p:txBody>
      </p:sp>
    </p:spTree>
    <p:extLst>
      <p:ext uri="{BB962C8B-B14F-4D97-AF65-F5344CB8AC3E}">
        <p14:creationId xmlns:p14="http://schemas.microsoft.com/office/powerpoint/2010/main" val="1504491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t>9</a:t>
            </a:fld>
            <a:endParaRPr lang="en-US"/>
          </a:p>
        </p:txBody>
      </p:sp>
    </p:spTree>
    <p:extLst>
      <p:ext uri="{BB962C8B-B14F-4D97-AF65-F5344CB8AC3E}">
        <p14:creationId xmlns:p14="http://schemas.microsoft.com/office/powerpoint/2010/main" val="4166704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t>11</a:t>
            </a:fld>
            <a:endParaRPr lang="en-US"/>
          </a:p>
        </p:txBody>
      </p:sp>
    </p:spTree>
    <p:extLst>
      <p:ext uri="{BB962C8B-B14F-4D97-AF65-F5344CB8AC3E}">
        <p14:creationId xmlns:p14="http://schemas.microsoft.com/office/powerpoint/2010/main" val="2949184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62174-979F-4580-82D9-A5BDE674B2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74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462174-979F-4580-82D9-A5BDE674B294}" type="slidenum">
              <a:rPr lang="en-US" smtClean="0"/>
              <a:t>19</a:t>
            </a:fld>
            <a:endParaRPr lang="en-US"/>
          </a:p>
        </p:txBody>
      </p:sp>
    </p:spTree>
    <p:extLst>
      <p:ext uri="{BB962C8B-B14F-4D97-AF65-F5344CB8AC3E}">
        <p14:creationId xmlns:p14="http://schemas.microsoft.com/office/powerpoint/2010/main" val="225564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4F77C-76DE-744C-8B4A-E739BE4481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8CC9C6BD-8233-DF48-B9E3-AE4AAA4DA4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4BB32DE9-50B3-0248-96B0-4F460FC2AF3D}"/>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B98CDE22-EB74-B54E-96F1-DF3A812F9CDB}"/>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559F3256-72AF-F54A-BBF3-E0B82C2A069C}"/>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3101280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5350-8E45-BE49-8367-2DF13FD09E08}"/>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3B440F4C-EFE5-364C-9D95-06E64006F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B2C2F3F-5CD9-2044-AE50-8F6851358A29}"/>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0FF5761B-0CFF-484D-96A9-55F9CA5D69C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7ECF8DD-F5D3-4949-8B6C-D83FE4191683}"/>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400084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4C4FF-26AF-1F40-8CDF-76B32260FD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CC179E0A-988D-2A4B-99C3-D8DB222356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B5BA4A8-82F4-CB41-9333-FA631765403A}"/>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DD380B95-BFAA-754C-B9BF-F4B4DDF7AEB9}"/>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FBD5957-92D1-884E-9E8B-F65CE535AF36}"/>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295265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2771147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1142104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3637437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416208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29924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1292735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3467335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25361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A413-203C-9948-B34D-BF8D15E84E2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7749A6E-4C9B-7641-8470-F462FBEB6F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9ECA759-4F4F-D943-88C2-B3AECF84EF16}"/>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5C03A521-E222-C648-8352-D0D9B0B723D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EA1610B-90BE-054A-A15C-97A866D33933}"/>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896422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3970549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3601141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2797316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5BAB37B-D296-432B-AB79-EDE19984F6DE}"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346426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447433B-26E8-4905-AD21-AD76D756C656}"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3416343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57AEF17-8704-451A-ADBF-1E103BFAFFA8}"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3859506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B77E4E2-59E3-4777-996F-95F236A8CC67}"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2626383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AD959C3-C6E1-4268-9721-DB6169E161C7}"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1899037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0BD4553-5491-400F-91DA-FF69046BE057}"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1508508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2768A3C4-1F9A-4D66-B63A-744AFECB1D9E}"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287347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75F5-75E6-824E-BBF8-5EF26E0DE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370BF374-A1AC-9243-B074-FFF5E48FEB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BC3881-8453-2E4D-A239-68DD45B20203}"/>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04A4CE2C-C32E-9549-B8B6-EB8F99926A3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0A9EE8F-7E51-2E48-AAF2-B4EA8CF0C956}"/>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715601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CF4E240-7E47-479B-8B3E-A7797EE7F5A4}"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4041753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9228DAB-E4B6-44C7-A4CA-6CA5219A4E46}"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1640585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7B60AB3-01F5-40B8-9C04-E8E721097291}"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660735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9839F3D-95A4-4CC8-B991-ECC1EE9AF7BA}" type="slidenum">
              <a:rPr lang="en-US" altLang="en-US" smtClean="0">
                <a:solidFill>
                  <a:srgbClr val="000000"/>
                </a:solidFill>
                <a:latin typeface=".VnTime" pitchFamily="34" charset="0"/>
              </a:rPr>
              <a:pPr fontAlgn="base">
                <a:spcBef>
                  <a:spcPct val="0"/>
                </a:spcBef>
                <a:spcAft>
                  <a:spcPct val="0"/>
                </a:spcAft>
                <a:defRPr/>
              </a:pPr>
              <a:t>‹#›</a:t>
            </a:fld>
            <a:endParaRPr lang="en-US" altLang="en-US">
              <a:solidFill>
                <a:srgbClr val="000000"/>
              </a:solidFill>
              <a:latin typeface=".VnTime" pitchFamily="34" charset="0"/>
            </a:endParaRPr>
          </a:p>
        </p:txBody>
      </p:sp>
    </p:spTree>
    <p:extLst>
      <p:ext uri="{BB962C8B-B14F-4D97-AF65-F5344CB8AC3E}">
        <p14:creationId xmlns:p14="http://schemas.microsoft.com/office/powerpoint/2010/main" val="123689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74AF-D337-B746-B398-FC3B07819149}"/>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AE9769C-9EA7-0649-BC4F-4A2310226C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B5A9E0CF-7C3E-D144-9927-75057AD8C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BC9488E9-E0B1-E340-B827-3C018E5E0DC6}"/>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6" name="Footer Placeholder 5">
            <a:extLst>
              <a:ext uri="{FF2B5EF4-FFF2-40B4-BE49-F238E27FC236}">
                <a16:creationId xmlns:a16="http://schemas.microsoft.com/office/drawing/2014/main" id="{7FA58193-346A-E248-9694-287609F586B4}"/>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193EBFF-EF7F-094E-BB70-DDCADE89E3BD}"/>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41266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6E65A-D83C-EA48-95C9-F2A8A3985979}"/>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F5334494-C2FB-D544-873D-0B63B1EFC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11AE2-4346-724D-801E-90CFCC580F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9F0585E-6AE4-8B47-8FBE-A7067853D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4236EE-B302-5443-8A1B-D283113954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8E42C067-1AA3-094B-AF23-A319F6F4C933}"/>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8" name="Footer Placeholder 7">
            <a:extLst>
              <a:ext uri="{FF2B5EF4-FFF2-40B4-BE49-F238E27FC236}">
                <a16:creationId xmlns:a16="http://schemas.microsoft.com/office/drawing/2014/main" id="{80444EAF-444D-C34B-8554-F4A3671DF968}"/>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6598A2AB-764C-B74F-8354-AD3409F263C8}"/>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3679312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51C1-DC47-C544-AB01-7B4DA6C692A5}"/>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EA8213DC-C491-1B4E-876D-F9FA55707D5D}"/>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4" name="Footer Placeholder 3">
            <a:extLst>
              <a:ext uri="{FF2B5EF4-FFF2-40B4-BE49-F238E27FC236}">
                <a16:creationId xmlns:a16="http://schemas.microsoft.com/office/drawing/2014/main" id="{037346F1-0333-3247-A54C-A097C0484A31}"/>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6B847E19-7499-CB49-A480-E61ED9956562}"/>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185145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0D1F56-2361-A445-9C97-6C31FF564C86}"/>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3" name="Footer Placeholder 2">
            <a:extLst>
              <a:ext uri="{FF2B5EF4-FFF2-40B4-BE49-F238E27FC236}">
                <a16:creationId xmlns:a16="http://schemas.microsoft.com/office/drawing/2014/main" id="{009CDBFA-A45E-F743-9F3C-D994EF9ED3B1}"/>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D8DEC401-BA75-9044-9D77-3710BEDB21F0}"/>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2123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212B-E947-6B42-9950-C932F9324C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BB361ACE-7119-CF45-8BF2-EA0BA7DEE7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3217D46F-6A3C-A441-9326-64FF70EA3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F44203-C72A-DB48-A69D-0BD1E03A2566}"/>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6" name="Footer Placeholder 5">
            <a:extLst>
              <a:ext uri="{FF2B5EF4-FFF2-40B4-BE49-F238E27FC236}">
                <a16:creationId xmlns:a16="http://schemas.microsoft.com/office/drawing/2014/main" id="{C0EC7875-34BF-9D46-9A1C-16A1AD70348C}"/>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72AEF2E-0018-C644-A42B-3130E8711245}"/>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176007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2DD3-2147-FA4F-AF22-D95F7EE44D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F377C553-1E03-9046-B768-80E7B069DB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7DB3949A-0758-AB4D-9536-94AA3D91B3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3D3D79-93DE-1645-B558-509CB69A3196}"/>
              </a:ext>
            </a:extLst>
          </p:cNvPr>
          <p:cNvSpPr>
            <a:spLocks noGrp="1"/>
          </p:cNvSpPr>
          <p:nvPr>
            <p:ph type="dt" sz="half" idx="10"/>
          </p:nvPr>
        </p:nvSpPr>
        <p:spPr/>
        <p:txBody>
          <a:bodyPr/>
          <a:lstStyle/>
          <a:p>
            <a:fld id="{875618A4-8DCD-974D-9249-AFA2ADA152F0}" type="datetimeFigureOut">
              <a:rPr lang="en-VN" smtClean="0"/>
              <a:t>09/18/2021</a:t>
            </a:fld>
            <a:endParaRPr lang="en-VN"/>
          </a:p>
        </p:txBody>
      </p:sp>
      <p:sp>
        <p:nvSpPr>
          <p:cNvPr id="6" name="Footer Placeholder 5">
            <a:extLst>
              <a:ext uri="{FF2B5EF4-FFF2-40B4-BE49-F238E27FC236}">
                <a16:creationId xmlns:a16="http://schemas.microsoft.com/office/drawing/2014/main" id="{45404F7A-D363-6E44-AAB9-44D32E6A0D6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D1D0CD96-AA5E-1D4B-8C2E-E0D862855C45}"/>
              </a:ext>
            </a:extLst>
          </p:cNvPr>
          <p:cNvSpPr>
            <a:spLocks noGrp="1"/>
          </p:cNvSpPr>
          <p:nvPr>
            <p:ph type="sldNum" sz="quarter" idx="12"/>
          </p:nvPr>
        </p:nvSpPr>
        <p:spPr/>
        <p:txBody>
          <a:bodyPr/>
          <a:lstStyle/>
          <a:p>
            <a:fld id="{965A05DD-A681-D54C-914E-48F94CEAF4D4}" type="slidenum">
              <a:rPr lang="en-VN" smtClean="0"/>
              <a:t>‹#›</a:t>
            </a:fld>
            <a:endParaRPr lang="en-VN"/>
          </a:p>
        </p:txBody>
      </p:sp>
    </p:spTree>
    <p:extLst>
      <p:ext uri="{BB962C8B-B14F-4D97-AF65-F5344CB8AC3E}">
        <p14:creationId xmlns:p14="http://schemas.microsoft.com/office/powerpoint/2010/main" val="41272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241E2E-0D28-D84B-B959-244AAA47E6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0195E04-51B9-8840-BDD5-ED2BB77F9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63082E9-9B27-974A-8CB7-F5DC11B014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618A4-8DCD-974D-9249-AFA2ADA152F0}" type="datetimeFigureOut">
              <a:rPr lang="en-VN" smtClean="0"/>
              <a:t>09/18/2021</a:t>
            </a:fld>
            <a:endParaRPr lang="en-VN"/>
          </a:p>
        </p:txBody>
      </p:sp>
      <p:sp>
        <p:nvSpPr>
          <p:cNvPr id="5" name="Footer Placeholder 4">
            <a:extLst>
              <a:ext uri="{FF2B5EF4-FFF2-40B4-BE49-F238E27FC236}">
                <a16:creationId xmlns:a16="http://schemas.microsoft.com/office/drawing/2014/main" id="{B9F61604-D47C-BA44-8C57-5620F562A8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D05820A9-F764-CD49-94EC-39AE3A5C7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A05DD-A681-D54C-914E-48F94CEAF4D4}" type="slidenum">
              <a:rPr lang="en-VN" smtClean="0"/>
              <a:t>‹#›</a:t>
            </a:fld>
            <a:endParaRPr lang="en-VN"/>
          </a:p>
        </p:txBody>
      </p:sp>
    </p:spTree>
    <p:extLst>
      <p:ext uri="{BB962C8B-B14F-4D97-AF65-F5344CB8AC3E}">
        <p14:creationId xmlns:p14="http://schemas.microsoft.com/office/powerpoint/2010/main" val="285192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713DA540-D2CD-42B6-BA41-8DB40D63AD84}" type="slidenum">
              <a:rPr lang="en-US" smtClean="0">
                <a:solidFill>
                  <a:prstClr val="black">
                    <a:tint val="75000"/>
                  </a:prstClr>
                </a:solidFill>
                <a:latin typeface=".VnTime" pitchFamily="34" charset="0"/>
              </a:rPr>
              <a:pPr eaLnBrk="0" fontAlgn="base" hangingPunct="0">
                <a:spcBef>
                  <a:spcPct val="0"/>
                </a:spcBef>
                <a:spcAft>
                  <a:spcPct val="0"/>
                </a:spcAft>
              </a:pPr>
              <a:t>‹#›</a:t>
            </a:fld>
            <a:endParaRPr lang="en-US">
              <a:solidFill>
                <a:prstClr val="black">
                  <a:tint val="75000"/>
                </a:prstClr>
              </a:solidFill>
              <a:latin typeface=".VnTime" pitchFamily="34" charset="0"/>
            </a:endParaRPr>
          </a:p>
        </p:txBody>
      </p:sp>
    </p:spTree>
    <p:extLst>
      <p:ext uri="{BB962C8B-B14F-4D97-AF65-F5344CB8AC3E}">
        <p14:creationId xmlns:p14="http://schemas.microsoft.com/office/powerpoint/2010/main" val="3609598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5E707B35-3643-4E04-837E-3FB7CFCCF1ED}" type="slidenum">
              <a:rPr lang="en-US" altLang="en-US" smtClean="0">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39912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3781" y="263237"/>
            <a:ext cx="9587346" cy="1569660"/>
          </a:xfrm>
          <a:prstGeom prst="rect">
            <a:avLst/>
          </a:prstGeom>
          <a:noFill/>
        </p:spPr>
        <p:txBody>
          <a:bodyPr wrap="square" rtlCol="0">
            <a:spAutoFit/>
          </a:bodyPr>
          <a:lstStyle/>
          <a:p>
            <a:pPr algn="ctr"/>
            <a:r>
              <a:rPr lang="en-US" sz="4800" dirty="0" err="1" smtClean="0">
                <a:solidFill>
                  <a:srgbClr val="FF0000"/>
                </a:solidFill>
                <a:latin typeface="Times New Roman" panose="02020603050405020304" pitchFamily="18" charset="0"/>
                <a:cs typeface="Times New Roman" panose="02020603050405020304" pitchFamily="18" charset="0"/>
              </a:rPr>
              <a:t>Bài</a:t>
            </a:r>
            <a:r>
              <a:rPr lang="en-US" sz="4800" dirty="0" smtClean="0">
                <a:solidFill>
                  <a:srgbClr val="FF0000"/>
                </a:solidFill>
                <a:latin typeface="Times New Roman" panose="02020603050405020304" pitchFamily="18" charset="0"/>
                <a:cs typeface="Times New Roman" panose="02020603050405020304" pitchFamily="18" charset="0"/>
              </a:rPr>
              <a:t> 1. LẮNG NGHE LỊCH SỬ NƯỚC MÌNH</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49382" y="5889808"/>
            <a:ext cx="6497782" cy="954107"/>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Trường</a:t>
            </a:r>
            <a:r>
              <a:rPr lang="en-US" sz="2800" dirty="0" smtClean="0">
                <a:solidFill>
                  <a:srgbClr val="0000CC"/>
                </a:solidFill>
                <a:latin typeface="Times New Roman" panose="02020603050405020304" pitchFamily="18" charset="0"/>
                <a:cs typeface="Times New Roman" panose="02020603050405020304" pitchFamily="18" charset="0"/>
              </a:rPr>
              <a:t>: THCS </a:t>
            </a:r>
            <a:r>
              <a:rPr lang="en-US" sz="2800" dirty="0" err="1" smtClean="0">
                <a:solidFill>
                  <a:srgbClr val="0000CC"/>
                </a:solidFill>
                <a:latin typeface="Times New Roman" panose="02020603050405020304" pitchFamily="18" charset="0"/>
                <a:cs typeface="Times New Roman" panose="02020603050405020304" pitchFamily="18" charset="0"/>
              </a:rPr>
              <a:t>Nguyễn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Thị</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Hương</a:t>
            </a:r>
            <a:endParaRPr lang="en-US" sz="2800" dirty="0" smtClean="0">
              <a:solidFill>
                <a:srgbClr val="0000CC"/>
              </a:solidFill>
              <a:latin typeface="Times New Roman" panose="02020603050405020304" pitchFamily="18" charset="0"/>
              <a:cs typeface="Times New Roman" panose="02020603050405020304" pitchFamily="18" charset="0"/>
            </a:endParaRPr>
          </a:p>
          <a:p>
            <a:r>
              <a:rPr lang="en-US" sz="2800" dirty="0" smtClean="0">
                <a:solidFill>
                  <a:srgbClr val="0000CC"/>
                </a:solidFill>
                <a:latin typeface="Times New Roman" panose="02020603050405020304" pitchFamily="18" charset="0"/>
                <a:cs typeface="Times New Roman" panose="02020603050405020304" pitchFamily="18" charset="0"/>
              </a:rPr>
              <a:t>GV: </a:t>
            </a:r>
            <a:r>
              <a:rPr lang="en-US" sz="2800" dirty="0" err="1" smtClean="0">
                <a:solidFill>
                  <a:srgbClr val="0000CC"/>
                </a:solidFill>
                <a:latin typeface="Times New Roman" panose="02020603050405020304" pitchFamily="18" charset="0"/>
                <a:cs typeface="Times New Roman" panose="02020603050405020304" pitchFamily="18" charset="0"/>
              </a:rPr>
              <a:t>Nguyễn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Thị</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Thanh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Thoa</a:t>
            </a:r>
            <a:endParaRPr lang="en-US" sz="2800" dirty="0">
              <a:solidFill>
                <a:srgbClr val="0000C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693887" y="1991576"/>
            <a:ext cx="7498113" cy="4375285"/>
          </a:xfrm>
          <a:prstGeom prst="rect">
            <a:avLst/>
          </a:prstGeom>
        </p:spPr>
      </p:pic>
    </p:spTree>
    <p:extLst>
      <p:ext uri="{BB962C8B-B14F-4D97-AF65-F5344CB8AC3E}">
        <p14:creationId xmlns:p14="http://schemas.microsoft.com/office/powerpoint/2010/main" val="103177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2BE7D-1702-2645-891B-CE41780909D9}"/>
              </a:ext>
            </a:extLst>
          </p:cNvPr>
          <p:cNvSpPr/>
          <p:nvPr/>
        </p:nvSpPr>
        <p:spPr>
          <a:xfrm>
            <a:off x="1814471" y="75418"/>
            <a:ext cx="7296150" cy="990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Times New Roman" panose="02020603050405020304" pitchFamily="18" charset="0"/>
                <a:cs typeface="Times New Roman" panose="02020603050405020304" pitchFamily="18" charset="0"/>
              </a:rPr>
              <a:t>3. </a:t>
            </a:r>
            <a:r>
              <a:rPr lang="en-US" sz="4000" b="1" dirty="0" err="1" smtClean="0">
                <a:solidFill>
                  <a:srgbClr val="FF0000"/>
                </a:solidFill>
                <a:latin typeface="Times New Roman" panose="02020603050405020304" pitchFamily="18" charset="0"/>
                <a:cs typeface="Times New Roman" panose="02020603050405020304" pitchFamily="18" charset="0"/>
              </a:rPr>
              <a:t>Đặc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điểm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cốt</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truyện</a:t>
            </a:r>
            <a:endParaRPr lang="en-VN"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F9657CE-0762-544B-82AB-C54DB38BC545}"/>
              </a:ext>
            </a:extLst>
          </p:cNvPr>
          <p:cNvSpPr txBox="1"/>
          <p:nvPr/>
        </p:nvSpPr>
        <p:spPr>
          <a:xfrm rot="16200000">
            <a:off x="-1266208" y="2940734"/>
            <a:ext cx="3792806" cy="1015663"/>
          </a:xfrm>
          <a:prstGeom prst="rect">
            <a:avLst/>
          </a:prstGeom>
          <a:solidFill>
            <a:schemeClr val="accent5">
              <a:lumMod val="20000"/>
              <a:lumOff val="80000"/>
            </a:schemeClr>
          </a:solidFill>
        </p:spPr>
        <p:txBody>
          <a:bodyPr wrap="square" rtlCol="0">
            <a:spAutoFit/>
          </a:bodyPr>
          <a:lstStyle/>
          <a:p>
            <a:pPr algn="ctr"/>
            <a:r>
              <a:rPr lang="en-VN" sz="3000" b="1" dirty="0">
                <a:latin typeface="Times New Roman" panose="02020603050405020304" pitchFamily="18" charset="0"/>
                <a:cs typeface="Times New Roman" panose="02020603050405020304" pitchFamily="18" charset="0"/>
              </a:rPr>
              <a:t>Cách Long Quân trao gươm cho Lê Lợi</a:t>
            </a:r>
          </a:p>
        </p:txBody>
      </p:sp>
      <p:sp>
        <p:nvSpPr>
          <p:cNvPr id="10" name="五角星 4">
            <a:extLst>
              <a:ext uri="{FF2B5EF4-FFF2-40B4-BE49-F238E27FC236}">
                <a16:creationId xmlns:a16="http://schemas.microsoft.com/office/drawing/2014/main" id="{42D0461C-BC55-EC41-B279-2B7A4FECC6C5}"/>
              </a:ext>
            </a:extLst>
          </p:cNvPr>
          <p:cNvSpPr/>
          <p:nvPr/>
        </p:nvSpPr>
        <p:spPr>
          <a:xfrm rot="19903756">
            <a:off x="1406620" y="1619004"/>
            <a:ext cx="397549" cy="457819"/>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五角星 4">
            <a:extLst>
              <a:ext uri="{FF2B5EF4-FFF2-40B4-BE49-F238E27FC236}">
                <a16:creationId xmlns:a16="http://schemas.microsoft.com/office/drawing/2014/main" id="{3C44A4DB-5C24-864B-B080-BAE22A7A69A5}"/>
              </a:ext>
            </a:extLst>
          </p:cNvPr>
          <p:cNvSpPr/>
          <p:nvPr/>
        </p:nvSpPr>
        <p:spPr>
          <a:xfrm rot="19903756">
            <a:off x="1436114" y="2665727"/>
            <a:ext cx="397549" cy="448870"/>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五角星 4">
            <a:extLst>
              <a:ext uri="{FF2B5EF4-FFF2-40B4-BE49-F238E27FC236}">
                <a16:creationId xmlns:a16="http://schemas.microsoft.com/office/drawing/2014/main" id="{F8EAAF52-6377-FB49-9A60-C28ACB6B5F1C}"/>
              </a:ext>
            </a:extLst>
          </p:cNvPr>
          <p:cNvSpPr/>
          <p:nvPr/>
        </p:nvSpPr>
        <p:spPr>
          <a:xfrm rot="19903756">
            <a:off x="1551254" y="4003752"/>
            <a:ext cx="397549" cy="379957"/>
          </a:xfrm>
          <a:prstGeom prst="star5">
            <a:avLst>
              <a:gd name="adj" fmla="val 23926"/>
              <a:gd name="hf" fmla="val 105146"/>
              <a:gd name="vf" fmla="val 110557"/>
            </a:avLst>
          </a:prstGeom>
          <a:blipFill dpi="0" rotWithShape="1">
            <a:blip r:embed="rId2">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TextBox 15">
            <a:extLst>
              <a:ext uri="{FF2B5EF4-FFF2-40B4-BE49-F238E27FC236}">
                <a16:creationId xmlns:a16="http://schemas.microsoft.com/office/drawing/2014/main" id="{77A08B71-C164-5049-923A-B6285E428312}"/>
              </a:ext>
            </a:extLst>
          </p:cNvPr>
          <p:cNvSpPr txBox="1"/>
          <p:nvPr/>
        </p:nvSpPr>
        <p:spPr>
          <a:xfrm>
            <a:off x="2068838" y="1483469"/>
            <a:ext cx="6333366" cy="584775"/>
          </a:xfrm>
          <a:prstGeom prst="rect">
            <a:avLst/>
          </a:prstGeom>
          <a:noFill/>
        </p:spPr>
        <p:txBody>
          <a:bodyPr wrap="square" rtlCol="0">
            <a:spAutoFit/>
          </a:bodyPr>
          <a:lstStyle/>
          <a:p>
            <a:r>
              <a:rPr lang="en-US" sz="3200" dirty="0" smtClean="0">
                <a:solidFill>
                  <a:srgbClr val="0000CC"/>
                </a:solidFill>
                <a:latin typeface="Times New Roman" panose="02020603050405020304" pitchFamily="18" charset="0"/>
                <a:cs typeface="Times New Roman" panose="02020603050405020304" pitchFamily="18" charset="0"/>
              </a:rPr>
              <a:t>- </a:t>
            </a:r>
            <a:r>
              <a:rPr lang="en-VN" sz="3200" dirty="0" smtClean="0">
                <a:solidFill>
                  <a:srgbClr val="0000CC"/>
                </a:solidFill>
                <a:latin typeface="Times New Roman" panose="02020603050405020304" pitchFamily="18" charset="0"/>
                <a:cs typeface="Times New Roman" panose="02020603050405020304" pitchFamily="18" charset="0"/>
              </a:rPr>
              <a:t>Không </a:t>
            </a:r>
            <a:r>
              <a:rPr lang="en-VN" sz="3200" dirty="0">
                <a:solidFill>
                  <a:srgbClr val="0000CC"/>
                </a:solidFill>
                <a:latin typeface="Times New Roman" panose="02020603050405020304" pitchFamily="18" charset="0"/>
                <a:cs typeface="Times New Roman" panose="02020603050405020304" pitchFamily="18" charset="0"/>
              </a:rPr>
              <a:t>trao trực </a:t>
            </a:r>
            <a:r>
              <a:rPr lang="en-VN" sz="3200" dirty="0" smtClean="0">
                <a:solidFill>
                  <a:srgbClr val="0000CC"/>
                </a:solidFill>
                <a:latin typeface="Times New Roman" panose="02020603050405020304" pitchFamily="18" charset="0"/>
                <a:cs typeface="Times New Roman" panose="02020603050405020304" pitchFamily="18" charset="0"/>
              </a:rPr>
              <a:t>tiếp</a:t>
            </a:r>
            <a:r>
              <a:rPr lang="en-US" sz="3200" dirty="0" smtClean="0">
                <a:solidFill>
                  <a:srgbClr val="0000CC"/>
                </a:solidFill>
                <a:latin typeface="Times New Roman" panose="02020603050405020304" pitchFamily="18" charset="0"/>
                <a:cs typeface="Times New Roman" panose="02020603050405020304" pitchFamily="18" charset="0"/>
              </a:rPr>
              <a:t>.</a:t>
            </a:r>
            <a:endParaRPr lang="en-VN" sz="3200" dirty="0">
              <a:solidFill>
                <a:srgbClr val="0000CC"/>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32085C-FC92-654C-BF4B-1851519E45C2}"/>
              </a:ext>
            </a:extLst>
          </p:cNvPr>
          <p:cNvSpPr txBox="1"/>
          <p:nvPr/>
        </p:nvSpPr>
        <p:spPr>
          <a:xfrm>
            <a:off x="2068838" y="2485695"/>
            <a:ext cx="10123162" cy="1077218"/>
          </a:xfrm>
          <a:prstGeom prst="rect">
            <a:avLst/>
          </a:prstGeom>
          <a:noFill/>
        </p:spPr>
        <p:txBody>
          <a:bodyPr wrap="square" rtlCol="0">
            <a:spAutoFit/>
          </a:bodyPr>
          <a:lstStyle/>
          <a:p>
            <a:r>
              <a:rPr lang="en-US" sz="3200" dirty="0" smtClean="0">
                <a:solidFill>
                  <a:srgbClr val="0000CC"/>
                </a:solidFill>
                <a:latin typeface="Times New Roman" panose="02020603050405020304" pitchFamily="18" charset="0"/>
                <a:cs typeface="Times New Roman" panose="02020603050405020304" pitchFamily="18" charset="0"/>
              </a:rPr>
              <a:t>- </a:t>
            </a:r>
            <a:r>
              <a:rPr lang="en-VN" sz="3200" dirty="0" smtClean="0">
                <a:solidFill>
                  <a:srgbClr val="0000CC"/>
                </a:solidFill>
                <a:latin typeface="Times New Roman" panose="02020603050405020304" pitchFamily="18" charset="0"/>
                <a:cs typeface="Times New Roman" panose="02020603050405020304" pitchFamily="18" charset="0"/>
              </a:rPr>
              <a:t>Lê </a:t>
            </a:r>
            <a:r>
              <a:rPr lang="en-VN" sz="3200" dirty="0">
                <a:solidFill>
                  <a:srgbClr val="0000CC"/>
                </a:solidFill>
                <a:latin typeface="Times New Roman" panose="02020603050405020304" pitchFamily="18" charset="0"/>
                <a:cs typeface="Times New Roman" panose="02020603050405020304" pitchFamily="18" charset="0"/>
              </a:rPr>
              <a:t>Thận </a:t>
            </a:r>
            <a:r>
              <a:rPr lang="en-US" sz="3200" dirty="0" err="1" smtClean="0">
                <a:solidFill>
                  <a:srgbClr val="0000CC"/>
                </a:solidFill>
                <a:latin typeface="Times New Roman" panose="02020603050405020304" pitchFamily="18" charset="0"/>
                <a:cs typeface="Times New Roman" panose="02020603050405020304" pitchFamily="18" charset="0"/>
              </a:rPr>
              <a:t>tìm</a:t>
            </a:r>
            <a:r>
              <a:rPr lang="en-US" sz="3200" dirty="0" smtClean="0">
                <a:solidFill>
                  <a:srgbClr val="0000CC"/>
                </a:solidFill>
                <a:latin typeface="Times New Roman" panose="02020603050405020304" pitchFamily="18" charset="0"/>
                <a:cs typeface="Times New Roman" panose="02020603050405020304" pitchFamily="18" charset="0"/>
              </a:rPr>
              <a:t> </a:t>
            </a:r>
            <a:r>
              <a:rPr lang="en-VN" sz="3200" dirty="0" smtClean="0">
                <a:solidFill>
                  <a:srgbClr val="0000CC"/>
                </a:solidFill>
                <a:latin typeface="Times New Roman" panose="02020603050405020304" pitchFamily="18" charset="0"/>
                <a:cs typeface="Times New Roman" panose="02020603050405020304" pitchFamily="18" charset="0"/>
              </a:rPr>
              <a:t>thấy </a:t>
            </a:r>
            <a:r>
              <a:rPr lang="en-VN" sz="3200" dirty="0">
                <a:solidFill>
                  <a:srgbClr val="0000CC"/>
                </a:solidFill>
                <a:latin typeface="Times New Roman" panose="02020603050405020304" pitchFamily="18" charset="0"/>
                <a:cs typeface="Times New Roman" panose="02020603050405020304" pitchFamily="18" charset="0"/>
              </a:rPr>
              <a:t>lưỡi gươm ở một nơi, Lê </a:t>
            </a:r>
            <a:r>
              <a:rPr lang="en-VN" sz="3200" dirty="0" smtClean="0">
                <a:solidFill>
                  <a:srgbClr val="0000CC"/>
                </a:solidFill>
                <a:latin typeface="Times New Roman" panose="02020603050405020304" pitchFamily="18" charset="0"/>
                <a:cs typeface="Times New Roman" panose="02020603050405020304" pitchFamily="18" charset="0"/>
              </a:rPr>
              <a:t>Lợi </a:t>
            </a:r>
            <a:r>
              <a:rPr lang="en-VN" sz="3200" dirty="0">
                <a:solidFill>
                  <a:srgbClr val="0000CC"/>
                </a:solidFill>
                <a:latin typeface="Times New Roman" panose="02020603050405020304" pitchFamily="18" charset="0"/>
                <a:cs typeface="Times New Roman" panose="02020603050405020304" pitchFamily="18" charset="0"/>
              </a:rPr>
              <a:t>tìm thấy chuôi gươm ở nơi </a:t>
            </a:r>
            <a:r>
              <a:rPr lang="en-VN" sz="3200" dirty="0" smtClean="0">
                <a:solidFill>
                  <a:srgbClr val="0000CC"/>
                </a:solidFill>
                <a:latin typeface="Times New Roman" panose="02020603050405020304" pitchFamily="18" charset="0"/>
                <a:cs typeface="Times New Roman" panose="02020603050405020304" pitchFamily="18" charset="0"/>
              </a:rPr>
              <a:t>khác</a:t>
            </a:r>
            <a:r>
              <a:rPr lang="en-US" sz="3200" dirty="0">
                <a:solidFill>
                  <a:srgbClr val="0000CC"/>
                </a:solidFill>
                <a:latin typeface="Times New Roman" panose="02020603050405020304" pitchFamily="18" charset="0"/>
                <a:cs typeface="Times New Roman" panose="02020603050405020304" pitchFamily="18" charset="0"/>
              </a:rPr>
              <a:t> </a:t>
            </a:r>
            <a:r>
              <a:rPr lang="en-VN" sz="3200" dirty="0">
                <a:solidFill>
                  <a:srgbClr val="0000CC"/>
                </a:solidFill>
                <a:latin typeface="Times New Roman" panose="02020603050405020304" pitchFamily="18" charset="0"/>
                <a:cs typeface="Times New Roman" panose="02020603050405020304" pitchFamily="18" charset="0"/>
              </a:rPr>
              <a:t>khớp với </a:t>
            </a:r>
            <a:r>
              <a:rPr lang="en-VN" sz="3200" dirty="0" smtClean="0">
                <a:solidFill>
                  <a:srgbClr val="0000CC"/>
                </a:solidFill>
                <a:latin typeface="Times New Roman" panose="02020603050405020304" pitchFamily="18" charset="0"/>
                <a:cs typeface="Times New Roman" panose="02020603050405020304" pitchFamily="18" charset="0"/>
              </a:rPr>
              <a:t>nhau </a:t>
            </a:r>
            <a:r>
              <a:rPr lang="en-VN" sz="3200" dirty="0">
                <a:solidFill>
                  <a:srgbClr val="0000CC"/>
                </a:solidFill>
                <a:latin typeface="Times New Roman" panose="02020603050405020304" pitchFamily="18" charset="0"/>
                <a:cs typeface="Times New Roman" panose="02020603050405020304" pitchFamily="18" charset="0"/>
              </a:rPr>
              <a:t>vừa </a:t>
            </a:r>
            <a:r>
              <a:rPr lang="en-US" sz="3200" dirty="0" err="1" smtClean="0">
                <a:solidFill>
                  <a:srgbClr val="0000CC"/>
                </a:solidFill>
                <a:latin typeface="Times New Roman" panose="02020603050405020304" pitchFamily="18" charset="0"/>
                <a:cs typeface="Times New Roman" panose="02020603050405020304" pitchFamily="18" charset="0"/>
              </a:rPr>
              <a:t>như</a:t>
            </a:r>
            <a:r>
              <a:rPr lang="en-US" sz="3200" dirty="0" smtClean="0">
                <a:solidFill>
                  <a:srgbClr val="0000CC"/>
                </a:solidFill>
                <a:latin typeface="Times New Roman" panose="02020603050405020304" pitchFamily="18" charset="0"/>
                <a:cs typeface="Times New Roman" panose="02020603050405020304" pitchFamily="18" charset="0"/>
              </a:rPr>
              <a:t> </a:t>
            </a:r>
            <a:r>
              <a:rPr lang="en-VN" sz="3200" dirty="0" smtClean="0">
                <a:solidFill>
                  <a:srgbClr val="0000CC"/>
                </a:solidFill>
                <a:latin typeface="Times New Roman" panose="02020603050405020304" pitchFamily="18" charset="0"/>
                <a:cs typeface="Times New Roman" panose="02020603050405020304" pitchFamily="18" charset="0"/>
              </a:rPr>
              <a:t>in</a:t>
            </a:r>
            <a:r>
              <a:rPr lang="en-US" sz="3200" dirty="0" smtClean="0">
                <a:solidFill>
                  <a:srgbClr val="0000CC"/>
                </a:solidFill>
                <a:latin typeface="Times New Roman" panose="02020603050405020304" pitchFamily="18" charset="0"/>
                <a:cs typeface="Times New Roman" panose="02020603050405020304" pitchFamily="18" charset="0"/>
              </a:rPr>
              <a:t>.</a:t>
            </a:r>
            <a:endParaRPr lang="en-VN" sz="3200" dirty="0">
              <a:solidFill>
                <a:srgbClr val="0000CC"/>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85B3793-7372-1A44-9198-620575DA0877}"/>
              </a:ext>
            </a:extLst>
          </p:cNvPr>
          <p:cNvSpPr txBox="1"/>
          <p:nvPr/>
        </p:nvSpPr>
        <p:spPr>
          <a:xfrm>
            <a:off x="2131751" y="3870420"/>
            <a:ext cx="7251374" cy="584775"/>
          </a:xfrm>
          <a:prstGeom prst="rect">
            <a:avLst/>
          </a:prstGeom>
          <a:noFill/>
        </p:spPr>
        <p:txBody>
          <a:bodyPr wrap="square" rtlCol="0">
            <a:spAutoFit/>
          </a:bodyPr>
          <a:lstStyle/>
          <a:p>
            <a:r>
              <a:rPr lang="en-US" sz="3200" dirty="0" smtClean="0">
                <a:solidFill>
                  <a:srgbClr val="0000CC"/>
                </a:solidFill>
                <a:latin typeface="Times New Roman" panose="02020603050405020304" pitchFamily="18" charset="0"/>
                <a:cs typeface="Times New Roman" panose="02020603050405020304" pitchFamily="18" charset="0"/>
              </a:rPr>
              <a:t>- </a:t>
            </a:r>
            <a:r>
              <a:rPr lang="en-VN" sz="3200" dirty="0" smtClean="0">
                <a:solidFill>
                  <a:srgbClr val="0000CC"/>
                </a:solidFill>
                <a:latin typeface="Times New Roman" panose="02020603050405020304" pitchFamily="18" charset="0"/>
                <a:cs typeface="Times New Roman" panose="02020603050405020304" pitchFamily="18" charset="0"/>
              </a:rPr>
              <a:t>Thanh </a:t>
            </a:r>
            <a:r>
              <a:rPr lang="en-VN" sz="3200" dirty="0">
                <a:solidFill>
                  <a:srgbClr val="0000CC"/>
                </a:solidFill>
                <a:latin typeface="Times New Roman" panose="02020603050405020304" pitchFamily="18" charset="0"/>
                <a:cs typeface="Times New Roman" panose="02020603050405020304" pitchFamily="18" charset="0"/>
              </a:rPr>
              <a:t>gươm ghi chữ “Thuận Thiên</a:t>
            </a:r>
            <a:r>
              <a:rPr lang="en-VN" sz="3200" dirty="0" smtClean="0">
                <a:solidFill>
                  <a:srgbClr val="0000CC"/>
                </a:solidFill>
                <a:latin typeface="Times New Roman" panose="02020603050405020304" pitchFamily="18" charset="0"/>
                <a:cs typeface="Times New Roman" panose="02020603050405020304" pitchFamily="18" charset="0"/>
              </a:rPr>
              <a:t>”</a:t>
            </a:r>
            <a:r>
              <a:rPr lang="en-US" sz="3200" dirty="0" smtClean="0">
                <a:solidFill>
                  <a:srgbClr val="0000CC"/>
                </a:solidFill>
                <a:latin typeface="Times New Roman" panose="02020603050405020304" pitchFamily="18" charset="0"/>
                <a:cs typeface="Times New Roman" panose="02020603050405020304" pitchFamily="18" charset="0"/>
              </a:rPr>
              <a:t>.</a:t>
            </a:r>
            <a:r>
              <a:rPr lang="en-VN" sz="3200" dirty="0" smtClean="0">
                <a:solidFill>
                  <a:srgbClr val="0000CC"/>
                </a:solidFill>
                <a:latin typeface="Times New Roman" panose="02020603050405020304" pitchFamily="18" charset="0"/>
                <a:cs typeface="Times New Roman" panose="02020603050405020304" pitchFamily="18" charset="0"/>
              </a:rPr>
              <a:t> </a:t>
            </a:r>
            <a:endParaRPr lang="en-VN" sz="3200" dirty="0">
              <a:solidFill>
                <a:srgbClr val="0000CC"/>
              </a:solidFill>
              <a:latin typeface="Times New Roman" panose="02020603050405020304" pitchFamily="18" charset="0"/>
              <a:cs typeface="Times New Roman" panose="02020603050405020304" pitchFamily="18" charset="0"/>
            </a:endParaRPr>
          </a:p>
        </p:txBody>
      </p:sp>
      <p:sp>
        <p:nvSpPr>
          <p:cNvPr id="22" name="Rounded Rectangle 21">
            <a:extLst>
              <a:ext uri="{FF2B5EF4-FFF2-40B4-BE49-F238E27FC236}">
                <a16:creationId xmlns:a16="http://schemas.microsoft.com/office/drawing/2014/main" id="{AE7F8474-E922-1143-B2C0-CEB45CE6FAD5}"/>
              </a:ext>
            </a:extLst>
          </p:cNvPr>
          <p:cNvSpPr/>
          <p:nvPr/>
        </p:nvSpPr>
        <p:spPr>
          <a:xfrm>
            <a:off x="2015075" y="4806661"/>
            <a:ext cx="9214900" cy="1076615"/>
          </a:xfrm>
          <a:prstGeom prst="roundRect">
            <a:avLst/>
          </a:prstGeom>
          <a:solidFill>
            <a:schemeClr val="accent4">
              <a:lumMod val="20000"/>
              <a:lumOff val="80000"/>
            </a:scheme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FF0000"/>
                </a:solidFill>
                <a:latin typeface="Times New Roman" panose="02020603050405020304" pitchFamily="18" charset="0"/>
                <a:cs typeface="Times New Roman" panose="02020603050405020304" pitchFamily="18" charset="0"/>
              </a:rPr>
              <a:t>=&gt; </a:t>
            </a:r>
            <a:r>
              <a:rPr lang="en-US" sz="3200" dirty="0" err="1" smtClean="0">
                <a:solidFill>
                  <a:srgbClr val="FF0000"/>
                </a:solidFill>
                <a:latin typeface="Times New Roman" panose="02020603050405020304" pitchFamily="18" charset="0"/>
                <a:cs typeface="Times New Roman" panose="02020603050405020304" pitchFamily="18" charset="0"/>
              </a:rPr>
              <a:t>Sức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vọng</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chí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chống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ngoại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tộc</a:t>
            </a:r>
            <a:endParaRPr lang="en-VN"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24789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50000">
                                          <p:cBhvr additive="base">
                                            <p:cTn id="7" dur="5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8" presetClass="emph" presetSubtype="0" repeatCount="2000" fill="hold" grpId="1" nodeType="withEffect">
                                      <p:stCondLst>
                                        <p:cond delay="0"/>
                                      </p:stCondLst>
                                      <p:childTnLst>
                                        <p:animRot by="21600000">
                                          <p:cBhvr>
                                            <p:cTn id="10" dur="3500" fill="hold"/>
                                            <p:tgtEl>
                                              <p:spTgt spid="10"/>
                                            </p:tgtEl>
                                            <p:attrNameLst>
                                              <p:attrName>r</p:attrName>
                                            </p:attrNameLst>
                                          </p:cBhvr>
                                        </p:animRot>
                                      </p:childTnLst>
                                    </p:cTn>
                                  </p:par>
                                </p:childTnLst>
                              </p:cTn>
                            </p:par>
                            <p:par>
                              <p:cTn id="11" fill="hold">
                                <p:stCondLst>
                                  <p:cond delay="7000"/>
                                </p:stCondLst>
                                <p:childTnLst>
                                  <p:par>
                                    <p:cTn id="12" presetID="2" presetClass="entr" presetSubtype="1" fill="hold" grpId="0" nodeType="afterEffect" p14:presetBounceEnd="50000">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14:bounceEnd="50000">
                                          <p:cBhvr additive="base">
                                            <p:cTn id="14"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8" presetClass="emph" presetSubtype="0" repeatCount="2000" fill="hold" grpId="1" nodeType="withEffect">
                                      <p:stCondLst>
                                        <p:cond delay="0"/>
                                      </p:stCondLst>
                                      <p:childTnLst>
                                        <p:animRot by="21600000">
                                          <p:cBhvr>
                                            <p:cTn id="17" dur="3500" fill="hold"/>
                                            <p:tgtEl>
                                              <p:spTgt spid="12"/>
                                            </p:tgtEl>
                                            <p:attrNameLst>
                                              <p:attrName>r</p:attrName>
                                            </p:attrNameLst>
                                          </p:cBhvr>
                                        </p:animRot>
                                      </p:childTnLst>
                                    </p:cTn>
                                  </p:par>
                                </p:childTnLst>
                              </p:cTn>
                            </p:par>
                            <p:par>
                              <p:cTn id="18" fill="hold">
                                <p:stCondLst>
                                  <p:cond delay="14000"/>
                                </p:stCondLst>
                                <p:childTnLst>
                                  <p:par>
                                    <p:cTn id="19" presetID="2" presetClass="entr" presetSubtype="1" fill="hold" grpId="0" nodeType="afterEffect" p14:presetBounceEnd="50000">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14:bounceEnd="50000">
                                          <p:cBhvr additive="base">
                                            <p:cTn id="21"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8" presetClass="emph" presetSubtype="0" repeatCount="2000" fill="hold" grpId="1" nodeType="withEffect">
                                      <p:stCondLst>
                                        <p:cond delay="0"/>
                                      </p:stCondLst>
                                      <p:childTnLst>
                                        <p:animRot by="21600000">
                                          <p:cBhvr>
                                            <p:cTn id="24" dur="3500" fill="hold"/>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6" grpId="0"/>
          <p:bldP spid="17" grpId="0"/>
          <p:bldP spid="18"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8" presetClass="emph" presetSubtype="0" repeatCount="2000" fill="hold" grpId="1" nodeType="withEffect">
                                      <p:stCondLst>
                                        <p:cond delay="0"/>
                                      </p:stCondLst>
                                      <p:childTnLst>
                                        <p:animRot by="21600000">
                                          <p:cBhvr>
                                            <p:cTn id="10" dur="3500" fill="hold"/>
                                            <p:tgtEl>
                                              <p:spTgt spid="10"/>
                                            </p:tgtEl>
                                            <p:attrNameLst>
                                              <p:attrName>r</p:attrName>
                                            </p:attrNameLst>
                                          </p:cBhvr>
                                        </p:animRot>
                                      </p:childTnLst>
                                    </p:cTn>
                                  </p:par>
                                </p:childTnLst>
                              </p:cTn>
                            </p:par>
                            <p:par>
                              <p:cTn id="11" fill="hold">
                                <p:stCondLst>
                                  <p:cond delay="7000"/>
                                </p:stCondLst>
                                <p:childTnLst>
                                  <p:par>
                                    <p:cTn id="12" presetID="2" presetClass="entr" presetSubtype="1"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0-#ppt_h/2"/>
                                              </p:val>
                                            </p:tav>
                                            <p:tav tm="100000">
                                              <p:val>
                                                <p:strVal val="#ppt_y"/>
                                              </p:val>
                                            </p:tav>
                                          </p:tavLst>
                                        </p:anim>
                                      </p:childTnLst>
                                    </p:cTn>
                                  </p:par>
                                  <p:par>
                                    <p:cTn id="16" presetID="8" presetClass="emph" presetSubtype="0" repeatCount="2000" fill="hold" grpId="1" nodeType="withEffect">
                                      <p:stCondLst>
                                        <p:cond delay="0"/>
                                      </p:stCondLst>
                                      <p:childTnLst>
                                        <p:animRot by="21600000">
                                          <p:cBhvr>
                                            <p:cTn id="17" dur="3500" fill="hold"/>
                                            <p:tgtEl>
                                              <p:spTgt spid="12"/>
                                            </p:tgtEl>
                                            <p:attrNameLst>
                                              <p:attrName>r</p:attrName>
                                            </p:attrNameLst>
                                          </p:cBhvr>
                                        </p:animRot>
                                      </p:childTnLst>
                                    </p:cTn>
                                  </p:par>
                                </p:childTnLst>
                              </p:cTn>
                            </p:par>
                            <p:par>
                              <p:cTn id="18" fill="hold">
                                <p:stCondLst>
                                  <p:cond delay="14000"/>
                                </p:stCondLst>
                                <p:childTnLst>
                                  <p:par>
                                    <p:cTn id="19" presetID="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8" presetClass="emph" presetSubtype="0" repeatCount="2000" fill="hold" grpId="1" nodeType="withEffect">
                                      <p:stCondLst>
                                        <p:cond delay="0"/>
                                      </p:stCondLst>
                                      <p:childTnLst>
                                        <p:animRot by="21600000">
                                          <p:cBhvr>
                                            <p:cTn id="24" dur="3500" fill="hold"/>
                                            <p:tgtEl>
                                              <p:spTgt spid="13"/>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2" grpId="1" animBg="1"/>
          <p:bldP spid="13" grpId="0" animBg="1"/>
          <p:bldP spid="13" grpId="1" animBg="1"/>
          <p:bldP spid="16" grpId="0"/>
          <p:bldP spid="17" grpId="0"/>
          <p:bldP spid="18" grpId="0"/>
          <p:bldP spid="22"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eb, chain, plant, branchlet&#10;&#10;Description automatically generated">
            <a:extLst>
              <a:ext uri="{FF2B5EF4-FFF2-40B4-BE49-F238E27FC236}">
                <a16:creationId xmlns:a16="http://schemas.microsoft.com/office/drawing/2014/main" id="{17AE403F-ACE8-384F-8856-3B3B31294976}"/>
              </a:ext>
            </a:extLst>
          </p:cNvPr>
          <p:cNvPicPr>
            <a:picLocks noChangeAspect="1"/>
          </p:cNvPicPr>
          <p:nvPr/>
        </p:nvPicPr>
        <p:blipFill>
          <a:blip r:embed="rId3"/>
          <a:stretch>
            <a:fillRect/>
          </a:stretch>
        </p:blipFill>
        <p:spPr>
          <a:xfrm>
            <a:off x="3922397" y="329248"/>
            <a:ext cx="8046720" cy="5364479"/>
          </a:xfrm>
          <a:prstGeom prst="rect">
            <a:avLst/>
          </a:prstGeom>
        </p:spPr>
      </p:pic>
      <p:pic>
        <p:nvPicPr>
          <p:cNvPr id="5" name="Picture 4" descr="22858PICdbgea5Gz679dY_PIC2018.png">
            <a:extLst>
              <a:ext uri="{FF2B5EF4-FFF2-40B4-BE49-F238E27FC236}">
                <a16:creationId xmlns:a16="http://schemas.microsoft.com/office/drawing/2014/main" id="{2E19AFAE-B3DB-4748-9C06-ACF2956F8416}"/>
              </a:ext>
            </a:extLst>
          </p:cNvPr>
          <p:cNvPicPr>
            <a:picLocks noChangeAspect="1"/>
          </p:cNvPicPr>
          <p:nvPr/>
        </p:nvPicPr>
        <p:blipFill>
          <a:blip r:embed="rId4" cstate="print"/>
          <a:stretch>
            <a:fillRect/>
          </a:stretch>
        </p:blipFill>
        <p:spPr>
          <a:xfrm flipH="1">
            <a:off x="0" y="2743200"/>
            <a:ext cx="5385463" cy="4114800"/>
          </a:xfrm>
          <a:prstGeom prst="rect">
            <a:avLst/>
          </a:prstGeom>
        </p:spPr>
      </p:pic>
      <p:sp>
        <p:nvSpPr>
          <p:cNvPr id="6" name="TextBox 5">
            <a:extLst>
              <a:ext uri="{FF2B5EF4-FFF2-40B4-BE49-F238E27FC236}">
                <a16:creationId xmlns:a16="http://schemas.microsoft.com/office/drawing/2014/main" id="{7E7ED37A-0CCD-CF42-9AD7-BADF4499FF4C}"/>
              </a:ext>
            </a:extLst>
          </p:cNvPr>
          <p:cNvSpPr txBox="1"/>
          <p:nvPr/>
        </p:nvSpPr>
        <p:spPr>
          <a:xfrm>
            <a:off x="5253025" y="1241772"/>
            <a:ext cx="5385464" cy="3539430"/>
          </a:xfrm>
          <a:prstGeom prst="rect">
            <a:avLst/>
          </a:prstGeom>
          <a:noFill/>
        </p:spPr>
        <p:txBody>
          <a:bodyPr wrap="square" rtlCol="0">
            <a:spAutoFit/>
          </a:bodyPr>
          <a:lstStyle/>
          <a:p>
            <a:pPr algn="ctr"/>
            <a:r>
              <a:rPr lang="en-VN" sz="2800" b="1" u="sng" dirty="0">
                <a:latin typeface="Times New Roman" panose="02020603050405020304" pitchFamily="18" charset="0"/>
                <a:cs typeface="Times New Roman" panose="02020603050405020304" pitchFamily="18" charset="0"/>
              </a:rPr>
              <a:t>CHIA SẺ</a:t>
            </a:r>
          </a:p>
          <a:p>
            <a:pPr algn="ctr"/>
            <a:endParaRPr lang="en-VN" sz="2800" dirty="0">
              <a:latin typeface="Times New Roman" panose="02020603050405020304" pitchFamily="18" charset="0"/>
              <a:cs typeface="Times New Roman" panose="02020603050405020304" pitchFamily="18" charset="0"/>
            </a:endParaRPr>
          </a:p>
          <a:p>
            <a:pPr algn="ctr"/>
            <a:r>
              <a:rPr lang="en-VN" sz="2800" dirty="0">
                <a:latin typeface="Times New Roman" panose="02020603050405020304" pitchFamily="18" charset="0"/>
                <a:cs typeface="Times New Roman" panose="02020603050405020304" pitchFamily="18" charset="0"/>
              </a:rPr>
              <a:t>Long Quân để cho Lê Thận tình cờ tìm thấy lưỡi gươm ở một nơi, Lê Lợi tình cờ tìm thấy chuôi gươm ở một nơi khác. Thông qua cách cho mượn như vậy, tác giả dân gian muốn thể hiện điều gì?</a:t>
            </a:r>
          </a:p>
        </p:txBody>
      </p:sp>
    </p:spTree>
    <p:extLst>
      <p:ext uri="{BB962C8B-B14F-4D97-AF65-F5344CB8AC3E}">
        <p14:creationId xmlns:p14="http://schemas.microsoft.com/office/powerpoint/2010/main" val="422284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33AF8-D2E5-9940-9073-F288AB647FC8}"/>
              </a:ext>
            </a:extLst>
          </p:cNvPr>
          <p:cNvSpPr/>
          <p:nvPr/>
        </p:nvSpPr>
        <p:spPr>
          <a:xfrm>
            <a:off x="371042" y="26968"/>
            <a:ext cx="11211358" cy="990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0000"/>
                </a:solidFill>
                <a:latin typeface="Times New Roman" panose="02020603050405020304" pitchFamily="18" charset="0"/>
                <a:cs typeface="Times New Roman" panose="02020603050405020304" pitchFamily="18" charset="0"/>
              </a:rPr>
              <a:t>4. </a:t>
            </a:r>
            <a:r>
              <a:rPr lang="en-VN" sz="3600" b="1" dirty="0" smtClean="0">
                <a:solidFill>
                  <a:srgbClr val="FF0000"/>
                </a:solidFill>
                <a:latin typeface="Times New Roman" panose="02020603050405020304" pitchFamily="18" charset="0"/>
                <a:cs typeface="Times New Roman" panose="02020603050405020304" pitchFamily="18" charset="0"/>
              </a:rPr>
              <a:t>Thái </a:t>
            </a:r>
            <a:r>
              <a:rPr lang="en-VN" sz="3600" b="1" dirty="0">
                <a:solidFill>
                  <a:srgbClr val="FF0000"/>
                </a:solidFill>
                <a:latin typeface="Times New Roman" panose="02020603050405020304" pitchFamily="18" charset="0"/>
                <a:cs typeface="Times New Roman" panose="02020603050405020304" pitchFamily="18" charset="0"/>
              </a:rPr>
              <a:t>độ của tác giả dân gian dành cho nhân vật</a:t>
            </a:r>
          </a:p>
        </p:txBody>
      </p:sp>
      <p:sp>
        <p:nvSpPr>
          <p:cNvPr id="6" name="TextBox 5">
            <a:extLst>
              <a:ext uri="{FF2B5EF4-FFF2-40B4-BE49-F238E27FC236}">
                <a16:creationId xmlns:a16="http://schemas.microsoft.com/office/drawing/2014/main" id="{94096CDC-F172-F94C-A39C-0BD8F632ADB0}"/>
              </a:ext>
            </a:extLst>
          </p:cNvPr>
          <p:cNvSpPr txBox="1"/>
          <p:nvPr/>
        </p:nvSpPr>
        <p:spPr>
          <a:xfrm>
            <a:off x="373192" y="717031"/>
            <a:ext cx="11666407" cy="4247317"/>
          </a:xfrm>
          <a:prstGeom prst="rect">
            <a:avLst/>
          </a:prstGeom>
          <a:noFill/>
        </p:spPr>
        <p:txBody>
          <a:bodyPr wrap="square" rtlCol="0">
            <a:spAutoFit/>
          </a:bodyPr>
          <a:lstStyle/>
          <a:p>
            <a:pPr algn="just">
              <a:lnSpc>
                <a:spcPct val="150000"/>
              </a:lnSpc>
            </a:pPr>
            <a:r>
              <a:rPr lang="en-US" sz="3600" dirty="0" smtClean="0">
                <a:solidFill>
                  <a:srgbClr val="0000CC"/>
                </a:solidFill>
                <a:latin typeface="Times New Roman" panose="02020603050405020304" pitchFamily="18" charset="0"/>
                <a:cs typeface="Times New Roman" panose="02020603050405020304" pitchFamily="18" charset="0"/>
              </a:rPr>
              <a:t>- </a:t>
            </a:r>
            <a:r>
              <a:rPr lang="en-VN" sz="3600" dirty="0" smtClean="0">
                <a:solidFill>
                  <a:srgbClr val="0000CC"/>
                </a:solidFill>
                <a:latin typeface="Times New Roman" panose="02020603050405020304" pitchFamily="18" charset="0"/>
                <a:cs typeface="Times New Roman" panose="02020603050405020304" pitchFamily="18" charset="0"/>
              </a:rPr>
              <a:t>Từ </a:t>
            </a:r>
            <a:r>
              <a:rPr lang="en-VN" sz="3600" dirty="0">
                <a:solidFill>
                  <a:srgbClr val="0000CC"/>
                </a:solidFill>
                <a:latin typeface="Times New Roman" panose="02020603050405020304" pitchFamily="18" charset="0"/>
                <a:cs typeface="Times New Roman" panose="02020603050405020304" pitchFamily="18" charset="0"/>
              </a:rPr>
              <a:t>ngữ xưng hô: </a:t>
            </a:r>
            <a:endParaRPr lang="en-US" sz="3600" dirty="0" smtClean="0">
              <a:solidFill>
                <a:srgbClr val="0000CC"/>
              </a:solidFill>
              <a:latin typeface="Times New Roman" panose="02020603050405020304" pitchFamily="18" charset="0"/>
              <a:cs typeface="Times New Roman" panose="02020603050405020304" pitchFamily="18" charset="0"/>
            </a:endParaRPr>
          </a:p>
          <a:p>
            <a:pPr algn="just">
              <a:lnSpc>
                <a:spcPct val="150000"/>
              </a:lnSpc>
            </a:pPr>
            <a:r>
              <a:rPr lang="en-US" sz="3600" dirty="0" smtClean="0">
                <a:solidFill>
                  <a:srgbClr val="0000CC"/>
                </a:solidFill>
                <a:latin typeface="Times New Roman" panose="02020603050405020304" pitchFamily="18" charset="0"/>
                <a:cs typeface="Times New Roman" panose="02020603050405020304" pitchFamily="18" charset="0"/>
              </a:rPr>
              <a:t>- </a:t>
            </a:r>
            <a:r>
              <a:rPr lang="en-VN" sz="3600" dirty="0" smtClean="0">
                <a:solidFill>
                  <a:srgbClr val="0000CC"/>
                </a:solidFill>
                <a:latin typeface="Times New Roman" panose="02020603050405020304" pitchFamily="18" charset="0"/>
                <a:cs typeface="Times New Roman" panose="02020603050405020304" pitchFamily="18" charset="0"/>
              </a:rPr>
              <a:t>Câu </a:t>
            </a:r>
            <a:r>
              <a:rPr lang="en-VN" sz="3600" dirty="0">
                <a:solidFill>
                  <a:srgbClr val="0000CC"/>
                </a:solidFill>
                <a:latin typeface="Times New Roman" panose="02020603050405020304" pitchFamily="18" charset="0"/>
                <a:cs typeface="Times New Roman" panose="02020603050405020304" pitchFamily="18" charset="0"/>
              </a:rPr>
              <a:t>văn thể hiện tình cảm, cảm xúc:</a:t>
            </a:r>
          </a:p>
          <a:p>
            <a:pPr algn="just">
              <a:lnSpc>
                <a:spcPct val="150000"/>
              </a:lnSpc>
            </a:pPr>
            <a:r>
              <a:rPr lang="en-VN" sz="3600" dirty="0">
                <a:solidFill>
                  <a:srgbClr val="0000CC"/>
                </a:solidFill>
                <a:latin typeface="Times New Roman" panose="02020603050405020304" pitchFamily="18" charset="0"/>
                <a:cs typeface="Times New Roman" panose="02020603050405020304" pitchFamily="18" charset="0"/>
              </a:rPr>
              <a:t>+ Sự lo lắng: “Một hôm bị giặc đuổi”</a:t>
            </a:r>
          </a:p>
          <a:p>
            <a:pPr algn="just">
              <a:lnSpc>
                <a:spcPct val="150000"/>
              </a:lnSpc>
            </a:pPr>
            <a:r>
              <a:rPr lang="en-VN" sz="3600" dirty="0">
                <a:solidFill>
                  <a:srgbClr val="0000CC"/>
                </a:solidFill>
                <a:latin typeface="Times New Roman" panose="02020603050405020304" pitchFamily="18" charset="0"/>
                <a:cs typeface="Times New Roman" panose="02020603050405020304" pitchFamily="18" charset="0"/>
              </a:rPr>
              <a:t>+ Phấn khởi: “Từ đó khí thế…”</a:t>
            </a:r>
          </a:p>
          <a:p>
            <a:pPr algn="just">
              <a:lnSpc>
                <a:spcPct val="150000"/>
              </a:lnSpc>
            </a:pPr>
            <a:r>
              <a:rPr lang="en-US" sz="3600" dirty="0" smtClean="0">
                <a:solidFill>
                  <a:srgbClr val="0000CC"/>
                </a:solidFill>
                <a:latin typeface="Times New Roman" panose="02020603050405020304" pitchFamily="18" charset="0"/>
                <a:cs typeface="Times New Roman" panose="02020603050405020304" pitchFamily="18" charset="0"/>
              </a:rPr>
              <a:t>-&gt;</a:t>
            </a:r>
            <a:r>
              <a:rPr lang="en-VN" sz="3600" dirty="0" smtClean="0">
                <a:solidFill>
                  <a:srgbClr val="0000CC"/>
                </a:solidFill>
                <a:latin typeface="Times New Roman" panose="02020603050405020304" pitchFamily="18" charset="0"/>
                <a:cs typeface="Times New Roman" panose="02020603050405020304" pitchFamily="18" charset="0"/>
              </a:rPr>
              <a:t> </a:t>
            </a:r>
            <a:r>
              <a:rPr lang="en-VN" sz="3600" dirty="0">
                <a:solidFill>
                  <a:srgbClr val="0000CC"/>
                </a:solidFill>
                <a:latin typeface="Times New Roman" panose="02020603050405020304" pitchFamily="18" charset="0"/>
                <a:cs typeface="Times New Roman" panose="02020603050405020304" pitchFamily="18" charset="0"/>
              </a:rPr>
              <a:t>Sự yêu mến, tin tưởng, ngưỡng mộ.</a:t>
            </a:r>
          </a:p>
        </p:txBody>
      </p:sp>
      <p:pic>
        <p:nvPicPr>
          <p:cNvPr id="13314" name="Picture 2" descr="Truyện cổ tích - Sự tích hồ gươm - Terrabook - YouTube">
            <a:extLst>
              <a:ext uri="{FF2B5EF4-FFF2-40B4-BE49-F238E27FC236}">
                <a16:creationId xmlns:a16="http://schemas.microsoft.com/office/drawing/2014/main" id="{FD457785-3E47-B341-9FF4-112ED40C46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23" b="13575"/>
          <a:stretch/>
        </p:blipFill>
        <p:spPr bwMode="auto">
          <a:xfrm>
            <a:off x="7567626" y="3297805"/>
            <a:ext cx="4624374" cy="333308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a:extLst>
              <a:ext uri="{FF2B5EF4-FFF2-40B4-BE49-F238E27FC236}">
                <a16:creationId xmlns:a16="http://schemas.microsoft.com/office/drawing/2014/main" id="{20F755C9-D981-DE43-ABA5-6A1A68878C70}"/>
              </a:ext>
            </a:extLst>
          </p:cNvPr>
          <p:cNvSpPr/>
          <p:nvPr/>
        </p:nvSpPr>
        <p:spPr>
          <a:xfrm>
            <a:off x="0" y="5002022"/>
            <a:ext cx="1411166" cy="1855978"/>
          </a:xfrm>
          <a:prstGeom prst="rtTriangl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 name="Rectangle 1"/>
          <p:cNvSpPr/>
          <p:nvPr/>
        </p:nvSpPr>
        <p:spPr>
          <a:xfrm>
            <a:off x="3843162" y="717031"/>
            <a:ext cx="3480440" cy="923330"/>
          </a:xfrm>
          <a:prstGeom prst="rect">
            <a:avLst/>
          </a:prstGeom>
        </p:spPr>
        <p:txBody>
          <a:bodyPr wrap="none">
            <a:spAutoFit/>
          </a:bodyPr>
          <a:lstStyle/>
          <a:p>
            <a:pPr lvl="0" algn="just">
              <a:lnSpc>
                <a:spcPct val="150000"/>
              </a:lnSpc>
            </a:pPr>
            <a:r>
              <a:rPr lang="en-VN" sz="3600" dirty="0">
                <a:solidFill>
                  <a:srgbClr val="0000CC"/>
                </a:solidFill>
                <a:latin typeface="Times New Roman" panose="02020603050405020304" pitchFamily="18" charset="0"/>
                <a:cs typeface="Times New Roman" panose="02020603050405020304" pitchFamily="18" charset="0"/>
              </a:rPr>
              <a:t>minh công, bệ hạ.</a:t>
            </a:r>
          </a:p>
        </p:txBody>
      </p:sp>
    </p:spTree>
    <p:extLst>
      <p:ext uri="{BB962C8B-B14F-4D97-AF65-F5344CB8AC3E}">
        <p14:creationId xmlns:p14="http://schemas.microsoft.com/office/powerpoint/2010/main" val="75986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remium Vector | Ocean waves backdrop. sea water, storm wave and aqua  seamless cartoon vector background illustration">
            <a:extLst>
              <a:ext uri="{FF2B5EF4-FFF2-40B4-BE49-F238E27FC236}">
                <a16:creationId xmlns:a16="http://schemas.microsoft.com/office/drawing/2014/main" id="{7FB03D6F-1140-5B47-9069-BFE7A7D14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56" y="-5442"/>
            <a:ext cx="12192001" cy="68634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12A964F-C653-E94A-A8F0-92769B742E26}"/>
              </a:ext>
            </a:extLst>
          </p:cNvPr>
          <p:cNvSpPr/>
          <p:nvPr/>
        </p:nvSpPr>
        <p:spPr>
          <a:xfrm>
            <a:off x="332509" y="5403"/>
            <a:ext cx="9078191" cy="990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FF0000"/>
                </a:solidFill>
                <a:latin typeface="#9Slide03 Arima Madurai Bold" pitchFamily="2" charset="77"/>
                <a:cs typeface="#9Slide03 Arima Madurai Bold" pitchFamily="2" charset="77"/>
              </a:rPr>
              <a:t>5. </a:t>
            </a:r>
            <a:r>
              <a:rPr lang="en-VN" sz="3600" b="1" dirty="0" smtClean="0">
                <a:solidFill>
                  <a:srgbClr val="FF0000"/>
                </a:solidFill>
                <a:latin typeface="#9Slide03 Arima Madurai Bold" pitchFamily="2" charset="77"/>
                <a:cs typeface="#9Slide03 Arima Madurai Bold" pitchFamily="2" charset="77"/>
              </a:rPr>
              <a:t>Đặc </a:t>
            </a:r>
            <a:r>
              <a:rPr lang="en-VN" sz="3600" b="1" dirty="0">
                <a:solidFill>
                  <a:srgbClr val="FF0000"/>
                </a:solidFill>
                <a:latin typeface="#9Slide03 Arima Madurai Bold" pitchFamily="2" charset="77"/>
                <a:cs typeface="#9Slide03 Arima Madurai Bold" pitchFamily="2" charset="77"/>
              </a:rPr>
              <a:t>điểm của truyền thuyết</a:t>
            </a:r>
          </a:p>
        </p:txBody>
      </p:sp>
      <p:graphicFrame>
        <p:nvGraphicFramePr>
          <p:cNvPr id="6" name="Diagram 5">
            <a:extLst>
              <a:ext uri="{FF2B5EF4-FFF2-40B4-BE49-F238E27FC236}">
                <a16:creationId xmlns:a16="http://schemas.microsoft.com/office/drawing/2014/main" id="{DE5CCD64-C0E0-A846-8E3F-B12A3C810D39}"/>
              </a:ext>
            </a:extLst>
          </p:cNvPr>
          <p:cNvGraphicFramePr/>
          <p:nvPr>
            <p:extLst>
              <p:ext uri="{D42A27DB-BD31-4B8C-83A1-F6EECF244321}">
                <p14:modId xmlns:p14="http://schemas.microsoft.com/office/powerpoint/2010/main" val="1718409817"/>
              </p:ext>
            </p:extLst>
          </p:nvPr>
        </p:nvGraphicFramePr>
        <p:xfrm>
          <a:off x="695449" y="1149927"/>
          <a:ext cx="10069533" cy="5098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1020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10">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2">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Isosceles Triangle 18">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0">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D1B5C0B5-42D8-9042-9123-E899A4ECCF34}"/>
              </a:ext>
            </a:extLst>
          </p:cNvPr>
          <p:cNvGraphicFramePr>
            <a:graphicFrameLocks noGrp="1"/>
          </p:cNvGraphicFramePr>
          <p:nvPr>
            <p:extLst>
              <p:ext uri="{D42A27DB-BD31-4B8C-83A1-F6EECF244321}">
                <p14:modId xmlns:p14="http://schemas.microsoft.com/office/powerpoint/2010/main" val="2301089108"/>
              </p:ext>
            </p:extLst>
          </p:nvPr>
        </p:nvGraphicFramePr>
        <p:xfrm>
          <a:off x="656055" y="643467"/>
          <a:ext cx="10879891" cy="5495135"/>
        </p:xfrm>
        <a:graphic>
          <a:graphicData uri="http://schemas.openxmlformats.org/drawingml/2006/table">
            <a:tbl>
              <a:tblPr/>
              <a:tblGrid>
                <a:gridCol w="3570099">
                  <a:extLst>
                    <a:ext uri="{9D8B030D-6E8A-4147-A177-3AD203B41FA5}">
                      <a16:colId xmlns:a16="http://schemas.microsoft.com/office/drawing/2014/main" val="462501210"/>
                    </a:ext>
                  </a:extLst>
                </a:gridCol>
                <a:gridCol w="3571963">
                  <a:extLst>
                    <a:ext uri="{9D8B030D-6E8A-4147-A177-3AD203B41FA5}">
                      <a16:colId xmlns:a16="http://schemas.microsoft.com/office/drawing/2014/main" val="2234138795"/>
                    </a:ext>
                  </a:extLst>
                </a:gridCol>
                <a:gridCol w="3737829">
                  <a:extLst>
                    <a:ext uri="{9D8B030D-6E8A-4147-A177-3AD203B41FA5}">
                      <a16:colId xmlns:a16="http://schemas.microsoft.com/office/drawing/2014/main" val="3244146997"/>
                    </a:ext>
                  </a:extLst>
                </a:gridCol>
              </a:tblGrid>
              <a:tr h="441508">
                <a:tc gridSpan="3">
                  <a:txBody>
                    <a:bodyPr/>
                    <a:lstStyle/>
                    <a:p>
                      <a:pPr algn="ctr" fontAlgn="t">
                        <a:lnSpc>
                          <a:spcPct val="150000"/>
                        </a:lnSpc>
                        <a:spcBef>
                          <a:spcPts val="0"/>
                        </a:spcBef>
                        <a:spcAft>
                          <a:spcPts val="0"/>
                        </a:spcAft>
                      </a:pP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Đặc</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điểm</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truyện</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truyền</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thuyết</a:t>
                      </a:r>
                      <a:endParaRPr lang="en-US" sz="4100" b="0" i="0" u="none" strike="noStrike" dirty="0">
                        <a:effectLst/>
                        <a:latin typeface="Arial" panose="020B0604020202020204" pitchFamily="34" charset="0"/>
                      </a:endParaRPr>
                    </a:p>
                  </a:txBody>
                  <a:tcPr marL="207039" marR="207039" marT="103519" marB="10351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111281521"/>
                  </a:ext>
                </a:extLst>
              </a:tr>
              <a:tr h="829018">
                <a:tc>
                  <a:txBody>
                    <a:bodyPr/>
                    <a:lstStyle/>
                    <a:p>
                      <a:pPr algn="ctr" fontAlgn="t">
                        <a:lnSpc>
                          <a:spcPct val="150000"/>
                        </a:lnSpc>
                        <a:spcBef>
                          <a:spcPts val="0"/>
                        </a:spcBef>
                        <a:spcAft>
                          <a:spcPts val="0"/>
                        </a:spcAft>
                      </a:pPr>
                      <a:r>
                        <a:rPr lang="en-US" sz="3200" b="1" i="0" u="none" strike="noStrike" kern="100">
                          <a:solidFill>
                            <a:srgbClr val="0000FF"/>
                          </a:solidFill>
                          <a:effectLst/>
                          <a:latin typeface="Times New Roman" panose="02020603050405020304" pitchFamily="18" charset="0"/>
                          <a:ea typeface="SimSun" panose="02010600030101010101" pitchFamily="2" charset="-122"/>
                        </a:rPr>
                        <a:t>Nhân vật</a:t>
                      </a:r>
                      <a:endParaRPr lang="en-US" sz="4100" b="0" i="0" u="none" strike="noStrike">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t">
                        <a:lnSpc>
                          <a:spcPct val="150000"/>
                        </a:lnSpc>
                        <a:spcBef>
                          <a:spcPts val="0"/>
                        </a:spcBef>
                        <a:spcAft>
                          <a:spcPts val="0"/>
                        </a:spcAft>
                      </a:pPr>
                      <a:r>
                        <a:rPr lang="en-US" sz="3200" b="1" i="0" u="none" strike="noStrike" kern="100">
                          <a:solidFill>
                            <a:srgbClr val="0000FF"/>
                          </a:solidFill>
                          <a:effectLst/>
                          <a:latin typeface="Times New Roman" panose="02020603050405020304" pitchFamily="18" charset="0"/>
                          <a:ea typeface="SimSun" panose="02010600030101010101" pitchFamily="2" charset="-122"/>
                        </a:rPr>
                        <a:t>Cốt truyện</a:t>
                      </a:r>
                      <a:endParaRPr lang="en-US" sz="4100" b="0" i="0" u="none" strike="noStrike">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t">
                        <a:lnSpc>
                          <a:spcPct val="150000"/>
                        </a:lnSpc>
                        <a:spcBef>
                          <a:spcPts val="0"/>
                        </a:spcBef>
                        <a:spcAft>
                          <a:spcPts val="0"/>
                        </a:spcAft>
                      </a:pP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Yếu</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tố</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kì</a:t>
                      </a:r>
                      <a:r>
                        <a:rPr lang="en-US" sz="3200" b="1" i="0" u="none" strike="noStrike" kern="100" dirty="0">
                          <a:solidFill>
                            <a:srgbClr val="0000FF"/>
                          </a:solidFill>
                          <a:effectLst/>
                          <a:latin typeface="Times New Roman" panose="02020603050405020304" pitchFamily="18" charset="0"/>
                          <a:ea typeface="SimSun" panose="02010600030101010101" pitchFamily="2" charset="-122"/>
                        </a:rPr>
                        <a:t> </a:t>
                      </a:r>
                      <a:r>
                        <a:rPr lang="en-US" sz="3200" b="1" i="0" u="none" strike="noStrike" kern="100" dirty="0" err="1">
                          <a:solidFill>
                            <a:srgbClr val="0000FF"/>
                          </a:solidFill>
                          <a:effectLst/>
                          <a:latin typeface="Times New Roman" panose="02020603050405020304" pitchFamily="18" charset="0"/>
                          <a:ea typeface="SimSun" panose="02010600030101010101" pitchFamily="2" charset="-122"/>
                        </a:rPr>
                        <a:t>ảo</a:t>
                      </a:r>
                      <a:endParaRPr lang="en-US" sz="4100" b="0" i="0" u="none" strike="noStrike" dirty="0">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754937323"/>
                  </a:ext>
                </a:extLst>
              </a:tr>
              <a:tr h="3727559">
                <a:tc>
                  <a:txBody>
                    <a:bodyPr/>
                    <a:lstStyle/>
                    <a:p>
                      <a:pPr algn="just" fontAlgn="t">
                        <a:lnSpc>
                          <a:spcPct val="150000"/>
                        </a:lnSpc>
                        <a:spcBef>
                          <a:spcPts val="0"/>
                        </a:spcBef>
                        <a:spcAft>
                          <a:spcPts val="0"/>
                        </a:spcAft>
                      </a:pPr>
                      <a:r>
                        <a:rPr lang="en-US" sz="3200" b="0" i="0" u="none" strike="noStrike" kern="100" dirty="0">
                          <a:solidFill>
                            <a:srgbClr val="000000"/>
                          </a:solidFill>
                          <a:effectLst/>
                          <a:latin typeface="Times New Roman" panose="02020603050405020304" pitchFamily="18" charset="0"/>
                          <a:ea typeface="SimSun" panose="02010600030101010101" pitchFamily="2" charset="-122"/>
                        </a:rPr>
                        <a:t> </a:t>
                      </a:r>
                      <a:endParaRPr lang="en-US" sz="4100" b="0" i="0" u="none" strike="noStrike" dirty="0">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0"/>
                        </a:spcAft>
                      </a:pPr>
                      <a:r>
                        <a:rPr lang="en-US" sz="3200" b="0" i="0" u="none" strike="noStrike" kern="100">
                          <a:solidFill>
                            <a:srgbClr val="000000"/>
                          </a:solidFill>
                          <a:effectLst/>
                          <a:latin typeface="Times New Roman" panose="02020603050405020304" pitchFamily="18" charset="0"/>
                          <a:ea typeface="SimSun" panose="02010600030101010101" pitchFamily="2" charset="-122"/>
                        </a:rPr>
                        <a:t> </a:t>
                      </a:r>
                      <a:endParaRPr lang="en-US" sz="4100" b="0" i="0" u="none" strike="noStrike">
                        <a:effectLst/>
                        <a:latin typeface="Arial" panose="020B0604020202020204" pitchFamily="34" charset="0"/>
                      </a:endParaRPr>
                    </a:p>
                    <a:p>
                      <a:pPr algn="just" fontAlgn="t">
                        <a:lnSpc>
                          <a:spcPct val="150000"/>
                        </a:lnSpc>
                        <a:spcBef>
                          <a:spcPts val="0"/>
                        </a:spcBef>
                        <a:spcAft>
                          <a:spcPts val="0"/>
                        </a:spcAft>
                      </a:pPr>
                      <a:r>
                        <a:rPr lang="en-US" sz="3200" b="0" i="0" u="none" strike="noStrike" kern="100">
                          <a:solidFill>
                            <a:srgbClr val="000000"/>
                          </a:solidFill>
                          <a:effectLst/>
                          <a:latin typeface="Times New Roman" panose="02020603050405020304" pitchFamily="18" charset="0"/>
                          <a:ea typeface="SimSun" panose="02010600030101010101" pitchFamily="2" charset="-122"/>
                        </a:rPr>
                        <a:t> </a:t>
                      </a:r>
                      <a:endParaRPr lang="en-US" sz="4100" b="0" i="0" u="none" strike="noStrike">
                        <a:effectLst/>
                        <a:latin typeface="Arial" panose="020B0604020202020204" pitchFamily="34" charset="0"/>
                      </a:endParaRPr>
                    </a:p>
                    <a:p>
                      <a:pPr algn="just" fontAlgn="t">
                        <a:lnSpc>
                          <a:spcPct val="150000"/>
                        </a:lnSpc>
                        <a:spcBef>
                          <a:spcPts val="0"/>
                        </a:spcBef>
                        <a:spcAft>
                          <a:spcPts val="0"/>
                        </a:spcAft>
                      </a:pPr>
                      <a:r>
                        <a:rPr lang="en-US" sz="3200" b="0" i="0" u="none" strike="noStrike" kern="100">
                          <a:solidFill>
                            <a:srgbClr val="000000"/>
                          </a:solidFill>
                          <a:effectLst/>
                          <a:latin typeface="Times New Roman" panose="02020603050405020304" pitchFamily="18" charset="0"/>
                          <a:ea typeface="SimSun" panose="02010600030101010101" pitchFamily="2" charset="-122"/>
                        </a:rPr>
                        <a:t> </a:t>
                      </a:r>
                      <a:endParaRPr lang="en-US" sz="4100" b="0" i="0" u="none" strike="noStrike">
                        <a:effectLst/>
                        <a:latin typeface="Arial" panose="020B0604020202020204" pitchFamily="34" charset="0"/>
                      </a:endParaRPr>
                    </a:p>
                    <a:p>
                      <a:pPr algn="just" fontAlgn="t">
                        <a:lnSpc>
                          <a:spcPct val="150000"/>
                        </a:lnSpc>
                        <a:spcBef>
                          <a:spcPts val="0"/>
                        </a:spcBef>
                        <a:spcAft>
                          <a:spcPts val="0"/>
                        </a:spcAft>
                      </a:pPr>
                      <a:r>
                        <a:rPr lang="en-US" sz="3200" b="0" i="0" u="none" strike="noStrike" kern="100">
                          <a:solidFill>
                            <a:srgbClr val="000000"/>
                          </a:solidFill>
                          <a:effectLst/>
                          <a:latin typeface="Times New Roman" panose="02020603050405020304" pitchFamily="18" charset="0"/>
                          <a:ea typeface="SimSun" panose="02010600030101010101" pitchFamily="2" charset="-122"/>
                        </a:rPr>
                        <a:t> </a:t>
                      </a:r>
                      <a:endParaRPr lang="en-US" sz="4100" b="0" i="0" u="none" strike="noStrike">
                        <a:effectLst/>
                        <a:latin typeface="Arial" panose="020B0604020202020204" pitchFamily="34" charset="0"/>
                      </a:endParaRPr>
                    </a:p>
                    <a:p>
                      <a:pPr algn="just" fontAlgn="t">
                        <a:lnSpc>
                          <a:spcPct val="150000"/>
                        </a:lnSpc>
                        <a:spcBef>
                          <a:spcPts val="0"/>
                        </a:spcBef>
                        <a:spcAft>
                          <a:spcPts val="0"/>
                        </a:spcAft>
                      </a:pPr>
                      <a:r>
                        <a:rPr lang="en-US" sz="3200" b="0" i="0" u="none" strike="noStrike" kern="100">
                          <a:solidFill>
                            <a:srgbClr val="000000"/>
                          </a:solidFill>
                          <a:effectLst/>
                          <a:latin typeface="Times New Roman" panose="02020603050405020304" pitchFamily="18" charset="0"/>
                          <a:ea typeface="SimSun" panose="02010600030101010101" pitchFamily="2" charset="-122"/>
                        </a:rPr>
                        <a:t> </a:t>
                      </a:r>
                      <a:endParaRPr lang="en-US" sz="4100" b="0" i="0" u="none" strike="noStrike">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lnSpc>
                          <a:spcPct val="150000"/>
                        </a:lnSpc>
                        <a:spcBef>
                          <a:spcPts val="0"/>
                        </a:spcBef>
                        <a:spcAft>
                          <a:spcPts val="0"/>
                        </a:spcAft>
                      </a:pPr>
                      <a:r>
                        <a:rPr lang="en-US" sz="3200" b="0" i="0" u="none" strike="noStrike" kern="100" dirty="0">
                          <a:solidFill>
                            <a:srgbClr val="000000"/>
                          </a:solidFill>
                          <a:effectLst/>
                          <a:latin typeface="Times New Roman" panose="02020603050405020304" pitchFamily="18" charset="0"/>
                          <a:ea typeface="SimSun" panose="02010600030101010101" pitchFamily="2" charset="-122"/>
                        </a:rPr>
                        <a:t> </a:t>
                      </a:r>
                      <a:endParaRPr lang="en-US" sz="4100" b="0" i="0" u="none" strike="noStrike" dirty="0">
                        <a:effectLst/>
                        <a:latin typeface="Arial" panose="020B0604020202020204" pitchFamily="34" charset="0"/>
                      </a:endParaRPr>
                    </a:p>
                  </a:txBody>
                  <a:tcPr marL="155279" marR="155279" marT="215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413081"/>
                  </a:ext>
                </a:extLst>
              </a:tr>
            </a:tbl>
          </a:graphicData>
        </a:graphic>
      </p:graphicFrame>
    </p:spTree>
    <p:extLst>
      <p:ext uri="{BB962C8B-B14F-4D97-AF65-F5344CB8AC3E}">
        <p14:creationId xmlns:p14="http://schemas.microsoft.com/office/powerpoint/2010/main" val="149802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FCE6006-279B-BA4A-9E49-4BE14044F73B}"/>
              </a:ext>
            </a:extLst>
          </p:cNvPr>
          <p:cNvGraphicFramePr>
            <a:graphicFrameLocks noGrp="1"/>
          </p:cNvGraphicFramePr>
          <p:nvPr>
            <p:extLst>
              <p:ext uri="{D42A27DB-BD31-4B8C-83A1-F6EECF244321}">
                <p14:modId xmlns:p14="http://schemas.microsoft.com/office/powerpoint/2010/main" val="2619721854"/>
              </p:ext>
            </p:extLst>
          </p:nvPr>
        </p:nvGraphicFramePr>
        <p:xfrm>
          <a:off x="1766198" y="961372"/>
          <a:ext cx="8744578" cy="3645004"/>
        </p:xfrm>
        <a:graphic>
          <a:graphicData uri="http://schemas.openxmlformats.org/drawingml/2006/table">
            <a:tbl>
              <a:tblPr firstRow="1" bandRow="1">
                <a:tableStyleId>{10A1B5D5-9B99-4C35-A422-299274C87663}</a:tableStyleId>
              </a:tblPr>
              <a:tblGrid>
                <a:gridCol w="4372289">
                  <a:extLst>
                    <a:ext uri="{9D8B030D-6E8A-4147-A177-3AD203B41FA5}">
                      <a16:colId xmlns:a16="http://schemas.microsoft.com/office/drawing/2014/main" val="2651540282"/>
                    </a:ext>
                  </a:extLst>
                </a:gridCol>
                <a:gridCol w="4372289">
                  <a:extLst>
                    <a:ext uri="{9D8B030D-6E8A-4147-A177-3AD203B41FA5}">
                      <a16:colId xmlns:a16="http://schemas.microsoft.com/office/drawing/2014/main" val="2775277117"/>
                    </a:ext>
                  </a:extLst>
                </a:gridCol>
              </a:tblGrid>
              <a:tr h="566524">
                <a:tc>
                  <a:txBody>
                    <a:bodyPr/>
                    <a:lstStyle/>
                    <a:p>
                      <a:pPr algn="ctr"/>
                      <a:r>
                        <a:rPr lang="en-VN" sz="2800" dirty="0">
                          <a:latin typeface="Times New Roman" panose="02020603050405020304" pitchFamily="18" charset="0"/>
                          <a:cs typeface="Times New Roman" panose="02020603050405020304" pitchFamily="18" charset="0"/>
                        </a:rPr>
                        <a:t>Những điều em nắm chắc</a:t>
                      </a: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VN" sz="2800" dirty="0">
                          <a:latin typeface="Times New Roman" panose="02020603050405020304" pitchFamily="18" charset="0"/>
                          <a:cs typeface="Times New Roman" panose="02020603050405020304" pitchFamily="18" charset="0"/>
                        </a:rPr>
                        <a:t>Những điều còn băn khoăn</a:t>
                      </a: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2341930106"/>
                  </a:ext>
                </a:extLst>
              </a:tr>
              <a:tr h="1393605">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tc>
                  <a:txBody>
                    <a:bodyPr/>
                    <a:lstStyle/>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3773200591"/>
                  </a:ext>
                </a:extLst>
              </a:tr>
            </a:tbl>
          </a:graphicData>
        </a:graphic>
      </p:graphicFrame>
      <p:pic>
        <p:nvPicPr>
          <p:cNvPr id="5" name="图片 3">
            <a:extLst>
              <a:ext uri="{FF2B5EF4-FFF2-40B4-BE49-F238E27FC236}">
                <a16:creationId xmlns:a16="http://schemas.microsoft.com/office/drawing/2014/main" id="{8D917DBF-B2DF-1D4E-A287-318AC1E1B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928" y="4446592"/>
            <a:ext cx="981602" cy="2072271"/>
          </a:xfrm>
          <a:prstGeom prst="rect">
            <a:avLst/>
          </a:prstGeom>
        </p:spPr>
      </p:pic>
      <p:pic>
        <p:nvPicPr>
          <p:cNvPr id="6" name="图片 2">
            <a:extLst>
              <a:ext uri="{FF2B5EF4-FFF2-40B4-BE49-F238E27FC236}">
                <a16:creationId xmlns:a16="http://schemas.microsoft.com/office/drawing/2014/main" id="{FB682AA9-557A-AA41-A7CB-D336EF75D8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596" y="4522574"/>
            <a:ext cx="1196256" cy="2186393"/>
          </a:xfrm>
          <a:prstGeom prst="rect">
            <a:avLst/>
          </a:prstGeom>
        </p:spPr>
      </p:pic>
      <p:pic>
        <p:nvPicPr>
          <p:cNvPr id="7" name="图片 32" descr="未 标题-1">
            <a:extLst>
              <a:ext uri="{FF2B5EF4-FFF2-40B4-BE49-F238E27FC236}">
                <a16:creationId xmlns:a16="http://schemas.microsoft.com/office/drawing/2014/main" id="{47B1A701-18DE-9E48-8F00-8A50D526BD30}"/>
              </a:ext>
            </a:extLst>
          </p:cNvPr>
          <p:cNvPicPr>
            <a:picLocks noChangeAspect="1"/>
          </p:cNvPicPr>
          <p:nvPr/>
        </p:nvPicPr>
        <p:blipFill>
          <a:blip r:embed="rId5" cstate="print"/>
          <a:stretch>
            <a:fillRect/>
          </a:stretch>
        </p:blipFill>
        <p:spPr>
          <a:xfrm>
            <a:off x="227474" y="281890"/>
            <a:ext cx="1397635" cy="1358965"/>
          </a:xfrm>
          <a:prstGeom prst="rect">
            <a:avLst/>
          </a:prstGeom>
        </p:spPr>
      </p:pic>
      <p:pic>
        <p:nvPicPr>
          <p:cNvPr id="8" name="图片 6" descr="未 标题 -1">
            <a:extLst>
              <a:ext uri="{FF2B5EF4-FFF2-40B4-BE49-F238E27FC236}">
                <a16:creationId xmlns:a16="http://schemas.microsoft.com/office/drawing/2014/main" id="{5247C129-29DD-9E45-8EAA-9A0153ECA516}"/>
              </a:ext>
            </a:extLst>
          </p:cNvPr>
          <p:cNvPicPr>
            <a:picLocks noChangeAspect="1"/>
          </p:cNvPicPr>
          <p:nvPr/>
        </p:nvPicPr>
        <p:blipFill>
          <a:blip r:embed="rId6" cstate="print"/>
          <a:stretch>
            <a:fillRect/>
          </a:stretch>
        </p:blipFill>
        <p:spPr>
          <a:xfrm>
            <a:off x="10031881" y="0"/>
            <a:ext cx="2521585" cy="2212340"/>
          </a:xfrm>
          <a:prstGeom prst="rect">
            <a:avLst/>
          </a:prstGeom>
        </p:spPr>
      </p:pic>
      <p:pic>
        <p:nvPicPr>
          <p:cNvPr id="9" name="PA_图片 8" descr="C:\Users\Thinkpad\Desktop\学校\1_0007_图层-9.png">
            <a:extLst>
              <a:ext uri="{FF2B5EF4-FFF2-40B4-BE49-F238E27FC236}">
                <a16:creationId xmlns:a16="http://schemas.microsoft.com/office/drawing/2014/main" id="{54E21660-6310-C04C-889D-87A5F22B3399}"/>
              </a:ext>
            </a:extLst>
          </p:cNvPr>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8355027" y="5896628"/>
            <a:ext cx="519605" cy="80017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图片 5">
            <a:extLst>
              <a:ext uri="{FF2B5EF4-FFF2-40B4-BE49-F238E27FC236}">
                <a16:creationId xmlns:a16="http://schemas.microsoft.com/office/drawing/2014/main" id="{A5D253D1-D59B-B54F-8223-3A55C50586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21"/>
          <a:stretch/>
        </p:blipFill>
        <p:spPr>
          <a:xfrm>
            <a:off x="9024695" y="3700810"/>
            <a:ext cx="3254340" cy="4808483"/>
          </a:xfrm>
          <a:prstGeom prst="rect">
            <a:avLst/>
          </a:prstGeom>
        </p:spPr>
      </p:pic>
    </p:spTree>
    <p:extLst>
      <p:ext uri="{BB962C8B-B14F-4D97-AF65-F5344CB8AC3E}">
        <p14:creationId xmlns:p14="http://schemas.microsoft.com/office/powerpoint/2010/main" val="17615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4" descr="图片包含 事情, 镜子&#10;&#10;已生成高可信度的说明">
            <a:extLst>
              <a:ext uri="{FF2B5EF4-FFF2-40B4-BE49-F238E27FC236}">
                <a16:creationId xmlns:a16="http://schemas.microsoft.com/office/drawing/2014/main" id="{D0E8AE38-BD1B-A346-A1A6-73A83614A222}"/>
              </a:ext>
            </a:extLst>
          </p:cNvPr>
          <p:cNvPicPr>
            <a:picLocks noChangeAspect="1"/>
          </p:cNvPicPr>
          <p:nvPr/>
        </p:nvPicPr>
        <p:blipFill rotWithShape="1">
          <a:blip r:embed="rId2">
            <a:extLst>
              <a:ext uri="{28A0092B-C50C-407E-A947-70E740481C1C}">
                <a14:useLocalDpi xmlns:a14="http://schemas.microsoft.com/office/drawing/2010/main" val="0"/>
              </a:ext>
            </a:extLst>
          </a:blip>
          <a:srcRect t="26820"/>
          <a:stretch/>
        </p:blipFill>
        <p:spPr>
          <a:xfrm>
            <a:off x="3181634" y="243629"/>
            <a:ext cx="9350864" cy="6842971"/>
          </a:xfrm>
          <a:prstGeom prst="rect">
            <a:avLst/>
          </a:prstGeom>
        </p:spPr>
      </p:pic>
      <p:pic>
        <p:nvPicPr>
          <p:cNvPr id="5" name="Picture 4" descr="22858PICdbgea5Gz679dY_PIC2018.png">
            <a:extLst>
              <a:ext uri="{FF2B5EF4-FFF2-40B4-BE49-F238E27FC236}">
                <a16:creationId xmlns:a16="http://schemas.microsoft.com/office/drawing/2014/main" id="{165CDB45-84AC-B44A-A4C2-5B62E91E245B}"/>
              </a:ext>
            </a:extLst>
          </p:cNvPr>
          <p:cNvPicPr>
            <a:picLocks noChangeAspect="1"/>
          </p:cNvPicPr>
          <p:nvPr/>
        </p:nvPicPr>
        <p:blipFill>
          <a:blip r:embed="rId3" cstate="print"/>
          <a:stretch>
            <a:fillRect/>
          </a:stretch>
        </p:blipFill>
        <p:spPr>
          <a:xfrm flipH="1">
            <a:off x="-304800" y="2743200"/>
            <a:ext cx="5385463" cy="4114800"/>
          </a:xfrm>
          <a:prstGeom prst="rect">
            <a:avLst/>
          </a:prstGeom>
        </p:spPr>
      </p:pic>
      <p:sp>
        <p:nvSpPr>
          <p:cNvPr id="6" name="TextBox 5">
            <a:extLst>
              <a:ext uri="{FF2B5EF4-FFF2-40B4-BE49-F238E27FC236}">
                <a16:creationId xmlns:a16="http://schemas.microsoft.com/office/drawing/2014/main" id="{B1218D95-7257-8041-9BBD-BC61302C90DF}"/>
              </a:ext>
            </a:extLst>
          </p:cNvPr>
          <p:cNvSpPr txBox="1"/>
          <p:nvPr/>
        </p:nvSpPr>
        <p:spPr>
          <a:xfrm>
            <a:off x="5263878" y="1211085"/>
            <a:ext cx="5376876" cy="4435830"/>
          </a:xfrm>
          <a:prstGeom prst="rect">
            <a:avLst/>
          </a:prstGeom>
          <a:noFill/>
        </p:spPr>
        <p:txBody>
          <a:bodyPr wrap="square" rtlCol="0">
            <a:spAutoFit/>
          </a:bodyPr>
          <a:lstStyle/>
          <a:p>
            <a:pPr algn="ctr">
              <a:lnSpc>
                <a:spcPct val="150000"/>
              </a:lnSpc>
            </a:pPr>
            <a:r>
              <a:rPr lang="en-VN" sz="3200" dirty="0">
                <a:latin typeface="Times New Roman" panose="02020603050405020304" pitchFamily="18" charset="0"/>
                <a:cs typeface="Times New Roman" panose="02020603050405020304" pitchFamily="18" charset="0"/>
              </a:rPr>
              <a:t>Em biết truyền thuyết nào của nước ta cũng có hình ảnh rùa vàng đòi gươm? Theo em, hình tượng rùa vàng trong truyền thuyết Việt Nam tượng trưng cho ai và cho cái gì?</a:t>
            </a:r>
          </a:p>
        </p:txBody>
      </p:sp>
    </p:spTree>
    <p:extLst>
      <p:ext uri="{BB962C8B-B14F-4D97-AF65-F5344CB8AC3E}">
        <p14:creationId xmlns:p14="http://schemas.microsoft.com/office/powerpoint/2010/main" val="36037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2184D3F-3C0F-B84A-AFBC-FBEF221DDD30}"/>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99506" y="9331"/>
            <a:ext cx="11792988" cy="5691816"/>
          </a:xfrm>
          <a:prstGeom prst="rect">
            <a:avLst/>
          </a:prstGeom>
          <a:noFill/>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1336976" y="2060824"/>
            <a:ext cx="6413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p>
        </p:txBody>
      </p:sp>
      <p:sp>
        <p:nvSpPr>
          <p:cNvPr id="3" name="Rectangle 2"/>
          <p:cNvSpPr/>
          <p:nvPr/>
        </p:nvSpPr>
        <p:spPr>
          <a:xfrm>
            <a:off x="10165945" y="5032237"/>
            <a:ext cx="612668"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h</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7271585" y="4964637"/>
            <a:ext cx="569387"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g</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4259911" y="5085100"/>
            <a:ext cx="44114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f</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394587" y="4964638"/>
            <a:ext cx="52610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e</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0153203" y="2191095"/>
            <a:ext cx="612668"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d</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7271585" y="2129566"/>
            <a:ext cx="526106"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4238227" y="2060824"/>
            <a:ext cx="612668"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p:cNvSpPr txBox="1"/>
          <p:nvPr/>
        </p:nvSpPr>
        <p:spPr>
          <a:xfrm>
            <a:off x="500064" y="5960617"/>
            <a:ext cx="11201400" cy="757237"/>
          </a:xfrm>
          <a:prstGeom prst="rect">
            <a:avLst/>
          </a:prstGeom>
          <a:noFill/>
          <a:ln w="76200">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89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73 0.01689 L -0.54479 0.10532 " pathEditMode="relative" rAng="0" ptsTypes="AA">
                                      <p:cBhvr>
                                        <p:cTn id="6" dur="2000" fill="hold"/>
                                        <p:tgtEl>
                                          <p:spTgt spid="5"/>
                                        </p:tgtEl>
                                        <p:attrNameLst>
                                          <p:attrName>ppt_x</p:attrName>
                                          <p:attrName>ppt_y</p:attrName>
                                        </p:attrNameLst>
                                      </p:cBhvr>
                                      <p:rCtr x="-27109" y="442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4584 0.0125 L 0.05377 0.5287 " pathEditMode="relative" rAng="0" ptsTypes="AA">
                                      <p:cBhvr>
                                        <p:cTn id="10" dur="2000" fill="hold"/>
                                        <p:tgtEl>
                                          <p:spTgt spid="2"/>
                                        </p:tgtEl>
                                        <p:attrNameLst>
                                          <p:attrName>ppt_x</p:attrName>
                                          <p:attrName>ppt_y</p:attrName>
                                        </p:attrNameLst>
                                      </p:cBhvr>
                                      <p:rCtr x="4974" y="2581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0.0081 L 0.16289 0.10532 " pathEditMode="relative" rAng="0" ptsTypes="AA">
                                      <p:cBhvr>
                                        <p:cTn id="14" dur="2000" fill="hold"/>
                                        <p:tgtEl>
                                          <p:spTgt spid="7"/>
                                        </p:tgtEl>
                                        <p:attrNameLst>
                                          <p:attrName>ppt_x</p:attrName>
                                          <p:attrName>ppt_y</p:attrName>
                                        </p:attrNameLst>
                                      </p:cBhvr>
                                      <p:rCtr x="8138" y="486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375E-6 -3.7037E-7 L -0.44427 0.10208 " pathEditMode="relative" rAng="0" ptsTypes="AA">
                                      <p:cBhvr>
                                        <p:cTn id="18" dur="2000" fill="hold"/>
                                        <p:tgtEl>
                                          <p:spTgt spid="3"/>
                                        </p:tgtEl>
                                        <p:attrNameLst>
                                          <p:attrName>ppt_x</p:attrName>
                                          <p:attrName>ppt_y</p:attrName>
                                        </p:attrNameLst>
                                      </p:cBhvr>
                                      <p:rCtr x="-22214" y="50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54167E-6 2.96296E-6 L 0.18086 0.53657 " pathEditMode="relative" rAng="0" ptsTypes="AA">
                                      <p:cBhvr>
                                        <p:cTn id="22" dur="2000" fill="hold"/>
                                        <p:tgtEl>
                                          <p:spTgt spid="12"/>
                                        </p:tgtEl>
                                        <p:attrNameLst>
                                          <p:attrName>ppt_x</p:attrName>
                                          <p:attrName>ppt_y</p:attrName>
                                        </p:attrNameLst>
                                      </p:cBhvr>
                                      <p:rCtr x="9036" y="2682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0833E-6 1.48148E-6 L -0.18424 0.52708 " pathEditMode="relative" rAng="0" ptsTypes="AA">
                                      <p:cBhvr>
                                        <p:cTn id="26" dur="2000" fill="hold"/>
                                        <p:tgtEl>
                                          <p:spTgt spid="8"/>
                                        </p:tgtEl>
                                        <p:attrNameLst>
                                          <p:attrName>ppt_x</p:attrName>
                                          <p:attrName>ppt_y</p:attrName>
                                        </p:attrNameLst>
                                      </p:cBhvr>
                                      <p:rCtr x="-9219" y="2634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25E-6 -0.01412 L 0.18542 0.52014 " pathEditMode="relative" rAng="0" ptsTypes="AA">
                                      <p:cBhvr>
                                        <p:cTn id="30" dur="2000" fill="hold"/>
                                        <p:tgtEl>
                                          <p:spTgt spid="10"/>
                                        </p:tgtEl>
                                        <p:attrNameLst>
                                          <p:attrName>ppt_x</p:attrName>
                                          <p:attrName>ppt_y</p:attrName>
                                        </p:attrNameLst>
                                      </p:cBhvr>
                                      <p:rCtr x="9271" y="2671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2.08333E-6 7.40741E-7 L 0.53932 0.10579 " pathEditMode="relative" rAng="0" ptsTypes="AA">
                                      <p:cBhvr>
                                        <p:cTn id="34" dur="2000" fill="hold"/>
                                        <p:tgtEl>
                                          <p:spTgt spid="6"/>
                                        </p:tgtEl>
                                        <p:attrNameLst>
                                          <p:attrName>ppt_x</p:attrName>
                                          <p:attrName>ppt_y</p:attrName>
                                        </p:attrNameLst>
                                      </p:cBhvr>
                                      <p:rCtr x="26966"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11656" y="184803"/>
            <a:ext cx="8229600" cy="715962"/>
          </a:xfrm>
        </p:spPr>
        <p:txBody>
          <a:bodyPr/>
          <a:lstStyle/>
          <a:p>
            <a:pPr eaLnBrk="1" hangingPunct="1"/>
            <a:r>
              <a:rPr lang="en-US" sz="4000" dirty="0" err="1"/>
              <a:t>Rùa</a:t>
            </a:r>
            <a:r>
              <a:rPr lang="en-US" sz="4000" dirty="0"/>
              <a:t> </a:t>
            </a:r>
            <a:r>
              <a:rPr lang="en-US" sz="4000" dirty="0" err="1"/>
              <a:t>nổi</a:t>
            </a:r>
            <a:r>
              <a:rPr lang="en-US" sz="4000" dirty="0"/>
              <a:t> ở </a:t>
            </a:r>
            <a:r>
              <a:rPr lang="en-US" sz="4000" dirty="0" err="1"/>
              <a:t>Hồ</a:t>
            </a:r>
            <a:r>
              <a:rPr lang="en-US" sz="4000" dirty="0"/>
              <a:t> </a:t>
            </a:r>
            <a:r>
              <a:rPr lang="en-US" sz="4000" dirty="0" err="1"/>
              <a:t>Gươm</a:t>
            </a:r>
            <a:endParaRPr lang="en-US" sz="4000" dirty="0"/>
          </a:p>
        </p:txBody>
      </p:sp>
      <p:sp>
        <p:nvSpPr>
          <p:cNvPr id="8195" name="Rectangle 3"/>
          <p:cNvSpPr>
            <a:spLocks noGrp="1" noChangeArrowheads="1"/>
          </p:cNvSpPr>
          <p:nvPr>
            <p:ph idx="1"/>
          </p:nvPr>
        </p:nvSpPr>
        <p:spPr/>
        <p:txBody>
          <a:bodyPr/>
          <a:lstStyle/>
          <a:p>
            <a:pPr eaLnBrk="1" hangingPunct="1"/>
            <a:endParaRPr lang="en-US" smtClean="0"/>
          </a:p>
        </p:txBody>
      </p:sp>
      <p:pic>
        <p:nvPicPr>
          <p:cNvPr id="13316" name="Picture 4" descr="200px-RuaHoGuo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1218065"/>
            <a:ext cx="5577076" cy="558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Rùa nổi ở Hồ gư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456" y="1218065"/>
            <a:ext cx="6240851" cy="558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945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p:cTn id="13" dur="500" fill="hold"/>
                                        <p:tgtEl>
                                          <p:spTgt spid="13316"/>
                                        </p:tgtEl>
                                        <p:attrNameLst>
                                          <p:attrName>ppt_w</p:attrName>
                                        </p:attrNameLst>
                                      </p:cBhvr>
                                      <p:tavLst>
                                        <p:tav tm="0">
                                          <p:val>
                                            <p:fltVal val="0"/>
                                          </p:val>
                                        </p:tav>
                                        <p:tav tm="100000">
                                          <p:val>
                                            <p:strVal val="#ppt_w"/>
                                          </p:val>
                                        </p:tav>
                                      </p:tavLst>
                                    </p:anim>
                                    <p:anim calcmode="lin" valueType="num">
                                      <p:cBhvr>
                                        <p:cTn id="14" dur="500" fill="hold"/>
                                        <p:tgtEl>
                                          <p:spTgt spid="13316"/>
                                        </p:tgtEl>
                                        <p:attrNameLst>
                                          <p:attrName>ppt_h</p:attrName>
                                        </p:attrNameLst>
                                      </p:cBhvr>
                                      <p:tavLst>
                                        <p:tav tm="0">
                                          <p:val>
                                            <p:fltVal val="0"/>
                                          </p:val>
                                        </p:tav>
                                        <p:tav tm="100000">
                                          <p:val>
                                            <p:strVal val="#ppt_h"/>
                                          </p:val>
                                        </p:tav>
                                      </p:tavLst>
                                    </p:anim>
                                    <p:animEffect transition="in" filter="fade">
                                      <p:cBhvr>
                                        <p:cTn id="15" dur="500"/>
                                        <p:tgtEl>
                                          <p:spTgt spid="133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4" fill="hold" nodeType="click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wheel(4)">
                                      <p:cBhvr>
                                        <p:cTn id="20" dur="2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Tranh sứ tháp rùa Hà nội - Gốm sứ lợi an | 0974813341">
            <a:extLst>
              <a:ext uri="{FF2B5EF4-FFF2-40B4-BE49-F238E27FC236}">
                <a16:creationId xmlns:a16="http://schemas.microsoft.com/office/drawing/2014/main" id="{1FFA800A-277A-B94E-BBE5-84689F8C6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22C6C9C9-83BF-4A6C-A1BF-C1735C61B4F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412" name="Picture 4" descr="Tranh Phong Cảnh Hồ Gươm Hà Nội">
            <a:extLst>
              <a:ext uri="{FF2B5EF4-FFF2-40B4-BE49-F238E27FC236}">
                <a16:creationId xmlns:a16="http://schemas.microsoft.com/office/drawing/2014/main" id="{10DEF3FF-D3B0-324C-8B7B-0697F5023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2" r="22274" b="-1"/>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E66F31-E8E6-684E-8222-77F6E3A04C71}"/>
              </a:ext>
            </a:extLst>
          </p:cNvPr>
          <p:cNvSpPr txBox="1"/>
          <p:nvPr/>
        </p:nvSpPr>
        <p:spPr>
          <a:xfrm>
            <a:off x="310878" y="410985"/>
            <a:ext cx="4356372" cy="4539191"/>
          </a:xfrm>
          <a:prstGeom prst="rect">
            <a:avLst/>
          </a:prstGeom>
          <a:noFill/>
        </p:spPr>
        <p:txBody>
          <a:bodyPr wrap="square" rtlCol="0">
            <a:spAutoFit/>
          </a:bodyPr>
          <a:lstStyle/>
          <a:p>
            <a:pPr algn="ctr">
              <a:lnSpc>
                <a:spcPct val="150000"/>
              </a:lnSpc>
            </a:pPr>
            <a:r>
              <a:rPr lang="en-VN" sz="2800" b="1" i="1" dirty="0">
                <a:solidFill>
                  <a:schemeClr val="accent6">
                    <a:lumMod val="50000"/>
                  </a:schemeClr>
                </a:solidFill>
                <a:latin typeface="Times New Roman" panose="02020603050405020304" pitchFamily="18" charset="0"/>
                <a:cs typeface="Times New Roman" panose="02020603050405020304" pitchFamily="18" charset="0"/>
              </a:rPr>
              <a:t>Giả sử em là Đại sứ du lịch của Hà Nội, em sắp đón tiếp các bạn thiếu nhi đến thăm Hồ Gươm. Em sẽ giới thiệu điều gì về Hồ Gươm. Hãy viết lại dự định đó trong khoảng 5-7 dòng.</a:t>
            </a:r>
          </a:p>
        </p:txBody>
      </p:sp>
    </p:spTree>
    <p:extLst>
      <p:ext uri="{BB962C8B-B14F-4D97-AF65-F5344CB8AC3E}">
        <p14:creationId xmlns:p14="http://schemas.microsoft.com/office/powerpoint/2010/main" val="230193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6661659-E79E-8742-98C3-FC4DF4EE3516}"/>
              </a:ext>
            </a:extLst>
          </p:cNvPr>
          <p:cNvGraphicFramePr>
            <a:graphicFrameLocks noGrp="1"/>
          </p:cNvGraphicFramePr>
          <p:nvPr>
            <p:extLst>
              <p:ext uri="{D42A27DB-BD31-4B8C-83A1-F6EECF244321}">
                <p14:modId xmlns:p14="http://schemas.microsoft.com/office/powerpoint/2010/main" val="1811778726"/>
              </p:ext>
            </p:extLst>
          </p:nvPr>
        </p:nvGraphicFramePr>
        <p:xfrm>
          <a:off x="2725336" y="729714"/>
          <a:ext cx="8128003" cy="32918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VN" sz="3000" b="1" dirty="0">
                          <a:solidFill>
                            <a:srgbClr val="C00000"/>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À</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Ộ</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007589"/>
                  </a:ext>
                </a:extLst>
              </a:tr>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rgbClr val="C00000"/>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À</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Ế</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1616069"/>
                  </a:ext>
                </a:extLst>
              </a:tr>
              <a:tr h="370840">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Đ</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Ứ</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rgbClr val="C00000"/>
                          </a:solidFill>
                          <a:latin typeface="Times New Roman" panose="02020603050405020304" pitchFamily="18" charset="0"/>
                          <a:cs typeface="Times New Roman" panose="02020603050405020304" pitchFamily="18"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Â</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384176"/>
                  </a:ext>
                </a:extLst>
              </a:tr>
              <a:tr h="370840">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Ê</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U</a:t>
                      </a: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198561"/>
                  </a:ext>
                </a:extLst>
              </a:tr>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Ê</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rgbClr val="C00000"/>
                          </a:solidFill>
                          <a:latin typeface="Times New Roman" panose="02020603050405020304" pitchFamily="18" charset="0"/>
                          <a:cs typeface="Times New Roman" panose="02020603050405020304" pitchFamily="18" charset="0"/>
                        </a:rPr>
                        <a:t>Ơ</a:t>
                      </a: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784552"/>
                  </a:ext>
                </a:extLst>
              </a:tr>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rgbClr val="C00000"/>
                          </a:solidFill>
                          <a:latin typeface="Times New Roman" panose="02020603050405020304" pitchFamily="18" charset="0"/>
                          <a:cs typeface="Times New Roman" panose="02020603050405020304" pitchFamily="18"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000" b="1" dirty="0" smtClean="0">
                          <a:solidFill>
                            <a:schemeClr val="tx1"/>
                          </a:solidFill>
                          <a:latin typeface="Times New Roman" panose="02020603050405020304" pitchFamily="18" charset="0"/>
                          <a:cs typeface="Times New Roman" panose="02020603050405020304" pitchFamily="18" charset="0"/>
                        </a:rPr>
                        <a:t>Ơ</a:t>
                      </a: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VN" sz="3000" b="1" dirty="0">
                          <a:solidFill>
                            <a:schemeClr val="tx1"/>
                          </a:solidFill>
                          <a:latin typeface="Times New Roman" panose="02020603050405020304" pitchFamily="18" charset="0"/>
                          <a:cs typeface="Times New Roman" panose="02020603050405020304" pitchFamily="18"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543641"/>
                  </a:ext>
                </a:extLst>
              </a:tr>
            </a:tbl>
          </a:graphicData>
        </a:graphic>
      </p:graphicFrame>
      <p:sp>
        <p:nvSpPr>
          <p:cNvPr id="5" name="ô 1">
            <a:extLst>
              <a:ext uri="{FF2B5EF4-FFF2-40B4-BE49-F238E27FC236}">
                <a16:creationId xmlns:a16="http://schemas.microsoft.com/office/drawing/2014/main" id="{A14175B5-ADE7-5F42-9170-A11C3B29352C}"/>
              </a:ext>
            </a:extLst>
          </p:cNvPr>
          <p:cNvSpPr/>
          <p:nvPr/>
        </p:nvSpPr>
        <p:spPr>
          <a:xfrm>
            <a:off x="1698171" y="729714"/>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1</a:t>
            </a:r>
          </a:p>
        </p:txBody>
      </p:sp>
      <p:sp>
        <p:nvSpPr>
          <p:cNvPr id="6" name="ô 2">
            <a:extLst>
              <a:ext uri="{FF2B5EF4-FFF2-40B4-BE49-F238E27FC236}">
                <a16:creationId xmlns:a16="http://schemas.microsoft.com/office/drawing/2014/main" id="{8EF8B008-17D6-5B4A-972B-F3A6197EAAD6}"/>
              </a:ext>
            </a:extLst>
          </p:cNvPr>
          <p:cNvSpPr/>
          <p:nvPr/>
        </p:nvSpPr>
        <p:spPr>
          <a:xfrm>
            <a:off x="1698171" y="1293629"/>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2</a:t>
            </a:r>
          </a:p>
        </p:txBody>
      </p:sp>
      <p:sp>
        <p:nvSpPr>
          <p:cNvPr id="7" name="ô 3">
            <a:extLst>
              <a:ext uri="{FF2B5EF4-FFF2-40B4-BE49-F238E27FC236}">
                <a16:creationId xmlns:a16="http://schemas.microsoft.com/office/drawing/2014/main" id="{6DCC9A8E-CA4B-C34E-B68B-7CE4F0549643}"/>
              </a:ext>
            </a:extLst>
          </p:cNvPr>
          <p:cNvSpPr/>
          <p:nvPr/>
        </p:nvSpPr>
        <p:spPr>
          <a:xfrm>
            <a:off x="1698171" y="1847496"/>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3</a:t>
            </a:r>
          </a:p>
        </p:txBody>
      </p:sp>
      <p:sp>
        <p:nvSpPr>
          <p:cNvPr id="8" name="ô 4">
            <a:extLst>
              <a:ext uri="{FF2B5EF4-FFF2-40B4-BE49-F238E27FC236}">
                <a16:creationId xmlns:a16="http://schemas.microsoft.com/office/drawing/2014/main" id="{6B75C959-602E-C94A-9313-A9B42DB12244}"/>
              </a:ext>
            </a:extLst>
          </p:cNvPr>
          <p:cNvSpPr/>
          <p:nvPr/>
        </p:nvSpPr>
        <p:spPr>
          <a:xfrm>
            <a:off x="1698171" y="2411411"/>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4</a:t>
            </a:r>
          </a:p>
        </p:txBody>
      </p:sp>
      <p:sp>
        <p:nvSpPr>
          <p:cNvPr id="9" name="ô 5">
            <a:extLst>
              <a:ext uri="{FF2B5EF4-FFF2-40B4-BE49-F238E27FC236}">
                <a16:creationId xmlns:a16="http://schemas.microsoft.com/office/drawing/2014/main" id="{2456C81B-4B4F-A844-BE88-FFD279E5898A}"/>
              </a:ext>
            </a:extLst>
          </p:cNvPr>
          <p:cNvSpPr/>
          <p:nvPr/>
        </p:nvSpPr>
        <p:spPr>
          <a:xfrm>
            <a:off x="1698171" y="2972805"/>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5</a:t>
            </a:r>
          </a:p>
        </p:txBody>
      </p:sp>
      <p:sp>
        <p:nvSpPr>
          <p:cNvPr id="10" name="ô 6">
            <a:extLst>
              <a:ext uri="{FF2B5EF4-FFF2-40B4-BE49-F238E27FC236}">
                <a16:creationId xmlns:a16="http://schemas.microsoft.com/office/drawing/2014/main" id="{A43BF4EE-FD55-EE40-9B4E-A782C0E666B2}"/>
              </a:ext>
            </a:extLst>
          </p:cNvPr>
          <p:cNvSpPr/>
          <p:nvPr/>
        </p:nvSpPr>
        <p:spPr>
          <a:xfrm>
            <a:off x="1698171" y="3529184"/>
            <a:ext cx="572756" cy="512466"/>
          </a:xfrm>
          <a:prstGeom prst="hexagon">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b="1" dirty="0">
                <a:latin typeface="Times New Roman" panose="02020603050405020304" pitchFamily="18" charset="0"/>
                <a:cs typeface="Times New Roman" panose="02020603050405020304" pitchFamily="18" charset="0"/>
              </a:rPr>
              <a:t>6</a:t>
            </a:r>
          </a:p>
        </p:txBody>
      </p:sp>
      <p:sp>
        <p:nvSpPr>
          <p:cNvPr id="12" name="Rounded Rectangle 11">
            <a:extLst>
              <a:ext uri="{FF2B5EF4-FFF2-40B4-BE49-F238E27FC236}">
                <a16:creationId xmlns:a16="http://schemas.microsoft.com/office/drawing/2014/main" id="{C0DCEBD4-7EF9-5845-84AC-DEC3842820E3}"/>
              </a:ext>
            </a:extLst>
          </p:cNvPr>
          <p:cNvSpPr/>
          <p:nvPr/>
        </p:nvSpPr>
        <p:spPr>
          <a:xfrm>
            <a:off x="2575727" y="4639059"/>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Thủ đô của nước ta là thành phố nào?</a:t>
            </a:r>
          </a:p>
        </p:txBody>
      </p:sp>
      <p:sp>
        <p:nvSpPr>
          <p:cNvPr id="13" name="Rounded Rectangle 12">
            <a:extLst>
              <a:ext uri="{FF2B5EF4-FFF2-40B4-BE49-F238E27FC236}">
                <a16:creationId xmlns:a16="http://schemas.microsoft.com/office/drawing/2014/main" id="{87E9D712-8F4F-684B-98A6-0027B3C2029C}"/>
              </a:ext>
            </a:extLst>
          </p:cNvPr>
          <p:cNvSpPr/>
          <p:nvPr/>
        </p:nvSpPr>
        <p:spPr>
          <a:xfrm>
            <a:off x="2575727" y="4631022"/>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Đây là một quận trung tâm của Hà Nội, gắn liền với một truyền thuyết lịch sử?</a:t>
            </a:r>
          </a:p>
        </p:txBody>
      </p:sp>
      <p:sp>
        <p:nvSpPr>
          <p:cNvPr id="14" name="Rounded Rectangle 13">
            <a:extLst>
              <a:ext uri="{FF2B5EF4-FFF2-40B4-BE49-F238E27FC236}">
                <a16:creationId xmlns:a16="http://schemas.microsoft.com/office/drawing/2014/main" id="{801123F8-779E-8B4C-BB37-3CCE9DAA0DCF}"/>
              </a:ext>
            </a:extLst>
          </p:cNvPr>
          <p:cNvSpPr/>
          <p:nvPr/>
        </p:nvSpPr>
        <p:spPr>
          <a:xfrm>
            <a:off x="2575726" y="4625649"/>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Ai là người đã cho Lê Lợi </a:t>
            </a:r>
          </a:p>
          <a:p>
            <a:pPr algn="ctr"/>
            <a:r>
              <a:rPr lang="en-VN" sz="3500" dirty="0">
                <a:latin typeface="Times New Roman" panose="02020603050405020304" pitchFamily="18" charset="0"/>
                <a:cs typeface="Times New Roman" panose="02020603050405020304" pitchFamily="18" charset="0"/>
              </a:rPr>
              <a:t>mượn gươm báu?</a:t>
            </a:r>
          </a:p>
        </p:txBody>
      </p:sp>
      <p:sp>
        <p:nvSpPr>
          <p:cNvPr id="15" name="Rounded Rectangle 14">
            <a:extLst>
              <a:ext uri="{FF2B5EF4-FFF2-40B4-BE49-F238E27FC236}">
                <a16:creationId xmlns:a16="http://schemas.microsoft.com/office/drawing/2014/main" id="{6661332C-579A-B947-9D74-5B4435E7455E}"/>
              </a:ext>
            </a:extLst>
          </p:cNvPr>
          <p:cNvSpPr/>
          <p:nvPr/>
        </p:nvSpPr>
        <p:spPr>
          <a:xfrm>
            <a:off x="2575725" y="4616486"/>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Tên cây cầu được sơn màu đỏ đặc trưng, nối liền đền Ngọc Sơn?</a:t>
            </a:r>
          </a:p>
        </p:txBody>
      </p:sp>
      <p:sp>
        <p:nvSpPr>
          <p:cNvPr id="16" name="Rounded Rectangle 15">
            <a:extLst>
              <a:ext uri="{FF2B5EF4-FFF2-40B4-BE49-F238E27FC236}">
                <a16:creationId xmlns:a16="http://schemas.microsoft.com/office/drawing/2014/main" id="{B36C207A-DB92-4B40-8F5C-3DA92F572102}"/>
              </a:ext>
            </a:extLst>
          </p:cNvPr>
          <p:cNvSpPr/>
          <p:nvPr/>
        </p:nvSpPr>
        <p:spPr>
          <a:xfrm>
            <a:off x="2575723" y="4622985"/>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“Ba lần ở ẩn Chí Linh / Mười năm khởi nghĩa, tan tành giặc Minh” là ai?</a:t>
            </a:r>
          </a:p>
        </p:txBody>
      </p:sp>
      <p:sp>
        <p:nvSpPr>
          <p:cNvPr id="17" name="Rounded Rectangle 16">
            <a:extLst>
              <a:ext uri="{FF2B5EF4-FFF2-40B4-BE49-F238E27FC236}">
                <a16:creationId xmlns:a16="http://schemas.microsoft.com/office/drawing/2014/main" id="{6A78AD2E-F21F-AF43-9960-2FA89E808D3B}"/>
              </a:ext>
            </a:extLst>
          </p:cNvPr>
          <p:cNvSpPr/>
          <p:nvPr/>
        </p:nvSpPr>
        <p:spPr>
          <a:xfrm>
            <a:off x="2575720" y="4629484"/>
            <a:ext cx="7719237" cy="1396021"/>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en-VN" sz="3500" dirty="0">
                <a:latin typeface="Times New Roman" panose="02020603050405020304" pitchFamily="18" charset="0"/>
                <a:cs typeface="Times New Roman" panose="02020603050405020304" pitchFamily="18" charset="0"/>
              </a:rPr>
              <a:t>“Núi gì vạn cổ còn xanh / Khi xưa Lê Lợi dấy quân diệt thù” ?</a:t>
            </a:r>
          </a:p>
        </p:txBody>
      </p:sp>
      <p:graphicFrame>
        <p:nvGraphicFramePr>
          <p:cNvPr id="19" name="hàng 1">
            <a:extLst>
              <a:ext uri="{FF2B5EF4-FFF2-40B4-BE49-F238E27FC236}">
                <a16:creationId xmlns:a16="http://schemas.microsoft.com/office/drawing/2014/main" id="{AC8D0056-5773-504A-A225-C87B3D1912F4}"/>
              </a:ext>
            </a:extLst>
          </p:cNvPr>
          <p:cNvGraphicFramePr>
            <a:graphicFrameLocks noGrp="1"/>
          </p:cNvGraphicFramePr>
          <p:nvPr>
            <p:extLst>
              <p:ext uri="{D42A27DB-BD31-4B8C-83A1-F6EECF244321}">
                <p14:modId xmlns:p14="http://schemas.microsoft.com/office/powerpoint/2010/main" val="4029198190"/>
              </p:ext>
            </p:extLst>
          </p:nvPr>
        </p:nvGraphicFramePr>
        <p:xfrm>
          <a:off x="2725336" y="729714"/>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0007589"/>
                  </a:ext>
                </a:extLst>
              </a:tr>
            </a:tbl>
          </a:graphicData>
        </a:graphic>
      </p:graphicFrame>
      <p:graphicFrame>
        <p:nvGraphicFramePr>
          <p:cNvPr id="20" name="hàng 4">
            <a:extLst>
              <a:ext uri="{FF2B5EF4-FFF2-40B4-BE49-F238E27FC236}">
                <a16:creationId xmlns:a16="http://schemas.microsoft.com/office/drawing/2014/main" id="{35CB7F21-1EAF-744D-8D2C-4246FA723EDE}"/>
              </a:ext>
            </a:extLst>
          </p:cNvPr>
          <p:cNvGraphicFramePr>
            <a:graphicFrameLocks noGrp="1"/>
          </p:cNvGraphicFramePr>
          <p:nvPr>
            <p:extLst>
              <p:ext uri="{D42A27DB-BD31-4B8C-83A1-F6EECF244321}">
                <p14:modId xmlns:p14="http://schemas.microsoft.com/office/powerpoint/2010/main" val="1820477074"/>
              </p:ext>
            </p:extLst>
          </p:nvPr>
        </p:nvGraphicFramePr>
        <p:xfrm>
          <a:off x="2725336" y="2384125"/>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0198561"/>
                  </a:ext>
                </a:extLst>
              </a:tr>
            </a:tbl>
          </a:graphicData>
        </a:graphic>
      </p:graphicFrame>
      <p:graphicFrame>
        <p:nvGraphicFramePr>
          <p:cNvPr id="21" name="hàng 2">
            <a:extLst>
              <a:ext uri="{FF2B5EF4-FFF2-40B4-BE49-F238E27FC236}">
                <a16:creationId xmlns:a16="http://schemas.microsoft.com/office/drawing/2014/main" id="{03279B50-1C43-804E-B6EC-D51817CF9879}"/>
              </a:ext>
            </a:extLst>
          </p:cNvPr>
          <p:cNvGraphicFramePr>
            <a:graphicFrameLocks noGrp="1"/>
          </p:cNvGraphicFramePr>
          <p:nvPr>
            <p:extLst>
              <p:ext uri="{D42A27DB-BD31-4B8C-83A1-F6EECF244321}">
                <p14:modId xmlns:p14="http://schemas.microsoft.com/office/powerpoint/2010/main" val="441001755"/>
              </p:ext>
            </p:extLst>
          </p:nvPr>
        </p:nvGraphicFramePr>
        <p:xfrm>
          <a:off x="2725327" y="1272726"/>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1616069"/>
                  </a:ext>
                </a:extLst>
              </a:tr>
            </a:tbl>
          </a:graphicData>
        </a:graphic>
      </p:graphicFrame>
      <p:graphicFrame>
        <p:nvGraphicFramePr>
          <p:cNvPr id="22" name="hàng 3">
            <a:extLst>
              <a:ext uri="{FF2B5EF4-FFF2-40B4-BE49-F238E27FC236}">
                <a16:creationId xmlns:a16="http://schemas.microsoft.com/office/drawing/2014/main" id="{67EA1340-0572-9B4E-803A-87A6BB0B1F00}"/>
              </a:ext>
            </a:extLst>
          </p:cNvPr>
          <p:cNvGraphicFramePr>
            <a:graphicFrameLocks noGrp="1"/>
          </p:cNvGraphicFramePr>
          <p:nvPr>
            <p:extLst>
              <p:ext uri="{D42A27DB-BD31-4B8C-83A1-F6EECF244321}">
                <p14:modId xmlns:p14="http://schemas.microsoft.com/office/powerpoint/2010/main" val="3961972072"/>
              </p:ext>
            </p:extLst>
          </p:nvPr>
        </p:nvGraphicFramePr>
        <p:xfrm>
          <a:off x="2725326" y="1827910"/>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384176"/>
                  </a:ext>
                </a:extLst>
              </a:tr>
            </a:tbl>
          </a:graphicData>
        </a:graphic>
      </p:graphicFrame>
      <p:graphicFrame>
        <p:nvGraphicFramePr>
          <p:cNvPr id="23" name="hàng 5">
            <a:extLst>
              <a:ext uri="{FF2B5EF4-FFF2-40B4-BE49-F238E27FC236}">
                <a16:creationId xmlns:a16="http://schemas.microsoft.com/office/drawing/2014/main" id="{DF27A821-4411-2F4F-A634-DBE7DD741BB8}"/>
              </a:ext>
            </a:extLst>
          </p:cNvPr>
          <p:cNvGraphicFramePr>
            <a:graphicFrameLocks noGrp="1"/>
          </p:cNvGraphicFramePr>
          <p:nvPr>
            <p:extLst>
              <p:ext uri="{D42A27DB-BD31-4B8C-83A1-F6EECF244321}">
                <p14:modId xmlns:p14="http://schemas.microsoft.com/office/powerpoint/2010/main" val="603588180"/>
              </p:ext>
            </p:extLst>
          </p:nvPr>
        </p:nvGraphicFramePr>
        <p:xfrm>
          <a:off x="2725325" y="2932765"/>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9784552"/>
                  </a:ext>
                </a:extLst>
              </a:tr>
            </a:tbl>
          </a:graphicData>
        </a:graphic>
      </p:graphicFrame>
      <p:graphicFrame>
        <p:nvGraphicFramePr>
          <p:cNvPr id="24" name="hàng 6">
            <a:extLst>
              <a:ext uri="{FF2B5EF4-FFF2-40B4-BE49-F238E27FC236}">
                <a16:creationId xmlns:a16="http://schemas.microsoft.com/office/drawing/2014/main" id="{CAEEB25E-58E4-4D48-98D8-1721ED3C860A}"/>
              </a:ext>
            </a:extLst>
          </p:cNvPr>
          <p:cNvGraphicFramePr>
            <a:graphicFrameLocks noGrp="1"/>
          </p:cNvGraphicFramePr>
          <p:nvPr>
            <p:extLst>
              <p:ext uri="{D42A27DB-BD31-4B8C-83A1-F6EECF244321}">
                <p14:modId xmlns:p14="http://schemas.microsoft.com/office/powerpoint/2010/main" val="644674663"/>
              </p:ext>
            </p:extLst>
          </p:nvPr>
        </p:nvGraphicFramePr>
        <p:xfrm>
          <a:off x="2725324" y="3492492"/>
          <a:ext cx="8128003" cy="548640"/>
        </p:xfrm>
        <a:graphic>
          <a:graphicData uri="http://schemas.openxmlformats.org/drawingml/2006/table">
            <a:tbl>
              <a:tblPr firstRow="1" bandRow="1">
                <a:tableStyleId>{00A15C55-8517-42AA-B614-E9B94910E393}</a:tableStyleId>
              </a:tblPr>
              <a:tblGrid>
                <a:gridCol w="625231">
                  <a:extLst>
                    <a:ext uri="{9D8B030D-6E8A-4147-A177-3AD203B41FA5}">
                      <a16:colId xmlns:a16="http://schemas.microsoft.com/office/drawing/2014/main" val="1158972479"/>
                    </a:ext>
                  </a:extLst>
                </a:gridCol>
                <a:gridCol w="625231">
                  <a:extLst>
                    <a:ext uri="{9D8B030D-6E8A-4147-A177-3AD203B41FA5}">
                      <a16:colId xmlns:a16="http://schemas.microsoft.com/office/drawing/2014/main" val="3551004043"/>
                    </a:ext>
                  </a:extLst>
                </a:gridCol>
                <a:gridCol w="625231">
                  <a:extLst>
                    <a:ext uri="{9D8B030D-6E8A-4147-A177-3AD203B41FA5}">
                      <a16:colId xmlns:a16="http://schemas.microsoft.com/office/drawing/2014/main" val="2078192588"/>
                    </a:ext>
                  </a:extLst>
                </a:gridCol>
                <a:gridCol w="625231">
                  <a:extLst>
                    <a:ext uri="{9D8B030D-6E8A-4147-A177-3AD203B41FA5}">
                      <a16:colId xmlns:a16="http://schemas.microsoft.com/office/drawing/2014/main" val="1236239152"/>
                    </a:ext>
                  </a:extLst>
                </a:gridCol>
                <a:gridCol w="625231">
                  <a:extLst>
                    <a:ext uri="{9D8B030D-6E8A-4147-A177-3AD203B41FA5}">
                      <a16:colId xmlns:a16="http://schemas.microsoft.com/office/drawing/2014/main" val="3897813413"/>
                    </a:ext>
                  </a:extLst>
                </a:gridCol>
                <a:gridCol w="625231">
                  <a:extLst>
                    <a:ext uri="{9D8B030D-6E8A-4147-A177-3AD203B41FA5}">
                      <a16:colId xmlns:a16="http://schemas.microsoft.com/office/drawing/2014/main" val="1445022914"/>
                    </a:ext>
                  </a:extLst>
                </a:gridCol>
                <a:gridCol w="625231">
                  <a:extLst>
                    <a:ext uri="{9D8B030D-6E8A-4147-A177-3AD203B41FA5}">
                      <a16:colId xmlns:a16="http://schemas.microsoft.com/office/drawing/2014/main" val="4051121613"/>
                    </a:ext>
                  </a:extLst>
                </a:gridCol>
                <a:gridCol w="625231">
                  <a:extLst>
                    <a:ext uri="{9D8B030D-6E8A-4147-A177-3AD203B41FA5}">
                      <a16:colId xmlns:a16="http://schemas.microsoft.com/office/drawing/2014/main" val="3271736952"/>
                    </a:ext>
                  </a:extLst>
                </a:gridCol>
                <a:gridCol w="625231">
                  <a:extLst>
                    <a:ext uri="{9D8B030D-6E8A-4147-A177-3AD203B41FA5}">
                      <a16:colId xmlns:a16="http://schemas.microsoft.com/office/drawing/2014/main" val="1131984281"/>
                    </a:ext>
                  </a:extLst>
                </a:gridCol>
                <a:gridCol w="625231">
                  <a:extLst>
                    <a:ext uri="{9D8B030D-6E8A-4147-A177-3AD203B41FA5}">
                      <a16:colId xmlns:a16="http://schemas.microsoft.com/office/drawing/2014/main" val="4212967418"/>
                    </a:ext>
                  </a:extLst>
                </a:gridCol>
                <a:gridCol w="625231">
                  <a:extLst>
                    <a:ext uri="{9D8B030D-6E8A-4147-A177-3AD203B41FA5}">
                      <a16:colId xmlns:a16="http://schemas.microsoft.com/office/drawing/2014/main" val="3627298280"/>
                    </a:ext>
                  </a:extLst>
                </a:gridCol>
                <a:gridCol w="625231">
                  <a:extLst>
                    <a:ext uri="{9D8B030D-6E8A-4147-A177-3AD203B41FA5}">
                      <a16:colId xmlns:a16="http://schemas.microsoft.com/office/drawing/2014/main" val="1956495527"/>
                    </a:ext>
                  </a:extLst>
                </a:gridCol>
                <a:gridCol w="625231">
                  <a:extLst>
                    <a:ext uri="{9D8B030D-6E8A-4147-A177-3AD203B41FA5}">
                      <a16:colId xmlns:a16="http://schemas.microsoft.com/office/drawing/2014/main" val="105224844"/>
                    </a:ext>
                  </a:extLst>
                </a:gridCol>
              </a:tblGrid>
              <a:tr h="370840">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rgbClr val="C0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VN" sz="30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543641"/>
                  </a:ext>
                </a:extLst>
              </a:tr>
            </a:tbl>
          </a:graphicData>
        </a:graphic>
      </p:graphicFrame>
      <p:graphicFrame>
        <p:nvGraphicFramePr>
          <p:cNvPr id="25" name="Table 25">
            <a:extLst>
              <a:ext uri="{FF2B5EF4-FFF2-40B4-BE49-F238E27FC236}">
                <a16:creationId xmlns:a16="http://schemas.microsoft.com/office/drawing/2014/main" id="{F49021AD-C449-024C-9A44-62268962B69F}"/>
              </a:ext>
            </a:extLst>
          </p:cNvPr>
          <p:cNvGraphicFramePr>
            <a:graphicFrameLocks noGrp="1"/>
          </p:cNvGraphicFramePr>
          <p:nvPr>
            <p:extLst>
              <p:ext uri="{D42A27DB-BD31-4B8C-83A1-F6EECF244321}">
                <p14:modId xmlns:p14="http://schemas.microsoft.com/office/powerpoint/2010/main" val="2665866957"/>
              </p:ext>
            </p:extLst>
          </p:nvPr>
        </p:nvGraphicFramePr>
        <p:xfrm>
          <a:off x="5228678" y="5048390"/>
          <a:ext cx="6319518" cy="970616"/>
        </p:xfrm>
        <a:graphic>
          <a:graphicData uri="http://schemas.openxmlformats.org/drawingml/2006/table">
            <a:tbl>
              <a:tblPr firstRow="1" bandRow="1">
                <a:tableStyleId>{00A15C55-8517-42AA-B614-E9B94910E393}</a:tableStyleId>
              </a:tblPr>
              <a:tblGrid>
                <a:gridCol w="1053253">
                  <a:extLst>
                    <a:ext uri="{9D8B030D-6E8A-4147-A177-3AD203B41FA5}">
                      <a16:colId xmlns:a16="http://schemas.microsoft.com/office/drawing/2014/main" val="3265031928"/>
                    </a:ext>
                  </a:extLst>
                </a:gridCol>
                <a:gridCol w="1053253">
                  <a:extLst>
                    <a:ext uri="{9D8B030D-6E8A-4147-A177-3AD203B41FA5}">
                      <a16:colId xmlns:a16="http://schemas.microsoft.com/office/drawing/2014/main" val="3435880097"/>
                    </a:ext>
                  </a:extLst>
                </a:gridCol>
                <a:gridCol w="1053253">
                  <a:extLst>
                    <a:ext uri="{9D8B030D-6E8A-4147-A177-3AD203B41FA5}">
                      <a16:colId xmlns:a16="http://schemas.microsoft.com/office/drawing/2014/main" val="55490275"/>
                    </a:ext>
                  </a:extLst>
                </a:gridCol>
                <a:gridCol w="1053253">
                  <a:extLst>
                    <a:ext uri="{9D8B030D-6E8A-4147-A177-3AD203B41FA5}">
                      <a16:colId xmlns:a16="http://schemas.microsoft.com/office/drawing/2014/main" val="1542490026"/>
                    </a:ext>
                  </a:extLst>
                </a:gridCol>
                <a:gridCol w="1053253">
                  <a:extLst>
                    <a:ext uri="{9D8B030D-6E8A-4147-A177-3AD203B41FA5}">
                      <a16:colId xmlns:a16="http://schemas.microsoft.com/office/drawing/2014/main" val="2987260784"/>
                    </a:ext>
                  </a:extLst>
                </a:gridCol>
                <a:gridCol w="1053253">
                  <a:extLst>
                    <a:ext uri="{9D8B030D-6E8A-4147-A177-3AD203B41FA5}">
                      <a16:colId xmlns:a16="http://schemas.microsoft.com/office/drawing/2014/main" val="2969125290"/>
                    </a:ext>
                  </a:extLst>
                </a:gridCol>
              </a:tblGrid>
              <a:tr h="970616">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H</a:t>
                      </a:r>
                    </a:p>
                  </a:txBody>
                  <a:tcPr anchor="ctr"/>
                </a:tc>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Ồ</a:t>
                      </a:r>
                    </a:p>
                  </a:txBody>
                  <a:tcPr anchor="ctr"/>
                </a:tc>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G</a:t>
                      </a:r>
                    </a:p>
                  </a:txBody>
                  <a:tcPr anchor="ctr"/>
                </a:tc>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Ư</a:t>
                      </a:r>
                    </a:p>
                  </a:txBody>
                  <a:tcPr anchor="ctr"/>
                </a:tc>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Ơ</a:t>
                      </a:r>
                    </a:p>
                  </a:txBody>
                  <a:tcPr anchor="ctr"/>
                </a:tc>
                <a:tc>
                  <a:txBody>
                    <a:bodyPr/>
                    <a:lstStyle/>
                    <a:p>
                      <a:pPr algn="ctr"/>
                      <a:r>
                        <a:rPr lang="en-VN" sz="4500" dirty="0">
                          <a:solidFill>
                            <a:schemeClr val="tx1"/>
                          </a:solidFill>
                          <a:latin typeface="Times New Roman" panose="02020603050405020304" pitchFamily="18" charset="0"/>
                          <a:cs typeface="Times New Roman" panose="02020603050405020304" pitchFamily="18" charset="0"/>
                        </a:rPr>
                        <a:t>M</a:t>
                      </a:r>
                    </a:p>
                  </a:txBody>
                  <a:tcPr anchor="ctr"/>
                </a:tc>
                <a:extLst>
                  <a:ext uri="{0D108BD9-81ED-4DB2-BD59-A6C34878D82A}">
                    <a16:rowId xmlns:a16="http://schemas.microsoft.com/office/drawing/2014/main" val="617442372"/>
                  </a:ext>
                </a:extLst>
              </a:tr>
            </a:tbl>
          </a:graphicData>
        </a:graphic>
      </p:graphicFrame>
      <p:pic>
        <p:nvPicPr>
          <p:cNvPr id="1026" name="Picture 2" descr="Hồ Gươm ở Quận Hoàn Kiếm, Hà Nội | Foody.vn">
            <a:extLst>
              <a:ext uri="{FF2B5EF4-FFF2-40B4-BE49-F238E27FC236}">
                <a16:creationId xmlns:a16="http://schemas.microsoft.com/office/drawing/2014/main" id="{7B4CBDC1-1B4A-1543-81C1-B7644AD9B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04" y="4213407"/>
            <a:ext cx="4163048" cy="2385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063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19"/>
                    </p:tgtEl>
                  </p:cond>
                </p:stCondLst>
                <p:endSync evt="end" delay="0">
                  <p:rtn val="all"/>
                </p:endSync>
                <p:childTnLst>
                  <p:par>
                    <p:cTn id="22" fill="hold">
                      <p:stCondLst>
                        <p:cond delay="0"/>
                      </p:stCondLst>
                      <p:childTnLst>
                        <p:par>
                          <p:cTn id="23" fill="hold">
                            <p:stCondLst>
                              <p:cond delay="0"/>
                            </p:stCondLst>
                            <p:childTnLst>
                              <p:par>
                                <p:cTn id="24" presetID="21" presetClass="exit" presetSubtype="1" fill="hold" grpId="1" nodeType="clickEffect">
                                  <p:stCondLst>
                                    <p:cond delay="0"/>
                                  </p:stCondLst>
                                  <p:childTnLst>
                                    <p:animEffect transition="out" filter="wheel(1)">
                                      <p:cBhvr>
                                        <p:cTn id="25" dur="2000"/>
                                        <p:tgtEl>
                                          <p:spTgt spid="12"/>
                                        </p:tgtEl>
                                      </p:cBhvr>
                                    </p:animEffect>
                                    <p:set>
                                      <p:cBhvr>
                                        <p:cTn id="26" dur="1" fill="hold">
                                          <p:stCondLst>
                                            <p:cond delay="1999"/>
                                          </p:stCondLst>
                                        </p:cTn>
                                        <p:tgtEl>
                                          <p:spTgt spid="12"/>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nextCondLst>
                <p:cond evt="onClick" delay="0">
                  <p:tgtEl>
                    <p:spTgt spid="6"/>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45" presetClass="exit" presetSubtype="0" fill="hold" grpId="1" nodeType="clickEffect">
                                  <p:stCondLst>
                                    <p:cond delay="0"/>
                                  </p:stCondLst>
                                  <p:childTnLst>
                                    <p:animEffect transition="out" filter="fade">
                                      <p:cBhvr>
                                        <p:cTn id="42" dur="2000"/>
                                        <p:tgtEl>
                                          <p:spTgt spid="13"/>
                                        </p:tgtEl>
                                      </p:cBhvr>
                                    </p:animEffect>
                                    <p:anim calcmode="lin" valueType="num">
                                      <p:cBhvr>
                                        <p:cTn id="43"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4" dur="2000"/>
                                        <p:tgtEl>
                                          <p:spTgt spid="13"/>
                                        </p:tgtEl>
                                        <p:attrNameLst>
                                          <p:attrName>ppt_h</p:attrName>
                                        </p:attrNameLst>
                                      </p:cBhvr>
                                      <p:tavLst>
                                        <p:tav tm="0">
                                          <p:val>
                                            <p:strVal val="ppt_h"/>
                                          </p:val>
                                        </p:tav>
                                        <p:tav tm="100000">
                                          <p:val>
                                            <p:strVal val="ppt_h"/>
                                          </p:val>
                                        </p:tav>
                                      </p:tavLst>
                                    </p:anim>
                                    <p:set>
                                      <p:cBhvr>
                                        <p:cTn id="45" dur="1" fill="hold">
                                          <p:stCondLst>
                                            <p:cond delay="1999"/>
                                          </p:stCondLst>
                                        </p:cTn>
                                        <p:tgtEl>
                                          <p:spTgt spid="13"/>
                                        </p:tgtEl>
                                        <p:attrNameLst>
                                          <p:attrName>style.visibility</p:attrName>
                                        </p:attrNameLst>
                                      </p:cBhvr>
                                      <p:to>
                                        <p:strVal val="hidden"/>
                                      </p:to>
                                    </p:set>
                                  </p:childTnLst>
                                </p:cTn>
                              </p:par>
                              <p:par>
                                <p:cTn id="46" presetID="6" presetClass="exit" presetSubtype="32" fill="hold" nodeType="withEffect">
                                  <p:stCondLst>
                                    <p:cond delay="0"/>
                                  </p:stCondLst>
                                  <p:childTnLst>
                                    <p:animEffect transition="out" filter="circle(out)">
                                      <p:cBhvr>
                                        <p:cTn id="47" dur="2000"/>
                                        <p:tgtEl>
                                          <p:spTgt spid="21"/>
                                        </p:tgtEl>
                                      </p:cBhvr>
                                    </p:animEffect>
                                    <p:set>
                                      <p:cBhvr>
                                        <p:cTn id="48"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childTnLst>
                    </p:cTn>
                  </p:par>
                </p:childTnLst>
              </p:cTn>
              <p:nextCondLst>
                <p:cond evt="onClick" delay="0">
                  <p:tgtEl>
                    <p:spTgt spid="7"/>
                  </p:tgtEl>
                </p:cond>
              </p:nextCondLst>
            </p:seq>
            <p:seq concurrent="1" nextAc="seek">
              <p:cTn id="58" restart="whenNotActive" fill="hold" evtFilter="cancelBubble" nodeType="interactiveSeq">
                <p:stCondLst>
                  <p:cond evt="onClick" delay="0">
                    <p:tgtEl>
                      <p:spTgt spid="22"/>
                    </p:tgtEl>
                  </p:cond>
                </p:stCondLst>
                <p:endSync evt="end" delay="0">
                  <p:rtn val="all"/>
                </p:endSync>
                <p:childTnLst>
                  <p:par>
                    <p:cTn id="59" fill="hold">
                      <p:stCondLst>
                        <p:cond delay="0"/>
                      </p:stCondLst>
                      <p:childTnLst>
                        <p:par>
                          <p:cTn id="60" fill="hold">
                            <p:stCondLst>
                              <p:cond delay="0"/>
                            </p:stCondLst>
                            <p:childTnLst>
                              <p:par>
                                <p:cTn id="61" presetID="45" presetClass="exit" presetSubtype="0" fill="hold" grpId="1" nodeType="clickEffect">
                                  <p:stCondLst>
                                    <p:cond delay="0"/>
                                  </p:stCondLst>
                                  <p:childTnLst>
                                    <p:animEffect transition="out" filter="fade">
                                      <p:cBhvr>
                                        <p:cTn id="62" dur="2000"/>
                                        <p:tgtEl>
                                          <p:spTgt spid="14"/>
                                        </p:tgtEl>
                                      </p:cBhvr>
                                    </p:animEffect>
                                    <p:anim calcmode="lin" valueType="num">
                                      <p:cBhvr>
                                        <p:cTn id="63" dur="2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 dur="2000"/>
                                        <p:tgtEl>
                                          <p:spTgt spid="14"/>
                                        </p:tgtEl>
                                        <p:attrNameLst>
                                          <p:attrName>ppt_h</p:attrName>
                                        </p:attrNameLst>
                                      </p:cBhvr>
                                      <p:tavLst>
                                        <p:tav tm="0">
                                          <p:val>
                                            <p:strVal val="ppt_h"/>
                                          </p:val>
                                        </p:tav>
                                        <p:tav tm="100000">
                                          <p:val>
                                            <p:strVal val="ppt_h"/>
                                          </p:val>
                                        </p:tav>
                                      </p:tavLst>
                                    </p:anim>
                                    <p:set>
                                      <p:cBhvr>
                                        <p:cTn id="65" dur="1" fill="hold">
                                          <p:stCondLst>
                                            <p:cond delay="1999"/>
                                          </p:stCondLst>
                                        </p:cTn>
                                        <p:tgtEl>
                                          <p:spTgt spid="14"/>
                                        </p:tgtEl>
                                        <p:attrNameLst>
                                          <p:attrName>style.visibility</p:attrName>
                                        </p:attrNameLst>
                                      </p:cBhvr>
                                      <p:to>
                                        <p:strVal val="hidden"/>
                                      </p:to>
                                    </p:set>
                                  </p:childTnLst>
                                </p:cTn>
                              </p:par>
                              <p:par>
                                <p:cTn id="66" presetID="21" presetClass="exit" presetSubtype="1" fill="hold" nodeType="withEffect">
                                  <p:stCondLst>
                                    <p:cond delay="0"/>
                                  </p:stCondLst>
                                  <p:childTnLst>
                                    <p:animEffect transition="out" filter="wheel(1)">
                                      <p:cBhvr>
                                        <p:cTn id="67" dur="2000"/>
                                        <p:tgtEl>
                                          <p:spTgt spid="22"/>
                                        </p:tgtEl>
                                      </p:cBhvr>
                                    </p:animEffect>
                                    <p:set>
                                      <p:cBhvr>
                                        <p:cTn id="68" dur="1" fill="hold">
                                          <p:stCondLst>
                                            <p:cond delay="1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linds(horizontal)">
                                      <p:cBhvr>
                                        <p:cTn id="74" dur="500"/>
                                        <p:tgtEl>
                                          <p:spTgt spid="15"/>
                                        </p:tgtEl>
                                      </p:cBhvr>
                                    </p:animEffect>
                                  </p:childTnLst>
                                </p:cTn>
                              </p:par>
                            </p:childTnLst>
                          </p:cTn>
                        </p:par>
                      </p:childTnLst>
                    </p:cTn>
                  </p:par>
                </p:childTnLst>
              </p:cTn>
              <p:nextCondLst>
                <p:cond evt="onClick" delay="0">
                  <p:tgtEl>
                    <p:spTgt spid="8"/>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55" presetClass="exit" presetSubtype="0" fill="hold" grpId="1" nodeType="clickEffect">
                                  <p:stCondLst>
                                    <p:cond delay="0"/>
                                  </p:stCondLst>
                                  <p:childTnLst>
                                    <p:anim calcmode="lin" valueType="num">
                                      <p:cBhvr>
                                        <p:cTn id="79" dur="1000"/>
                                        <p:tgtEl>
                                          <p:spTgt spid="15"/>
                                        </p:tgtEl>
                                        <p:attrNameLst>
                                          <p:attrName>ppt_w</p:attrName>
                                        </p:attrNameLst>
                                      </p:cBhvr>
                                      <p:tavLst>
                                        <p:tav tm="0">
                                          <p:val>
                                            <p:strVal val="ppt_w"/>
                                          </p:val>
                                        </p:tav>
                                        <p:tav tm="100000">
                                          <p:val>
                                            <p:strVal val="ppt_w*0.70"/>
                                          </p:val>
                                        </p:tav>
                                      </p:tavLst>
                                    </p:anim>
                                    <p:anim calcmode="lin" valueType="num">
                                      <p:cBhvr>
                                        <p:cTn id="80" dur="1000"/>
                                        <p:tgtEl>
                                          <p:spTgt spid="15"/>
                                        </p:tgtEl>
                                        <p:attrNameLst>
                                          <p:attrName>ppt_h</p:attrName>
                                        </p:attrNameLst>
                                      </p:cBhvr>
                                      <p:tavLst>
                                        <p:tav tm="0">
                                          <p:val>
                                            <p:strVal val="ppt_h"/>
                                          </p:val>
                                        </p:tav>
                                        <p:tav tm="100000">
                                          <p:val>
                                            <p:strVal val="ppt_h"/>
                                          </p:val>
                                        </p:tav>
                                      </p:tavLst>
                                    </p:anim>
                                    <p:animEffect transition="out" filter="fade">
                                      <p:cBhvr>
                                        <p:cTn id="81" dur="1000"/>
                                        <p:tgtEl>
                                          <p:spTgt spid="15"/>
                                        </p:tgtEl>
                                      </p:cBhvr>
                                    </p:animEffect>
                                    <p:set>
                                      <p:cBhvr>
                                        <p:cTn id="82" dur="1" fill="hold">
                                          <p:stCondLst>
                                            <p:cond delay="999"/>
                                          </p:stCondLst>
                                        </p:cTn>
                                        <p:tgtEl>
                                          <p:spTgt spid="15"/>
                                        </p:tgtEl>
                                        <p:attrNameLst>
                                          <p:attrName>style.visibility</p:attrName>
                                        </p:attrNameLst>
                                      </p:cBhvr>
                                      <p:to>
                                        <p:strVal val="hidden"/>
                                      </p:to>
                                    </p:set>
                                  </p:childTnLst>
                                </p:cTn>
                              </p:par>
                              <p:par>
                                <p:cTn id="83" presetID="21" presetClass="exit" presetSubtype="1" fill="hold" nodeType="withEffect">
                                  <p:stCondLst>
                                    <p:cond delay="0"/>
                                  </p:stCondLst>
                                  <p:childTnLst>
                                    <p:animEffect transition="out" filter="wheel(1)">
                                      <p:cBhvr>
                                        <p:cTn id="84" dur="2000"/>
                                        <p:tgtEl>
                                          <p:spTgt spid="20"/>
                                        </p:tgtEl>
                                      </p:cBhvr>
                                    </p:animEffect>
                                    <p:set>
                                      <p:cBhvr>
                                        <p:cTn id="85"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9"/>
                    </p:tgtEl>
                  </p:cond>
                </p:stCondLst>
                <p:endSync evt="end" delay="0">
                  <p:rtn val="all"/>
                </p:endSync>
                <p:childTnLst>
                  <p:par>
                    <p:cTn id="87" fill="hold">
                      <p:stCondLst>
                        <p:cond delay="0"/>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21" presetClass="exit" presetSubtype="1" fill="hold" grpId="1" nodeType="clickEffect">
                                  <p:stCondLst>
                                    <p:cond delay="0"/>
                                  </p:stCondLst>
                                  <p:childTnLst>
                                    <p:animEffect transition="out" filter="wheel(1)">
                                      <p:cBhvr>
                                        <p:cTn id="97" dur="2000"/>
                                        <p:tgtEl>
                                          <p:spTgt spid="16"/>
                                        </p:tgtEl>
                                      </p:cBhvr>
                                    </p:animEffect>
                                    <p:set>
                                      <p:cBhvr>
                                        <p:cTn id="98" dur="1" fill="hold">
                                          <p:stCondLst>
                                            <p:cond delay="1999"/>
                                          </p:stCondLst>
                                        </p:cTn>
                                        <p:tgtEl>
                                          <p:spTgt spid="16"/>
                                        </p:tgtEl>
                                        <p:attrNameLst>
                                          <p:attrName>style.visibility</p:attrName>
                                        </p:attrNameLst>
                                      </p:cBhvr>
                                      <p:to>
                                        <p:strVal val="hidden"/>
                                      </p:to>
                                    </p:set>
                                  </p:childTnLst>
                                </p:cTn>
                              </p:par>
                              <p:par>
                                <p:cTn id="99" presetID="6" presetClass="exit" presetSubtype="32" fill="hold" nodeType="withEffect">
                                  <p:stCondLst>
                                    <p:cond delay="0"/>
                                  </p:stCondLst>
                                  <p:childTnLst>
                                    <p:animEffect transition="out" filter="circle(out)">
                                      <p:cBhvr>
                                        <p:cTn id="100" dur="2000"/>
                                        <p:tgtEl>
                                          <p:spTgt spid="23"/>
                                        </p:tgtEl>
                                      </p:cBhvr>
                                    </p:animEffect>
                                    <p:set>
                                      <p:cBhvr>
                                        <p:cTn id="101"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2" restart="whenNotActive" fill="hold" evtFilter="cancelBubble" nodeType="interactiveSeq">
                <p:stCondLst>
                  <p:cond evt="onClick" delay="0">
                    <p:tgtEl>
                      <p:spTgt spid="10"/>
                    </p:tgtEl>
                  </p:cond>
                </p:stCondLst>
                <p:endSync evt="end" delay="0">
                  <p:rtn val="all"/>
                </p:endSync>
                <p:childTnLst>
                  <p:par>
                    <p:cTn id="103" fill="hold">
                      <p:stCondLst>
                        <p:cond delay="0"/>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checkerboard(across)">
                                      <p:cBhvr>
                                        <p:cTn id="107" dur="500"/>
                                        <p:tgtEl>
                                          <p:spTgt spid="17"/>
                                        </p:tgtEl>
                                      </p:cBhvr>
                                    </p:animEffec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24"/>
                    </p:tgtEl>
                  </p:cond>
                </p:stCondLst>
                <p:endSync evt="end" delay="0">
                  <p:rtn val="all"/>
                </p:endSync>
                <p:childTnLst>
                  <p:par>
                    <p:cTn id="109" fill="hold">
                      <p:stCondLst>
                        <p:cond delay="0"/>
                      </p:stCondLst>
                      <p:childTnLst>
                        <p:par>
                          <p:cTn id="110" fill="hold">
                            <p:stCondLst>
                              <p:cond delay="0"/>
                            </p:stCondLst>
                            <p:childTnLst>
                              <p:par>
                                <p:cTn id="111" presetID="53" presetClass="exit" presetSubtype="32" fill="hold" grpId="1" nodeType="clickEffect">
                                  <p:stCondLst>
                                    <p:cond delay="0"/>
                                  </p:stCondLst>
                                  <p:childTnLst>
                                    <p:anim calcmode="lin" valueType="num">
                                      <p:cBhvr>
                                        <p:cTn id="112" dur="500"/>
                                        <p:tgtEl>
                                          <p:spTgt spid="17"/>
                                        </p:tgtEl>
                                        <p:attrNameLst>
                                          <p:attrName>ppt_w</p:attrName>
                                        </p:attrNameLst>
                                      </p:cBhvr>
                                      <p:tavLst>
                                        <p:tav tm="0">
                                          <p:val>
                                            <p:strVal val="ppt_w"/>
                                          </p:val>
                                        </p:tav>
                                        <p:tav tm="100000">
                                          <p:val>
                                            <p:fltVal val="0"/>
                                          </p:val>
                                        </p:tav>
                                      </p:tavLst>
                                    </p:anim>
                                    <p:anim calcmode="lin" valueType="num">
                                      <p:cBhvr>
                                        <p:cTn id="113" dur="500"/>
                                        <p:tgtEl>
                                          <p:spTgt spid="17"/>
                                        </p:tgtEl>
                                        <p:attrNameLst>
                                          <p:attrName>ppt_h</p:attrName>
                                        </p:attrNameLst>
                                      </p:cBhvr>
                                      <p:tavLst>
                                        <p:tav tm="0">
                                          <p:val>
                                            <p:strVal val="ppt_h"/>
                                          </p:val>
                                        </p:tav>
                                        <p:tav tm="100000">
                                          <p:val>
                                            <p:fltVal val="0"/>
                                          </p:val>
                                        </p:tav>
                                      </p:tavLst>
                                    </p:anim>
                                    <p:animEffect transition="out" filter="fade">
                                      <p:cBhvr>
                                        <p:cTn id="114" dur="500"/>
                                        <p:tgtEl>
                                          <p:spTgt spid="17"/>
                                        </p:tgtEl>
                                      </p:cBhvr>
                                    </p:animEffect>
                                    <p:set>
                                      <p:cBhvr>
                                        <p:cTn id="115" dur="1" fill="hold">
                                          <p:stCondLst>
                                            <p:cond delay="499"/>
                                          </p:stCondLst>
                                        </p:cTn>
                                        <p:tgtEl>
                                          <p:spTgt spid="17"/>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24"/>
                                        </p:tgtEl>
                                        <p:attrNameLst>
                                          <p:attrName>ppt_w</p:attrName>
                                        </p:attrNameLst>
                                      </p:cBhvr>
                                      <p:tavLst>
                                        <p:tav tm="0">
                                          <p:val>
                                            <p:strVal val="ppt_w"/>
                                          </p:val>
                                        </p:tav>
                                        <p:tav tm="100000">
                                          <p:val>
                                            <p:fltVal val="0"/>
                                          </p:val>
                                        </p:tav>
                                      </p:tavLst>
                                    </p:anim>
                                    <p:anim calcmode="lin" valueType="num">
                                      <p:cBhvr>
                                        <p:cTn id="118" dur="500"/>
                                        <p:tgtEl>
                                          <p:spTgt spid="24"/>
                                        </p:tgtEl>
                                        <p:attrNameLst>
                                          <p:attrName>ppt_h</p:attrName>
                                        </p:attrNameLst>
                                      </p:cBhvr>
                                      <p:tavLst>
                                        <p:tav tm="0">
                                          <p:val>
                                            <p:strVal val="ppt_h"/>
                                          </p:val>
                                        </p:tav>
                                        <p:tav tm="100000">
                                          <p:val>
                                            <p:fltVal val="0"/>
                                          </p:val>
                                        </p:tav>
                                      </p:tavLst>
                                    </p:anim>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607128" y="0"/>
            <a:ext cx="8229600" cy="1143000"/>
          </a:xfrm>
        </p:spPr>
        <p:txBody>
          <a:bodyPr/>
          <a:lstStyle/>
          <a:p>
            <a:pPr eaLnBrk="1" hangingPunct="1"/>
            <a:r>
              <a:rPr lang="en-US" altLang="en-US" sz="6600" b="1" dirty="0">
                <a:solidFill>
                  <a:srgbClr val="00B050"/>
                </a:solidFill>
                <a:latin typeface="Times New Roman" pitchFamily="18" charset="0"/>
                <a:cs typeface="Times New Roman" pitchFamily="18" charset="0"/>
              </a:rPr>
              <a:t>DẶN DÒ</a:t>
            </a:r>
          </a:p>
        </p:txBody>
      </p:sp>
      <p:pic>
        <p:nvPicPr>
          <p:cNvPr id="36867" name="Picture 4" descr="bab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82" y="1039091"/>
            <a:ext cx="12288982" cy="581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2507673" y="2921142"/>
            <a:ext cx="782781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fontAlgn="base">
              <a:spcBef>
                <a:spcPct val="0"/>
              </a:spcBef>
              <a:spcAft>
                <a:spcPct val="0"/>
              </a:spcAft>
            </a:pP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Tập</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kể</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lại</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tóm</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tắt</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câu</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chuyện</a:t>
            </a:r>
            <a:r>
              <a:rPr lang="en-US" altLang="en-US" sz="4000" dirty="0" smtClean="0">
                <a:solidFill>
                  <a:srgbClr val="0000CC"/>
                </a:solidFill>
                <a:latin typeface="Times New Roman" pitchFamily="18" charset="0"/>
                <a:cs typeface="Times New Roman" pitchFamily="18" charset="0"/>
              </a:rPr>
              <a:t>.</a:t>
            </a:r>
          </a:p>
          <a:p>
            <a:pPr fontAlgn="base">
              <a:spcBef>
                <a:spcPct val="0"/>
              </a:spcBef>
              <a:spcAft>
                <a:spcPct val="0"/>
              </a:spcAft>
            </a:pP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Học</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thuộc</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phần</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nội</a:t>
            </a:r>
            <a:r>
              <a:rPr lang="en-US" altLang="en-US" sz="4000" dirty="0" smtClean="0">
                <a:solidFill>
                  <a:srgbClr val="0000CC"/>
                </a:solidFill>
                <a:latin typeface="Times New Roman" pitchFamily="18" charset="0"/>
                <a:cs typeface="Times New Roman" pitchFamily="18" charset="0"/>
              </a:rPr>
              <a:t> dung </a:t>
            </a:r>
            <a:r>
              <a:rPr lang="en-US" altLang="en-US" sz="4000" dirty="0" err="1" smtClean="0">
                <a:solidFill>
                  <a:srgbClr val="0000CC"/>
                </a:solidFill>
                <a:latin typeface="Times New Roman" pitchFamily="18" charset="0"/>
                <a:cs typeface="Times New Roman" pitchFamily="18" charset="0"/>
              </a:rPr>
              <a:t>ghi</a:t>
            </a:r>
            <a:r>
              <a:rPr lang="en-US" altLang="en-US" sz="4000" dirty="0" smtClean="0">
                <a:solidFill>
                  <a:srgbClr val="0000CC"/>
                </a:solidFill>
                <a:latin typeface="Times New Roman" pitchFamily="18" charset="0"/>
                <a:cs typeface="Times New Roman" pitchFamily="18" charset="0"/>
              </a:rPr>
              <a:t> </a:t>
            </a:r>
            <a:r>
              <a:rPr lang="en-US" altLang="en-US" sz="4000" dirty="0" err="1" smtClean="0">
                <a:solidFill>
                  <a:srgbClr val="0000CC"/>
                </a:solidFill>
                <a:latin typeface="Times New Roman" pitchFamily="18" charset="0"/>
                <a:cs typeface="Times New Roman" pitchFamily="18" charset="0"/>
              </a:rPr>
              <a:t>vở</a:t>
            </a:r>
            <a:r>
              <a:rPr lang="en-US" altLang="en-US" sz="4000" dirty="0" smtClean="0">
                <a:solidFill>
                  <a:srgbClr val="0000CC"/>
                </a:solidFill>
                <a:latin typeface="Times New Roman" pitchFamily="18" charset="0"/>
                <a:cs typeface="Times New Roman" pitchFamily="18" charset="0"/>
              </a:rPr>
              <a:t>. </a:t>
            </a:r>
            <a:endParaRPr lang="en-US" altLang="en-US" sz="4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3213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6390">
                                            <p:txEl>
                                              <p:pRg st="0" end="0"/>
                                            </p:txEl>
                                          </p:spTgt>
                                        </p:tgtEl>
                                        <p:attrNameLst>
                                          <p:attrName>style.visibility</p:attrName>
                                        </p:attrNameLst>
                                      </p:cBhvr>
                                      <p:to>
                                        <p:strVal val="visible"/>
                                      </p:to>
                                    </p:set>
                                    <p:animEffect transition="in" filter="wedge">
                                      <p:cBhvr>
                                        <p:cTn id="12" dur="2000"/>
                                        <p:tgtEl>
                                          <p:spTgt spid="1639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6390">
                                            <p:txEl>
                                              <p:pRg st="1" end="1"/>
                                            </p:txEl>
                                          </p:spTgt>
                                        </p:tgtEl>
                                        <p:attrNameLst>
                                          <p:attrName>style.visibility</p:attrName>
                                        </p:attrNameLst>
                                      </p:cBhvr>
                                      <p:to>
                                        <p:strVal val="visible"/>
                                      </p:to>
                                    </p:set>
                                    <p:animEffect transition="in" filter="wedge">
                                      <p:cBhvr>
                                        <p:cTn id="17" dur="2000"/>
                                        <p:tgtEl>
                                          <p:spTgt spid="163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Không phát hiện cụ rùa ở Hồ Gươm">
            <a:extLst>
              <a:ext uri="{FF2B5EF4-FFF2-40B4-BE49-F238E27FC236}">
                <a16:creationId xmlns:a16="http://schemas.microsoft.com/office/drawing/2014/main" id="{90366189-9035-DA42-937A-CB56A4EE57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15" r="-1" b="-1"/>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nh nghiệm du lịch Hồ Hoàn Kiếm - Biểu tượng của Hà Nội - BestPrice">
            <a:extLst>
              <a:ext uri="{FF2B5EF4-FFF2-40B4-BE49-F238E27FC236}">
                <a16:creationId xmlns:a16="http://schemas.microsoft.com/office/drawing/2014/main" id="{13FB183B-89CF-F14A-98E6-872F648D30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74" r="1"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Vì sao lại gọi là Hồ Gươm? - Công thức món ngon">
            <a:extLst>
              <a:ext uri="{FF2B5EF4-FFF2-40B4-BE49-F238E27FC236}">
                <a16:creationId xmlns:a16="http://schemas.microsoft.com/office/drawing/2014/main" id="{60296196-EC12-C74A-BB12-005A558E2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375" r="11818" b="-1"/>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36A1CAC3-A129-43F8-8881-63D3E319A7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B5CCE41C-FBFB-44B8-BE25-7F555613C1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2EE850-A11F-8245-9023-F5EDE2B843E6}"/>
              </a:ext>
            </a:extLst>
          </p:cNvPr>
          <p:cNvSpPr txBox="1"/>
          <p:nvPr/>
        </p:nvSpPr>
        <p:spPr>
          <a:xfrm>
            <a:off x="0" y="4791896"/>
            <a:ext cx="5001186" cy="1169551"/>
          </a:xfrm>
          <a:prstGeom prst="rect">
            <a:avLst/>
          </a:prstGeom>
          <a:noFill/>
        </p:spPr>
        <p:txBody>
          <a:bodyPr wrap="square" rtlCol="0">
            <a:spAutoFit/>
          </a:bodyPr>
          <a:lstStyle/>
          <a:p>
            <a:pPr algn="ctr"/>
            <a:r>
              <a:rPr lang="en-VN" sz="3500" b="1" dirty="0">
                <a:solidFill>
                  <a:srgbClr val="92D050"/>
                </a:solidFill>
                <a:latin typeface="Times New Roman" panose="02020603050405020304" pitchFamily="18" charset="0"/>
                <a:cs typeface="Times New Roman" panose="02020603050405020304" pitchFamily="18" charset="0"/>
              </a:rPr>
              <a:t>Em biết gì về Hồ Gươm ở Hà </a:t>
            </a:r>
            <a:r>
              <a:rPr lang="en-VN" sz="3500" b="1" dirty="0" smtClean="0">
                <a:solidFill>
                  <a:srgbClr val="92D050"/>
                </a:solidFill>
                <a:latin typeface="Times New Roman" panose="02020603050405020304" pitchFamily="18" charset="0"/>
                <a:cs typeface="Times New Roman" panose="02020603050405020304" pitchFamily="18" charset="0"/>
              </a:rPr>
              <a:t>Nội</a:t>
            </a:r>
            <a:r>
              <a:rPr lang="en-US" sz="3500" b="1" dirty="0">
                <a:solidFill>
                  <a:srgbClr val="92D050"/>
                </a:solidFill>
                <a:latin typeface="Times New Roman" panose="02020603050405020304" pitchFamily="18" charset="0"/>
                <a:cs typeface="Times New Roman" panose="02020603050405020304" pitchFamily="18" charset="0"/>
              </a:rPr>
              <a:t>?</a:t>
            </a:r>
            <a:endParaRPr lang="en-VN" sz="35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070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ranh chuyện: Sự tích Hồ Gươm - Thư viện mầm non">
            <a:extLst>
              <a:ext uri="{FF2B5EF4-FFF2-40B4-BE49-F238E27FC236}">
                <a16:creationId xmlns:a16="http://schemas.microsoft.com/office/drawing/2014/main" id="{39152878-3DDA-5649-A619-A54EDB21A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64" r="1469"/>
          <a:stretch/>
        </p:blipFill>
        <p:spPr bwMode="auto">
          <a:xfrm>
            <a:off x="0" y="1939636"/>
            <a:ext cx="5929746" cy="49183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ự tích Hồ Gươm - Truyền thuyết Hồ Hoàn Kiếm Hà Nội">
            <a:extLst>
              <a:ext uri="{FF2B5EF4-FFF2-40B4-BE49-F238E27FC236}">
                <a16:creationId xmlns:a16="http://schemas.microsoft.com/office/drawing/2014/main" id="{543CC673-FA79-854E-86EA-0BC3E13552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12" r="19967" b="1"/>
          <a:stretch/>
        </p:blipFill>
        <p:spPr bwMode="auto">
          <a:xfrm>
            <a:off x="6096000" y="1939636"/>
            <a:ext cx="6096000" cy="49183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02327" y="0"/>
            <a:ext cx="8783782" cy="1400383"/>
          </a:xfrm>
          <a:prstGeom prst="rect">
            <a:avLst/>
          </a:prstGeom>
        </p:spPr>
        <p:txBody>
          <a:bodyPr wrap="square">
            <a:spAutoFit/>
          </a:bodyPr>
          <a:lstStyle/>
          <a:p>
            <a:pPr algn="ctr">
              <a:spcBef>
                <a:spcPct val="0"/>
              </a:spcBef>
              <a:spcAft>
                <a:spcPts val="600"/>
              </a:spcAft>
            </a:pPr>
            <a:r>
              <a:rPr lang="en-US" sz="4000" b="1" dirty="0" err="1">
                <a:solidFill>
                  <a:srgbClr val="FF0000"/>
                </a:solidFill>
                <a:latin typeface="Times New Roman" panose="02020603050405020304" pitchFamily="18" charset="0"/>
                <a:cs typeface="Times New Roman" panose="02020603050405020304" pitchFamily="18" charset="0"/>
              </a:rPr>
              <a:t>Tiết</a:t>
            </a:r>
            <a:r>
              <a:rPr lang="en-US" sz="4000" b="1" dirty="0">
                <a:solidFill>
                  <a:srgbClr val="FF0000"/>
                </a:solidFill>
                <a:latin typeface="Times New Roman" panose="02020603050405020304" pitchFamily="18" charset="0"/>
                <a:cs typeface="Times New Roman" panose="02020603050405020304" pitchFamily="18" charset="0"/>
              </a:rPr>
              <a:t> 6,7.</a:t>
            </a:r>
          </a:p>
          <a:p>
            <a:pPr algn="ctr">
              <a:spcBef>
                <a:spcPct val="0"/>
              </a:spcBef>
              <a:spcAft>
                <a:spcPts val="600"/>
              </a:spcAft>
            </a:pPr>
            <a:r>
              <a:rPr lang="en-US" sz="4000" b="1" dirty="0" err="1">
                <a:solidFill>
                  <a:srgbClr val="FF0000"/>
                </a:solidFill>
                <a:latin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bản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Hồ</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Gươm</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95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72E61-E497-5744-B6E5-4463A8E7289C}"/>
              </a:ext>
            </a:extLst>
          </p:cNvPr>
          <p:cNvSpPr/>
          <p:nvPr/>
        </p:nvSpPr>
        <p:spPr>
          <a:xfrm>
            <a:off x="-619991" y="43533"/>
            <a:ext cx="5238750" cy="990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Yếu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tố</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kì</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ảo</a:t>
            </a:r>
            <a:endParaRPr lang="en-VN" sz="40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Sự tích hồ Gươm [Truyện truyền thuyết Việt Nam] - Thế giới cổ tích">
            <a:extLst>
              <a:ext uri="{FF2B5EF4-FFF2-40B4-BE49-F238E27FC236}">
                <a16:creationId xmlns:a16="http://schemas.microsoft.com/office/drawing/2014/main" id="{D38FE7DE-C34E-2648-96D1-218AFBE7B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127" y="2537113"/>
            <a:ext cx="6012872" cy="4362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B6DA810-B8AD-8B47-8B89-16035805DCCF}"/>
              </a:ext>
            </a:extLst>
          </p:cNvPr>
          <p:cNvSpPr txBox="1"/>
          <p:nvPr/>
        </p:nvSpPr>
        <p:spPr>
          <a:xfrm>
            <a:off x="446809" y="1075697"/>
            <a:ext cx="5238750" cy="3323987"/>
          </a:xfrm>
          <a:prstGeom prst="rect">
            <a:avLst/>
          </a:prstGeom>
          <a:noFill/>
        </p:spPr>
        <p:txBody>
          <a:bodyPr wrap="square" rtlCol="0">
            <a:spAutoFit/>
          </a:bodyPr>
          <a:lstStyle/>
          <a:p>
            <a:pPr algn="just"/>
            <a:r>
              <a:rPr lang="en-VN" sz="3500" b="1" u="sng" dirty="0">
                <a:solidFill>
                  <a:srgbClr val="0000CC"/>
                </a:solidFill>
                <a:latin typeface="Times New Roman" panose="02020603050405020304" pitchFamily="18" charset="0"/>
                <a:cs typeface="Times New Roman" panose="02020603050405020304" pitchFamily="18" charset="0"/>
              </a:rPr>
              <a:t>Gươm </a:t>
            </a:r>
            <a:r>
              <a:rPr lang="en-VN" sz="3500" b="1" u="sng" dirty="0" smtClean="0">
                <a:solidFill>
                  <a:srgbClr val="0000CC"/>
                </a:solidFill>
                <a:latin typeface="Times New Roman" panose="02020603050405020304" pitchFamily="18" charset="0"/>
                <a:cs typeface="Times New Roman" panose="02020603050405020304" pitchFamily="18" charset="0"/>
              </a:rPr>
              <a:t>thần:</a:t>
            </a:r>
            <a:endParaRPr lang="en-US" sz="3500" dirty="0">
              <a:solidFill>
                <a:srgbClr val="0000CC"/>
              </a:solidFill>
              <a:latin typeface="Times New Roman" panose="02020603050405020304" pitchFamily="18" charset="0"/>
              <a:cs typeface="Times New Roman" panose="02020603050405020304" pitchFamily="18" charset="0"/>
            </a:endParaRPr>
          </a:p>
          <a:p>
            <a:pPr algn="just"/>
            <a:r>
              <a:rPr lang="en-US" sz="3500" dirty="0" smtClean="0">
                <a:solidFill>
                  <a:srgbClr val="0000CC"/>
                </a:solidFill>
                <a:latin typeface="Times New Roman" panose="02020603050405020304" pitchFamily="18" charset="0"/>
                <a:cs typeface="Times New Roman" panose="02020603050405020304" pitchFamily="18" charset="0"/>
              </a:rPr>
              <a:t>- </a:t>
            </a:r>
            <a:r>
              <a:rPr lang="en-US" sz="3500" dirty="0">
                <a:solidFill>
                  <a:srgbClr val="0000CC"/>
                </a:solidFill>
                <a:latin typeface="Times New Roman" panose="02020603050405020304" pitchFamily="18" charset="0"/>
                <a:cs typeface="Times New Roman" panose="02020603050405020304" pitchFamily="18" charset="0"/>
              </a:rPr>
              <a:t>G</a:t>
            </a:r>
            <a:r>
              <a:rPr lang="en-VN" sz="3500" dirty="0" smtClean="0">
                <a:solidFill>
                  <a:srgbClr val="0000CC"/>
                </a:solidFill>
                <a:latin typeface="Times New Roman" panose="02020603050405020304" pitchFamily="18" charset="0"/>
                <a:cs typeface="Times New Roman" panose="02020603050405020304" pitchFamily="18" charset="0"/>
              </a:rPr>
              <a:t>ươm </a:t>
            </a:r>
            <a:r>
              <a:rPr lang="en-VN" sz="3500" dirty="0">
                <a:solidFill>
                  <a:srgbClr val="0000CC"/>
                </a:solidFill>
                <a:latin typeface="Times New Roman" panose="02020603050405020304" pitchFamily="18" charset="0"/>
                <a:cs typeface="Times New Roman" panose="02020603050405020304" pitchFamily="18" charset="0"/>
              </a:rPr>
              <a:t>của thần “Đức Long Quân” cho </a:t>
            </a:r>
            <a:r>
              <a:rPr lang="en-VN" sz="3500" dirty="0" smtClean="0">
                <a:solidFill>
                  <a:srgbClr val="0000CC"/>
                </a:solidFill>
                <a:latin typeface="Times New Roman" panose="02020603050405020304" pitchFamily="18" charset="0"/>
                <a:cs typeface="Times New Roman" panose="02020603050405020304" pitchFamily="18" charset="0"/>
              </a:rPr>
              <a:t>mượn</a:t>
            </a:r>
            <a:r>
              <a:rPr lang="en-US" sz="3500" dirty="0" smtClean="0">
                <a:solidFill>
                  <a:srgbClr val="0000CC"/>
                </a:solidFill>
                <a:latin typeface="Times New Roman" panose="02020603050405020304" pitchFamily="18" charset="0"/>
                <a:cs typeface="Times New Roman" panose="02020603050405020304" pitchFamily="18" charset="0"/>
              </a:rPr>
              <a:t>.</a:t>
            </a:r>
          </a:p>
          <a:p>
            <a:pPr algn="just"/>
            <a:r>
              <a:rPr lang="en-US" sz="3500" dirty="0" smtClean="0">
                <a:solidFill>
                  <a:srgbClr val="0000CC"/>
                </a:solidFill>
                <a:latin typeface="Times New Roman" panose="02020603050405020304" pitchFamily="18" charset="0"/>
                <a:cs typeface="Times New Roman" panose="02020603050405020304" pitchFamily="18" charset="0"/>
              </a:rPr>
              <a:t>- </a:t>
            </a:r>
            <a:r>
              <a:rPr lang="en-US" sz="3500" dirty="0">
                <a:solidFill>
                  <a:srgbClr val="0000CC"/>
                </a:solidFill>
                <a:latin typeface="Times New Roman" panose="02020603050405020304" pitchFamily="18" charset="0"/>
                <a:cs typeface="Times New Roman" panose="02020603050405020304" pitchFamily="18" charset="0"/>
              </a:rPr>
              <a:t>C</a:t>
            </a:r>
            <a:r>
              <a:rPr lang="en-VN" sz="3500" dirty="0" smtClean="0">
                <a:solidFill>
                  <a:srgbClr val="0000CC"/>
                </a:solidFill>
                <a:latin typeface="Times New Roman" panose="02020603050405020304" pitchFamily="18" charset="0"/>
                <a:cs typeface="Times New Roman" panose="02020603050405020304" pitchFamily="18" charset="0"/>
              </a:rPr>
              <a:t>ó </a:t>
            </a:r>
            <a:r>
              <a:rPr lang="en-VN" sz="3500" dirty="0">
                <a:solidFill>
                  <a:srgbClr val="0000CC"/>
                </a:solidFill>
                <a:latin typeface="Times New Roman" panose="02020603050405020304" pitchFamily="18" charset="0"/>
                <a:cs typeface="Times New Roman" panose="02020603050405020304" pitchFamily="18" charset="0"/>
              </a:rPr>
              <a:t>nhiều biểu hiện thần kì qua các chi tiết khác thường, kì ảo.</a:t>
            </a:r>
          </a:p>
        </p:txBody>
      </p:sp>
    </p:spTree>
    <p:extLst>
      <p:ext uri="{BB962C8B-B14F-4D97-AF65-F5344CB8AC3E}">
        <p14:creationId xmlns:p14="http://schemas.microsoft.com/office/powerpoint/2010/main" val="3063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71A784BF-09DB-448D-99FC-B49DFC6605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917859B3-4C91-478D-929D-BB6433F908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6" name="Picture 8" descr="Bài số 11: Lê Thận kể chuyện cùng Lê Lợi đánh quân Minh và sự tích Hồ Gươm -">
            <a:extLst>
              <a:ext uri="{FF2B5EF4-FFF2-40B4-BE49-F238E27FC236}">
                <a16:creationId xmlns:a16="http://schemas.microsoft.com/office/drawing/2014/main" id="{13CF85DD-7875-A549-B09E-DBC0F24FBA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42" r="27662" b="-2"/>
          <a:stretch/>
        </p:blipFill>
        <p:spPr bwMode="auto">
          <a:xfrm>
            <a:off x="8260080" y="106917"/>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ài số 13: Trong vai Lê Lợi kể lại truyện Sự tích Hồ Gươm -">
            <a:extLst>
              <a:ext uri="{FF2B5EF4-FFF2-40B4-BE49-F238E27FC236}">
                <a16:creationId xmlns:a16="http://schemas.microsoft.com/office/drawing/2014/main" id="{4126D0A4-C0BC-CA42-9292-3D9A752DC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8" r="1167" b="-2"/>
          <a:stretch/>
        </p:blipFill>
        <p:spPr bwMode="auto">
          <a:xfrm>
            <a:off x="8111136" y="2908983"/>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6283FBD2-A663-469F-855C-06D86E3C11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8A1279FC-7441-4E55-B082-2774E6316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E82C8D91-1317-E544-A8A6-034EE91560D1}"/>
              </a:ext>
            </a:extLst>
          </p:cNvPr>
          <p:cNvSpPr txBox="1"/>
          <p:nvPr/>
        </p:nvSpPr>
        <p:spPr>
          <a:xfrm>
            <a:off x="235527" y="457200"/>
            <a:ext cx="7677489" cy="3211927"/>
          </a:xfrm>
          <a:prstGeom prst="rect">
            <a:avLst/>
          </a:prstGeom>
        </p:spPr>
        <p:txBody>
          <a:bodyPr vert="horz" lIns="91440" tIns="45720" rIns="91440" bIns="45720" rtlCol="0" anchor="ctr">
            <a:noAutofit/>
          </a:bodyPr>
          <a:lstStyle/>
          <a:p>
            <a:pPr algn="just">
              <a:lnSpc>
                <a:spcPct val="90000"/>
              </a:lnSpc>
              <a:spcAft>
                <a:spcPts val="600"/>
              </a:spcAft>
            </a:pPr>
            <a:r>
              <a:rPr lang="en-US" sz="3600" b="1" u="sng" dirty="0" err="1">
                <a:solidFill>
                  <a:srgbClr val="0000CC"/>
                </a:solidFill>
                <a:latin typeface="Times New Roman" panose="02020603050405020304" pitchFamily="18" charset="0"/>
                <a:cs typeface="Times New Roman" panose="02020603050405020304" pitchFamily="18" charset="0"/>
              </a:rPr>
              <a:t>Đặc</a:t>
            </a:r>
            <a:r>
              <a:rPr lang="en-US" sz="3600" b="1" u="sng" dirty="0">
                <a:solidFill>
                  <a:srgbClr val="0000CC"/>
                </a:solidFill>
                <a:latin typeface="Times New Roman" panose="02020603050405020304" pitchFamily="18" charset="0"/>
                <a:cs typeface="Times New Roman" panose="02020603050405020304" pitchFamily="18" charset="0"/>
              </a:rPr>
              <a:t> </a:t>
            </a:r>
            <a:r>
              <a:rPr lang="en-US" sz="3600" b="1" u="sng" dirty="0" err="1">
                <a:solidFill>
                  <a:srgbClr val="0000CC"/>
                </a:solidFill>
                <a:latin typeface="Times New Roman" panose="02020603050405020304" pitchFamily="18" charset="0"/>
                <a:cs typeface="Times New Roman" panose="02020603050405020304" pitchFamily="18" charset="0"/>
              </a:rPr>
              <a:t>điểm</a:t>
            </a:r>
            <a:r>
              <a:rPr lang="en-US" sz="3600" b="1" u="sng" dirty="0">
                <a:solidFill>
                  <a:srgbClr val="0000CC"/>
                </a:solidFill>
                <a:latin typeface="Times New Roman" panose="02020603050405020304" pitchFamily="18" charset="0"/>
                <a:cs typeface="Times New Roman" panose="02020603050405020304" pitchFamily="18" charset="0"/>
              </a:rPr>
              <a:t> </a:t>
            </a:r>
            <a:r>
              <a:rPr lang="en-US" sz="3600" b="1" u="sng" dirty="0" err="1">
                <a:solidFill>
                  <a:srgbClr val="0000CC"/>
                </a:solidFill>
                <a:latin typeface="Times New Roman" panose="02020603050405020304" pitchFamily="18" charset="0"/>
                <a:cs typeface="Times New Roman" panose="02020603050405020304" pitchFamily="18" charset="0"/>
              </a:rPr>
              <a:t>truyền</a:t>
            </a:r>
            <a:r>
              <a:rPr lang="en-US" sz="3600" b="1" u="sng" dirty="0">
                <a:solidFill>
                  <a:srgbClr val="0000CC"/>
                </a:solidFill>
                <a:latin typeface="Times New Roman" panose="02020603050405020304" pitchFamily="18" charset="0"/>
                <a:cs typeface="Times New Roman" panose="02020603050405020304" pitchFamily="18" charset="0"/>
              </a:rPr>
              <a:t> </a:t>
            </a:r>
            <a:r>
              <a:rPr lang="en-US" sz="3600" b="1" u="sng" dirty="0" err="1">
                <a:solidFill>
                  <a:srgbClr val="0000CC"/>
                </a:solidFill>
                <a:latin typeface="Times New Roman" panose="02020603050405020304" pitchFamily="18" charset="0"/>
                <a:cs typeface="Times New Roman" panose="02020603050405020304" pitchFamily="18" charset="0"/>
              </a:rPr>
              <a:t>thuyết</a:t>
            </a:r>
            <a:r>
              <a:rPr lang="en-US" sz="3600" b="1" u="sng" dirty="0">
                <a:solidFill>
                  <a:srgbClr val="0000CC"/>
                </a:solidFill>
                <a:latin typeface="Times New Roman" panose="02020603050405020304" pitchFamily="18" charset="0"/>
                <a:cs typeface="Times New Roman" panose="02020603050405020304" pitchFamily="18" charset="0"/>
              </a:rPr>
              <a:t>:</a:t>
            </a:r>
          </a:p>
          <a:p>
            <a:pPr algn="just">
              <a:lnSpc>
                <a:spcPct val="90000"/>
              </a:lnSpc>
              <a:spcAft>
                <a:spcPts val="600"/>
              </a:spcAft>
            </a:pPr>
            <a:r>
              <a:rPr lang="en-US" sz="3600" dirty="0" err="1">
                <a:solidFill>
                  <a:srgbClr val="0000CC"/>
                </a:solidFill>
                <a:latin typeface="Times New Roman" panose="02020603050405020304" pitchFamily="18" charset="0"/>
                <a:cs typeface="Times New Roman" panose="02020603050405020304" pitchFamily="18" charset="0"/>
              </a:rPr>
              <a:t>Cốt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truyện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sử</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dụng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yếu</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tố</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kì</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ảo</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hoang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đường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smtClean="0">
                <a:solidFill>
                  <a:srgbClr val="0000CC"/>
                </a:solidFill>
                <a:latin typeface="Times New Roman" panose="02020603050405020304" pitchFamily="18" charset="0"/>
                <a:cs typeface="Times New Roman" panose="02020603050405020304" pitchFamily="18" charset="0"/>
              </a:rPr>
              <a:t>-&gt; </a:t>
            </a:r>
            <a:r>
              <a:rPr lang="en-US" sz="3600" dirty="0" err="1" smtClean="0">
                <a:solidFill>
                  <a:srgbClr val="0000CC"/>
                </a:solidFill>
                <a:latin typeface="Times New Roman" panose="02020603050405020304" pitchFamily="18" charset="0"/>
                <a:cs typeface="Times New Roman" panose="02020603050405020304" pitchFamily="18" charset="0"/>
              </a:rPr>
              <a:t>thể</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hiện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sức</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mạnh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tài</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năng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nhân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vật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anh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hùng</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lịch</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sử</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phép</a:t>
            </a:r>
            <a:r>
              <a:rPr lang="en-US" sz="3600" dirty="0" smtClean="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thuật</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của</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a:solidFill>
                  <a:srgbClr val="0000CC"/>
                </a:solidFill>
                <a:latin typeface="Times New Roman" panose="02020603050405020304" pitchFamily="18" charset="0"/>
                <a:cs typeface="Times New Roman" panose="02020603050405020304" pitchFamily="18" charset="0"/>
              </a:rPr>
              <a:t>thần</a:t>
            </a:r>
            <a:r>
              <a:rPr lang="en-US" sz="3600" dirty="0">
                <a:solidFill>
                  <a:srgbClr val="0000CC"/>
                </a:solidFill>
                <a:latin typeface="Times New Roman" panose="02020603050405020304" pitchFamily="18" charset="0"/>
                <a:cs typeface="Times New Roman" panose="02020603050405020304" pitchFamily="18" charset="0"/>
              </a:rPr>
              <a:t> </a:t>
            </a:r>
            <a:r>
              <a:rPr lang="en-US" sz="3600" dirty="0" err="1" smtClean="0">
                <a:solidFill>
                  <a:srgbClr val="0000CC"/>
                </a:solidFill>
                <a:latin typeface="Times New Roman" panose="02020603050405020304" pitchFamily="18" charset="0"/>
                <a:cs typeface="Times New Roman" panose="02020603050405020304" pitchFamily="18" charset="0"/>
              </a:rPr>
              <a:t>linh</a:t>
            </a:r>
            <a:r>
              <a:rPr lang="en-US" sz="36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157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073D59-3CC9-234D-B58C-F35D3A0EE332}"/>
              </a:ext>
            </a:extLst>
          </p:cNvPr>
          <p:cNvSpPr/>
          <p:nvPr/>
        </p:nvSpPr>
        <p:spPr>
          <a:xfrm>
            <a:off x="174163" y="10957"/>
            <a:ext cx="10077450" cy="990600"/>
          </a:xfrm>
          <a:prstGeom prst="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Times New Roman" panose="02020603050405020304" pitchFamily="18" charset="0"/>
                <a:cs typeface="Times New Roman" panose="02020603050405020304" pitchFamily="18" charset="0"/>
              </a:rPr>
              <a:t>2. </a:t>
            </a:r>
            <a:r>
              <a:rPr lang="en-US" sz="4000" b="1" dirty="0" err="1" smtClean="0">
                <a:solidFill>
                  <a:srgbClr val="FF0000"/>
                </a:solidFill>
                <a:latin typeface="Times New Roman" panose="02020603050405020304" pitchFamily="18" charset="0"/>
                <a:cs typeface="Times New Roman" panose="02020603050405020304" pitchFamily="18" charset="0"/>
              </a:rPr>
              <a:t>Bối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cảnh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xảy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ra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câu</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chuyện</a:t>
            </a:r>
            <a:endParaRPr lang="en-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F9DAD4D-B71F-A74E-9F83-51C8F57765CF}"/>
              </a:ext>
            </a:extLst>
          </p:cNvPr>
          <p:cNvGraphicFramePr>
            <a:graphicFrameLocks noGrp="1"/>
          </p:cNvGraphicFramePr>
          <p:nvPr>
            <p:extLst>
              <p:ext uri="{D42A27DB-BD31-4B8C-83A1-F6EECF244321}">
                <p14:modId xmlns:p14="http://schemas.microsoft.com/office/powerpoint/2010/main" val="633450007"/>
              </p:ext>
            </p:extLst>
          </p:nvPr>
        </p:nvGraphicFramePr>
        <p:xfrm>
          <a:off x="174163" y="1124852"/>
          <a:ext cx="8828440" cy="4471423"/>
        </p:xfrm>
        <a:graphic>
          <a:graphicData uri="http://schemas.openxmlformats.org/drawingml/2006/table">
            <a:tbl>
              <a:tblPr>
                <a:tableStyleId>{5C22544A-7EE6-4342-B048-85BDC9FD1C3A}</a:tableStyleId>
              </a:tblPr>
              <a:tblGrid>
                <a:gridCol w="2748229">
                  <a:extLst>
                    <a:ext uri="{9D8B030D-6E8A-4147-A177-3AD203B41FA5}">
                      <a16:colId xmlns:a16="http://schemas.microsoft.com/office/drawing/2014/main" val="4173405386"/>
                    </a:ext>
                  </a:extLst>
                </a:gridCol>
                <a:gridCol w="3136837">
                  <a:extLst>
                    <a:ext uri="{9D8B030D-6E8A-4147-A177-3AD203B41FA5}">
                      <a16:colId xmlns:a16="http://schemas.microsoft.com/office/drawing/2014/main" val="2694554010"/>
                    </a:ext>
                  </a:extLst>
                </a:gridCol>
                <a:gridCol w="2943374">
                  <a:extLst>
                    <a:ext uri="{9D8B030D-6E8A-4147-A177-3AD203B41FA5}">
                      <a16:colId xmlns:a16="http://schemas.microsoft.com/office/drawing/2014/main" val="292104407"/>
                    </a:ext>
                  </a:extLst>
                </a:gridCol>
              </a:tblGrid>
              <a:tr h="853325">
                <a:tc>
                  <a:txBody>
                    <a:bodyPr/>
                    <a:lstStyle/>
                    <a:p>
                      <a:pPr algn="ctr">
                        <a:lnSpc>
                          <a:spcPct val="150000"/>
                        </a:lnSpc>
                      </a:pPr>
                      <a:r>
                        <a:rPr lang="en-US" sz="3000" b="1" kern="100" dirty="0" err="1">
                          <a:solidFill>
                            <a:srgbClr val="0000CC"/>
                          </a:solidFill>
                          <a:effectLst/>
                          <a:latin typeface="#9Slide03 Arima Madurai Bold" pitchFamily="2" charset="77"/>
                          <a:cs typeface="#9Slide03 Arima Madurai Bold" pitchFamily="2" charset="77"/>
                        </a:rPr>
                        <a:t>Sự</a:t>
                      </a:r>
                      <a:r>
                        <a:rPr lang="en-US" sz="3000" b="1" kern="100" dirty="0">
                          <a:solidFill>
                            <a:srgbClr val="0000CC"/>
                          </a:solidFill>
                          <a:effectLst/>
                          <a:latin typeface="#9Slide03 Arima Madurai Bold" pitchFamily="2" charset="77"/>
                          <a:cs typeface="#9Slide03 Arima Madurai Bold" pitchFamily="2" charset="77"/>
                        </a:rPr>
                        <a:t> </a:t>
                      </a:r>
                      <a:r>
                        <a:rPr lang="en-US" sz="3000" b="1" kern="100" dirty="0" err="1">
                          <a:solidFill>
                            <a:srgbClr val="0000CC"/>
                          </a:solidFill>
                          <a:effectLst/>
                          <a:latin typeface="#9Slide03 Arima Madurai Bold" pitchFamily="2" charset="77"/>
                          <a:cs typeface="#9Slide03 Arima Madurai Bold" pitchFamily="2" charset="77"/>
                        </a:rPr>
                        <a:t>việc</a:t>
                      </a:r>
                      <a:endParaRPr lang="en-VN" sz="3000" b="1" kern="100" dirty="0">
                        <a:solidFill>
                          <a:srgbClr val="0000CC"/>
                        </a:solidFill>
                        <a:effectLst/>
                        <a:latin typeface="#9Slide03 Arima Madurai Bold" pitchFamily="2" charset="77"/>
                        <a:ea typeface="SimSun" panose="02010600030101010101" pitchFamily="2" charset="-122"/>
                        <a:cs typeface="#9Slide03 Arima Madurai Bold"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pPr>
                      <a:r>
                        <a:rPr lang="en-US" sz="3000" b="1" kern="100">
                          <a:solidFill>
                            <a:srgbClr val="0000CC"/>
                          </a:solidFill>
                          <a:effectLst/>
                          <a:latin typeface="#9Slide03 Arima Madurai Bold" pitchFamily="2" charset="77"/>
                          <a:cs typeface="#9Slide03 Arima Madurai Bold" pitchFamily="2" charset="77"/>
                        </a:rPr>
                        <a:t>Thời gian</a:t>
                      </a:r>
                      <a:endParaRPr lang="en-VN" sz="3000" b="1" kern="100">
                        <a:solidFill>
                          <a:srgbClr val="0000CC"/>
                        </a:solidFill>
                        <a:effectLst/>
                        <a:latin typeface="#9Slide03 Arima Madurai Bold" pitchFamily="2" charset="77"/>
                        <a:ea typeface="SimSun" panose="02010600030101010101" pitchFamily="2" charset="-122"/>
                        <a:cs typeface="#9Slide03 Arima Madurai Bold"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pPr>
                      <a:r>
                        <a:rPr lang="en-US" sz="3000" b="1" kern="100" dirty="0" err="1">
                          <a:solidFill>
                            <a:srgbClr val="0000CC"/>
                          </a:solidFill>
                          <a:effectLst/>
                          <a:latin typeface="#9Slide03 Arima Madurai Bold" pitchFamily="2" charset="77"/>
                          <a:cs typeface="#9Slide03 Arima Madurai Bold" pitchFamily="2" charset="77"/>
                        </a:rPr>
                        <a:t>Không</a:t>
                      </a:r>
                      <a:r>
                        <a:rPr lang="en-US" sz="3000" b="1" kern="100" dirty="0">
                          <a:solidFill>
                            <a:srgbClr val="0000CC"/>
                          </a:solidFill>
                          <a:effectLst/>
                          <a:latin typeface="#9Slide03 Arima Madurai Bold" pitchFamily="2" charset="77"/>
                          <a:cs typeface="#9Slide03 Arima Madurai Bold" pitchFamily="2" charset="77"/>
                        </a:rPr>
                        <a:t> </a:t>
                      </a:r>
                      <a:r>
                        <a:rPr lang="en-US" sz="3000" b="1" kern="100" dirty="0" err="1">
                          <a:solidFill>
                            <a:srgbClr val="0000CC"/>
                          </a:solidFill>
                          <a:effectLst/>
                          <a:latin typeface="#9Slide03 Arima Madurai Bold" pitchFamily="2" charset="77"/>
                          <a:cs typeface="#9Slide03 Arima Madurai Bold" pitchFamily="2" charset="77"/>
                        </a:rPr>
                        <a:t>gian</a:t>
                      </a:r>
                      <a:endParaRPr lang="en-VN" sz="3000" b="1" kern="100" dirty="0">
                        <a:solidFill>
                          <a:srgbClr val="0000CC"/>
                        </a:solidFill>
                        <a:effectLst/>
                        <a:latin typeface="#9Slide03 Arima Madurai Bold" pitchFamily="2" charset="77"/>
                        <a:ea typeface="SimSun" panose="02010600030101010101" pitchFamily="2" charset="-122"/>
                        <a:cs typeface="#9Slide03 Arima Madurai Bold"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590138158"/>
                  </a:ext>
                </a:extLst>
              </a:tr>
              <a:tr h="1809049">
                <a:tc>
                  <a:txBody>
                    <a:bodyPr/>
                    <a:lstStyle/>
                    <a:p>
                      <a:pPr algn="ctr">
                        <a:lnSpc>
                          <a:spcPct val="150000"/>
                        </a:lnSpc>
                      </a:pPr>
                      <a:r>
                        <a:rPr lang="en-US" sz="3000" kern="100" dirty="0">
                          <a:solidFill>
                            <a:srgbClr val="0000CC"/>
                          </a:solidFill>
                          <a:effectLst/>
                          <a:latin typeface="#9Slide03 Arima Madurai" pitchFamily="2" charset="77"/>
                          <a:cs typeface="#9Slide03 Arima Madurai" pitchFamily="2" charset="77"/>
                        </a:rPr>
                        <a:t>Cho </a:t>
                      </a:r>
                      <a:r>
                        <a:rPr lang="en-US" sz="3000" kern="100" dirty="0" err="1">
                          <a:solidFill>
                            <a:srgbClr val="0000CC"/>
                          </a:solidFill>
                          <a:effectLst/>
                          <a:latin typeface="#9Slide03 Arima Madurai" pitchFamily="2" charset="77"/>
                          <a:cs typeface="#9Slide03 Arima Madurai" pitchFamily="2" charset="77"/>
                        </a:rPr>
                        <a:t>mượn</a:t>
                      </a:r>
                      <a:r>
                        <a:rPr lang="en-US" sz="3000" kern="100" dirty="0">
                          <a:solidFill>
                            <a:srgbClr val="0000CC"/>
                          </a:solidFill>
                          <a:effectLst/>
                          <a:latin typeface="#9Slide03 Arima Madurai" pitchFamily="2" charset="77"/>
                          <a:cs typeface="#9Slide03 Arima Madurai" pitchFamily="2" charset="77"/>
                        </a:rPr>
                        <a:t> </a:t>
                      </a:r>
                      <a:r>
                        <a:rPr lang="en-US" sz="3000" kern="100" dirty="0" err="1">
                          <a:solidFill>
                            <a:srgbClr val="0000CC"/>
                          </a:solidFill>
                          <a:effectLst/>
                          <a:latin typeface="#9Slide03 Arima Madurai" pitchFamily="2" charset="77"/>
                          <a:cs typeface="#9Slide03 Arima Madurai" pitchFamily="2" charset="77"/>
                        </a:rPr>
                        <a:t>gươm</a:t>
                      </a:r>
                      <a:r>
                        <a:rPr lang="en-US" sz="3000" kern="100" dirty="0">
                          <a:solidFill>
                            <a:srgbClr val="0000CC"/>
                          </a:solidFill>
                          <a:effectLst/>
                          <a:latin typeface="#9Slide03 Arima Madurai" pitchFamily="2" charset="77"/>
                          <a:cs typeface="#9Slide03 Arima Madurai" pitchFamily="2" charset="77"/>
                        </a:rPr>
                        <a:t> </a:t>
                      </a:r>
                      <a:r>
                        <a:rPr lang="en-US" sz="3000" kern="100" dirty="0" err="1">
                          <a:solidFill>
                            <a:srgbClr val="0000CC"/>
                          </a:solidFill>
                          <a:effectLst/>
                          <a:latin typeface="#9Slide03 Arima Madurai" pitchFamily="2" charset="77"/>
                          <a:cs typeface="#9Slide03 Arima Madurai" pitchFamily="2" charset="77"/>
                        </a:rPr>
                        <a:t>thần</a:t>
                      </a:r>
                      <a:endParaRPr lang="en-VN" sz="3000" kern="100" dirty="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pPr>
                      <a:r>
                        <a:rPr lang="en-US" sz="3000" kern="100" dirty="0">
                          <a:solidFill>
                            <a:srgbClr val="0000CC"/>
                          </a:solidFill>
                          <a:effectLst/>
                          <a:latin typeface="#9Slide03 Arima Madurai" pitchFamily="2" charset="77"/>
                          <a:cs typeface="#9Slide03 Arima Madurai" pitchFamily="2" charset="77"/>
                        </a:rPr>
                        <a:t> </a:t>
                      </a:r>
                      <a:endParaRPr lang="en-VN" sz="3000" kern="100" dirty="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just">
                        <a:lnSpc>
                          <a:spcPct val="150000"/>
                        </a:lnSpc>
                      </a:pPr>
                      <a:r>
                        <a:rPr lang="en-US" sz="3000" kern="100">
                          <a:solidFill>
                            <a:srgbClr val="0000CC"/>
                          </a:solidFill>
                          <a:effectLst/>
                          <a:latin typeface="#9Slide03 Arima Madurai" pitchFamily="2" charset="77"/>
                          <a:cs typeface="#9Slide03 Arima Madurai" pitchFamily="2" charset="77"/>
                        </a:rPr>
                        <a:t> </a:t>
                      </a:r>
                      <a:endParaRPr lang="en-VN" sz="3000" kern="10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319679390"/>
                  </a:ext>
                </a:extLst>
              </a:tr>
              <a:tr h="1809049">
                <a:tc>
                  <a:txBody>
                    <a:bodyPr/>
                    <a:lstStyle/>
                    <a:p>
                      <a:pPr algn="ctr">
                        <a:lnSpc>
                          <a:spcPct val="150000"/>
                        </a:lnSpc>
                      </a:pPr>
                      <a:r>
                        <a:rPr lang="en-US" sz="3000" kern="100" dirty="0" err="1">
                          <a:solidFill>
                            <a:srgbClr val="0000CC"/>
                          </a:solidFill>
                          <a:effectLst/>
                          <a:latin typeface="#9Slide03 Arima Madurai" pitchFamily="2" charset="77"/>
                          <a:cs typeface="#9Slide03 Arima Madurai" pitchFamily="2" charset="77"/>
                        </a:rPr>
                        <a:t>Đòi</a:t>
                      </a:r>
                      <a:r>
                        <a:rPr lang="en-US" sz="3000" kern="100" dirty="0">
                          <a:solidFill>
                            <a:srgbClr val="0000CC"/>
                          </a:solidFill>
                          <a:effectLst/>
                          <a:latin typeface="#9Slide03 Arima Madurai" pitchFamily="2" charset="77"/>
                          <a:cs typeface="#9Slide03 Arima Madurai" pitchFamily="2" charset="77"/>
                        </a:rPr>
                        <a:t> </a:t>
                      </a:r>
                      <a:r>
                        <a:rPr lang="en-US" sz="3000" kern="100" dirty="0" err="1">
                          <a:solidFill>
                            <a:srgbClr val="0000CC"/>
                          </a:solidFill>
                          <a:effectLst/>
                          <a:latin typeface="#9Slide03 Arima Madurai" pitchFamily="2" charset="77"/>
                          <a:cs typeface="#9Slide03 Arima Madurai" pitchFamily="2" charset="77"/>
                        </a:rPr>
                        <a:t>lại</a:t>
                      </a:r>
                      <a:r>
                        <a:rPr lang="en-US" sz="3000" kern="100" dirty="0">
                          <a:solidFill>
                            <a:srgbClr val="0000CC"/>
                          </a:solidFill>
                          <a:effectLst/>
                          <a:latin typeface="#9Slide03 Arima Madurai" pitchFamily="2" charset="77"/>
                          <a:cs typeface="#9Slide03 Arima Madurai" pitchFamily="2" charset="77"/>
                        </a:rPr>
                        <a:t> </a:t>
                      </a:r>
                      <a:r>
                        <a:rPr lang="en-US" sz="3000" kern="100" dirty="0" err="1">
                          <a:solidFill>
                            <a:srgbClr val="0000CC"/>
                          </a:solidFill>
                          <a:effectLst/>
                          <a:latin typeface="#9Slide03 Arima Madurai" pitchFamily="2" charset="77"/>
                          <a:cs typeface="#9Slide03 Arima Madurai" pitchFamily="2" charset="77"/>
                        </a:rPr>
                        <a:t>gươm</a:t>
                      </a:r>
                      <a:r>
                        <a:rPr lang="en-US" sz="3000" kern="100" dirty="0">
                          <a:solidFill>
                            <a:srgbClr val="0000CC"/>
                          </a:solidFill>
                          <a:effectLst/>
                          <a:latin typeface="#9Slide03 Arima Madurai" pitchFamily="2" charset="77"/>
                          <a:cs typeface="#9Slide03 Arima Madurai" pitchFamily="2" charset="77"/>
                        </a:rPr>
                        <a:t> </a:t>
                      </a:r>
                      <a:r>
                        <a:rPr lang="en-US" sz="3000" kern="100" dirty="0" err="1">
                          <a:solidFill>
                            <a:srgbClr val="0000CC"/>
                          </a:solidFill>
                          <a:effectLst/>
                          <a:latin typeface="#9Slide03 Arima Madurai" pitchFamily="2" charset="77"/>
                          <a:cs typeface="#9Slide03 Arima Madurai" pitchFamily="2" charset="77"/>
                        </a:rPr>
                        <a:t>thần</a:t>
                      </a:r>
                      <a:endParaRPr lang="en-VN" sz="3000" kern="100" dirty="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pPr>
                      <a:r>
                        <a:rPr lang="en-US" sz="3000" kern="100" dirty="0">
                          <a:solidFill>
                            <a:srgbClr val="0000CC"/>
                          </a:solidFill>
                          <a:effectLst/>
                          <a:latin typeface="#9Slide03 Arima Madurai" pitchFamily="2" charset="77"/>
                          <a:cs typeface="#9Slide03 Arima Madurai" pitchFamily="2" charset="77"/>
                        </a:rPr>
                        <a:t> </a:t>
                      </a:r>
                      <a:endParaRPr lang="en-VN" sz="3000" kern="100" dirty="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just">
                        <a:lnSpc>
                          <a:spcPct val="150000"/>
                        </a:lnSpc>
                      </a:pPr>
                      <a:r>
                        <a:rPr lang="en-US" sz="3000" kern="100" dirty="0">
                          <a:solidFill>
                            <a:srgbClr val="0000CC"/>
                          </a:solidFill>
                          <a:effectLst/>
                          <a:latin typeface="#9Slide03 Arima Madurai" pitchFamily="2" charset="77"/>
                          <a:cs typeface="#9Slide03 Arima Madurai" pitchFamily="2" charset="77"/>
                        </a:rPr>
                        <a:t> </a:t>
                      </a:r>
                      <a:endParaRPr lang="en-VN" sz="3000" kern="100" dirty="0">
                        <a:solidFill>
                          <a:srgbClr val="0000CC"/>
                        </a:solidFill>
                        <a:effectLst/>
                        <a:latin typeface="#9Slide03 Arima Madurai" pitchFamily="2" charset="77"/>
                        <a:ea typeface="SimSun" panose="02010600030101010101" pitchFamily="2" charset="-122"/>
                        <a:cs typeface="#9Slide03 Arima Madurai" pitchFamily="2" charset="77"/>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768938153"/>
                  </a:ext>
                </a:extLst>
              </a:tr>
            </a:tbl>
          </a:graphicData>
        </a:graphic>
      </p:graphicFrame>
      <p:pic>
        <p:nvPicPr>
          <p:cNvPr id="7" name="Picture 288" descr="35">
            <a:extLst>
              <a:ext uri="{FF2B5EF4-FFF2-40B4-BE49-F238E27FC236}">
                <a16:creationId xmlns:a16="http://schemas.microsoft.com/office/drawing/2014/main" id="{8716E745-2AAB-384C-9080-493624985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391" y="2578251"/>
            <a:ext cx="3741821" cy="21955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oy, doll&#10;&#10;Description automatically generated">
            <a:extLst>
              <a:ext uri="{FF2B5EF4-FFF2-40B4-BE49-F238E27FC236}">
                <a16:creationId xmlns:a16="http://schemas.microsoft.com/office/drawing/2014/main" id="{FC708F24-7E75-9B4A-8003-9C462EBB1422}"/>
              </a:ext>
            </a:extLst>
          </p:cNvPr>
          <p:cNvPicPr>
            <a:picLocks noChangeAspect="1"/>
          </p:cNvPicPr>
          <p:nvPr/>
        </p:nvPicPr>
        <p:blipFill>
          <a:blip r:embed="rId4"/>
          <a:stretch>
            <a:fillRect/>
          </a:stretch>
        </p:blipFill>
        <p:spPr>
          <a:xfrm>
            <a:off x="8147920" y="3933365"/>
            <a:ext cx="4044080" cy="3010360"/>
          </a:xfrm>
          <a:prstGeom prst="rect">
            <a:avLst/>
          </a:prstGeom>
        </p:spPr>
      </p:pic>
      <p:sp>
        <p:nvSpPr>
          <p:cNvPr id="10" name="TextBox 9">
            <a:extLst>
              <a:ext uri="{FF2B5EF4-FFF2-40B4-BE49-F238E27FC236}">
                <a16:creationId xmlns:a16="http://schemas.microsoft.com/office/drawing/2014/main" id="{758B32F2-F5BB-6B4E-AC96-1E67A9426A5C}"/>
              </a:ext>
            </a:extLst>
          </p:cNvPr>
          <p:cNvSpPr txBox="1"/>
          <p:nvPr/>
        </p:nvSpPr>
        <p:spPr>
          <a:xfrm>
            <a:off x="8768501" y="3360564"/>
            <a:ext cx="3657600" cy="630942"/>
          </a:xfrm>
          <a:prstGeom prst="rect">
            <a:avLst/>
          </a:prstGeom>
          <a:noFill/>
        </p:spPr>
        <p:txBody>
          <a:bodyPr wrap="square" rtlCol="0">
            <a:spAutoFit/>
          </a:bodyPr>
          <a:lstStyle/>
          <a:p>
            <a:pPr algn="ctr"/>
            <a:r>
              <a:rPr lang="en-US" sz="3500" b="1" dirty="0" err="1" smtClean="0">
                <a:solidFill>
                  <a:srgbClr val="7030A0"/>
                </a:solidFill>
                <a:latin typeface="Times New Roman" panose="02020603050405020304" pitchFamily="18" charset="0"/>
                <a:cs typeface="Times New Roman" panose="02020603050405020304" pitchFamily="18" charset="0"/>
              </a:rPr>
              <a:t>Phiếu</a:t>
            </a:r>
            <a:r>
              <a:rPr lang="en-US" sz="3500" b="1" dirty="0" smtClean="0">
                <a:solidFill>
                  <a:srgbClr val="7030A0"/>
                </a:solidFill>
                <a:latin typeface="Times New Roman" panose="02020603050405020304" pitchFamily="18" charset="0"/>
                <a:cs typeface="Times New Roman" panose="02020603050405020304" pitchFamily="18" charset="0"/>
              </a:rPr>
              <a:t> BT</a:t>
            </a:r>
            <a:endParaRPr lang="en-VN" sz="35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25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1A4717-6504-B140-8CDB-70B29964D2B1}"/>
              </a:ext>
            </a:extLst>
          </p:cNvPr>
          <p:cNvGraphicFramePr>
            <a:graphicFrameLocks noGrp="1"/>
          </p:cNvGraphicFramePr>
          <p:nvPr>
            <p:extLst>
              <p:ext uri="{D42A27DB-BD31-4B8C-83A1-F6EECF244321}">
                <p14:modId xmlns:p14="http://schemas.microsoft.com/office/powerpoint/2010/main" val="976357748"/>
              </p:ext>
            </p:extLst>
          </p:nvPr>
        </p:nvGraphicFramePr>
        <p:xfrm>
          <a:off x="208184" y="424133"/>
          <a:ext cx="11789851" cy="6330397"/>
        </p:xfrm>
        <a:graphic>
          <a:graphicData uri="http://schemas.openxmlformats.org/drawingml/2006/table">
            <a:tbl>
              <a:tblPr>
                <a:tableStyleId>{5C22544A-7EE6-4342-B048-85BDC9FD1C3A}</a:tableStyleId>
              </a:tblPr>
              <a:tblGrid>
                <a:gridCol w="3226240">
                  <a:extLst>
                    <a:ext uri="{9D8B030D-6E8A-4147-A177-3AD203B41FA5}">
                      <a16:colId xmlns:a16="http://schemas.microsoft.com/office/drawing/2014/main" val="2867119542"/>
                    </a:ext>
                  </a:extLst>
                </a:gridCol>
                <a:gridCol w="4632559">
                  <a:extLst>
                    <a:ext uri="{9D8B030D-6E8A-4147-A177-3AD203B41FA5}">
                      <a16:colId xmlns:a16="http://schemas.microsoft.com/office/drawing/2014/main" val="976077557"/>
                    </a:ext>
                  </a:extLst>
                </a:gridCol>
                <a:gridCol w="3931052">
                  <a:extLst>
                    <a:ext uri="{9D8B030D-6E8A-4147-A177-3AD203B41FA5}">
                      <a16:colId xmlns:a16="http://schemas.microsoft.com/office/drawing/2014/main" val="1362304499"/>
                    </a:ext>
                  </a:extLst>
                </a:gridCol>
              </a:tblGrid>
              <a:tr h="716840">
                <a:tc>
                  <a:txBody>
                    <a:bodyPr/>
                    <a:lstStyle/>
                    <a:p>
                      <a:pPr algn="ctr">
                        <a:lnSpc>
                          <a:spcPct val="150000"/>
                        </a:lnSpc>
                      </a:pPr>
                      <a:r>
                        <a:rPr lang="en-US" sz="3000" b="1" kern="100" dirty="0" err="1">
                          <a:solidFill>
                            <a:srgbClr val="FF0000"/>
                          </a:solidFill>
                          <a:effectLst/>
                          <a:latin typeface="Times New Roman" panose="02020603050405020304" pitchFamily="18" charset="0"/>
                          <a:cs typeface="Times New Roman" panose="02020603050405020304" pitchFamily="18" charset="0"/>
                        </a:rPr>
                        <a:t>Sự</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việc</a:t>
                      </a:r>
                      <a:endParaRPr lang="en-VN" sz="30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pPr>
                      <a:r>
                        <a:rPr lang="en-US" sz="3000" b="1" kern="100" dirty="0" err="1">
                          <a:solidFill>
                            <a:srgbClr val="FF0000"/>
                          </a:solidFill>
                          <a:effectLst/>
                          <a:latin typeface="Times New Roman" panose="02020603050405020304" pitchFamily="18" charset="0"/>
                          <a:cs typeface="Times New Roman" panose="02020603050405020304" pitchFamily="18" charset="0"/>
                        </a:rPr>
                        <a:t>Thời</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gian</a:t>
                      </a:r>
                      <a:endParaRPr lang="en-VN" sz="30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pPr>
                      <a:r>
                        <a:rPr lang="en-US" sz="3000" b="1" kern="100" dirty="0" err="1">
                          <a:solidFill>
                            <a:srgbClr val="FF0000"/>
                          </a:solidFill>
                          <a:effectLst/>
                          <a:latin typeface="Times New Roman" panose="02020603050405020304" pitchFamily="18" charset="0"/>
                          <a:cs typeface="Times New Roman" panose="02020603050405020304" pitchFamily="18" charset="0"/>
                        </a:rPr>
                        <a:t>Không</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gian</a:t>
                      </a:r>
                      <a:endParaRPr lang="en-VN" sz="30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42148306"/>
                  </a:ext>
                </a:extLst>
              </a:tr>
              <a:tr h="2488918">
                <a:tc>
                  <a:txBody>
                    <a:bodyPr/>
                    <a:lstStyle/>
                    <a:p>
                      <a:pPr algn="ctr">
                        <a:lnSpc>
                          <a:spcPct val="100000"/>
                        </a:lnSpc>
                      </a:pPr>
                      <a:endParaRPr lang="en-US" sz="3000" b="1" kern="100" dirty="0" smtClean="0">
                        <a:effectLst/>
                        <a:latin typeface="Times New Roman" panose="02020603050405020304" pitchFamily="18" charset="0"/>
                        <a:cs typeface="Times New Roman" panose="02020603050405020304" pitchFamily="18" charset="0"/>
                      </a:endParaRPr>
                    </a:p>
                    <a:p>
                      <a:pPr algn="ctr">
                        <a:lnSpc>
                          <a:spcPct val="100000"/>
                        </a:lnSpc>
                      </a:pPr>
                      <a:r>
                        <a:rPr lang="en-US" sz="3000" b="1" kern="100" dirty="0" smtClean="0">
                          <a:solidFill>
                            <a:srgbClr val="FF0000"/>
                          </a:solidFill>
                          <a:effectLst/>
                          <a:latin typeface="Times New Roman" panose="02020603050405020304" pitchFamily="18" charset="0"/>
                          <a:cs typeface="Times New Roman" panose="02020603050405020304" pitchFamily="18" charset="0"/>
                        </a:rPr>
                        <a:t>Cho </a:t>
                      </a:r>
                      <a:r>
                        <a:rPr lang="en-US" sz="3000" b="1" kern="100" dirty="0" err="1">
                          <a:solidFill>
                            <a:srgbClr val="FF0000"/>
                          </a:solidFill>
                          <a:effectLst/>
                          <a:latin typeface="Times New Roman" panose="02020603050405020304" pitchFamily="18" charset="0"/>
                          <a:cs typeface="Times New Roman" panose="02020603050405020304" pitchFamily="18" charset="0"/>
                        </a:rPr>
                        <a:t>mượn</a:t>
                      </a:r>
                      <a:r>
                        <a:rPr lang="en-US" sz="3000" b="1" kern="100" dirty="0">
                          <a:solidFill>
                            <a:srgbClr val="FF0000"/>
                          </a:solidFill>
                          <a:effectLst/>
                          <a:latin typeface="Times New Roman" panose="02020603050405020304" pitchFamily="18" charset="0"/>
                          <a:cs typeface="Times New Roman" panose="02020603050405020304" pitchFamily="18" charset="0"/>
                        </a:rPr>
                        <a:t> </a:t>
                      </a:r>
                    </a:p>
                    <a:p>
                      <a:pPr algn="ctr">
                        <a:lnSpc>
                          <a:spcPct val="100000"/>
                        </a:lnSpc>
                      </a:pPr>
                      <a:r>
                        <a:rPr lang="en-US" sz="3000" b="1" kern="100" dirty="0" err="1">
                          <a:solidFill>
                            <a:srgbClr val="FF0000"/>
                          </a:solidFill>
                          <a:effectLst/>
                          <a:latin typeface="Times New Roman" panose="02020603050405020304" pitchFamily="18" charset="0"/>
                          <a:cs typeface="Times New Roman" panose="02020603050405020304" pitchFamily="18" charset="0"/>
                        </a:rPr>
                        <a:t>gươm</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thần</a:t>
                      </a:r>
                      <a:endParaRPr lang="en-VN" sz="30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ctr">
                        <a:lnSpc>
                          <a:spcPct val="150000"/>
                        </a:lnSpc>
                      </a:pPr>
                      <a:endParaRPr lang="en-VN" sz="3000" kern="1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ctr">
                        <a:lnSpc>
                          <a:spcPct val="150000"/>
                        </a:lnSpc>
                      </a:pPr>
                      <a:endParaRPr lang="en-VN" sz="3000" kern="1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36049659"/>
                  </a:ext>
                </a:extLst>
              </a:tr>
              <a:tr h="3124639">
                <a:tc>
                  <a:txBody>
                    <a:bodyPr/>
                    <a:lstStyle/>
                    <a:p>
                      <a:pPr algn="ctr">
                        <a:lnSpc>
                          <a:spcPct val="150000"/>
                        </a:lnSpc>
                      </a:pPr>
                      <a:endParaRPr lang="en-US" sz="3000" b="1" kern="100" dirty="0" smtClean="0">
                        <a:effectLst/>
                        <a:latin typeface="Times New Roman" panose="02020603050405020304" pitchFamily="18" charset="0"/>
                        <a:cs typeface="Times New Roman" panose="02020603050405020304" pitchFamily="18" charset="0"/>
                      </a:endParaRPr>
                    </a:p>
                    <a:p>
                      <a:pPr algn="ctr">
                        <a:lnSpc>
                          <a:spcPct val="150000"/>
                        </a:lnSpc>
                      </a:pPr>
                      <a:r>
                        <a:rPr lang="en-US" sz="3000" b="1" kern="100" dirty="0" err="1" smtClean="0">
                          <a:solidFill>
                            <a:srgbClr val="FF0000"/>
                          </a:solidFill>
                          <a:effectLst/>
                          <a:latin typeface="Times New Roman" panose="02020603050405020304" pitchFamily="18" charset="0"/>
                          <a:cs typeface="Times New Roman" panose="02020603050405020304" pitchFamily="18" charset="0"/>
                        </a:rPr>
                        <a:t>Đòi</a:t>
                      </a:r>
                      <a:r>
                        <a:rPr lang="en-US" sz="3000" b="1" kern="100" dirty="0" smtClean="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lại</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gươm</a:t>
                      </a:r>
                      <a:r>
                        <a:rPr lang="en-US" sz="3000" b="1" kern="100" dirty="0">
                          <a:solidFill>
                            <a:srgbClr val="FF0000"/>
                          </a:solidFill>
                          <a:effectLst/>
                          <a:latin typeface="Times New Roman" panose="02020603050405020304" pitchFamily="18" charset="0"/>
                          <a:cs typeface="Times New Roman" panose="02020603050405020304" pitchFamily="18" charset="0"/>
                        </a:rPr>
                        <a:t> </a:t>
                      </a:r>
                      <a:r>
                        <a:rPr lang="en-US" sz="3000" b="1" kern="100" dirty="0" err="1">
                          <a:solidFill>
                            <a:srgbClr val="FF0000"/>
                          </a:solidFill>
                          <a:effectLst/>
                          <a:latin typeface="Times New Roman" panose="02020603050405020304" pitchFamily="18" charset="0"/>
                          <a:cs typeface="Times New Roman" panose="02020603050405020304" pitchFamily="18" charset="0"/>
                        </a:rPr>
                        <a:t>thần</a:t>
                      </a:r>
                      <a:endParaRPr lang="en-VN" sz="30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20000"/>
                        <a:lumOff val="80000"/>
                      </a:schemeClr>
                    </a:solidFill>
                  </a:tcPr>
                </a:tc>
                <a:tc>
                  <a:txBody>
                    <a:bodyPr/>
                    <a:lstStyle/>
                    <a:p>
                      <a:pPr algn="just">
                        <a:lnSpc>
                          <a:spcPct val="100000"/>
                        </a:lnSpc>
                      </a:pPr>
                      <a:endParaRPr lang="en-VN" sz="3200" kern="1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tc>
                  <a:txBody>
                    <a:bodyPr/>
                    <a:lstStyle/>
                    <a:p>
                      <a:pPr algn="just">
                        <a:lnSpc>
                          <a:spcPct val="100000"/>
                        </a:lnSpc>
                      </a:pPr>
                      <a:endParaRPr lang="en-VN" sz="3200" kern="100" dirty="0">
                        <a:solidFill>
                          <a:srgbClr val="0000CC"/>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5058520"/>
                  </a:ext>
                </a:extLst>
              </a:tr>
            </a:tbl>
          </a:graphicData>
        </a:graphic>
      </p:graphicFrame>
      <p:sp>
        <p:nvSpPr>
          <p:cNvPr id="2" name="Rectangle 1"/>
          <p:cNvSpPr/>
          <p:nvPr/>
        </p:nvSpPr>
        <p:spPr>
          <a:xfrm>
            <a:off x="3768436" y="1569582"/>
            <a:ext cx="3962401" cy="1077218"/>
          </a:xfrm>
          <a:prstGeom prst="rect">
            <a:avLst/>
          </a:prstGeom>
        </p:spPr>
        <p:txBody>
          <a:bodyPr wrap="square">
            <a:spAutoFit/>
          </a:bodyPr>
          <a:lstStyle/>
          <a:p>
            <a:pPr algn="just"/>
            <a:r>
              <a:rPr lang="en-US" sz="3200" kern="100" dirty="0" err="1">
                <a:solidFill>
                  <a:srgbClr val="0000CC"/>
                </a:solidFill>
                <a:latin typeface="Times New Roman" panose="02020603050405020304" pitchFamily="18" charset="0"/>
                <a:cs typeface="Times New Roman" panose="02020603050405020304" pitchFamily="18" charset="0"/>
              </a:rPr>
              <a:t>Buổi</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đầu</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khởi</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nghĩa</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khó</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khăn</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chồng</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chất</a:t>
            </a:r>
            <a:endParaRPr lang="en-VN" sz="3200" kern="1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p:cNvSpPr/>
          <p:nvPr/>
        </p:nvSpPr>
        <p:spPr>
          <a:xfrm>
            <a:off x="8160328" y="1569582"/>
            <a:ext cx="3616035" cy="1569660"/>
          </a:xfrm>
          <a:prstGeom prst="rect">
            <a:avLst/>
          </a:prstGeom>
        </p:spPr>
        <p:txBody>
          <a:bodyPr wrap="square">
            <a:spAutoFit/>
          </a:bodyPr>
          <a:lstStyle/>
          <a:p>
            <a:pPr algn="just"/>
            <a:r>
              <a:rPr lang="en-US" sz="3200" kern="100" dirty="0" err="1">
                <a:solidFill>
                  <a:srgbClr val="0000CC"/>
                </a:solidFill>
                <a:latin typeface="Times New Roman" panose="02020603050405020304" pitchFamily="18" charset="0"/>
                <a:cs typeface="Times New Roman" panose="02020603050405020304" pitchFamily="18" charset="0"/>
              </a:rPr>
              <a:t>Vùng</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núi</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rừng</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Thanh</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Hóa</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xa</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xôi</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hiểm</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trở</a:t>
            </a:r>
            <a:endParaRPr lang="en-VN" sz="3200" kern="1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6" name="Rectangle 5"/>
          <p:cNvSpPr/>
          <p:nvPr/>
        </p:nvSpPr>
        <p:spPr>
          <a:xfrm>
            <a:off x="8575964" y="4240537"/>
            <a:ext cx="3075709" cy="1077218"/>
          </a:xfrm>
          <a:prstGeom prst="rect">
            <a:avLst/>
          </a:prstGeom>
        </p:spPr>
        <p:txBody>
          <a:bodyPr wrap="square">
            <a:spAutoFit/>
          </a:bodyPr>
          <a:lstStyle/>
          <a:p>
            <a:pPr lvl="0" algn="just"/>
            <a:r>
              <a:rPr lang="en-US" sz="3200" kern="100" dirty="0" err="1" smtClean="0">
                <a:solidFill>
                  <a:srgbClr val="0000CC"/>
                </a:solidFill>
                <a:latin typeface="Times New Roman" panose="02020603050405020304" pitchFamily="18" charset="0"/>
                <a:cs typeface="Times New Roman" panose="02020603050405020304" pitchFamily="18" charset="0"/>
              </a:rPr>
              <a:t>Trên</a:t>
            </a:r>
            <a:r>
              <a:rPr lang="en-US" sz="3200" kern="100" dirty="0" smtClean="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h</a:t>
            </a:r>
            <a:r>
              <a:rPr lang="en-US" sz="3200" kern="100" dirty="0" err="1" smtClean="0">
                <a:solidFill>
                  <a:srgbClr val="0000CC"/>
                </a:solidFill>
                <a:latin typeface="Times New Roman" panose="02020603050405020304" pitchFamily="18" charset="0"/>
                <a:cs typeface="Times New Roman" panose="02020603050405020304" pitchFamily="18" charset="0"/>
              </a:rPr>
              <a:t>ồ</a:t>
            </a:r>
            <a:r>
              <a:rPr lang="en-US" sz="3200" kern="100" dirty="0" smtClean="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Tả</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Vọng</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tại</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Thăng</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smtClean="0">
                <a:solidFill>
                  <a:srgbClr val="0000CC"/>
                </a:solidFill>
                <a:latin typeface="Times New Roman" panose="02020603050405020304" pitchFamily="18" charset="0"/>
                <a:cs typeface="Times New Roman" panose="02020603050405020304" pitchFamily="18" charset="0"/>
              </a:rPr>
              <a:t>Long</a:t>
            </a:r>
            <a:r>
              <a:rPr lang="en-US" sz="3200" kern="100" dirty="0">
                <a:solidFill>
                  <a:srgbClr val="0000CC"/>
                </a:solidFill>
                <a:latin typeface="Times New Roman" panose="02020603050405020304" pitchFamily="18" charset="0"/>
                <a:cs typeface="Times New Roman" panose="02020603050405020304" pitchFamily="18" charset="0"/>
              </a:rPr>
              <a:t>.</a:t>
            </a:r>
            <a:endParaRPr lang="en-VN" sz="3200" kern="1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Rectangle 6"/>
          <p:cNvSpPr/>
          <p:nvPr/>
        </p:nvSpPr>
        <p:spPr>
          <a:xfrm>
            <a:off x="3768436" y="4240537"/>
            <a:ext cx="4128655" cy="1569660"/>
          </a:xfrm>
          <a:prstGeom prst="rect">
            <a:avLst/>
          </a:prstGeom>
        </p:spPr>
        <p:txBody>
          <a:bodyPr wrap="square">
            <a:spAutoFit/>
          </a:bodyPr>
          <a:lstStyle/>
          <a:p>
            <a:pPr lvl="0" algn="just"/>
            <a:r>
              <a:rPr lang="en-US" sz="3200" kern="100" dirty="0" err="1">
                <a:solidFill>
                  <a:srgbClr val="0000CC"/>
                </a:solidFill>
                <a:latin typeface="Times New Roman" panose="02020603050405020304" pitchFamily="18" charset="0"/>
                <a:cs typeface="Times New Roman" panose="02020603050405020304" pitchFamily="18" charset="0"/>
              </a:rPr>
              <a:t>Khi</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đã</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đánh</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đuổi</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quân</a:t>
            </a:r>
            <a:r>
              <a:rPr lang="en-US" sz="3200" kern="100" dirty="0">
                <a:solidFill>
                  <a:prstClr val="black"/>
                </a:solidFill>
                <a:latin typeface="Times New Roman" panose="02020603050405020304" pitchFamily="18" charset="0"/>
                <a:cs typeface="Times New Roman" panose="02020603050405020304" pitchFamily="18" charset="0"/>
              </a:rPr>
              <a:t> Minh </a:t>
            </a:r>
            <a:r>
              <a:rPr lang="en-US" sz="3200" kern="100" dirty="0" err="1">
                <a:solidFill>
                  <a:prstClr val="black"/>
                </a:solidFill>
                <a:latin typeface="Times New Roman" panose="02020603050405020304" pitchFamily="18" charset="0"/>
                <a:cs typeface="Times New Roman" panose="02020603050405020304" pitchFamily="18" charset="0"/>
              </a:rPr>
              <a:t>ra</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khỏi</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bờ</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cõi</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đất</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nước</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trở</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prstClr val="black"/>
                </a:solidFill>
                <a:latin typeface="Times New Roman" panose="02020603050405020304" pitchFamily="18" charset="0"/>
                <a:cs typeface="Times New Roman" panose="02020603050405020304" pitchFamily="18" charset="0"/>
              </a:rPr>
              <a:t>ại</a:t>
            </a:r>
            <a:r>
              <a:rPr lang="en-US" sz="3200" kern="100" dirty="0">
                <a:solidFill>
                  <a:prstClr val="black"/>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hòa</a:t>
            </a:r>
            <a:r>
              <a:rPr lang="en-US" sz="3200" kern="100" dirty="0">
                <a:solidFill>
                  <a:srgbClr val="0000CC"/>
                </a:solidFill>
                <a:latin typeface="Times New Roman" panose="02020603050405020304" pitchFamily="18" charset="0"/>
                <a:cs typeface="Times New Roman" panose="02020603050405020304" pitchFamily="18" charset="0"/>
              </a:rPr>
              <a:t> </a:t>
            </a:r>
            <a:r>
              <a:rPr lang="en-US" sz="3200" kern="100" dirty="0" err="1">
                <a:solidFill>
                  <a:srgbClr val="0000CC"/>
                </a:solidFill>
                <a:latin typeface="Times New Roman" panose="02020603050405020304" pitchFamily="18" charset="0"/>
                <a:cs typeface="Times New Roman" panose="02020603050405020304" pitchFamily="18" charset="0"/>
              </a:rPr>
              <a:t>bình</a:t>
            </a:r>
            <a:endParaRPr lang="en-VN" sz="3200" kern="100" dirty="0">
              <a:solidFill>
                <a:srgbClr val="0000CC"/>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067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B5AC-D594-1140-8B8A-631D4DB7CB98}"/>
              </a:ext>
            </a:extLst>
          </p:cNvPr>
          <p:cNvSpPr>
            <a:spLocks noGrp="1"/>
          </p:cNvSpPr>
          <p:nvPr>
            <p:ph type="title"/>
          </p:nvPr>
        </p:nvSpPr>
        <p:spPr>
          <a:xfrm>
            <a:off x="304800" y="52420"/>
            <a:ext cx="11582400" cy="579420"/>
          </a:xfrm>
        </p:spPr>
        <p:txBody>
          <a:bodyPr>
            <a:noAutofit/>
          </a:bodyPr>
          <a:lstStyle/>
          <a:p>
            <a:pPr algn="ctr"/>
            <a:r>
              <a:rPr lang="en-US" sz="3500" b="1" i="1" dirty="0">
                <a:solidFill>
                  <a:srgbClr val="7030A0"/>
                </a:solidFill>
                <a:latin typeface="Times New Roman" panose="02020603050405020304" pitchFamily="18" charset="0"/>
                <a:cs typeface="Times New Roman" panose="02020603050405020304" pitchFamily="18" charset="0"/>
              </a:rPr>
              <a:t>C</a:t>
            </a:r>
            <a:r>
              <a:rPr lang="en-VN" sz="3500" b="1" i="1" dirty="0" smtClean="0">
                <a:solidFill>
                  <a:srgbClr val="7030A0"/>
                </a:solidFill>
                <a:latin typeface="Times New Roman" panose="02020603050405020304" pitchFamily="18" charset="0"/>
                <a:cs typeface="Times New Roman" panose="02020603050405020304" pitchFamily="18" charset="0"/>
              </a:rPr>
              <a:t>ác </a:t>
            </a:r>
            <a:r>
              <a:rPr lang="en-VN" sz="3500" b="1" i="1" dirty="0">
                <a:solidFill>
                  <a:srgbClr val="7030A0"/>
                </a:solidFill>
                <a:latin typeface="Times New Roman" panose="02020603050405020304" pitchFamily="18" charset="0"/>
                <a:cs typeface="Times New Roman" panose="02020603050405020304" pitchFamily="18" charset="0"/>
              </a:rPr>
              <a:t>sự kiện </a:t>
            </a:r>
            <a:r>
              <a:rPr lang="en-US" sz="3500" b="1" i="1" dirty="0" err="1" smtClean="0">
                <a:solidFill>
                  <a:srgbClr val="7030A0"/>
                </a:solidFill>
                <a:latin typeface="Times New Roman" panose="02020603050405020304" pitchFamily="18" charset="0"/>
                <a:cs typeface="Times New Roman" panose="02020603050405020304" pitchFamily="18" charset="0"/>
              </a:rPr>
              <a:t>diễn</a:t>
            </a:r>
            <a:r>
              <a:rPr lang="en-US" sz="3500" b="1" i="1" dirty="0" smtClean="0">
                <a:solidFill>
                  <a:srgbClr val="7030A0"/>
                </a:solidFill>
                <a:latin typeface="Times New Roman" panose="02020603050405020304" pitchFamily="18" charset="0"/>
                <a:cs typeface="Times New Roman" panose="02020603050405020304" pitchFamily="18" charset="0"/>
              </a:rPr>
              <a:t> </a:t>
            </a:r>
            <a:r>
              <a:rPr lang="en-US" sz="3500" b="1" i="1" dirty="0" err="1" smtClean="0">
                <a:solidFill>
                  <a:srgbClr val="7030A0"/>
                </a:solidFill>
                <a:latin typeface="Times New Roman" panose="02020603050405020304" pitchFamily="18" charset="0"/>
                <a:cs typeface="Times New Roman" panose="02020603050405020304" pitchFamily="18" charset="0"/>
              </a:rPr>
              <a:t>ra</a:t>
            </a:r>
            <a:r>
              <a:rPr lang="en-US" sz="3500" b="1" i="1" dirty="0" smtClean="0">
                <a:solidFill>
                  <a:srgbClr val="7030A0"/>
                </a:solidFill>
                <a:latin typeface="Times New Roman" panose="02020603050405020304" pitchFamily="18" charset="0"/>
                <a:cs typeface="Times New Roman" panose="02020603050405020304" pitchFamily="18" charset="0"/>
              </a:rPr>
              <a:t> </a:t>
            </a:r>
            <a:r>
              <a:rPr lang="en-VN" sz="3500" b="1" i="1" dirty="0" smtClean="0">
                <a:solidFill>
                  <a:srgbClr val="7030A0"/>
                </a:solidFill>
                <a:latin typeface="Times New Roman" panose="02020603050405020304" pitchFamily="18" charset="0"/>
                <a:cs typeface="Times New Roman" panose="02020603050405020304" pitchFamily="18" charset="0"/>
              </a:rPr>
              <a:t>trong </a:t>
            </a:r>
            <a:r>
              <a:rPr lang="en-VN" sz="3500" b="1" i="1" dirty="0">
                <a:solidFill>
                  <a:srgbClr val="7030A0"/>
                </a:solidFill>
                <a:latin typeface="Times New Roman" panose="02020603050405020304" pitchFamily="18" charset="0"/>
                <a:cs typeface="Times New Roman" panose="02020603050405020304" pitchFamily="18" charset="0"/>
              </a:rPr>
              <a:t>văn bản</a:t>
            </a:r>
          </a:p>
        </p:txBody>
      </p:sp>
      <p:sp>
        <p:nvSpPr>
          <p:cNvPr id="4" name="TextBox 3">
            <a:extLst>
              <a:ext uri="{FF2B5EF4-FFF2-40B4-BE49-F238E27FC236}">
                <a16:creationId xmlns:a16="http://schemas.microsoft.com/office/drawing/2014/main" id="{2A6E8BE1-0972-8D4C-BFD5-34B35A0A6FF4}"/>
              </a:ext>
            </a:extLst>
          </p:cNvPr>
          <p:cNvSpPr txBox="1"/>
          <p:nvPr/>
        </p:nvSpPr>
        <p:spPr>
          <a:xfrm>
            <a:off x="1370734" y="811949"/>
            <a:ext cx="10516466" cy="4708981"/>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1. </a:t>
            </a:r>
            <a:r>
              <a:rPr lang="en-US" sz="3000" dirty="0" err="1" smtClean="0">
                <a:latin typeface="Times New Roman" panose="02020603050405020304" pitchFamily="18" charset="0"/>
                <a:cs typeface="Times New Roman" panose="02020603050405020304" pitchFamily="18" charset="0"/>
              </a:rPr>
              <a:t>Quân</a:t>
            </a:r>
            <a:r>
              <a:rPr lang="en-US" sz="3000" dirty="0" smtClean="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Minh sang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ta</a:t>
            </a:r>
            <a:endParaRPr lang="en-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Lê</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khởi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nghĩa</a:t>
            </a:r>
            <a:r>
              <a:rPr lang="en-US" sz="3000" dirty="0">
                <a:latin typeface="Times New Roman" panose="02020603050405020304" pitchFamily="18" charset="0"/>
                <a:cs typeface="Times New Roman" panose="02020603050405020304" pitchFamily="18" charset="0"/>
              </a:rPr>
              <a:t> Lam </a:t>
            </a:r>
            <a:r>
              <a:rPr lang="en-US" sz="3000" dirty="0" err="1" smtClean="0">
                <a:latin typeface="Times New Roman" panose="02020603050405020304" pitchFamily="18" charset="0"/>
                <a:cs typeface="Times New Roman" panose="02020603050405020304" pitchFamily="18" charset="0"/>
              </a:rPr>
              <a:t>Sơn</a:t>
            </a:r>
            <a:r>
              <a:rPr lang="en-US" sz="3000" dirty="0" smtClean="0">
                <a:latin typeface="Times New Roman" panose="02020603050405020304" pitchFamily="18" charset="0"/>
                <a:cs typeface="Times New Roman" panose="02020603050405020304" pitchFamily="18" charset="0"/>
              </a:rPr>
              <a:t>.</a:t>
            </a:r>
          </a:p>
          <a:p>
            <a:r>
              <a:rPr lang="en-US" sz="3000" dirty="0" smtClean="0">
                <a:latin typeface="Times New Roman" panose="02020603050405020304" pitchFamily="18" charset="0"/>
                <a:cs typeface="Times New Roman" panose="02020603050405020304" pitchFamily="18" charset="0"/>
              </a:rPr>
              <a:t>3. </a:t>
            </a:r>
            <a:r>
              <a:rPr lang="en-US" sz="3000" dirty="0" err="1" smtClean="0">
                <a:latin typeface="Times New Roman" panose="02020603050405020304" pitchFamily="18" charset="0"/>
                <a:cs typeface="Times New Roman" panose="02020603050405020304" pitchFamily="18" charset="0"/>
              </a:rPr>
              <a:t>Lê</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Kéo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lưỡi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báu</a:t>
            </a:r>
            <a:endParaRPr lang="en-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4. </a:t>
            </a:r>
            <a:r>
              <a:rPr lang="en-US" sz="3000" dirty="0" err="1" smtClean="0">
                <a:latin typeface="Times New Roman" panose="02020603050405020304" pitchFamily="18" charset="0"/>
                <a:cs typeface="Times New Roman" panose="02020603050405020304" pitchFamily="18" charset="0"/>
              </a:rPr>
              <a:t>Lê</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ngọc</a:t>
            </a:r>
            <a:endParaRPr lang="en-VN" sz="3000" dirty="0">
              <a:latin typeface="Times New Roman" panose="02020603050405020304" pitchFamily="18" charset="0"/>
              <a:cs typeface="Times New Roman" panose="02020603050405020304" pitchFamily="18" charset="0"/>
            </a:endParaRPr>
          </a:p>
          <a:p>
            <a:pPr lvl="0"/>
            <a:r>
              <a:rPr lang="en-US" sz="3000" dirty="0" smtClean="0">
                <a:latin typeface="Times New Roman" panose="02020603050405020304" pitchFamily="18" charset="0"/>
                <a:cs typeface="Times New Roman" panose="02020603050405020304" pitchFamily="18" charset="0"/>
              </a:rPr>
              <a:t>5.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quân</a:t>
            </a:r>
            <a:r>
              <a:rPr lang="en-US" sz="3000" dirty="0">
                <a:latin typeface="Times New Roman" panose="02020603050405020304" pitchFamily="18" charset="0"/>
                <a:cs typeface="Times New Roman" panose="02020603050405020304" pitchFamily="18" charset="0"/>
              </a:rPr>
              <a:t> Minh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bạt</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vía</a:t>
            </a:r>
            <a:r>
              <a:rPr lang="en-US" sz="3000" dirty="0" smtClean="0">
                <a:latin typeface="Times New Roman" panose="02020603050405020304" pitchFamily="18" charset="0"/>
                <a:cs typeface="Times New Roman" panose="02020603050405020304" pitchFamily="18" charset="0"/>
              </a:rPr>
              <a:t>.</a:t>
            </a:r>
          </a:p>
          <a:p>
            <a:pPr lvl="0"/>
            <a:r>
              <a:rPr lang="en-US" sz="3000" dirty="0" smtClean="0">
                <a:latin typeface="Times New Roman" panose="02020603050405020304" pitchFamily="18" charset="0"/>
                <a:cs typeface="Times New Roman" panose="02020603050405020304" pitchFamily="18" charset="0"/>
              </a:rPr>
              <a:t>6. </a:t>
            </a:r>
            <a:r>
              <a:rPr lang="en-US" sz="3000" dirty="0" err="1" smtClean="0">
                <a:latin typeface="Times New Roman" panose="02020603050405020304" pitchFamily="18" charset="0"/>
                <a:cs typeface="Times New Roman" panose="02020603050405020304" pitchFamily="18" charset="0"/>
              </a:rPr>
              <a:t>Lê</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ngôi</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vua</a:t>
            </a:r>
            <a:r>
              <a:rPr lang="en-US" sz="3000" dirty="0" smtClean="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a:p>
            <a:pPr lvl="0"/>
            <a:r>
              <a:rPr lang="en-US" sz="3000" dirty="0" smtClean="0">
                <a:latin typeface="Times New Roman" panose="02020603050405020304" pitchFamily="18" charset="0"/>
                <a:cs typeface="Times New Roman" panose="02020603050405020304" pitchFamily="18" charset="0"/>
              </a:rPr>
              <a:t>7.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Long </a:t>
            </a:r>
            <a:r>
              <a:rPr lang="en-US" sz="3000" dirty="0" err="1">
                <a:latin typeface="Times New Roman" panose="02020603050405020304" pitchFamily="18" charset="0"/>
                <a:cs typeface="Times New Roman" panose="02020603050405020304" pitchFamily="18" charset="0"/>
              </a:rPr>
              <a:t>Quân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Rùa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đòi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gươm</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báu</a:t>
            </a:r>
            <a:r>
              <a:rPr lang="en-US" sz="3000" dirty="0" smtClean="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a:p>
            <a:pPr lvl="0"/>
            <a:r>
              <a:rPr lang="en-US" sz="3000" dirty="0" smtClean="0">
                <a:latin typeface="Times New Roman" panose="02020603050405020304" pitchFamily="18" charset="0"/>
                <a:cs typeface="Times New Roman" panose="02020603050405020304" pitchFamily="18" charset="0"/>
              </a:rPr>
              <a:t>8. </a:t>
            </a:r>
            <a:r>
              <a:rPr lang="en-US" sz="3000" dirty="0" err="1" smtClean="0">
                <a:latin typeface="Times New Roman" panose="02020603050405020304" pitchFamily="18" charset="0"/>
                <a:cs typeface="Times New Roman" panose="02020603050405020304" pitchFamily="18" charset="0"/>
              </a:rPr>
              <a:t>Lê</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gươm</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Vọng</a:t>
            </a:r>
            <a:r>
              <a:rPr lang="en-US" sz="3000" dirty="0" smtClean="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9. </a:t>
            </a:r>
            <a:r>
              <a:rPr lang="en-US" sz="3000" dirty="0" err="1" smtClean="0">
                <a:latin typeface="Times New Roman" panose="02020603050405020304" pitchFamily="18" charset="0"/>
                <a:cs typeface="Times New Roman" panose="02020603050405020304" pitchFamily="18" charset="0"/>
              </a:rPr>
              <a:t>Hồ</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Gươm</a:t>
            </a:r>
            <a:r>
              <a:rPr lang="en-US" sz="3000" dirty="0" smtClean="0">
                <a:latin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70734" y="6040582"/>
            <a:ext cx="8950036" cy="707886"/>
          </a:xfrm>
          <a:prstGeom prst="rect">
            <a:avLst/>
          </a:prstGeom>
          <a:solidFill>
            <a:srgbClr val="92D050"/>
          </a:solidFill>
        </p:spPr>
        <p:txBody>
          <a:bodyPr wrap="square" rtlCol="0">
            <a:spAutoFit/>
          </a:bodyPr>
          <a:lstStyle/>
          <a:p>
            <a:r>
              <a:rPr lang="en-US" sz="4000" dirty="0" smtClean="0">
                <a:solidFill>
                  <a:srgbClr val="7030A0"/>
                </a:solidFill>
                <a:latin typeface="Times New Roman" panose="02020603050405020304" pitchFamily="18" charset="0"/>
                <a:cs typeface="Times New Roman" panose="02020603050405020304" pitchFamily="18" charset="0"/>
              </a:rPr>
              <a:t>-&gt; </a:t>
            </a:r>
            <a:r>
              <a:rPr lang="en-US" sz="4000" dirty="0" err="1" smtClean="0">
                <a:solidFill>
                  <a:srgbClr val="7030A0"/>
                </a:solidFill>
                <a:latin typeface="Times New Roman" panose="02020603050405020304" pitchFamily="18" charset="0"/>
                <a:cs typeface="Times New Roman" panose="02020603050405020304" pitchFamily="18" charset="0"/>
              </a:rPr>
              <a:t>Đặc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điểm</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cốt</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truyện</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có</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gì</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đặc</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solidFill>
                  <a:srgbClr val="7030A0"/>
                </a:solidFill>
                <a:latin typeface="Times New Roman" panose="02020603050405020304" pitchFamily="18" charset="0"/>
                <a:cs typeface="Times New Roman" panose="02020603050405020304" pitchFamily="18" charset="0"/>
              </a:rPr>
              <a:t>biệt</a:t>
            </a:r>
            <a:r>
              <a:rPr lang="en-US" sz="4000" dirty="0" smtClean="0">
                <a:solidFill>
                  <a:srgbClr val="7030A0"/>
                </a:solidFill>
                <a:latin typeface="Times New Roman" panose="02020603050405020304" pitchFamily="18" charset="0"/>
                <a:cs typeface="Times New Roman" panose="02020603050405020304" pitchFamily="18" charset="0"/>
              </a:rPr>
              <a:t>?</a:t>
            </a:r>
            <a:endParaRPr lang="en-US" sz="4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4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825</Words>
  <Application>Microsoft Office PowerPoint</Application>
  <PresentationFormat>Widescreen</PresentationFormat>
  <Paragraphs>164</Paragraphs>
  <Slides>20</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SimSun</vt:lpstr>
      <vt:lpstr>#9Slide03 Arima Madurai</vt:lpstr>
      <vt:lpstr>#9Slide03 Arima Madurai Bold</vt:lpstr>
      <vt:lpstr>.VnTime</vt:lpstr>
      <vt:lpstr>Arial</vt:lpstr>
      <vt:lpstr>Calibri</vt:lpstr>
      <vt:lpstr>Calibri Light</vt:lpstr>
      <vt:lpstr>等线</vt:lpstr>
      <vt:lpstr>Times New Roman</vt:lpstr>
      <vt:lpstr>Office Theme</vt:lpstr>
      <vt:lpstr>1_Office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sự kiện diễn ra trong văn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Rùa nổi ở Hồ Gươm</vt:lpstr>
      <vt:lpstr>PowerPoint Presentation</vt:lpstr>
      <vt:lpstr>DẶN DÒ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Admin</cp:lastModifiedBy>
  <cp:revision>40</cp:revision>
  <dcterms:created xsi:type="dcterms:W3CDTF">2021-06-20T13:50:32Z</dcterms:created>
  <dcterms:modified xsi:type="dcterms:W3CDTF">2021-09-18T13:08:38Z</dcterms:modified>
</cp:coreProperties>
</file>