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90" r:id="rId2"/>
    <p:sldId id="261" r:id="rId3"/>
    <p:sldId id="265" r:id="rId4"/>
    <p:sldId id="266" r:id="rId5"/>
    <p:sldId id="267" r:id="rId6"/>
    <p:sldId id="268" r:id="rId7"/>
    <p:sldId id="269" r:id="rId8"/>
    <p:sldId id="271" r:id="rId9"/>
    <p:sldId id="272" r:id="rId10"/>
    <p:sldId id="273" r:id="rId11"/>
    <p:sldId id="274" r:id="rId12"/>
    <p:sldId id="287" r:id="rId13"/>
    <p:sldId id="277" r:id="rId14"/>
    <p:sldId id="288" r:id="rId15"/>
    <p:sldId id="279" r:id="rId16"/>
    <p:sldId id="278" r:id="rId17"/>
    <p:sldId id="280" r:id="rId18"/>
    <p:sldId id="289" r:id="rId19"/>
    <p:sldId id="281" r:id="rId20"/>
    <p:sldId id="282" r:id="rId21"/>
    <p:sldId id="283" r:id="rId22"/>
    <p:sldId id="284" r:id="rId23"/>
    <p:sldId id="291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4" autoAdjust="0"/>
  </p:normalViewPr>
  <p:slideViewPr>
    <p:cSldViewPr>
      <p:cViewPr>
        <p:scale>
          <a:sx n="69" d="100"/>
          <a:sy n="69" d="100"/>
        </p:scale>
        <p:origin x="-1416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5A9595-F97B-414D-8ACD-8CCF0064E791}" type="datetimeFigureOut">
              <a:rPr lang="en-US" smtClean="0"/>
              <a:pPr/>
              <a:t>9/16/2021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296071-A44B-4184-BB2E-4C2F6812B6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509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smtClean="0"/>
              <a:t>root</a:t>
            </a:r>
            <a:r>
              <a:rPr lang="en-US" altLang="zh-CN" smtClean="0"/>
              <a:t>PPT</a:t>
            </a:r>
            <a:r>
              <a:rPr lang="zh-CN" altLang="en-US" smtClean="0"/>
              <a:t>Some elements of the template are made using a slide master. If you need to modify it, click</a:t>
            </a:r>
            <a:r>
              <a:rPr lang="en-US" altLang="zh-CN" smtClean="0"/>
              <a:t>-</a:t>
            </a:r>
            <a:r>
              <a:rPr lang="zh-CN" altLang="en-US" smtClean="0"/>
              <a:t>view</a:t>
            </a:r>
            <a:r>
              <a:rPr lang="en-US" altLang="zh-CN" smtClean="0"/>
              <a:t>-</a:t>
            </a:r>
            <a:r>
              <a:rPr lang="zh-CN" altLang="en-US" smtClean="0"/>
              <a:t>Slide master</a:t>
            </a:r>
            <a:r>
              <a:rPr lang="en-US" altLang="zh-CN" smtClean="0"/>
              <a:t>-</a:t>
            </a:r>
            <a:r>
              <a:rPr lang="zh-CN" altLang="en-US" smtClean="0"/>
              <a:t>To modify;</a:t>
            </a:r>
          </a:p>
        </p:txBody>
      </p:sp>
      <p:sp>
        <p:nvSpPr>
          <p:cNvPr id="3482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E512226-C925-4CB9-B85B-33D35EDB7B9C}" type="slidenum">
              <a:rPr lang="zh-CN" altLang="en-US" smtClean="0"/>
              <a:pPr/>
              <a:t>1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296071-A44B-4184-BB2E-4C2F6812B6A1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30FE70C-0DBF-4BB9-9A35-B6AA2BF7F11C}" type="slidenum">
              <a:rPr lang="en-US" sz="1200" b="0" smtClean="0"/>
              <a:pPr eaLnBrk="1" hangingPunct="1"/>
              <a:t>21</a:t>
            </a:fld>
            <a:endParaRPr lang="en-US" sz="1200" b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>
              <a:cs typeface="等线"/>
            </a:endParaRPr>
          </a:p>
        </p:txBody>
      </p:sp>
      <p:sp>
        <p:nvSpPr>
          <p:cNvPr id="3686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603B169-525F-4B6A-8D99-BAC8D5852E3E}" type="slidenum">
              <a:rPr lang="zh-CN" altLang="en-US" smtClean="0">
                <a:cs typeface="等线"/>
              </a:rPr>
              <a:pPr/>
              <a:t>23</a:t>
            </a:fld>
            <a:endParaRPr lang="zh-CN" altLang="en-US" smtClean="0">
              <a:cs typeface="等线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F16B0-72E6-49F1-A22A-F52765051F2C}" type="datetimeFigureOut">
              <a:rPr lang="en-US" smtClean="0"/>
              <a:pPr/>
              <a:t>9/16/2021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3C954-0AA2-4993-AAC2-2A05E30EDB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0931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F16B0-72E6-49F1-A22A-F52765051F2C}" type="datetimeFigureOut">
              <a:rPr lang="en-US" smtClean="0"/>
              <a:pPr/>
              <a:t>9/16/2021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3C954-0AA2-4993-AAC2-2A05E30EDB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497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F16B0-72E6-49F1-A22A-F52765051F2C}" type="datetimeFigureOut">
              <a:rPr lang="en-US" smtClean="0"/>
              <a:pPr/>
              <a:t>9/16/2021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3C954-0AA2-4993-AAC2-2A05E30EDB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4330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首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5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F16B0-72E6-49F1-A22A-F52765051F2C}" type="datetimeFigureOut">
              <a:rPr lang="en-US" smtClean="0"/>
              <a:pPr/>
              <a:t>9/16/2021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3C954-0AA2-4993-AAC2-2A05E30EDB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0978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F16B0-72E6-49F1-A22A-F52765051F2C}" type="datetimeFigureOut">
              <a:rPr lang="en-US" smtClean="0"/>
              <a:pPr/>
              <a:t>9/16/2021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3C954-0AA2-4993-AAC2-2A05E30EDB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463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F16B0-72E6-49F1-A22A-F52765051F2C}" type="datetimeFigureOut">
              <a:rPr lang="en-US" smtClean="0"/>
              <a:pPr/>
              <a:t>9/16/2021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3C954-0AA2-4993-AAC2-2A05E30EDB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659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F16B0-72E6-49F1-A22A-F52765051F2C}" type="datetimeFigureOut">
              <a:rPr lang="en-US" smtClean="0"/>
              <a:pPr/>
              <a:t>9/16/2021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3C954-0AA2-4993-AAC2-2A05E30EDB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7945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F16B0-72E6-49F1-A22A-F52765051F2C}" type="datetimeFigureOut">
              <a:rPr lang="en-US" smtClean="0"/>
              <a:pPr/>
              <a:t>9/16/2021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3C954-0AA2-4993-AAC2-2A05E30EDB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058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F16B0-72E6-49F1-A22A-F52765051F2C}" type="datetimeFigureOut">
              <a:rPr lang="en-US" smtClean="0"/>
              <a:pPr/>
              <a:t>9/16/2021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3C954-0AA2-4993-AAC2-2A05E30EDB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2005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F16B0-72E6-49F1-A22A-F52765051F2C}" type="datetimeFigureOut">
              <a:rPr lang="en-US" smtClean="0"/>
              <a:pPr/>
              <a:t>9/16/2021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3C954-0AA2-4993-AAC2-2A05E30EDB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9365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F16B0-72E6-49F1-A22A-F52765051F2C}" type="datetimeFigureOut">
              <a:rPr lang="en-US" smtClean="0"/>
              <a:pPr/>
              <a:t>9/16/2021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3C954-0AA2-4993-AAC2-2A05E30EDB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5895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FF16B0-72E6-49F1-A22A-F52765051F2C}" type="datetimeFigureOut">
              <a:rPr lang="en-US" smtClean="0"/>
              <a:pPr/>
              <a:t>9/16/2021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83C954-0AA2-4993-AAC2-2A05E30EDB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702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www.jpppt.com/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图片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68975" y="420688"/>
            <a:ext cx="2743200" cy="59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0075" y="420688"/>
            <a:ext cx="3308350" cy="403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文本框 13"/>
          <p:cNvSpPr txBox="1">
            <a:spLocks noChangeArrowheads="1"/>
          </p:cNvSpPr>
          <p:nvPr/>
        </p:nvSpPr>
        <p:spPr bwMode="auto">
          <a:xfrm>
            <a:off x="990600" y="3886200"/>
            <a:ext cx="6705599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028700" indent="-1028700"/>
            <a:r>
              <a:rPr lang="en-US" altLang="zh-CN" sz="2400" b="1" dirty="0" smtClean="0">
                <a:solidFill>
                  <a:srgbClr val="FF0000"/>
                </a:solidFill>
                <a:latin typeface="Times New Roman" pitchFamily="18" charset="0"/>
                <a:ea typeface="义启小魏楷"/>
                <a:cs typeface="Times New Roman" pitchFamily="18" charset="0"/>
                <a:sym typeface="+mn-lt"/>
              </a:rPr>
              <a:t>I.ĐA DẠNG LOÀI VÀ PHONG PHÚ SỐ LƯỢNG CÁ THỂ</a:t>
            </a:r>
          </a:p>
          <a:p>
            <a:pPr marL="1028700" indent="-1028700"/>
            <a:r>
              <a:rPr lang="en-US" altLang="zh-CN" sz="2400" b="1" dirty="0" smtClean="0">
                <a:solidFill>
                  <a:srgbClr val="FF0000"/>
                </a:solidFill>
                <a:latin typeface="Times New Roman" pitchFamily="18" charset="0"/>
                <a:ea typeface="义启小魏楷"/>
                <a:cs typeface="Times New Roman" pitchFamily="18" charset="0"/>
                <a:sym typeface="+mn-lt"/>
              </a:rPr>
              <a:t>II. ĐA DẠNG VÈ MÔI TRƯỜNG SỐNG</a:t>
            </a:r>
          </a:p>
          <a:p>
            <a:pPr marL="1028700" indent="-1028700">
              <a:buFont typeface="Franklin Gothic Book" pitchFamily="34" charset="0"/>
              <a:buAutoNum type="arabicPeriod"/>
            </a:pPr>
            <a:endParaRPr lang="zh-CN" altLang="en-US" sz="2400" b="1" dirty="0" smtClean="0">
              <a:solidFill>
                <a:srgbClr val="FF0000"/>
              </a:solidFill>
              <a:latin typeface="Times New Roman" pitchFamily="18" charset="0"/>
              <a:ea typeface="义启小魏楷"/>
              <a:cs typeface="Times New Roman" pitchFamily="18" charset="0"/>
              <a:sym typeface="+mn-lt"/>
            </a:endParaRPr>
          </a:p>
          <a:p>
            <a:r>
              <a:rPr lang="en-US" altLang="zh-CN" sz="2400" b="1" dirty="0" smtClean="0">
                <a:solidFill>
                  <a:srgbClr val="FF0000"/>
                </a:solidFill>
                <a:ea typeface="方正细谭黑简体"/>
                <a:cs typeface="Times New Roman" pitchFamily="18" charset="0"/>
                <a:sym typeface="+mn-lt"/>
              </a:rPr>
              <a:t> </a:t>
            </a:r>
            <a:endParaRPr lang="zh-CN" altLang="en-US" sz="2400" b="1" dirty="0">
              <a:solidFill>
                <a:srgbClr val="FF0000"/>
              </a:solidFill>
              <a:ea typeface="方正细谭黑简体"/>
              <a:cs typeface="Times New Roman" pitchFamily="18" charset="0"/>
              <a:sym typeface="+mn-lt"/>
            </a:endParaRPr>
          </a:p>
        </p:txBody>
      </p:sp>
      <p:sp>
        <p:nvSpPr>
          <p:cNvPr id="13" name="Rounded Rectangle 7">
            <a:extLst>
              <a:ext uri="{FF2B5EF4-FFF2-40B4-BE49-F238E27FC236}"/>
            </a:extLst>
          </p:cNvPr>
          <p:cNvSpPr/>
          <p:nvPr/>
        </p:nvSpPr>
        <p:spPr>
          <a:xfrm>
            <a:off x="685800" y="1524000"/>
            <a:ext cx="7391400" cy="1371600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rgbClr val="B9C2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 1: THẾ GIỚI ĐỘNG VẬT ĐA DẠNG PHONG PHÚ</a:t>
            </a:r>
            <a:endParaRPr lang="ko-KR" alt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91" name="TextBox 3">
            <a:hlinkClick r:id="rId6"/>
          </p:cNvPr>
          <p:cNvSpPr txBox="1">
            <a:spLocks noChangeArrowheads="1"/>
          </p:cNvSpPr>
          <p:nvPr/>
        </p:nvSpPr>
        <p:spPr bwMode="auto">
          <a:xfrm>
            <a:off x="2144713" y="6096000"/>
            <a:ext cx="3878262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altLang="zh-CN" sz="1000">
                <a:solidFill>
                  <a:srgbClr val="C4CF67"/>
                </a:solidFill>
                <a:cs typeface="Arial" pitchFamily="34" charset="0"/>
                <a:hlinkClick r:id="rId6"/>
              </a:rPr>
              <a:t>https://www.jpppt.com</a:t>
            </a:r>
            <a:endParaRPr lang="ko-KR" altLang="en-US" sz="1000">
              <a:solidFill>
                <a:srgbClr val="C4CF67"/>
              </a:solidFill>
              <a:cs typeface="Arial" pitchFamily="34" charset="0"/>
            </a:endParaRPr>
          </a:p>
        </p:txBody>
      </p:sp>
    </p:spTree>
  </p:cSld>
  <p:clrMapOvr>
    <a:masterClrMapping/>
  </p:clrMapOvr>
  <p:transition spd="slow"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ChangeArrowheads="1"/>
          </p:cNvSpPr>
          <p:nvPr/>
        </p:nvSpPr>
        <p:spPr bwMode="auto">
          <a:xfrm>
            <a:off x="1476375" y="44450"/>
            <a:ext cx="2665413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800" b="0"/>
              <a:t/>
            </a:r>
            <a:br>
              <a:rPr lang="en-US" sz="2800" b="0"/>
            </a:br>
            <a:endParaRPr lang="en-US" sz="2800" b="0"/>
          </a:p>
        </p:txBody>
      </p:sp>
      <p:sp>
        <p:nvSpPr>
          <p:cNvPr id="32778" name="Text Box 10"/>
          <p:cNvSpPr txBox="1">
            <a:spLocks noChangeArrowheads="1"/>
          </p:cNvSpPr>
          <p:nvPr/>
        </p:nvSpPr>
        <p:spPr bwMode="auto">
          <a:xfrm>
            <a:off x="990601" y="60324"/>
            <a:ext cx="8153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>
                <a:solidFill>
                  <a:schemeClr val="accent2"/>
                </a:solidFill>
              </a:rPr>
              <a:t> </a:t>
            </a:r>
            <a:r>
              <a:rPr lang="en-US" sz="2400" dirty="0" err="1">
                <a:solidFill>
                  <a:schemeClr val="accent2"/>
                </a:solidFill>
              </a:rPr>
              <a:t>Em</a:t>
            </a:r>
            <a:r>
              <a:rPr lang="en-US" sz="2400" dirty="0">
                <a:solidFill>
                  <a:schemeClr val="accent2"/>
                </a:solidFill>
              </a:rPr>
              <a:t> </a:t>
            </a:r>
            <a:r>
              <a:rPr lang="en-US" sz="2400" dirty="0" err="1">
                <a:solidFill>
                  <a:schemeClr val="accent2"/>
                </a:solidFill>
              </a:rPr>
              <a:t>nhận</a:t>
            </a:r>
            <a:r>
              <a:rPr lang="en-US" sz="2400" dirty="0">
                <a:solidFill>
                  <a:schemeClr val="accent2"/>
                </a:solidFill>
              </a:rPr>
              <a:t> </a:t>
            </a:r>
            <a:r>
              <a:rPr lang="en-US" sz="2400" dirty="0" err="1">
                <a:solidFill>
                  <a:schemeClr val="accent2"/>
                </a:solidFill>
              </a:rPr>
              <a:t>xét</a:t>
            </a:r>
            <a:r>
              <a:rPr lang="en-US" sz="2400" dirty="0">
                <a:solidFill>
                  <a:schemeClr val="accent2"/>
                </a:solidFill>
              </a:rPr>
              <a:t> </a:t>
            </a:r>
            <a:r>
              <a:rPr lang="en-US" sz="2400" dirty="0" err="1">
                <a:solidFill>
                  <a:schemeClr val="accent2"/>
                </a:solidFill>
              </a:rPr>
              <a:t>gì</a:t>
            </a:r>
            <a:r>
              <a:rPr lang="en-US" sz="2400" dirty="0">
                <a:solidFill>
                  <a:schemeClr val="accent2"/>
                </a:solidFill>
              </a:rPr>
              <a:t> </a:t>
            </a:r>
            <a:r>
              <a:rPr lang="en-US" sz="2400" dirty="0" err="1">
                <a:solidFill>
                  <a:schemeClr val="accent2"/>
                </a:solidFill>
              </a:rPr>
              <a:t>về</a:t>
            </a:r>
            <a:r>
              <a:rPr lang="en-US" sz="2400" dirty="0">
                <a:solidFill>
                  <a:schemeClr val="accent2"/>
                </a:solidFill>
              </a:rPr>
              <a:t> </a:t>
            </a:r>
            <a:r>
              <a:rPr lang="en-US" sz="2400" dirty="0" err="1">
                <a:solidFill>
                  <a:schemeClr val="accent2"/>
                </a:solidFill>
              </a:rPr>
              <a:t>số</a:t>
            </a:r>
            <a:r>
              <a:rPr lang="en-US" sz="2400" dirty="0">
                <a:solidFill>
                  <a:schemeClr val="accent2"/>
                </a:solidFill>
              </a:rPr>
              <a:t> </a:t>
            </a:r>
            <a:r>
              <a:rPr lang="en-US" sz="2400" dirty="0" err="1">
                <a:solidFill>
                  <a:schemeClr val="accent2"/>
                </a:solidFill>
              </a:rPr>
              <a:t>lượng</a:t>
            </a:r>
            <a:r>
              <a:rPr lang="en-US" sz="2400" dirty="0">
                <a:solidFill>
                  <a:schemeClr val="accent2"/>
                </a:solidFill>
              </a:rPr>
              <a:t> </a:t>
            </a:r>
            <a:r>
              <a:rPr lang="en-US" sz="2400" dirty="0" err="1">
                <a:solidFill>
                  <a:schemeClr val="accent2"/>
                </a:solidFill>
              </a:rPr>
              <a:t>cá</a:t>
            </a:r>
            <a:r>
              <a:rPr lang="en-US" sz="2400" dirty="0">
                <a:solidFill>
                  <a:schemeClr val="accent2"/>
                </a:solidFill>
              </a:rPr>
              <a:t> </a:t>
            </a:r>
            <a:r>
              <a:rPr lang="en-US" sz="2400" dirty="0" err="1">
                <a:solidFill>
                  <a:schemeClr val="accent2"/>
                </a:solidFill>
              </a:rPr>
              <a:t>thể</a:t>
            </a:r>
            <a:r>
              <a:rPr lang="en-US" sz="2400" dirty="0">
                <a:solidFill>
                  <a:schemeClr val="accent2"/>
                </a:solidFill>
              </a:rPr>
              <a:t> </a:t>
            </a:r>
            <a:r>
              <a:rPr lang="en-US" sz="2400" dirty="0" err="1">
                <a:solidFill>
                  <a:schemeClr val="accent2"/>
                </a:solidFill>
              </a:rPr>
              <a:t>trong</a:t>
            </a:r>
            <a:r>
              <a:rPr lang="en-US" sz="2400" dirty="0">
                <a:solidFill>
                  <a:schemeClr val="accent2"/>
                </a:solidFill>
              </a:rPr>
              <a:t> </a:t>
            </a:r>
            <a:r>
              <a:rPr lang="en-US" sz="2400" dirty="0" err="1">
                <a:solidFill>
                  <a:schemeClr val="accent2"/>
                </a:solidFill>
              </a:rPr>
              <a:t>đàn</a:t>
            </a:r>
            <a:r>
              <a:rPr lang="en-US" sz="2400" dirty="0">
                <a:solidFill>
                  <a:schemeClr val="accent2"/>
                </a:solidFill>
              </a:rPr>
              <a:t> </a:t>
            </a:r>
            <a:r>
              <a:rPr lang="en-US" sz="2400" dirty="0" err="1" smtClean="0">
                <a:solidFill>
                  <a:schemeClr val="accent2"/>
                </a:solidFill>
              </a:rPr>
              <a:t>Ngựa</a:t>
            </a:r>
            <a:r>
              <a:rPr lang="en-US" sz="2400" dirty="0" smtClean="0">
                <a:solidFill>
                  <a:schemeClr val="accent2"/>
                </a:solidFill>
              </a:rPr>
              <a:t> </a:t>
            </a:r>
            <a:r>
              <a:rPr lang="en-US" sz="2400" dirty="0" err="1" smtClean="0">
                <a:solidFill>
                  <a:schemeClr val="accent2"/>
                </a:solidFill>
              </a:rPr>
              <a:t>vằn</a:t>
            </a:r>
            <a:r>
              <a:rPr lang="en-US" sz="2400" dirty="0" smtClean="0">
                <a:solidFill>
                  <a:schemeClr val="accent2"/>
                </a:solidFill>
              </a:rPr>
              <a:t>, </a:t>
            </a:r>
            <a:r>
              <a:rPr lang="en-US" sz="2400" dirty="0" err="1">
                <a:solidFill>
                  <a:schemeClr val="accent2"/>
                </a:solidFill>
              </a:rPr>
              <a:t>đàn</a:t>
            </a:r>
            <a:r>
              <a:rPr lang="en-US" sz="2400" dirty="0">
                <a:solidFill>
                  <a:schemeClr val="accent2"/>
                </a:solidFill>
              </a:rPr>
              <a:t> </a:t>
            </a:r>
            <a:r>
              <a:rPr lang="en-US" sz="2400" dirty="0" err="1">
                <a:solidFill>
                  <a:schemeClr val="accent2"/>
                </a:solidFill>
              </a:rPr>
              <a:t>ong</a:t>
            </a:r>
            <a:r>
              <a:rPr lang="en-US" sz="2400" dirty="0">
                <a:solidFill>
                  <a:schemeClr val="accent2"/>
                </a:solidFill>
              </a:rPr>
              <a:t>, </a:t>
            </a:r>
            <a:r>
              <a:rPr lang="en-US" sz="2400" dirty="0" err="1">
                <a:solidFill>
                  <a:schemeClr val="accent2"/>
                </a:solidFill>
              </a:rPr>
              <a:t>bướm</a:t>
            </a:r>
            <a:r>
              <a:rPr lang="en-US" sz="2400" dirty="0">
                <a:solidFill>
                  <a:schemeClr val="accent2"/>
                </a:solidFill>
              </a:rPr>
              <a:t>, </a:t>
            </a:r>
            <a:r>
              <a:rPr lang="en-US" sz="2400" dirty="0" err="1" smtClean="0">
                <a:solidFill>
                  <a:schemeClr val="accent2"/>
                </a:solidFill>
              </a:rPr>
              <a:t>chim</a:t>
            </a:r>
            <a:r>
              <a:rPr lang="en-US" sz="2400" dirty="0" smtClean="0">
                <a:solidFill>
                  <a:schemeClr val="accent2"/>
                </a:solidFill>
              </a:rPr>
              <a:t> </a:t>
            </a:r>
            <a:r>
              <a:rPr lang="en-US" sz="2400" dirty="0" err="1" smtClean="0">
                <a:solidFill>
                  <a:schemeClr val="accent2"/>
                </a:solidFill>
              </a:rPr>
              <a:t>cánh</a:t>
            </a:r>
            <a:r>
              <a:rPr lang="en-US" sz="2400" dirty="0" smtClean="0">
                <a:solidFill>
                  <a:schemeClr val="accent2"/>
                </a:solidFill>
              </a:rPr>
              <a:t> </a:t>
            </a:r>
            <a:r>
              <a:rPr lang="en-US" sz="2400" dirty="0" err="1" smtClean="0">
                <a:solidFill>
                  <a:schemeClr val="accent2"/>
                </a:solidFill>
              </a:rPr>
              <a:t>cụt</a:t>
            </a:r>
            <a:r>
              <a:rPr lang="en-US" sz="2400" dirty="0" smtClean="0">
                <a:solidFill>
                  <a:schemeClr val="accent2"/>
                </a:solidFill>
              </a:rPr>
              <a:t>… </a:t>
            </a:r>
            <a:r>
              <a:rPr lang="en-US" sz="2400" dirty="0">
                <a:solidFill>
                  <a:schemeClr val="accent2"/>
                </a:solidFill>
              </a:rPr>
              <a:t>?</a:t>
            </a:r>
          </a:p>
        </p:txBody>
      </p:sp>
      <p:sp>
        <p:nvSpPr>
          <p:cNvPr id="23562" name="Text Box 17"/>
          <p:cNvSpPr txBox="1">
            <a:spLocks noChangeArrowheads="1"/>
          </p:cNvSpPr>
          <p:nvPr/>
        </p:nvSpPr>
        <p:spPr bwMode="auto">
          <a:xfrm>
            <a:off x="250825" y="4652963"/>
            <a:ext cx="22336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endParaRPr lang="en-US"/>
          </a:p>
        </p:txBody>
      </p:sp>
      <p:sp>
        <p:nvSpPr>
          <p:cNvPr id="12" name="WordArt 6"/>
          <p:cNvSpPr>
            <a:spLocks noChangeArrowheads="1" noChangeShapeType="1" noTextEdit="1"/>
          </p:cNvSpPr>
          <p:nvPr/>
        </p:nvSpPr>
        <p:spPr bwMode="auto">
          <a:xfrm>
            <a:off x="250824" y="60325"/>
            <a:ext cx="58737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BottomRight">
                <a:rot lat="0" lon="21239996" rev="0"/>
              </a:camera>
              <a:lightRig rig="legacyHarsh3" dir="l"/>
            </a:scene3d>
            <a:sp3d extrusionH="430200" prstMaterial="legacyMatte">
              <a:extrusionClr>
                <a:srgbClr val="C0C0C0"/>
              </a:extrusionClr>
            </a:sp3d>
          </a:bodyPr>
          <a:lstStyle/>
          <a:p>
            <a:r>
              <a:rPr lang="en-US" sz="36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DCEBF5"/>
                    </a:gs>
                    <a:gs pos="8000">
                      <a:srgbClr val="83A7C3"/>
                    </a:gs>
                    <a:gs pos="13000">
                      <a:srgbClr val="768FB9"/>
                    </a:gs>
                    <a:gs pos="21001">
                      <a:srgbClr val="83A7C3"/>
                    </a:gs>
                    <a:gs pos="52000">
                      <a:srgbClr val="FFFFFF"/>
                    </a:gs>
                    <a:gs pos="56000">
                      <a:srgbClr val="9C6563"/>
                    </a:gs>
                    <a:gs pos="58000">
                      <a:srgbClr val="80302D"/>
                    </a:gs>
                    <a:gs pos="71001">
                      <a:srgbClr val="C0524E"/>
                    </a:gs>
                    <a:gs pos="94000">
                      <a:srgbClr val="EBDAD4"/>
                    </a:gs>
                    <a:gs pos="100000">
                      <a:srgbClr val="55261C"/>
                    </a:gs>
                  </a:gsLst>
                  <a:lin ang="5400000" scaled="1"/>
                </a:gradFill>
                <a:latin typeface="Arial Black"/>
              </a:rPr>
              <a:t>?</a:t>
            </a:r>
          </a:p>
        </p:txBody>
      </p:sp>
      <p:pic>
        <p:nvPicPr>
          <p:cNvPr id="8194" name="Picture 2" descr="Káº¿t quáº£ hÃ¬nh áº£nh cho ÄÃ n ngá»±a váº±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539" y="1213077"/>
            <a:ext cx="4808259" cy="2704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Káº¿t quáº£ hÃ¬nh áº£nh cho tá» o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7301" y="1213077"/>
            <a:ext cx="3898588" cy="2704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Káº¿t quáº£ hÃ¬nh áº£nh cho ÄÃ n bÆ°á»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53035"/>
            <a:ext cx="4793745" cy="2804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Káº¿t quáº£ hÃ¬nh áº£nh cho ÄÃ n chim cÃ¡nh cá»¥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1156" y="4033817"/>
            <a:ext cx="3884733" cy="2671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6736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2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8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9" name="Text Box 8"/>
          <p:cNvSpPr txBox="1">
            <a:spLocks noChangeArrowheads="1"/>
          </p:cNvSpPr>
          <p:nvPr/>
        </p:nvSpPr>
        <p:spPr bwMode="auto">
          <a:xfrm>
            <a:off x="0" y="457200"/>
            <a:ext cx="8991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2400" dirty="0">
                <a:solidFill>
                  <a:srgbClr val="C00000"/>
                </a:solidFill>
                <a:cs typeface="Times New Roman" pitchFamily="18" charset="0"/>
              </a:rPr>
              <a:t>I- ĐA DẠNG LOÀI VÀ PHONG PHÚ VỀ SỐ LƯỢNG CÁ </a:t>
            </a:r>
            <a:r>
              <a:rPr lang="en-US" sz="2400" dirty="0" smtClean="0">
                <a:solidFill>
                  <a:srgbClr val="C00000"/>
                </a:solidFill>
                <a:cs typeface="Times New Roman" pitchFamily="18" charset="0"/>
              </a:rPr>
              <a:t>THỂ</a:t>
            </a:r>
            <a:endParaRPr lang="en-US" sz="2400" dirty="0">
              <a:solidFill>
                <a:srgbClr val="C00000"/>
              </a:solidFill>
              <a:cs typeface="Times New Roman" pitchFamily="18" charset="0"/>
            </a:endParaRPr>
          </a:p>
        </p:txBody>
      </p:sp>
      <p:sp>
        <p:nvSpPr>
          <p:cNvPr id="104454" name="Rectangle 6"/>
          <p:cNvSpPr>
            <a:spLocks noChangeArrowheads="1"/>
          </p:cNvSpPr>
          <p:nvPr/>
        </p:nvSpPr>
        <p:spPr bwMode="auto">
          <a:xfrm>
            <a:off x="436418" y="1295400"/>
            <a:ext cx="7945582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b="0" dirty="0">
                <a:solidFill>
                  <a:srgbClr val="0000FF"/>
                </a:solidFill>
              </a:rPr>
              <a:t>  </a:t>
            </a:r>
            <a:r>
              <a:rPr lang="en-US" sz="2800" b="0" dirty="0" err="1"/>
              <a:t>Thế</a:t>
            </a:r>
            <a:r>
              <a:rPr lang="en-US" sz="2800" b="0" dirty="0"/>
              <a:t> </a:t>
            </a:r>
            <a:r>
              <a:rPr lang="en-US" sz="2800" b="0" dirty="0" err="1"/>
              <a:t>giới</a:t>
            </a:r>
            <a:r>
              <a:rPr lang="en-US" sz="2800" b="0" dirty="0"/>
              <a:t> </a:t>
            </a:r>
            <a:r>
              <a:rPr lang="en-US" sz="2800" b="0" dirty="0" err="1"/>
              <a:t>động</a:t>
            </a:r>
            <a:r>
              <a:rPr lang="en-US" sz="2800" b="0" dirty="0"/>
              <a:t> </a:t>
            </a:r>
            <a:r>
              <a:rPr lang="en-US" sz="2800" b="0" dirty="0" err="1"/>
              <a:t>vật</a:t>
            </a:r>
            <a:r>
              <a:rPr lang="en-US" sz="2800" b="0" dirty="0"/>
              <a:t> </a:t>
            </a:r>
            <a:r>
              <a:rPr lang="en-US" sz="2800" b="0" dirty="0" err="1"/>
              <a:t>xung</a:t>
            </a:r>
            <a:r>
              <a:rPr lang="en-US" sz="2800" b="0" dirty="0"/>
              <a:t> </a:t>
            </a:r>
            <a:r>
              <a:rPr lang="en-US" sz="2800" b="0" dirty="0" err="1"/>
              <a:t>quanh</a:t>
            </a:r>
            <a:r>
              <a:rPr lang="en-US" sz="2800" b="0" dirty="0"/>
              <a:t> </a:t>
            </a:r>
            <a:r>
              <a:rPr lang="en-US" sz="2800" b="0" dirty="0" err="1"/>
              <a:t>chúng</a:t>
            </a:r>
            <a:r>
              <a:rPr lang="en-US" sz="2800" b="0" dirty="0"/>
              <a:t> ta </a:t>
            </a:r>
            <a:r>
              <a:rPr lang="en-US" sz="2800" b="0" dirty="0" err="1"/>
              <a:t>vô</a:t>
            </a:r>
            <a:r>
              <a:rPr lang="en-US" sz="2800" b="0" dirty="0"/>
              <a:t> </a:t>
            </a:r>
            <a:r>
              <a:rPr lang="en-US" sz="2800" b="0" dirty="0" err="1"/>
              <a:t>cùng</a:t>
            </a:r>
            <a:r>
              <a:rPr lang="en-US" sz="2800" b="0" dirty="0"/>
              <a:t> </a:t>
            </a:r>
            <a:r>
              <a:rPr lang="en-US" sz="2800" b="0" dirty="0" err="1"/>
              <a:t>đa</a:t>
            </a:r>
            <a:r>
              <a:rPr lang="en-US" sz="2800" b="0" dirty="0"/>
              <a:t> </a:t>
            </a:r>
            <a:r>
              <a:rPr lang="en-US" sz="2800" b="0" dirty="0" err="1"/>
              <a:t>dạng</a:t>
            </a:r>
            <a:r>
              <a:rPr lang="en-US" sz="2800" b="0" dirty="0"/>
              <a:t> </a:t>
            </a:r>
            <a:r>
              <a:rPr lang="en-US" sz="2800" b="0" dirty="0" err="1"/>
              <a:t>và</a:t>
            </a:r>
            <a:r>
              <a:rPr lang="en-US" sz="2800" b="0" dirty="0"/>
              <a:t> </a:t>
            </a:r>
            <a:r>
              <a:rPr lang="en-US" sz="2800" b="0" dirty="0" err="1"/>
              <a:t>phong</a:t>
            </a:r>
            <a:r>
              <a:rPr lang="en-US" sz="2800" b="0" dirty="0"/>
              <a:t> </a:t>
            </a:r>
            <a:r>
              <a:rPr lang="en-US" sz="2800" b="0" dirty="0" err="1"/>
              <a:t>phú</a:t>
            </a:r>
            <a:r>
              <a:rPr lang="en-US" sz="2800" b="0" dirty="0" smtClean="0"/>
              <a:t>:</a:t>
            </a:r>
          </a:p>
          <a:p>
            <a:pPr algn="l"/>
            <a:r>
              <a:rPr lang="en-US" sz="2800" b="0" dirty="0" smtClean="0"/>
              <a:t>+ </a:t>
            </a:r>
            <a:r>
              <a:rPr lang="en-US" sz="2800" b="0" dirty="0" err="1"/>
              <a:t>Đa</a:t>
            </a:r>
            <a:r>
              <a:rPr lang="en-US" sz="2800" b="0" dirty="0"/>
              <a:t> </a:t>
            </a:r>
            <a:r>
              <a:rPr lang="en-US" sz="2800" b="0" dirty="0" err="1"/>
              <a:t>dạng</a:t>
            </a:r>
            <a:r>
              <a:rPr lang="en-US" sz="2800" b="0" dirty="0"/>
              <a:t> </a:t>
            </a:r>
            <a:r>
              <a:rPr lang="en-US" sz="2800" b="0" dirty="0" err="1"/>
              <a:t>về</a:t>
            </a:r>
            <a:r>
              <a:rPr lang="en-US" sz="2800" b="0" dirty="0"/>
              <a:t> </a:t>
            </a:r>
            <a:r>
              <a:rPr lang="en-US" sz="2800" b="0" dirty="0" err="1"/>
              <a:t>số</a:t>
            </a:r>
            <a:r>
              <a:rPr lang="en-US" sz="2800" b="0" dirty="0"/>
              <a:t> </a:t>
            </a:r>
            <a:r>
              <a:rPr lang="en-US" sz="2800" b="0" dirty="0" err="1"/>
              <a:t>loài</a:t>
            </a:r>
            <a:r>
              <a:rPr lang="en-US" sz="2800" b="0" dirty="0"/>
              <a:t>: </a:t>
            </a:r>
            <a:r>
              <a:rPr lang="en-US" sz="2800" b="0" dirty="0" err="1"/>
              <a:t>có</a:t>
            </a:r>
            <a:r>
              <a:rPr lang="en-US" sz="2800" b="0" dirty="0"/>
              <a:t> </a:t>
            </a:r>
            <a:r>
              <a:rPr lang="en-US" sz="2800" b="0" dirty="0" err="1"/>
              <a:t>khoảng</a:t>
            </a:r>
            <a:r>
              <a:rPr lang="en-US" sz="2800" b="0" dirty="0"/>
              <a:t>  1.5 </a:t>
            </a:r>
            <a:r>
              <a:rPr lang="en-US" sz="2800" b="0" dirty="0" err="1"/>
              <a:t>triệu</a:t>
            </a:r>
            <a:r>
              <a:rPr lang="en-US" sz="2800" b="0" dirty="0"/>
              <a:t> </a:t>
            </a:r>
            <a:r>
              <a:rPr lang="en-US" sz="2800" b="0" dirty="0" err="1"/>
              <a:t>loài</a:t>
            </a:r>
            <a:r>
              <a:rPr lang="en-US" sz="2800" b="0" dirty="0"/>
              <a:t> </a:t>
            </a:r>
            <a:r>
              <a:rPr lang="en-US" sz="2800" b="0" dirty="0" err="1"/>
              <a:t>được</a:t>
            </a:r>
            <a:r>
              <a:rPr lang="en-US" sz="2800" b="0" dirty="0"/>
              <a:t> </a:t>
            </a:r>
            <a:r>
              <a:rPr lang="en-US" sz="2800" b="0" dirty="0" err="1"/>
              <a:t>phát</a:t>
            </a:r>
            <a:r>
              <a:rPr lang="en-US" sz="2800" b="0" dirty="0"/>
              <a:t> </a:t>
            </a:r>
            <a:r>
              <a:rPr lang="en-US" sz="2800" b="0" dirty="0" err="1" smtClean="0"/>
              <a:t>hiện</a:t>
            </a:r>
            <a:r>
              <a:rPr lang="en-US" sz="2800" dirty="0"/>
              <a:t>.</a:t>
            </a:r>
            <a:endParaRPr lang="en-US" sz="2800" b="0" dirty="0"/>
          </a:p>
          <a:p>
            <a:pPr algn="l"/>
            <a:r>
              <a:rPr lang="en-US" sz="2800" b="0" dirty="0" smtClean="0">
                <a:solidFill>
                  <a:srgbClr val="0000FF"/>
                </a:solidFill>
              </a:rPr>
              <a:t>     </a:t>
            </a:r>
            <a:endParaRPr lang="en-US" dirty="0"/>
          </a:p>
        </p:txBody>
      </p:sp>
      <p:sp>
        <p:nvSpPr>
          <p:cNvPr id="21511" name="Text Box 7"/>
          <p:cNvSpPr txBox="1">
            <a:spLocks noChangeArrowheads="1"/>
          </p:cNvSpPr>
          <p:nvPr/>
        </p:nvSpPr>
        <p:spPr bwMode="auto">
          <a:xfrm>
            <a:off x="5703888" y="3570288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endParaRPr 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457200" y="3276600"/>
            <a:ext cx="794558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sz="2800" b="0" dirty="0" smtClean="0"/>
              <a:t>+ </a:t>
            </a:r>
            <a:r>
              <a:rPr lang="en-US" sz="2800" b="0" dirty="0" err="1"/>
              <a:t>Đa</a:t>
            </a:r>
            <a:r>
              <a:rPr lang="en-US" sz="2800" b="0" dirty="0"/>
              <a:t> </a:t>
            </a:r>
            <a:r>
              <a:rPr lang="en-US" sz="2800" b="0" dirty="0" err="1"/>
              <a:t>dạng</a:t>
            </a:r>
            <a:r>
              <a:rPr lang="en-US" sz="2800" b="0" dirty="0"/>
              <a:t> </a:t>
            </a:r>
            <a:r>
              <a:rPr lang="en-US" sz="2800" b="0" dirty="0" err="1" smtClean="0"/>
              <a:t>về</a:t>
            </a:r>
            <a:r>
              <a:rPr lang="en-US" sz="2800" b="0" dirty="0" smtClean="0"/>
              <a:t> </a:t>
            </a:r>
            <a:r>
              <a:rPr lang="en-US" sz="2800" b="0" dirty="0" err="1" smtClean="0"/>
              <a:t>kích</a:t>
            </a:r>
            <a:r>
              <a:rPr lang="en-US" sz="2800" b="0" dirty="0" smtClean="0"/>
              <a:t> </a:t>
            </a:r>
            <a:r>
              <a:rPr lang="en-US" sz="2800" b="0" dirty="0" err="1" smtClean="0"/>
              <a:t>thước</a:t>
            </a:r>
            <a:r>
              <a:rPr lang="en-US" sz="2800" b="0" dirty="0" smtClean="0"/>
              <a:t> </a:t>
            </a:r>
            <a:r>
              <a:rPr lang="en-US" sz="2800" b="0" dirty="0" err="1" smtClean="0"/>
              <a:t>cơ</a:t>
            </a:r>
            <a:r>
              <a:rPr lang="en-US" sz="2800" b="0" dirty="0" smtClean="0"/>
              <a:t> </a:t>
            </a:r>
            <a:r>
              <a:rPr lang="en-US" sz="2800" b="0" dirty="0" err="1" smtClean="0"/>
              <a:t>thể</a:t>
            </a:r>
            <a:endParaRPr lang="en-US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57200" y="3962400"/>
            <a:ext cx="794558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sz="2800" b="0" dirty="0" smtClean="0"/>
              <a:t>+ </a:t>
            </a:r>
            <a:r>
              <a:rPr lang="en-US" sz="2800" b="0" dirty="0" err="1"/>
              <a:t>Đa</a:t>
            </a:r>
            <a:r>
              <a:rPr lang="en-US" sz="2800" b="0" dirty="0"/>
              <a:t> </a:t>
            </a:r>
            <a:r>
              <a:rPr lang="en-US" sz="2800" b="0" dirty="0" err="1"/>
              <a:t>dạng</a:t>
            </a:r>
            <a:r>
              <a:rPr lang="en-US" sz="2800" b="0" dirty="0"/>
              <a:t> </a:t>
            </a:r>
            <a:r>
              <a:rPr lang="en-US" sz="2800" b="0" dirty="0" err="1" smtClean="0"/>
              <a:t>về</a:t>
            </a:r>
            <a:r>
              <a:rPr lang="en-US" sz="2800" b="0" dirty="0" smtClean="0"/>
              <a:t> </a:t>
            </a:r>
            <a:r>
              <a:rPr lang="en-US" sz="2800" b="0" dirty="0" err="1" smtClean="0"/>
              <a:t>số</a:t>
            </a:r>
            <a:r>
              <a:rPr lang="en-US" sz="2800" b="0" dirty="0" smtClean="0"/>
              <a:t> </a:t>
            </a:r>
            <a:r>
              <a:rPr lang="en-US" sz="2800" b="0" dirty="0" err="1" smtClean="0"/>
              <a:t>lượng</a:t>
            </a:r>
            <a:r>
              <a:rPr lang="en-US" sz="2800" b="0" dirty="0" smtClean="0"/>
              <a:t> </a:t>
            </a:r>
            <a:r>
              <a:rPr lang="en-US" sz="2800" b="0" dirty="0" err="1" smtClean="0"/>
              <a:t>cá</a:t>
            </a:r>
            <a:r>
              <a:rPr lang="en-US" sz="2800" b="0" dirty="0" smtClean="0"/>
              <a:t> </a:t>
            </a:r>
            <a:r>
              <a:rPr lang="en-US" sz="2800" b="0" dirty="0" err="1" smtClean="0"/>
              <a:t>thể</a:t>
            </a:r>
            <a:endParaRPr lang="en-US" dirty="0"/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304800" y="4724400"/>
            <a:ext cx="8097982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400" dirty="0">
                <a:cs typeface="Times New Roman" pitchFamily="18" charset="0"/>
                <a:sym typeface="Wingdings" pitchFamily="2" charset="2"/>
              </a:rPr>
              <a:t>* Con </a:t>
            </a:r>
            <a:r>
              <a:rPr lang="en-US" sz="2400" dirty="0" err="1">
                <a:cs typeface="Times New Roman" pitchFamily="18" charset="0"/>
                <a:sym typeface="Wingdings" pitchFamily="2" charset="2"/>
              </a:rPr>
              <a:t>người</a:t>
            </a:r>
            <a:r>
              <a:rPr lang="en-US" sz="2400" dirty="0"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dirty="0" err="1">
                <a:cs typeface="Times New Roman" pitchFamily="18" charset="0"/>
                <a:sym typeface="Wingdings" pitchFamily="2" charset="2"/>
              </a:rPr>
              <a:t>thuần</a:t>
            </a:r>
            <a:r>
              <a:rPr lang="en-US" sz="2400" dirty="0"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dirty="0" err="1">
                <a:cs typeface="Times New Roman" pitchFamily="18" charset="0"/>
                <a:sym typeface="Wingdings" pitchFamily="2" charset="2"/>
              </a:rPr>
              <a:t>hoá</a:t>
            </a:r>
            <a:r>
              <a:rPr lang="en-US" sz="2400" dirty="0"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dirty="0" err="1">
                <a:cs typeface="Times New Roman" pitchFamily="18" charset="0"/>
                <a:sym typeface="Wingdings" pitchFamily="2" charset="2"/>
              </a:rPr>
              <a:t>nuôi</a:t>
            </a:r>
            <a:r>
              <a:rPr lang="en-US" sz="2400" dirty="0"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dirty="0" err="1">
                <a:cs typeface="Times New Roman" pitchFamily="18" charset="0"/>
                <a:sym typeface="Wingdings" pitchFamily="2" charset="2"/>
              </a:rPr>
              <a:t>dưỡng</a:t>
            </a:r>
            <a:r>
              <a:rPr lang="en-US" sz="2400" dirty="0"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dirty="0" err="1">
                <a:cs typeface="Times New Roman" pitchFamily="18" charset="0"/>
                <a:sym typeface="Wingdings" pitchFamily="2" charset="2"/>
              </a:rPr>
              <a:t>những</a:t>
            </a:r>
            <a:r>
              <a:rPr lang="en-US" sz="2400" dirty="0"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dirty="0" err="1">
                <a:cs typeface="Times New Roman" pitchFamily="18" charset="0"/>
                <a:sym typeface="Wingdings" pitchFamily="2" charset="2"/>
              </a:rPr>
              <a:t>động</a:t>
            </a:r>
            <a:r>
              <a:rPr lang="en-US" sz="2400" dirty="0"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dirty="0" err="1">
                <a:cs typeface="Times New Roman" pitchFamily="18" charset="0"/>
                <a:sym typeface="Wingdings" pitchFamily="2" charset="2"/>
              </a:rPr>
              <a:t>vật</a:t>
            </a:r>
            <a:r>
              <a:rPr lang="en-US" sz="2400" dirty="0"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dirty="0" err="1">
                <a:cs typeface="Times New Roman" pitchFamily="18" charset="0"/>
                <a:sym typeface="Wingdings" pitchFamily="2" charset="2"/>
              </a:rPr>
              <a:t>hoang</a:t>
            </a:r>
            <a:r>
              <a:rPr lang="en-US" sz="2400" dirty="0"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dirty="0" err="1">
                <a:cs typeface="Times New Roman" pitchFamily="18" charset="0"/>
                <a:sym typeface="Wingdings" pitchFamily="2" charset="2"/>
              </a:rPr>
              <a:t>dã</a:t>
            </a:r>
            <a:r>
              <a:rPr lang="en-US" sz="2400" dirty="0"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dirty="0" err="1">
                <a:cs typeface="Times New Roman" pitchFamily="18" charset="0"/>
                <a:sym typeface="Wingdings" pitchFamily="2" charset="2"/>
              </a:rPr>
              <a:t>thành</a:t>
            </a:r>
            <a:r>
              <a:rPr lang="en-US" sz="2400" dirty="0"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dirty="0" err="1">
                <a:cs typeface="Times New Roman" pitchFamily="18" charset="0"/>
                <a:sym typeface="Wingdings" pitchFamily="2" charset="2"/>
              </a:rPr>
              <a:t>vật</a:t>
            </a:r>
            <a:r>
              <a:rPr lang="en-US" sz="2400" dirty="0"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dirty="0" err="1">
                <a:cs typeface="Times New Roman" pitchFamily="18" charset="0"/>
                <a:sym typeface="Wingdings" pitchFamily="2" charset="2"/>
              </a:rPr>
              <a:t>nuôi</a:t>
            </a:r>
            <a:r>
              <a:rPr lang="en-US" sz="2400" dirty="0"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dirty="0" err="1">
                <a:cs typeface="Times New Roman" pitchFamily="18" charset="0"/>
                <a:sym typeface="Wingdings" pitchFamily="2" charset="2"/>
              </a:rPr>
              <a:t>đáp</a:t>
            </a:r>
            <a:r>
              <a:rPr lang="en-US" sz="2400" dirty="0"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dirty="0" err="1">
                <a:cs typeface="Times New Roman" pitchFamily="18" charset="0"/>
                <a:sym typeface="Wingdings" pitchFamily="2" charset="2"/>
              </a:rPr>
              <a:t>ứng</a:t>
            </a:r>
            <a:r>
              <a:rPr lang="en-US" sz="2400" dirty="0"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dirty="0" err="1">
                <a:cs typeface="Times New Roman" pitchFamily="18" charset="0"/>
                <a:sym typeface="Wingdings" pitchFamily="2" charset="2"/>
              </a:rPr>
              <a:t>các</a:t>
            </a:r>
            <a:r>
              <a:rPr lang="en-US" sz="2400" dirty="0"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dirty="0" err="1">
                <a:cs typeface="Times New Roman" pitchFamily="18" charset="0"/>
                <a:sym typeface="Wingdings" pitchFamily="2" charset="2"/>
              </a:rPr>
              <a:t>nhu</a:t>
            </a:r>
            <a:r>
              <a:rPr lang="en-US" sz="2400" dirty="0"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dirty="0" err="1">
                <a:cs typeface="Times New Roman" pitchFamily="18" charset="0"/>
                <a:sym typeface="Wingdings" pitchFamily="2" charset="2"/>
              </a:rPr>
              <a:t>cầu</a:t>
            </a:r>
            <a:r>
              <a:rPr lang="en-US" sz="2400" dirty="0"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dirty="0" err="1">
                <a:cs typeface="Times New Roman" pitchFamily="18" charset="0"/>
                <a:sym typeface="Wingdings" pitchFamily="2" charset="2"/>
              </a:rPr>
              <a:t>khác</a:t>
            </a:r>
            <a:r>
              <a:rPr lang="en-US" sz="2400" dirty="0" smtClean="0">
                <a:cs typeface="Times New Roman" pitchFamily="18" charset="0"/>
                <a:sym typeface="Wingdings" pitchFamily="2" charset="2"/>
              </a:rPr>
              <a:t>.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sz="2400" dirty="0" err="1" smtClean="0">
                <a:solidFill>
                  <a:srgbClr val="FF0000"/>
                </a:solidFill>
                <a:cs typeface="Times New Roman" pitchFamily="18" charset="0"/>
                <a:sym typeface="Wingdings" pitchFamily="2" charset="2"/>
              </a:rPr>
              <a:t>Ví</a:t>
            </a:r>
            <a:r>
              <a:rPr lang="en-US" sz="2400" dirty="0" smtClean="0">
                <a:solidFill>
                  <a:srgbClr val="FF0000"/>
                </a:solidFill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cs typeface="Times New Roman" pitchFamily="18" charset="0"/>
                <a:sym typeface="Wingdings" pitchFamily="2" charset="2"/>
              </a:rPr>
              <a:t>dụ</a:t>
            </a:r>
            <a:r>
              <a:rPr lang="en-US" sz="2400" dirty="0" smtClean="0">
                <a:solidFill>
                  <a:srgbClr val="FF0000"/>
                </a:solidFill>
                <a:cs typeface="Times New Roman" pitchFamily="18" charset="0"/>
                <a:sym typeface="Wingdings" pitchFamily="2" charset="2"/>
              </a:rPr>
              <a:t>: </a:t>
            </a:r>
            <a:r>
              <a:rPr lang="en-US" sz="2400" dirty="0" err="1" smtClean="0">
                <a:solidFill>
                  <a:srgbClr val="FF0000"/>
                </a:solidFill>
                <a:cs typeface="Times New Roman" pitchFamily="18" charset="0"/>
                <a:sym typeface="Wingdings" pitchFamily="2" charset="2"/>
              </a:rPr>
              <a:t>Gà</a:t>
            </a:r>
            <a:r>
              <a:rPr lang="en-US" sz="2400" dirty="0" smtClean="0">
                <a:solidFill>
                  <a:srgbClr val="FF0000"/>
                </a:solidFill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cs typeface="Times New Roman" pitchFamily="18" charset="0"/>
                <a:sym typeface="Wingdings" pitchFamily="2" charset="2"/>
              </a:rPr>
              <a:t>nuôi</a:t>
            </a:r>
            <a:r>
              <a:rPr lang="en-US" sz="2400" dirty="0" smtClean="0">
                <a:solidFill>
                  <a:srgbClr val="FF0000"/>
                </a:solidFill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cs typeface="Times New Roman" pitchFamily="18" charset="0"/>
                <a:sym typeface="Wingdings" pitchFamily="2" charset="2"/>
              </a:rPr>
              <a:t>có</a:t>
            </a:r>
            <a:r>
              <a:rPr lang="en-US" sz="2400" dirty="0" smtClean="0">
                <a:solidFill>
                  <a:srgbClr val="FF0000"/>
                </a:solidFill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cs typeface="Times New Roman" pitchFamily="18" charset="0"/>
                <a:sym typeface="Wingdings" pitchFamily="2" charset="2"/>
              </a:rPr>
              <a:t>tổ</a:t>
            </a:r>
            <a:r>
              <a:rPr lang="en-US" sz="2400" dirty="0" smtClean="0">
                <a:solidFill>
                  <a:srgbClr val="FF0000"/>
                </a:solidFill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cs typeface="Times New Roman" pitchFamily="18" charset="0"/>
                <a:sym typeface="Wingdings" pitchFamily="2" charset="2"/>
              </a:rPr>
              <a:t>tiên</a:t>
            </a:r>
            <a:r>
              <a:rPr lang="en-US" sz="2400" dirty="0" smtClean="0">
                <a:solidFill>
                  <a:srgbClr val="FF0000"/>
                </a:solidFill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cs typeface="Times New Roman" pitchFamily="18" charset="0"/>
                <a:sym typeface="Wingdings" pitchFamily="2" charset="2"/>
              </a:rPr>
              <a:t>từ</a:t>
            </a:r>
            <a:r>
              <a:rPr lang="en-US" sz="2400" dirty="0" smtClean="0">
                <a:solidFill>
                  <a:srgbClr val="FF0000"/>
                </a:solidFill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cs typeface="Times New Roman" pitchFamily="18" charset="0"/>
                <a:sym typeface="Wingdings" pitchFamily="2" charset="2"/>
              </a:rPr>
              <a:t>gà</a:t>
            </a:r>
            <a:r>
              <a:rPr lang="en-US" sz="2400" dirty="0" smtClean="0">
                <a:solidFill>
                  <a:srgbClr val="FF0000"/>
                </a:solidFill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cs typeface="Times New Roman" pitchFamily="18" charset="0"/>
                <a:sym typeface="Wingdings" pitchFamily="2" charset="2"/>
              </a:rPr>
              <a:t>rừng</a:t>
            </a:r>
            <a:r>
              <a:rPr lang="en-US" sz="2400" dirty="0" smtClean="0">
                <a:solidFill>
                  <a:srgbClr val="FF0000"/>
                </a:solidFill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cs typeface="Times New Roman" pitchFamily="18" charset="0"/>
                <a:sym typeface="Wingdings" pitchFamily="2" charset="2"/>
              </a:rPr>
              <a:t>nhỏ</a:t>
            </a:r>
            <a:r>
              <a:rPr lang="en-US" sz="2400" dirty="0" smtClean="0">
                <a:solidFill>
                  <a:srgbClr val="FF0000"/>
                </a:solidFill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cs typeface="Times New Roman" pitchFamily="18" charset="0"/>
                <a:sym typeface="Wingdings" pitchFamily="2" charset="2"/>
              </a:rPr>
              <a:t>nhắn</a:t>
            </a:r>
            <a:r>
              <a:rPr lang="en-US" sz="2400" dirty="0" smtClean="0">
                <a:solidFill>
                  <a:srgbClr val="FF0000"/>
                </a:solidFill>
                <a:cs typeface="Times New Roman" pitchFamily="18" charset="0"/>
                <a:sym typeface="Wingdings" pitchFamily="2" charset="2"/>
              </a:rPr>
              <a:t>.</a:t>
            </a:r>
            <a:endParaRPr lang="en-US" sz="2400" dirty="0">
              <a:solidFill>
                <a:srgbClr val="FF0000"/>
              </a:solidFill>
              <a:cs typeface="Times New Roman" pitchFamily="18" charset="0"/>
            </a:endParaRPr>
          </a:p>
        </p:txBody>
      </p:sp>
      <p:pic>
        <p:nvPicPr>
          <p:cNvPr id="8" name="Picture 5" descr="IMG4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14400"/>
            <a:ext cx="685800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45557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0" y="173042"/>
            <a:ext cx="84772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800" dirty="0">
                <a:solidFill>
                  <a:srgbClr val="C00000"/>
                </a:solidFill>
                <a:cs typeface="Times New Roman" pitchFamily="18" charset="0"/>
              </a:rPr>
              <a:t>II. ĐA DẠNG VỀ MÔI TRƯỜNG SỐNG: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7800"/>
            <a:ext cx="2622395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12" descr="sa mac r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0886" y="1482436"/>
            <a:ext cx="3886200" cy="392776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5575" y="1420090"/>
            <a:ext cx="2377420" cy="3990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0" y="5638800"/>
            <a:ext cx="28003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MT </a:t>
            </a:r>
            <a:r>
              <a:rPr lang="en-US" sz="2800" b="1" dirty="0" err="1" smtClean="0">
                <a:solidFill>
                  <a:srgbClr val="FF0000"/>
                </a:solidFill>
              </a:rPr>
              <a:t>dưới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nước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76600" y="5562600"/>
            <a:ext cx="28003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MT </a:t>
            </a:r>
            <a:r>
              <a:rPr lang="en-US" sz="2800" b="1" dirty="0" err="1" smtClean="0">
                <a:solidFill>
                  <a:srgbClr val="FF0000"/>
                </a:solidFill>
              </a:rPr>
              <a:t>trên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cạn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553200" y="5562600"/>
            <a:ext cx="28003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MT </a:t>
            </a:r>
            <a:r>
              <a:rPr lang="en-US" sz="2800" b="1" dirty="0" err="1" smtClean="0">
                <a:solidFill>
                  <a:srgbClr val="FF0000"/>
                </a:solidFill>
              </a:rPr>
              <a:t>trên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không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0681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8"/>
          <p:cNvSpPr txBox="1">
            <a:spLocks noChangeArrowheads="1"/>
          </p:cNvSpPr>
          <p:nvPr/>
        </p:nvSpPr>
        <p:spPr bwMode="auto">
          <a:xfrm>
            <a:off x="250825" y="4652963"/>
            <a:ext cx="22336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endParaRPr lang="en-US"/>
          </a:p>
        </p:txBody>
      </p:sp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0" y="304800"/>
            <a:ext cx="855691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400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cs typeface="Times New Roman" pitchFamily="18" charset="0"/>
              </a:rPr>
              <a:t>Đặc</a:t>
            </a:r>
            <a:r>
              <a:rPr lang="en-US" sz="24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cs typeface="Times New Roman" pitchFamily="18" charset="0"/>
              </a:rPr>
              <a:t>điểm</a:t>
            </a:r>
            <a:r>
              <a:rPr lang="en-US" sz="24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cs typeface="Times New Roman" pitchFamily="18" charset="0"/>
              </a:rPr>
              <a:t>nào</a:t>
            </a:r>
            <a:r>
              <a:rPr lang="en-US" sz="24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cs typeface="Times New Roman" pitchFamily="18" charset="0"/>
              </a:rPr>
              <a:t>giúp</a:t>
            </a:r>
            <a:r>
              <a:rPr lang="en-US" sz="24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cs typeface="Times New Roman" pitchFamily="18" charset="0"/>
              </a:rPr>
              <a:t>chim</a:t>
            </a:r>
            <a:r>
              <a:rPr lang="en-US" sz="24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cs typeface="Times New Roman" pitchFamily="18" charset="0"/>
              </a:rPr>
              <a:t>cánh</a:t>
            </a:r>
            <a:r>
              <a:rPr lang="en-US" sz="24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cs typeface="Times New Roman" pitchFamily="18" charset="0"/>
              </a:rPr>
              <a:t>cụt</a:t>
            </a:r>
            <a:r>
              <a:rPr lang="en-US" sz="24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cs typeface="Times New Roman" pitchFamily="18" charset="0"/>
              </a:rPr>
              <a:t>thích</a:t>
            </a:r>
            <a:r>
              <a:rPr lang="en-US" sz="24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cs typeface="Times New Roman" pitchFamily="18" charset="0"/>
              </a:rPr>
              <a:t>nghi</a:t>
            </a:r>
            <a:r>
              <a:rPr lang="en-US" sz="24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cs typeface="Times New Roman" pitchFamily="18" charset="0"/>
              </a:rPr>
              <a:t>được</a:t>
            </a:r>
            <a:r>
              <a:rPr lang="en-US" sz="24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cs typeface="Times New Roman" pitchFamily="18" charset="0"/>
              </a:rPr>
              <a:t>với</a:t>
            </a:r>
            <a:r>
              <a:rPr lang="en-US" sz="24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cs typeface="Times New Roman" pitchFamily="18" charset="0"/>
              </a:rPr>
              <a:t>khí</a:t>
            </a:r>
            <a:r>
              <a:rPr lang="en-US" sz="24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cs typeface="Times New Roman" pitchFamily="18" charset="0"/>
              </a:rPr>
              <a:t>hậu</a:t>
            </a:r>
            <a:r>
              <a:rPr lang="en-US" sz="24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cs typeface="Times New Roman" pitchFamily="18" charset="0"/>
              </a:rPr>
              <a:t>giá</a:t>
            </a:r>
            <a:r>
              <a:rPr lang="en-US" sz="24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cs typeface="Times New Roman" pitchFamily="18" charset="0"/>
              </a:rPr>
              <a:t>lạnh</a:t>
            </a:r>
            <a:r>
              <a:rPr lang="en-US" sz="2400" dirty="0">
                <a:solidFill>
                  <a:srgbClr val="FF0000"/>
                </a:solidFill>
                <a:cs typeface="Times New Roman" pitchFamily="18" charset="0"/>
              </a:rPr>
              <a:t> ở </a:t>
            </a:r>
            <a:r>
              <a:rPr lang="en-US" sz="2400" dirty="0" err="1">
                <a:solidFill>
                  <a:srgbClr val="FF0000"/>
                </a:solidFill>
                <a:cs typeface="Times New Roman" pitchFamily="18" charset="0"/>
              </a:rPr>
              <a:t>vùng</a:t>
            </a:r>
            <a:r>
              <a:rPr lang="en-US" sz="24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cs typeface="Times New Roman" pitchFamily="18" charset="0"/>
              </a:rPr>
              <a:t>cực</a:t>
            </a:r>
            <a:r>
              <a:rPr lang="en-US" sz="2400" dirty="0">
                <a:solidFill>
                  <a:srgbClr val="FF0000"/>
                </a:solidFill>
                <a:cs typeface="Times New Roman" pitchFamily="18" charset="0"/>
              </a:rPr>
              <a:t>? </a:t>
            </a:r>
          </a:p>
        </p:txBody>
      </p:sp>
      <p:pic>
        <p:nvPicPr>
          <p:cNvPr id="10252" name="Picture 12" descr="image0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6072" y="1752600"/>
            <a:ext cx="3889375" cy="3276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886" name="Text Box 14"/>
          <p:cNvSpPr txBox="1">
            <a:spLocks noChangeArrowheads="1"/>
          </p:cNvSpPr>
          <p:nvPr/>
        </p:nvSpPr>
        <p:spPr bwMode="auto">
          <a:xfrm>
            <a:off x="406039" y="5093711"/>
            <a:ext cx="8433161" cy="830997"/>
          </a:xfrm>
          <a:prstGeom prst="rect">
            <a:avLst/>
          </a:prstGeom>
          <a:solidFill>
            <a:schemeClr val="bg1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400" dirty="0" err="1">
                <a:solidFill>
                  <a:srgbClr val="002060"/>
                </a:solidFill>
              </a:rPr>
              <a:t>Chim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cánh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cụt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có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bộ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lông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rậm</a:t>
            </a:r>
            <a:r>
              <a:rPr lang="en-US" sz="2400" dirty="0">
                <a:solidFill>
                  <a:srgbClr val="002060"/>
                </a:solidFill>
              </a:rPr>
              <a:t>, </a:t>
            </a:r>
            <a:r>
              <a:rPr lang="en-US" sz="2400" dirty="0" err="1">
                <a:solidFill>
                  <a:srgbClr val="002060"/>
                </a:solidFill>
              </a:rPr>
              <a:t>lớp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mỡ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dày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nên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chim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cánh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cụt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thích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nghi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được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với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khí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hậu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giá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lạnh</a:t>
            </a:r>
            <a:r>
              <a:rPr lang="en-US" sz="2400" dirty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79888" name="Rectangle 16"/>
          <p:cNvSpPr>
            <a:spLocks noChangeArrowheads="1"/>
          </p:cNvSpPr>
          <p:nvPr/>
        </p:nvSpPr>
        <p:spPr bwMode="auto">
          <a:xfrm>
            <a:off x="406039" y="6108123"/>
            <a:ext cx="87487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 eaLnBrk="0" hangingPunct="0">
              <a:spcBef>
                <a:spcPct val="20000"/>
              </a:spcBef>
            </a:pP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pic>
        <p:nvPicPr>
          <p:cNvPr id="10242" name="Picture 2" descr="Káº¿t quáº£ hÃ¬nh áº£nh cho ÄÃ n chim cÃ¡nh cá»¥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534" y="1703242"/>
            <a:ext cx="4543425" cy="3400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8802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9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98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98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98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8" grpId="0" autoUpdateAnimBg="0"/>
      <p:bldP spid="79886" grpId="0" animBg="1"/>
      <p:bldP spid="7988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Khám phá bí ẩn về chiếc bướu của loài Lạc đà | Báo Dân tr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914400"/>
            <a:ext cx="4157641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sa mac r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657600"/>
            <a:ext cx="4159693" cy="2743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301191" y="914400"/>
            <a:ext cx="420501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800" dirty="0">
                <a:solidFill>
                  <a:srgbClr val="002060"/>
                </a:solidFill>
                <a:cs typeface="Times New Roman" pitchFamily="18" charset="0"/>
              </a:rPr>
              <a:t>? </a:t>
            </a:r>
            <a:r>
              <a:rPr lang="en-US" sz="2800" dirty="0" err="1">
                <a:solidFill>
                  <a:srgbClr val="002060"/>
                </a:solidFill>
                <a:cs typeface="Times New Roman" pitchFamily="18" charset="0"/>
              </a:rPr>
              <a:t>Đặc</a:t>
            </a:r>
            <a:r>
              <a:rPr lang="en-US" sz="2800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cs typeface="Times New Roman" pitchFamily="18" charset="0"/>
              </a:rPr>
              <a:t>điểm</a:t>
            </a:r>
            <a:r>
              <a:rPr lang="en-US" sz="2800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cs typeface="Times New Roman" pitchFamily="18" charset="0"/>
              </a:rPr>
              <a:t>nào</a:t>
            </a:r>
            <a:r>
              <a:rPr lang="en-US" sz="2800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cs typeface="Times New Roman" pitchFamily="18" charset="0"/>
              </a:rPr>
              <a:t>giúp</a:t>
            </a:r>
            <a:r>
              <a:rPr lang="en-US" sz="2800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cs typeface="Times New Roman" pitchFamily="18" charset="0"/>
              </a:rPr>
              <a:t>các</a:t>
            </a:r>
            <a:r>
              <a:rPr lang="en-US" sz="2800" dirty="0" smtClean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cs typeface="Times New Roman" pitchFamily="18" charset="0"/>
              </a:rPr>
              <a:t>loài</a:t>
            </a:r>
            <a:r>
              <a:rPr lang="en-US" sz="2800" dirty="0" smtClean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cs typeface="Times New Roman" pitchFamily="18" charset="0"/>
              </a:rPr>
              <a:t>này</a:t>
            </a:r>
            <a:r>
              <a:rPr lang="en-US" sz="2800" dirty="0" smtClean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cs typeface="Times New Roman" pitchFamily="18" charset="0"/>
              </a:rPr>
              <a:t>thích</a:t>
            </a:r>
            <a:r>
              <a:rPr lang="en-US" sz="2800" dirty="0" smtClean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cs typeface="Times New Roman" pitchFamily="18" charset="0"/>
              </a:rPr>
              <a:t>nghi</a:t>
            </a:r>
            <a:r>
              <a:rPr lang="en-US" sz="2800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cs typeface="Times New Roman" pitchFamily="18" charset="0"/>
              </a:rPr>
              <a:t>được</a:t>
            </a:r>
            <a:r>
              <a:rPr lang="en-US" sz="2800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cs typeface="Times New Roman" pitchFamily="18" charset="0"/>
              </a:rPr>
              <a:t>với</a:t>
            </a:r>
            <a:r>
              <a:rPr lang="en-US" sz="2800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cs typeface="Times New Roman" pitchFamily="18" charset="0"/>
              </a:rPr>
              <a:t>khí</a:t>
            </a:r>
            <a:r>
              <a:rPr lang="en-US" sz="2800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cs typeface="Times New Roman" pitchFamily="18" charset="0"/>
              </a:rPr>
              <a:t>hậu</a:t>
            </a:r>
            <a:r>
              <a:rPr lang="en-US" sz="2800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cs typeface="Times New Roman" pitchFamily="18" charset="0"/>
              </a:rPr>
              <a:t>khô</a:t>
            </a:r>
            <a:r>
              <a:rPr lang="en-US" sz="2800" dirty="0" smtClean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cs typeface="Times New Roman" pitchFamily="18" charset="0"/>
              </a:rPr>
              <a:t>nóng</a:t>
            </a:r>
            <a:r>
              <a:rPr lang="en-US" sz="2800" dirty="0" smtClean="0">
                <a:solidFill>
                  <a:srgbClr val="002060"/>
                </a:solidFill>
                <a:cs typeface="Times New Roman" pitchFamily="18" charset="0"/>
              </a:rPr>
              <a:t> ở </a:t>
            </a:r>
            <a:r>
              <a:rPr lang="en-US" sz="2800" dirty="0" err="1" smtClean="0">
                <a:solidFill>
                  <a:srgbClr val="002060"/>
                </a:solidFill>
                <a:cs typeface="Times New Roman" pitchFamily="18" charset="0"/>
              </a:rPr>
              <a:t>hoang</a:t>
            </a:r>
            <a:r>
              <a:rPr lang="en-US" sz="2800" dirty="0" smtClean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cs typeface="Times New Roman" pitchFamily="18" charset="0"/>
              </a:rPr>
              <a:t>mạc</a:t>
            </a:r>
            <a:r>
              <a:rPr lang="en-US" sz="2800" dirty="0" smtClean="0">
                <a:solidFill>
                  <a:srgbClr val="002060"/>
                </a:solidFill>
                <a:cs typeface="Times New Roman" pitchFamily="18" charset="0"/>
              </a:rPr>
              <a:t>? </a:t>
            </a:r>
            <a:endParaRPr lang="en-US" sz="2800" dirty="0">
              <a:solidFill>
                <a:srgbClr val="002060"/>
              </a:solidFill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669620" y="4336702"/>
            <a:ext cx="436482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Bướu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mỡ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; di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quăng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chui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rúc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trong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cát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40901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utoUpdateAnimBg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 descr="Káº¿t quáº£ hÃ¬nh áº£nh cho chim lÃ m tá» trÃªn cÃ¢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9" y="227139"/>
            <a:ext cx="456843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Káº¿t quáº£ hÃ¬nh áº£nh cho cÃ¡ dÆ°á»i nÆ°á»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9" y="3491345"/>
            <a:ext cx="4544291" cy="3046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0" name="Picture 8" descr="Káº¿t quáº£ hÃ¬nh áº£nh cho áº¿c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4787" y="228600"/>
            <a:ext cx="4286250" cy="3046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2" name="Picture 10" descr="Káº¿t quáº£ hÃ¬nh áº£nh cho ráº¯n sa máº¡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9982" y="3423939"/>
            <a:ext cx="4267200" cy="318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797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9" name="Picture 5" descr="HINH 1"/>
          <p:cNvPicPr>
            <a:picLocks noChangeAspect="1" noChangeArrowheads="1"/>
          </p:cNvPicPr>
          <p:nvPr/>
        </p:nvPicPr>
        <p:blipFill>
          <a:blip r:embed="rId2">
            <a:lum bright="-18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143000"/>
            <a:ext cx="8135938" cy="460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179388" y="6079332"/>
            <a:ext cx="858361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800" b="0" dirty="0" err="1">
                <a:solidFill>
                  <a:srgbClr val="002060"/>
                </a:solidFill>
                <a:latin typeface="+mn-lt"/>
              </a:rPr>
              <a:t>Kể</a:t>
            </a:r>
            <a:r>
              <a:rPr lang="en-US" sz="2800" b="0" dirty="0">
                <a:solidFill>
                  <a:srgbClr val="002060"/>
                </a:solidFill>
                <a:latin typeface="+mn-lt"/>
              </a:rPr>
              <a:t> 3 </a:t>
            </a:r>
            <a:r>
              <a:rPr lang="en-US" sz="2800" b="0" dirty="0" err="1">
                <a:solidFill>
                  <a:srgbClr val="002060"/>
                </a:solidFill>
                <a:latin typeface="+mn-lt"/>
              </a:rPr>
              <a:t>loài</a:t>
            </a:r>
            <a:r>
              <a:rPr lang="en-US" sz="2800" b="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800" b="0" dirty="0" err="1">
                <a:solidFill>
                  <a:srgbClr val="002060"/>
                </a:solidFill>
                <a:latin typeface="+mn-lt"/>
              </a:rPr>
              <a:t>động</a:t>
            </a:r>
            <a:r>
              <a:rPr lang="en-US" sz="2800" b="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800" b="0" dirty="0" err="1">
                <a:solidFill>
                  <a:srgbClr val="002060"/>
                </a:solidFill>
                <a:latin typeface="+mn-lt"/>
              </a:rPr>
              <a:t>vật</a:t>
            </a:r>
            <a:r>
              <a:rPr lang="en-US" sz="2800" b="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800" b="0" dirty="0" err="1">
                <a:solidFill>
                  <a:srgbClr val="002060"/>
                </a:solidFill>
                <a:latin typeface="+mn-lt"/>
              </a:rPr>
              <a:t>thuộc</a:t>
            </a:r>
            <a:r>
              <a:rPr lang="en-US" sz="2800" b="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800" b="0" dirty="0" err="1">
                <a:solidFill>
                  <a:srgbClr val="002060"/>
                </a:solidFill>
                <a:latin typeface="+mn-lt"/>
              </a:rPr>
              <a:t>ba</a:t>
            </a:r>
            <a:r>
              <a:rPr lang="en-US" sz="2800" b="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800" b="0" dirty="0" err="1">
                <a:solidFill>
                  <a:srgbClr val="002060"/>
                </a:solidFill>
                <a:latin typeface="+mn-lt"/>
              </a:rPr>
              <a:t>môi</a:t>
            </a:r>
            <a:r>
              <a:rPr lang="en-US" sz="2800" b="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800" b="0" dirty="0" err="1">
                <a:solidFill>
                  <a:srgbClr val="002060"/>
                </a:solidFill>
                <a:latin typeface="+mn-lt"/>
              </a:rPr>
              <a:t>trường</a:t>
            </a:r>
            <a:r>
              <a:rPr lang="en-US" sz="2800" b="0" dirty="0">
                <a:solidFill>
                  <a:srgbClr val="002060"/>
                </a:solidFill>
                <a:latin typeface="+mn-lt"/>
              </a:rPr>
              <a:t> ở </a:t>
            </a:r>
            <a:r>
              <a:rPr lang="en-US" sz="2800" b="0" dirty="0" err="1">
                <a:solidFill>
                  <a:srgbClr val="002060"/>
                </a:solidFill>
                <a:latin typeface="+mn-lt"/>
              </a:rPr>
              <a:t>vùng</a:t>
            </a:r>
            <a:r>
              <a:rPr lang="en-US" sz="2800" b="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800" b="0" dirty="0" err="1">
                <a:solidFill>
                  <a:srgbClr val="002060"/>
                </a:solidFill>
                <a:latin typeface="+mn-lt"/>
              </a:rPr>
              <a:t>nhiệt</a:t>
            </a:r>
            <a:r>
              <a:rPr lang="en-US" sz="2800" b="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800" b="0" dirty="0" err="1">
                <a:solidFill>
                  <a:srgbClr val="002060"/>
                </a:solidFill>
                <a:latin typeface="+mn-lt"/>
              </a:rPr>
              <a:t>đới</a:t>
            </a:r>
            <a:r>
              <a:rPr lang="en-US" sz="2800" b="0" dirty="0">
                <a:solidFill>
                  <a:srgbClr val="002060"/>
                </a:solidFill>
                <a:latin typeface="+mn-lt"/>
              </a:rPr>
              <a:t>?</a:t>
            </a:r>
          </a:p>
        </p:txBody>
      </p:sp>
      <p:sp>
        <p:nvSpPr>
          <p:cNvPr id="26629" name="Rectangle 17"/>
          <p:cNvSpPr>
            <a:spLocks noChangeArrowheads="1"/>
          </p:cNvSpPr>
          <p:nvPr/>
        </p:nvSpPr>
        <p:spPr bwMode="auto">
          <a:xfrm>
            <a:off x="539750" y="2362200"/>
            <a:ext cx="3194050" cy="1066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en-US" sz="2400" b="0"/>
          </a:p>
        </p:txBody>
      </p:sp>
      <p:sp>
        <p:nvSpPr>
          <p:cNvPr id="11282" name="Text Box 18"/>
          <p:cNvSpPr txBox="1">
            <a:spLocks noChangeArrowheads="1"/>
          </p:cNvSpPr>
          <p:nvPr/>
        </p:nvSpPr>
        <p:spPr bwMode="auto">
          <a:xfrm>
            <a:off x="3141662" y="4856583"/>
            <a:ext cx="3021012" cy="45720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400" dirty="0" err="1">
                <a:solidFill>
                  <a:srgbClr val="FF0000"/>
                </a:solidFill>
                <a:latin typeface="+mn-lt"/>
              </a:rPr>
              <a:t>Mực</a:t>
            </a:r>
            <a:r>
              <a:rPr lang="en-US" sz="2400" dirty="0">
                <a:solidFill>
                  <a:srgbClr val="FF0000"/>
                </a:solidFill>
                <a:latin typeface="+mn-lt"/>
              </a:rPr>
              <a:t>, </a:t>
            </a:r>
            <a:r>
              <a:rPr lang="en-US" sz="2400" dirty="0" err="1">
                <a:solidFill>
                  <a:srgbClr val="FF0000"/>
                </a:solidFill>
                <a:latin typeface="+mn-lt"/>
              </a:rPr>
              <a:t>ốc</a:t>
            </a:r>
            <a:r>
              <a:rPr lang="en-US" sz="2400" dirty="0">
                <a:solidFill>
                  <a:srgbClr val="FF0000"/>
                </a:solidFill>
                <a:latin typeface="+mn-lt"/>
              </a:rPr>
              <a:t>, </a:t>
            </a:r>
            <a:r>
              <a:rPr lang="en-US" sz="2400" dirty="0" err="1">
                <a:solidFill>
                  <a:srgbClr val="FF0000"/>
                </a:solidFill>
                <a:latin typeface="+mn-lt"/>
              </a:rPr>
              <a:t>lươn</a:t>
            </a:r>
            <a:r>
              <a:rPr lang="en-US" sz="2400" dirty="0">
                <a:solidFill>
                  <a:srgbClr val="FF0000"/>
                </a:solidFill>
                <a:latin typeface="+mn-lt"/>
              </a:rPr>
              <a:t>, </a:t>
            </a:r>
            <a:r>
              <a:rPr lang="en-US" sz="2400" dirty="0" err="1">
                <a:solidFill>
                  <a:srgbClr val="FF0000"/>
                </a:solidFill>
                <a:latin typeface="+mn-lt"/>
              </a:rPr>
              <a:t>sứa</a:t>
            </a:r>
            <a:endParaRPr lang="en-US" sz="24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1283" name="Text Box 19"/>
          <p:cNvSpPr txBox="1">
            <a:spLocks noChangeArrowheads="1"/>
          </p:cNvSpPr>
          <p:nvPr/>
        </p:nvSpPr>
        <p:spPr bwMode="auto">
          <a:xfrm>
            <a:off x="3141661" y="2975479"/>
            <a:ext cx="3249613" cy="45720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400" dirty="0" err="1">
                <a:solidFill>
                  <a:srgbClr val="FF0000"/>
                </a:solidFill>
                <a:latin typeface="+mn-lt"/>
              </a:rPr>
              <a:t>Hươu</a:t>
            </a:r>
            <a:r>
              <a:rPr lang="en-US" sz="2400" dirty="0">
                <a:solidFill>
                  <a:srgbClr val="FF0000"/>
                </a:solidFill>
                <a:latin typeface="+mn-lt"/>
              </a:rPr>
              <a:t>, </a:t>
            </a:r>
            <a:r>
              <a:rPr lang="en-US" sz="2400" dirty="0" err="1">
                <a:solidFill>
                  <a:srgbClr val="FF0000"/>
                </a:solidFill>
                <a:latin typeface="+mn-lt"/>
              </a:rPr>
              <a:t>nai</a:t>
            </a:r>
            <a:r>
              <a:rPr lang="en-US" sz="2400" dirty="0">
                <a:solidFill>
                  <a:srgbClr val="FF0000"/>
                </a:solidFill>
                <a:latin typeface="+mn-lt"/>
              </a:rPr>
              <a:t>, </a:t>
            </a:r>
            <a:r>
              <a:rPr lang="en-US" sz="2400" dirty="0" err="1">
                <a:solidFill>
                  <a:srgbClr val="FF0000"/>
                </a:solidFill>
                <a:latin typeface="+mn-lt"/>
              </a:rPr>
              <a:t>hổ</a:t>
            </a:r>
            <a:r>
              <a:rPr lang="en-US" sz="2400" dirty="0">
                <a:solidFill>
                  <a:srgbClr val="FF0000"/>
                </a:solidFill>
                <a:latin typeface="+mn-lt"/>
              </a:rPr>
              <a:t>, </a:t>
            </a:r>
            <a:r>
              <a:rPr lang="en-US" sz="2400" dirty="0" err="1">
                <a:solidFill>
                  <a:srgbClr val="FF0000"/>
                </a:solidFill>
                <a:latin typeface="+mn-lt"/>
              </a:rPr>
              <a:t>báo</a:t>
            </a:r>
            <a:endParaRPr lang="en-US" sz="24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1284" name="Text Box 20"/>
          <p:cNvSpPr txBox="1">
            <a:spLocks noChangeArrowheads="1"/>
          </p:cNvSpPr>
          <p:nvPr/>
        </p:nvSpPr>
        <p:spPr bwMode="auto">
          <a:xfrm>
            <a:off x="3141662" y="1556792"/>
            <a:ext cx="4706937" cy="46166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400" dirty="0" err="1">
                <a:solidFill>
                  <a:srgbClr val="FF0000"/>
                </a:solidFill>
                <a:latin typeface="+mn-lt"/>
              </a:rPr>
              <a:t>Đại</a:t>
            </a:r>
            <a:r>
              <a:rPr lang="en-US" sz="24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+mn-lt"/>
              </a:rPr>
              <a:t>bàng</a:t>
            </a:r>
            <a:r>
              <a:rPr lang="en-US" sz="2400" dirty="0">
                <a:solidFill>
                  <a:srgbClr val="FF0000"/>
                </a:solidFill>
                <a:latin typeface="+mn-lt"/>
              </a:rPr>
              <a:t>, </a:t>
            </a:r>
            <a:r>
              <a:rPr lang="en-US" sz="2400" dirty="0" err="1">
                <a:solidFill>
                  <a:srgbClr val="FF0000"/>
                </a:solidFill>
                <a:latin typeface="+mn-lt"/>
              </a:rPr>
              <a:t>ngỗng</a:t>
            </a:r>
            <a:r>
              <a:rPr lang="en-US" sz="24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+mn-lt"/>
              </a:rPr>
              <a:t>trời</a:t>
            </a:r>
            <a:r>
              <a:rPr lang="en-US" sz="2400" dirty="0">
                <a:solidFill>
                  <a:srgbClr val="FF0000"/>
                </a:solidFill>
                <a:latin typeface="+mn-lt"/>
              </a:rPr>
              <a:t>, </a:t>
            </a:r>
            <a:r>
              <a:rPr lang="en-US" sz="2400" dirty="0" err="1">
                <a:solidFill>
                  <a:srgbClr val="FF0000"/>
                </a:solidFill>
                <a:latin typeface="+mn-lt"/>
              </a:rPr>
              <a:t>hải</a:t>
            </a:r>
            <a:r>
              <a:rPr lang="en-US" sz="24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+mn-lt"/>
              </a:rPr>
              <a:t>âu</a:t>
            </a:r>
            <a:endParaRPr lang="en-US" sz="24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6633" name="Text Box 21"/>
          <p:cNvSpPr txBox="1">
            <a:spLocks noChangeArrowheads="1"/>
          </p:cNvSpPr>
          <p:nvPr/>
        </p:nvSpPr>
        <p:spPr bwMode="auto">
          <a:xfrm>
            <a:off x="539749" y="4825627"/>
            <a:ext cx="2235993" cy="519113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800" b="0" dirty="0">
                <a:latin typeface="+mn-lt"/>
              </a:rPr>
              <a:t>-</a:t>
            </a:r>
            <a:r>
              <a:rPr lang="en-US" sz="2800" b="0" dirty="0" err="1">
                <a:latin typeface="+mn-lt"/>
              </a:rPr>
              <a:t>Dưới</a:t>
            </a:r>
            <a:r>
              <a:rPr lang="en-US" sz="2800" b="0" dirty="0">
                <a:latin typeface="+mn-lt"/>
              </a:rPr>
              <a:t> </a:t>
            </a:r>
            <a:r>
              <a:rPr lang="en-US" sz="2800" b="0" dirty="0" err="1">
                <a:latin typeface="+mn-lt"/>
              </a:rPr>
              <a:t>nước</a:t>
            </a:r>
            <a:r>
              <a:rPr lang="en-US" sz="2800" b="0" dirty="0">
                <a:latin typeface="+mn-lt"/>
              </a:rPr>
              <a:t>:</a:t>
            </a:r>
          </a:p>
        </p:txBody>
      </p:sp>
      <p:sp>
        <p:nvSpPr>
          <p:cNvPr id="26634" name="Text Box 22"/>
          <p:cNvSpPr txBox="1">
            <a:spLocks noChangeArrowheads="1"/>
          </p:cNvSpPr>
          <p:nvPr/>
        </p:nvSpPr>
        <p:spPr bwMode="auto">
          <a:xfrm>
            <a:off x="595744" y="2913566"/>
            <a:ext cx="2179999" cy="519113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800" b="0" dirty="0">
                <a:latin typeface="+mn-lt"/>
              </a:rPr>
              <a:t>-</a:t>
            </a:r>
            <a:r>
              <a:rPr lang="en-US" sz="2800" b="0" dirty="0" err="1">
                <a:latin typeface="+mn-lt"/>
              </a:rPr>
              <a:t>Trên</a:t>
            </a:r>
            <a:r>
              <a:rPr lang="en-US" sz="2800" b="0" dirty="0">
                <a:latin typeface="+mn-lt"/>
              </a:rPr>
              <a:t> </a:t>
            </a:r>
            <a:r>
              <a:rPr lang="en-US" sz="2800" b="0" dirty="0" err="1">
                <a:latin typeface="+mn-lt"/>
              </a:rPr>
              <a:t>cạn</a:t>
            </a:r>
            <a:r>
              <a:rPr lang="en-US" sz="2800" b="0" dirty="0">
                <a:latin typeface="+mn-lt"/>
              </a:rPr>
              <a:t>:</a:t>
            </a:r>
          </a:p>
        </p:txBody>
      </p:sp>
      <p:sp>
        <p:nvSpPr>
          <p:cNvPr id="26635" name="Text Box 23"/>
          <p:cNvSpPr txBox="1">
            <a:spLocks noChangeArrowheads="1"/>
          </p:cNvSpPr>
          <p:nvPr/>
        </p:nvSpPr>
        <p:spPr bwMode="auto">
          <a:xfrm>
            <a:off x="569345" y="1556792"/>
            <a:ext cx="2206398" cy="52322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800" b="0" dirty="0">
                <a:latin typeface="+mn-lt"/>
              </a:rPr>
              <a:t>-</a:t>
            </a:r>
            <a:r>
              <a:rPr lang="en-US" sz="2800" b="0" dirty="0" err="1">
                <a:latin typeface="+mn-lt"/>
              </a:rPr>
              <a:t>Trên</a:t>
            </a:r>
            <a:r>
              <a:rPr lang="en-US" sz="2800" b="0" dirty="0">
                <a:latin typeface="+mn-lt"/>
              </a:rPr>
              <a:t> </a:t>
            </a:r>
            <a:r>
              <a:rPr lang="en-US" sz="2800" b="0" dirty="0" err="1">
                <a:latin typeface="+mn-lt"/>
              </a:rPr>
              <a:t>không</a:t>
            </a:r>
            <a:r>
              <a:rPr lang="en-US" sz="2800" b="0" dirty="0">
                <a:latin typeface="+mn-lt"/>
              </a:rPr>
              <a:t>:</a:t>
            </a:r>
          </a:p>
        </p:txBody>
      </p:sp>
      <p:sp>
        <p:nvSpPr>
          <p:cNvPr id="26636" name="Text Box 24"/>
          <p:cNvSpPr txBox="1">
            <a:spLocks noChangeArrowheads="1"/>
          </p:cNvSpPr>
          <p:nvPr/>
        </p:nvSpPr>
        <p:spPr bwMode="auto">
          <a:xfrm>
            <a:off x="685800" y="457200"/>
            <a:ext cx="47545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800" dirty="0">
                <a:solidFill>
                  <a:srgbClr val="FF0000"/>
                </a:solidFill>
                <a:latin typeface="+mn-lt"/>
              </a:rPr>
              <a:t>Ba </a:t>
            </a:r>
            <a:r>
              <a:rPr lang="en-US" sz="2800" dirty="0" err="1">
                <a:solidFill>
                  <a:srgbClr val="FF0000"/>
                </a:solidFill>
                <a:latin typeface="+mn-lt"/>
              </a:rPr>
              <a:t>môi</a:t>
            </a:r>
            <a:r>
              <a:rPr lang="en-US" sz="28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n-lt"/>
              </a:rPr>
              <a:t>trường</a:t>
            </a:r>
            <a:r>
              <a:rPr lang="en-US" sz="28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n-lt"/>
              </a:rPr>
              <a:t>vùng</a:t>
            </a:r>
            <a:r>
              <a:rPr lang="en-US" sz="28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n-lt"/>
              </a:rPr>
              <a:t>nhiệt</a:t>
            </a:r>
            <a:r>
              <a:rPr lang="en-US" sz="28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n-lt"/>
              </a:rPr>
              <a:t>đới</a:t>
            </a:r>
            <a:r>
              <a:rPr lang="en-US" sz="2800" dirty="0">
                <a:solidFill>
                  <a:srgbClr val="FF0000"/>
                </a:solidFill>
                <a:latin typeface="+mn-lt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855225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1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1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1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1" grpId="0" autoUpdateAnimBg="0"/>
      <p:bldP spid="11271" grpId="1"/>
      <p:bldP spid="11282" grpId="0" animBg="1" autoUpdateAnimBg="0"/>
      <p:bldP spid="11283" grpId="0" animBg="1" autoUpdateAnimBg="0"/>
      <p:bldP spid="11284" grpId="0" animBg="1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8"/>
          <p:cNvSpPr txBox="1">
            <a:spLocks noChangeArrowheads="1"/>
          </p:cNvSpPr>
          <p:nvPr/>
        </p:nvSpPr>
        <p:spPr bwMode="auto">
          <a:xfrm>
            <a:off x="250825" y="4652963"/>
            <a:ext cx="22336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endParaRPr lang="en-US">
              <a:latin typeface="+mn-lt"/>
            </a:endParaRPr>
          </a:p>
        </p:txBody>
      </p:sp>
      <p:sp>
        <p:nvSpPr>
          <p:cNvPr id="80907" name="Text Box 11"/>
          <p:cNvSpPr txBox="1">
            <a:spLocks noChangeArrowheads="1"/>
          </p:cNvSpPr>
          <p:nvPr/>
        </p:nvSpPr>
        <p:spPr bwMode="auto">
          <a:xfrm>
            <a:off x="723899" y="432501"/>
            <a:ext cx="76962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dirty="0" err="1">
                <a:solidFill>
                  <a:srgbClr val="FF0000"/>
                </a:solidFill>
                <a:cs typeface="Times New Roman" pitchFamily="18" charset="0"/>
              </a:rPr>
              <a:t>Động</a:t>
            </a:r>
            <a:r>
              <a:rPr lang="en-US" sz="28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cs typeface="Times New Roman" pitchFamily="18" charset="0"/>
              </a:rPr>
              <a:t>vật</a:t>
            </a:r>
            <a:r>
              <a:rPr lang="en-US" sz="28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cs typeface="Times New Roman" pitchFamily="18" charset="0"/>
              </a:rPr>
              <a:t>rất</a:t>
            </a:r>
            <a:r>
              <a:rPr lang="en-US" sz="28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cs typeface="Times New Roman" pitchFamily="18" charset="0"/>
              </a:rPr>
              <a:t>đa</a:t>
            </a:r>
            <a:r>
              <a:rPr lang="en-US" sz="28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cs typeface="Times New Roman" pitchFamily="18" charset="0"/>
              </a:rPr>
              <a:t>dạng</a:t>
            </a:r>
            <a:r>
              <a:rPr lang="en-US" sz="28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cs typeface="Times New Roman" pitchFamily="18" charset="0"/>
              </a:rPr>
              <a:t>phong</a:t>
            </a:r>
            <a:r>
              <a:rPr lang="en-US" sz="28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cs typeface="Times New Roman" pitchFamily="18" charset="0"/>
              </a:rPr>
              <a:t>phú</a:t>
            </a:r>
            <a:r>
              <a:rPr lang="en-US" sz="28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cs typeface="Times New Roman" pitchFamily="18" charset="0"/>
              </a:rPr>
              <a:t>về</a:t>
            </a:r>
            <a:r>
              <a:rPr lang="en-US" sz="28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cs typeface="Times New Roman" pitchFamily="18" charset="0"/>
              </a:rPr>
              <a:t>lối</a:t>
            </a:r>
            <a:r>
              <a:rPr lang="en-US" sz="28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cs typeface="Times New Roman" pitchFamily="18" charset="0"/>
              </a:rPr>
              <a:t>sống</a:t>
            </a:r>
            <a:r>
              <a:rPr lang="en-US" sz="28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cs typeface="Times New Roman" pitchFamily="18" charset="0"/>
              </a:rPr>
              <a:t>môi</a:t>
            </a:r>
            <a:r>
              <a:rPr lang="en-US" sz="28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cs typeface="Times New Roman" pitchFamily="18" charset="0"/>
              </a:rPr>
              <a:t>trường</a:t>
            </a:r>
            <a:r>
              <a:rPr lang="en-US" sz="28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cs typeface="Times New Roman" pitchFamily="18" charset="0"/>
              </a:rPr>
              <a:t>sống</a:t>
            </a:r>
            <a:r>
              <a:rPr lang="en-US" sz="2800" dirty="0">
                <a:solidFill>
                  <a:srgbClr val="FF0000"/>
                </a:solidFill>
                <a:cs typeface="Times New Roman" pitchFamily="18" charset="0"/>
              </a:rPr>
              <a:t>.</a:t>
            </a:r>
          </a:p>
        </p:txBody>
      </p:sp>
      <p:sp>
        <p:nvSpPr>
          <p:cNvPr id="80908" name="AutoShape 12"/>
          <p:cNvSpPr>
            <a:spLocks noChangeArrowheads="1"/>
          </p:cNvSpPr>
          <p:nvPr/>
        </p:nvSpPr>
        <p:spPr bwMode="auto">
          <a:xfrm>
            <a:off x="250825" y="1700213"/>
            <a:ext cx="4702175" cy="1800225"/>
          </a:xfrm>
          <a:prstGeom prst="wedgeRoundRectCallout">
            <a:avLst>
              <a:gd name="adj1" fmla="val 44053"/>
              <a:gd name="adj2" fmla="val 86597"/>
              <a:gd name="adj3" fmla="val 16667"/>
            </a:avLst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en-US" sz="24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Nguyên nhân nào khiến động vật vùng nhiệt đới đa dạng và phong phú hơn động vật vùng hoang mạc và Nam Cực?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0909" name="Text Box 13"/>
          <p:cNvSpPr txBox="1">
            <a:spLocks noChangeArrowheads="1"/>
          </p:cNvSpPr>
          <p:nvPr/>
        </p:nvSpPr>
        <p:spPr bwMode="auto">
          <a:xfrm>
            <a:off x="228599" y="4113213"/>
            <a:ext cx="8686801" cy="2308324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sz="2400" b="0" dirty="0" err="1" smtClean="0">
                <a:cs typeface="Times New Roman" pitchFamily="18" charset="0"/>
                <a:sym typeface="Wingdings" pitchFamily="2" charset="2"/>
              </a:rPr>
              <a:t>Vùng</a:t>
            </a:r>
            <a:r>
              <a:rPr lang="en-US" sz="2400" b="0" dirty="0" smtClean="0"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b="0" dirty="0" err="1">
                <a:cs typeface="Times New Roman" pitchFamily="18" charset="0"/>
                <a:sym typeface="Wingdings" pitchFamily="2" charset="2"/>
              </a:rPr>
              <a:t>nhiệt</a:t>
            </a:r>
            <a:r>
              <a:rPr lang="en-US" sz="2400" b="0" dirty="0"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b="0" dirty="0" err="1">
                <a:cs typeface="Times New Roman" pitchFamily="18" charset="0"/>
                <a:sym typeface="Wingdings" pitchFamily="2" charset="2"/>
              </a:rPr>
              <a:t>đới</a:t>
            </a:r>
            <a:r>
              <a:rPr lang="en-US" sz="2400" b="0" dirty="0"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b="0" dirty="0" err="1">
                <a:cs typeface="Times New Roman" pitchFamily="18" charset="0"/>
                <a:sym typeface="Wingdings" pitchFamily="2" charset="2"/>
              </a:rPr>
              <a:t>có</a:t>
            </a:r>
            <a:r>
              <a:rPr lang="en-US" sz="2400" b="0" dirty="0"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b="0" dirty="0" err="1">
                <a:cs typeface="Times New Roman" pitchFamily="18" charset="0"/>
                <a:sym typeface="Wingdings" pitchFamily="2" charset="2"/>
              </a:rPr>
              <a:t>khí</a:t>
            </a:r>
            <a:r>
              <a:rPr lang="en-US" sz="2400" b="0" dirty="0"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b="0" dirty="0" err="1">
                <a:cs typeface="Times New Roman" pitchFamily="18" charset="0"/>
                <a:sym typeface="Wingdings" pitchFamily="2" charset="2"/>
              </a:rPr>
              <a:t>hậu</a:t>
            </a:r>
            <a:r>
              <a:rPr lang="en-US" sz="2400" b="0" dirty="0"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b="0" dirty="0" err="1">
                <a:cs typeface="Times New Roman" pitchFamily="18" charset="0"/>
                <a:sym typeface="Wingdings" pitchFamily="2" charset="2"/>
              </a:rPr>
              <a:t>đất</a:t>
            </a:r>
            <a:r>
              <a:rPr lang="en-US" sz="2400" b="0" dirty="0"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b="0" dirty="0" err="1">
                <a:cs typeface="Times New Roman" pitchFamily="18" charset="0"/>
                <a:sym typeface="Wingdings" pitchFamily="2" charset="2"/>
              </a:rPr>
              <a:t>đai</a:t>
            </a:r>
            <a:r>
              <a:rPr lang="en-US" sz="2400" b="0" dirty="0"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b="0" dirty="0" err="1">
                <a:cs typeface="Times New Roman" pitchFamily="18" charset="0"/>
                <a:sym typeface="Wingdings" pitchFamily="2" charset="2"/>
              </a:rPr>
              <a:t>rất</a:t>
            </a:r>
            <a:r>
              <a:rPr lang="en-US" sz="2400" b="0" dirty="0"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b="0" dirty="0" err="1">
                <a:cs typeface="Times New Roman" pitchFamily="18" charset="0"/>
                <a:sym typeface="Wingdings" pitchFamily="2" charset="2"/>
              </a:rPr>
              <a:t>thích</a:t>
            </a:r>
            <a:r>
              <a:rPr lang="en-US" sz="2400" b="0" dirty="0"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b="0" dirty="0" err="1">
                <a:cs typeface="Times New Roman" pitchFamily="18" charset="0"/>
                <a:sym typeface="Wingdings" pitchFamily="2" charset="2"/>
              </a:rPr>
              <a:t>hợp</a:t>
            </a:r>
            <a:r>
              <a:rPr lang="en-US" sz="2400" b="0" dirty="0"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b="0" dirty="0" err="1">
                <a:cs typeface="Times New Roman" pitchFamily="18" charset="0"/>
                <a:sym typeface="Wingdings" pitchFamily="2" charset="2"/>
              </a:rPr>
              <a:t>cho</a:t>
            </a:r>
            <a:r>
              <a:rPr lang="en-US" sz="2400" b="0" dirty="0"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b="0" dirty="0" err="1">
                <a:cs typeface="Times New Roman" pitchFamily="18" charset="0"/>
                <a:sym typeface="Wingdings" pitchFamily="2" charset="2"/>
              </a:rPr>
              <a:t>hệ</a:t>
            </a:r>
            <a:r>
              <a:rPr lang="en-US" sz="2400" b="0" dirty="0"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b="0" dirty="0" err="1">
                <a:cs typeface="Times New Roman" pitchFamily="18" charset="0"/>
                <a:sym typeface="Wingdings" pitchFamily="2" charset="2"/>
              </a:rPr>
              <a:t>thực</a:t>
            </a:r>
            <a:r>
              <a:rPr lang="en-US" sz="2400" b="0" dirty="0"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b="0" dirty="0" err="1">
                <a:cs typeface="Times New Roman" pitchFamily="18" charset="0"/>
                <a:sym typeface="Wingdings" pitchFamily="2" charset="2"/>
              </a:rPr>
              <a:t>vật</a:t>
            </a:r>
            <a:r>
              <a:rPr lang="en-US" sz="2400" b="0" dirty="0"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b="0" dirty="0" err="1">
                <a:cs typeface="Times New Roman" pitchFamily="18" charset="0"/>
                <a:sym typeface="Wingdings" pitchFamily="2" charset="2"/>
              </a:rPr>
              <a:t>phát</a:t>
            </a:r>
            <a:r>
              <a:rPr lang="en-US" sz="2400" b="0" dirty="0"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b="0" dirty="0" err="1">
                <a:cs typeface="Times New Roman" pitchFamily="18" charset="0"/>
                <a:sym typeface="Wingdings" pitchFamily="2" charset="2"/>
              </a:rPr>
              <a:t>triển</a:t>
            </a:r>
            <a:r>
              <a:rPr lang="en-US" sz="2400" b="0" dirty="0"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b="0" dirty="0" err="1">
                <a:cs typeface="Times New Roman" pitchFamily="18" charset="0"/>
                <a:sym typeface="Wingdings" pitchFamily="2" charset="2"/>
              </a:rPr>
              <a:t>mạnh</a:t>
            </a:r>
            <a:r>
              <a:rPr lang="en-US" sz="2400" b="0" dirty="0"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b="0" dirty="0" err="1">
                <a:cs typeface="Times New Roman" pitchFamily="18" charset="0"/>
                <a:sym typeface="Wingdings" pitchFamily="2" charset="2"/>
              </a:rPr>
              <a:t>tạo</a:t>
            </a:r>
            <a:r>
              <a:rPr lang="en-US" sz="2400" b="0" dirty="0"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b="0" dirty="0" err="1">
                <a:cs typeface="Times New Roman" pitchFamily="18" charset="0"/>
                <a:sym typeface="Wingdings" pitchFamily="2" charset="2"/>
              </a:rPr>
              <a:t>ra</a:t>
            </a:r>
            <a:r>
              <a:rPr lang="en-US" sz="2400" b="0" dirty="0"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b="0" dirty="0" err="1">
                <a:cs typeface="Times New Roman" pitchFamily="18" charset="0"/>
                <a:sym typeface="Wingdings" pitchFamily="2" charset="2"/>
              </a:rPr>
              <a:t>điều</a:t>
            </a:r>
            <a:r>
              <a:rPr lang="en-US" sz="2400" b="0" dirty="0"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b="0" dirty="0" err="1">
                <a:cs typeface="Times New Roman" pitchFamily="18" charset="0"/>
                <a:sym typeface="Wingdings" pitchFamily="2" charset="2"/>
              </a:rPr>
              <a:t>kiện</a:t>
            </a:r>
            <a:r>
              <a:rPr lang="en-US" sz="2400" b="0" dirty="0"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b="0" dirty="0" err="1">
                <a:cs typeface="Times New Roman" pitchFamily="18" charset="0"/>
                <a:sym typeface="Wingdings" pitchFamily="2" charset="2"/>
              </a:rPr>
              <a:t>sống</a:t>
            </a:r>
            <a:r>
              <a:rPr lang="en-US" sz="2400" b="0" dirty="0"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b="0" dirty="0" err="1">
                <a:cs typeface="Times New Roman" pitchFamily="18" charset="0"/>
                <a:sym typeface="Wingdings" pitchFamily="2" charset="2"/>
              </a:rPr>
              <a:t>thích</a:t>
            </a:r>
            <a:r>
              <a:rPr lang="en-US" sz="2400" b="0" dirty="0"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b="0" dirty="0" err="1">
                <a:cs typeface="Times New Roman" pitchFamily="18" charset="0"/>
                <a:sym typeface="Wingdings" pitchFamily="2" charset="2"/>
              </a:rPr>
              <a:t>hợp</a:t>
            </a:r>
            <a:r>
              <a:rPr lang="en-US" sz="2400" b="0" dirty="0">
                <a:cs typeface="Times New Roman" pitchFamily="18" charset="0"/>
                <a:sym typeface="Wingdings" pitchFamily="2" charset="2"/>
              </a:rPr>
              <a:t> (</a:t>
            </a:r>
            <a:r>
              <a:rPr lang="en-US" sz="2400" b="0" dirty="0" err="1">
                <a:cs typeface="Times New Roman" pitchFamily="18" charset="0"/>
                <a:sym typeface="Wingdings" pitchFamily="2" charset="2"/>
              </a:rPr>
              <a:t>thức</a:t>
            </a:r>
            <a:r>
              <a:rPr lang="en-US" sz="2400" b="0" dirty="0"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b="0" dirty="0" err="1">
                <a:cs typeface="Times New Roman" pitchFamily="18" charset="0"/>
                <a:sym typeface="Wingdings" pitchFamily="2" charset="2"/>
              </a:rPr>
              <a:t>ăn</a:t>
            </a:r>
            <a:r>
              <a:rPr lang="en-US" sz="2400" b="0" dirty="0"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b="0" dirty="0" err="1">
                <a:cs typeface="Times New Roman" pitchFamily="18" charset="0"/>
                <a:sym typeface="Wingdings" pitchFamily="2" charset="2"/>
              </a:rPr>
              <a:t>dồi</a:t>
            </a:r>
            <a:r>
              <a:rPr lang="en-US" sz="2400" b="0" dirty="0"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b="0" dirty="0" err="1">
                <a:cs typeface="Times New Roman" pitchFamily="18" charset="0"/>
                <a:sym typeface="Wingdings" pitchFamily="2" charset="2"/>
              </a:rPr>
              <a:t>dào</a:t>
            </a:r>
            <a:r>
              <a:rPr lang="en-US" sz="2400" b="0" dirty="0">
                <a:cs typeface="Times New Roman" pitchFamily="18" charset="0"/>
                <a:sym typeface="Wingdings" pitchFamily="2" charset="2"/>
              </a:rPr>
              <a:t>, </a:t>
            </a:r>
            <a:r>
              <a:rPr lang="en-US" sz="2400" b="0" dirty="0" err="1">
                <a:cs typeface="Times New Roman" pitchFamily="18" charset="0"/>
                <a:sym typeface="Wingdings" pitchFamily="2" charset="2"/>
              </a:rPr>
              <a:t>môi</a:t>
            </a:r>
            <a:r>
              <a:rPr lang="en-US" sz="2400" b="0" dirty="0"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b="0" dirty="0" err="1">
                <a:cs typeface="Times New Roman" pitchFamily="18" charset="0"/>
                <a:sym typeface="Wingdings" pitchFamily="2" charset="2"/>
              </a:rPr>
              <a:t>trường</a:t>
            </a:r>
            <a:r>
              <a:rPr lang="en-US" sz="2400" b="0" dirty="0"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b="0" dirty="0" err="1">
                <a:cs typeface="Times New Roman" pitchFamily="18" charset="0"/>
                <a:sym typeface="Wingdings" pitchFamily="2" charset="2"/>
              </a:rPr>
              <a:t>sống</a:t>
            </a:r>
            <a:r>
              <a:rPr lang="en-US" sz="2400" b="0" dirty="0"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b="0" dirty="0" err="1">
                <a:cs typeface="Times New Roman" pitchFamily="18" charset="0"/>
                <a:sym typeface="Wingdings" pitchFamily="2" charset="2"/>
              </a:rPr>
              <a:t>thích</a:t>
            </a:r>
            <a:r>
              <a:rPr lang="en-US" sz="2400" b="0" dirty="0"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b="0" dirty="0" err="1">
                <a:cs typeface="Times New Roman" pitchFamily="18" charset="0"/>
                <a:sym typeface="Wingdings" pitchFamily="2" charset="2"/>
              </a:rPr>
              <a:t>ứng</a:t>
            </a:r>
            <a:r>
              <a:rPr lang="en-US" sz="2400" b="0" dirty="0">
                <a:cs typeface="Times New Roman" pitchFamily="18" charset="0"/>
                <a:sym typeface="Wingdings" pitchFamily="2" charset="2"/>
              </a:rPr>
              <a:t>…) </a:t>
            </a:r>
            <a:r>
              <a:rPr lang="en-US" sz="2400" b="0" dirty="0" err="1">
                <a:cs typeface="Times New Roman" pitchFamily="18" charset="0"/>
                <a:sym typeface="Wingdings" pitchFamily="2" charset="2"/>
              </a:rPr>
              <a:t>cho</a:t>
            </a:r>
            <a:r>
              <a:rPr lang="en-US" sz="2400" b="0" dirty="0"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b="0" dirty="0" err="1">
                <a:cs typeface="Times New Roman" pitchFamily="18" charset="0"/>
                <a:sym typeface="Wingdings" pitchFamily="2" charset="2"/>
              </a:rPr>
              <a:t>động</a:t>
            </a:r>
            <a:r>
              <a:rPr lang="en-US" sz="2400" b="0" dirty="0"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b="0" dirty="0" err="1">
                <a:cs typeface="Times New Roman" pitchFamily="18" charset="0"/>
                <a:sym typeface="Wingdings" pitchFamily="2" charset="2"/>
              </a:rPr>
              <a:t>vật</a:t>
            </a:r>
            <a:r>
              <a:rPr lang="en-US" sz="2400" b="0" dirty="0"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b="0" dirty="0" err="1">
                <a:cs typeface="Times New Roman" pitchFamily="18" charset="0"/>
                <a:sym typeface="Wingdings" pitchFamily="2" charset="2"/>
              </a:rPr>
              <a:t>cư</a:t>
            </a:r>
            <a:r>
              <a:rPr lang="en-US" sz="2400" b="0" dirty="0"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b="0" dirty="0" err="1">
                <a:cs typeface="Times New Roman" pitchFamily="18" charset="0"/>
                <a:sym typeface="Wingdings" pitchFamily="2" charset="2"/>
              </a:rPr>
              <a:t>trú</a:t>
            </a:r>
            <a:r>
              <a:rPr lang="en-US" sz="2400" b="0" dirty="0">
                <a:cs typeface="Times New Roman" pitchFamily="18" charset="0"/>
                <a:sym typeface="Wingdings" pitchFamily="2" charset="2"/>
              </a:rPr>
              <a:t>, </a:t>
            </a:r>
            <a:r>
              <a:rPr lang="en-US" sz="2400" b="0" dirty="0" err="1">
                <a:cs typeface="Times New Roman" pitchFamily="18" charset="0"/>
                <a:sym typeface="Wingdings" pitchFamily="2" charset="2"/>
              </a:rPr>
              <a:t>tồn</a:t>
            </a:r>
            <a:r>
              <a:rPr lang="en-US" sz="2400" b="0" dirty="0"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b="0" dirty="0" err="1">
                <a:cs typeface="Times New Roman" pitchFamily="18" charset="0"/>
                <a:sym typeface="Wingdings" pitchFamily="2" charset="2"/>
              </a:rPr>
              <a:t>tại</a:t>
            </a:r>
            <a:r>
              <a:rPr lang="en-US" sz="2400" b="0" dirty="0">
                <a:cs typeface="Times New Roman" pitchFamily="18" charset="0"/>
                <a:sym typeface="Wingdings" pitchFamily="2" charset="2"/>
              </a:rPr>
              <a:t>, </a:t>
            </a:r>
            <a:r>
              <a:rPr lang="en-US" sz="2400" b="0" dirty="0" err="1">
                <a:cs typeface="Times New Roman" pitchFamily="18" charset="0"/>
                <a:sym typeface="Wingdings" pitchFamily="2" charset="2"/>
              </a:rPr>
              <a:t>sinh</a:t>
            </a:r>
            <a:r>
              <a:rPr lang="en-US" sz="2400" b="0" dirty="0"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b="0" dirty="0" err="1">
                <a:cs typeface="Times New Roman" pitchFamily="18" charset="0"/>
                <a:sym typeface="Wingdings" pitchFamily="2" charset="2"/>
              </a:rPr>
              <a:t>sản</a:t>
            </a:r>
            <a:r>
              <a:rPr lang="en-US" sz="2400" b="0" dirty="0">
                <a:cs typeface="Times New Roman" pitchFamily="18" charset="0"/>
                <a:sym typeface="Wingdings" pitchFamily="2" charset="2"/>
              </a:rPr>
              <a:t>. </a:t>
            </a:r>
            <a:r>
              <a:rPr lang="en-US" sz="2400" b="0" dirty="0" err="1">
                <a:cs typeface="Times New Roman" pitchFamily="18" charset="0"/>
                <a:sym typeface="Wingdings" pitchFamily="2" charset="2"/>
              </a:rPr>
              <a:t>Vì</a:t>
            </a:r>
            <a:r>
              <a:rPr lang="en-US" sz="2400" b="0" dirty="0"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b="0" dirty="0" err="1">
                <a:cs typeface="Times New Roman" pitchFamily="18" charset="0"/>
                <a:sym typeface="Wingdings" pitchFamily="2" charset="2"/>
              </a:rPr>
              <a:t>thế</a:t>
            </a:r>
            <a:r>
              <a:rPr lang="en-US" sz="2400" b="0" dirty="0"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b="0" dirty="0" err="1">
                <a:cs typeface="Times New Roman" pitchFamily="18" charset="0"/>
                <a:sym typeface="Wingdings" pitchFamily="2" charset="2"/>
              </a:rPr>
              <a:t>chúng</a:t>
            </a:r>
            <a:r>
              <a:rPr lang="en-US" sz="2400" b="0" dirty="0"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b="0" dirty="0" err="1">
                <a:cs typeface="Times New Roman" pitchFamily="18" charset="0"/>
                <a:sym typeface="Wingdings" pitchFamily="2" charset="2"/>
              </a:rPr>
              <a:t>phát</a:t>
            </a:r>
            <a:r>
              <a:rPr lang="en-US" sz="2400" b="0" dirty="0"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b="0" dirty="0" err="1">
                <a:cs typeface="Times New Roman" pitchFamily="18" charset="0"/>
                <a:sym typeface="Wingdings" pitchFamily="2" charset="2"/>
              </a:rPr>
              <a:t>triển</a:t>
            </a:r>
            <a:r>
              <a:rPr lang="en-US" sz="2400" b="0" dirty="0"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b="0" dirty="0" err="1">
                <a:cs typeface="Times New Roman" pitchFamily="18" charset="0"/>
                <a:sym typeface="Wingdings" pitchFamily="2" charset="2"/>
              </a:rPr>
              <a:t>mạnh</a:t>
            </a:r>
            <a:r>
              <a:rPr lang="en-US" sz="2400" b="0" dirty="0"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b="0" dirty="0" err="1">
                <a:cs typeface="Times New Roman" pitchFamily="18" charset="0"/>
                <a:sym typeface="Wingdings" pitchFamily="2" charset="2"/>
              </a:rPr>
              <a:t>hơn</a:t>
            </a:r>
            <a:r>
              <a:rPr lang="en-US" sz="2400" b="0" dirty="0"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b="0" dirty="0" err="1">
                <a:cs typeface="Times New Roman" pitchFamily="18" charset="0"/>
              </a:rPr>
              <a:t>vùng</a:t>
            </a:r>
            <a:r>
              <a:rPr lang="en-US" sz="2400" b="0" dirty="0">
                <a:cs typeface="Times New Roman" pitchFamily="18" charset="0"/>
              </a:rPr>
              <a:t> </a:t>
            </a:r>
            <a:r>
              <a:rPr lang="en-US" sz="2400" b="0" dirty="0" err="1">
                <a:cs typeface="Times New Roman" pitchFamily="18" charset="0"/>
              </a:rPr>
              <a:t>ôn</a:t>
            </a:r>
            <a:r>
              <a:rPr lang="en-US" sz="2400" b="0" dirty="0">
                <a:cs typeface="Times New Roman" pitchFamily="18" charset="0"/>
              </a:rPr>
              <a:t> </a:t>
            </a:r>
            <a:r>
              <a:rPr lang="en-US" sz="2400" b="0" dirty="0" err="1">
                <a:cs typeface="Times New Roman" pitchFamily="18" charset="0"/>
              </a:rPr>
              <a:t>đới</a:t>
            </a:r>
            <a:r>
              <a:rPr lang="en-US" sz="2400" b="0" dirty="0">
                <a:cs typeface="Times New Roman" pitchFamily="18" charset="0"/>
              </a:rPr>
              <a:t> </a:t>
            </a:r>
            <a:r>
              <a:rPr lang="en-US" sz="2400" b="0" dirty="0" err="1">
                <a:cs typeface="Times New Roman" pitchFamily="18" charset="0"/>
              </a:rPr>
              <a:t>và</a:t>
            </a:r>
            <a:r>
              <a:rPr lang="en-US" sz="2400" b="0" dirty="0">
                <a:cs typeface="Times New Roman" pitchFamily="18" charset="0"/>
              </a:rPr>
              <a:t> Nam </a:t>
            </a:r>
            <a:r>
              <a:rPr lang="en-US" sz="2400" b="0" dirty="0" err="1">
                <a:cs typeface="Times New Roman" pitchFamily="18" charset="0"/>
              </a:rPr>
              <a:t>Cực</a:t>
            </a:r>
            <a:r>
              <a:rPr lang="en-US" sz="2400" b="0" dirty="0" smtClean="0">
                <a:cs typeface="Times New Roman" pitchFamily="18" charset="0"/>
              </a:rPr>
              <a:t>.</a:t>
            </a:r>
            <a:endParaRPr lang="en-US" sz="2400" b="0" dirty="0">
              <a:cs typeface="Times New Roman" pitchFamily="18" charset="0"/>
            </a:endParaRPr>
          </a:p>
        </p:txBody>
      </p:sp>
      <p:sp>
        <p:nvSpPr>
          <p:cNvPr id="80910" name="AutoShape 14"/>
          <p:cNvSpPr>
            <a:spLocks noChangeArrowheads="1"/>
          </p:cNvSpPr>
          <p:nvPr/>
        </p:nvSpPr>
        <p:spPr bwMode="auto">
          <a:xfrm>
            <a:off x="2601912" y="551789"/>
            <a:ext cx="4758531" cy="3867811"/>
          </a:xfrm>
          <a:prstGeom prst="irregularSeal2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lối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endParaRPr lang="en-US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247616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80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809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809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8090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809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809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09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09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809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09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3" dur="1" fill="hold"/>
                                        <p:tgtEl>
                                          <p:spTgt spid="8090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07" grpId="0"/>
      <p:bldP spid="80908" grpId="0" animBg="1"/>
      <p:bldP spid="80909" grpId="0" animBg="1"/>
      <p:bldP spid="80910" grpId="0" animBg="1"/>
      <p:bldP spid="80910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01782" y="1219200"/>
            <a:ext cx="851361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4000" dirty="0"/>
              <a:t>Động vật có ở khắp </a:t>
            </a:r>
            <a:r>
              <a:rPr lang="it-IT" sz="4000" dirty="0" smtClean="0"/>
              <a:t>nơi, cả ở trên cạn, trên không và dưới nước, cả ở các môi trường khắc nghiệt như hoang mạc và vùng cực </a:t>
            </a:r>
            <a:r>
              <a:rPr lang="it-IT" sz="4000" dirty="0"/>
              <a:t>do </a:t>
            </a:r>
            <a:r>
              <a:rPr lang="it-IT" sz="4000" dirty="0" smtClean="0"/>
              <a:t>chúng có khả năng  </a:t>
            </a:r>
            <a:r>
              <a:rPr lang="it-IT" sz="4000" dirty="0"/>
              <a:t>thích nghi </a:t>
            </a:r>
            <a:r>
              <a:rPr lang="it-IT" sz="4000" dirty="0" smtClean="0"/>
              <a:t>cao với </a:t>
            </a:r>
            <a:r>
              <a:rPr lang="it-IT" sz="4000" dirty="0"/>
              <a:t>mọi môi trường sống.</a:t>
            </a:r>
            <a:endParaRPr lang="en-US" sz="4000" dirty="0"/>
          </a:p>
        </p:txBody>
      </p:sp>
      <p:pic>
        <p:nvPicPr>
          <p:cNvPr id="4" name="Picture 5" descr="IMG4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43800" y="152400"/>
            <a:ext cx="685800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5494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8"/>
          <p:cNvSpPr txBox="1">
            <a:spLocks noChangeArrowheads="1"/>
          </p:cNvSpPr>
          <p:nvPr/>
        </p:nvSpPr>
        <p:spPr bwMode="auto">
          <a:xfrm>
            <a:off x="250825" y="4652963"/>
            <a:ext cx="22336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endParaRPr lang="en-US">
              <a:latin typeface="+mn-lt"/>
            </a:endParaRPr>
          </a:p>
        </p:txBody>
      </p:sp>
      <p:sp>
        <p:nvSpPr>
          <p:cNvPr id="81934" name="AutoShape 14"/>
          <p:cNvSpPr>
            <a:spLocks noChangeArrowheads="1"/>
          </p:cNvSpPr>
          <p:nvPr/>
        </p:nvSpPr>
        <p:spPr bwMode="auto">
          <a:xfrm>
            <a:off x="5219700" y="549275"/>
            <a:ext cx="3598863" cy="2087563"/>
          </a:xfrm>
          <a:prstGeom prst="wedgeEllipseCallout">
            <a:avLst>
              <a:gd name="adj1" fmla="val -45297"/>
              <a:gd name="adj2" fmla="val 103046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sz="2400" dirty="0" err="1">
                <a:solidFill>
                  <a:srgbClr val="FF0000"/>
                </a:solidFill>
              </a:rPr>
              <a:t>Động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vật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nước</a:t>
            </a:r>
            <a:r>
              <a:rPr lang="en-US" sz="2400" dirty="0">
                <a:solidFill>
                  <a:srgbClr val="FF0000"/>
                </a:solidFill>
              </a:rPr>
              <a:t> ta </a:t>
            </a:r>
            <a:r>
              <a:rPr lang="en-US" sz="2400" dirty="0" err="1">
                <a:solidFill>
                  <a:srgbClr val="FF0000"/>
                </a:solidFill>
              </a:rPr>
              <a:t>có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đa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dạng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và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phong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phú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không</a:t>
            </a:r>
            <a:r>
              <a:rPr lang="en-US" sz="2400" dirty="0">
                <a:solidFill>
                  <a:srgbClr val="FF0000"/>
                </a:solidFill>
              </a:rPr>
              <a:t>? </a:t>
            </a:r>
          </a:p>
        </p:txBody>
      </p:sp>
      <p:sp>
        <p:nvSpPr>
          <p:cNvPr id="81935" name="Text Box 15"/>
          <p:cNvSpPr txBox="1">
            <a:spLocks noChangeArrowheads="1"/>
          </p:cNvSpPr>
          <p:nvPr/>
        </p:nvSpPr>
        <p:spPr bwMode="auto">
          <a:xfrm>
            <a:off x="4800600" y="3844925"/>
            <a:ext cx="39243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dirty="0">
                <a:cs typeface="Times New Roman" pitchFamily="18" charset="0"/>
                <a:sym typeface="Wingdings" pitchFamily="2" charset="2"/>
              </a:rPr>
              <a:t> </a:t>
            </a:r>
            <a:r>
              <a:rPr lang="en-US" sz="2400" dirty="0" err="1">
                <a:cs typeface="Times New Roman" pitchFamily="18" charset="0"/>
              </a:rPr>
              <a:t>Hơn</a:t>
            </a:r>
            <a:r>
              <a:rPr lang="en-US" sz="2400" dirty="0">
                <a:cs typeface="Times New Roman" pitchFamily="18" charset="0"/>
              </a:rPr>
              <a:t> 21.000 </a:t>
            </a:r>
            <a:r>
              <a:rPr lang="en-US" sz="2400" dirty="0" err="1">
                <a:cs typeface="Times New Roman" pitchFamily="18" charset="0"/>
              </a:rPr>
              <a:t>loài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động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vật</a:t>
            </a:r>
            <a:r>
              <a:rPr lang="en-US" sz="2400" dirty="0">
                <a:cs typeface="Times New Roman" pitchFamily="18" charset="0"/>
              </a:rPr>
              <a:t> ở </a:t>
            </a:r>
            <a:r>
              <a:rPr lang="en-US" sz="2400" dirty="0" err="1">
                <a:cs typeface="Times New Roman" pitchFamily="18" charset="0"/>
              </a:rPr>
              <a:t>Việt</a:t>
            </a:r>
            <a:r>
              <a:rPr lang="en-US" sz="2400" dirty="0">
                <a:cs typeface="Times New Roman" pitchFamily="18" charset="0"/>
              </a:rPr>
              <a:t> Nam </a:t>
            </a:r>
            <a:r>
              <a:rPr lang="en-US" sz="2400" dirty="0" err="1">
                <a:cs typeface="Times New Roman" pitchFamily="18" charset="0"/>
              </a:rPr>
              <a:t>đã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được</a:t>
            </a:r>
            <a:r>
              <a:rPr lang="en-US" sz="2400" dirty="0">
                <a:cs typeface="Times New Roman" pitchFamily="18" charset="0"/>
              </a:rPr>
              <a:t> con </a:t>
            </a:r>
            <a:r>
              <a:rPr lang="en-US" sz="2400" dirty="0" err="1">
                <a:cs typeface="Times New Roman" pitchFamily="18" charset="0"/>
              </a:rPr>
              <a:t>người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mô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tả</a:t>
            </a:r>
            <a:r>
              <a:rPr lang="en-US" sz="2400" dirty="0">
                <a:cs typeface="Times New Roman" pitchFamily="18" charset="0"/>
              </a:rPr>
              <a:t>. </a:t>
            </a:r>
            <a:r>
              <a:rPr lang="en-US" sz="2400" dirty="0" err="1">
                <a:cs typeface="Times New Roman" pitchFamily="18" charset="0"/>
              </a:rPr>
              <a:t>Nước</a:t>
            </a:r>
            <a:r>
              <a:rPr lang="en-US" sz="2400" dirty="0">
                <a:cs typeface="Times New Roman" pitchFamily="18" charset="0"/>
              </a:rPr>
              <a:t> ta </a:t>
            </a:r>
            <a:r>
              <a:rPr lang="en-US" sz="2400" dirty="0" err="1">
                <a:cs typeface="Times New Roman" pitchFamily="18" charset="0"/>
              </a:rPr>
              <a:t>là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một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trong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nhưng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nơi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có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sự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đa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dạng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và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phong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phú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về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động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thực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vật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lớn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nhất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thế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giới</a:t>
            </a:r>
            <a:r>
              <a:rPr lang="en-US" sz="2400" dirty="0">
                <a:cs typeface="Times New Roman" pitchFamily="18" charset="0"/>
              </a:rPr>
              <a:t>.</a:t>
            </a:r>
          </a:p>
        </p:txBody>
      </p:sp>
      <p:sp>
        <p:nvSpPr>
          <p:cNvPr id="81938" name="AutoShape 18"/>
          <p:cNvSpPr>
            <a:spLocks noChangeArrowheads="1"/>
          </p:cNvSpPr>
          <p:nvPr/>
        </p:nvSpPr>
        <p:spPr bwMode="auto">
          <a:xfrm>
            <a:off x="250825" y="836613"/>
            <a:ext cx="3744913" cy="2663825"/>
          </a:xfrm>
          <a:prstGeom prst="downArrowCallout">
            <a:avLst>
              <a:gd name="adj1" fmla="val 23704"/>
              <a:gd name="adj2" fmla="val 24744"/>
              <a:gd name="adj3" fmla="val 20828"/>
              <a:gd name="adj4" fmla="val 66667"/>
            </a:avLst>
          </a:prstGeom>
          <a:solidFill>
            <a:srgbClr val="FFC000"/>
          </a:solidFill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sz="2400" dirty="0" err="1">
                <a:solidFill>
                  <a:srgbClr val="FF0000"/>
                </a:solidFill>
              </a:rPr>
              <a:t>Các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em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có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nghe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nói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đến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endParaRPr lang="en-US" sz="2400" dirty="0" smtClean="0">
              <a:solidFill>
                <a:srgbClr val="FF0000"/>
              </a:solidFill>
            </a:endParaRPr>
          </a:p>
          <a:p>
            <a:pPr algn="ctr"/>
            <a:r>
              <a:rPr lang="en-US" sz="2400" dirty="0" err="1" smtClean="0">
                <a:solidFill>
                  <a:srgbClr val="FF0000"/>
                </a:solidFill>
              </a:rPr>
              <a:t>Sách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Đỏ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Việt</a:t>
            </a:r>
            <a:r>
              <a:rPr lang="en-US" sz="2400" dirty="0">
                <a:solidFill>
                  <a:srgbClr val="FF0000"/>
                </a:solidFill>
              </a:rPr>
              <a:t> Nam </a:t>
            </a:r>
            <a:r>
              <a:rPr lang="en-US" sz="2400" dirty="0" err="1">
                <a:solidFill>
                  <a:srgbClr val="FF0000"/>
                </a:solidFill>
              </a:rPr>
              <a:t>không</a:t>
            </a:r>
            <a:r>
              <a:rPr lang="en-US" sz="24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81939" name="Text Box 19"/>
          <p:cNvSpPr txBox="1">
            <a:spLocks noChangeArrowheads="1"/>
          </p:cNvSpPr>
          <p:nvPr/>
        </p:nvSpPr>
        <p:spPr bwMode="auto">
          <a:xfrm>
            <a:off x="161131" y="3851997"/>
            <a:ext cx="39243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dirty="0">
                <a:cs typeface="Times New Roman" pitchFamily="18" charset="0"/>
                <a:sym typeface="Wingdings" pitchFamily="2" charset="2"/>
              </a:rPr>
              <a:t>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Hiện</a:t>
            </a:r>
            <a:r>
              <a:rPr lang="en-US" sz="2400" dirty="0">
                <a:cs typeface="Times New Roman" pitchFamily="18" charset="0"/>
              </a:rPr>
              <a:t> nay </a:t>
            </a:r>
            <a:r>
              <a:rPr lang="en-US" sz="2400" dirty="0" err="1">
                <a:cs typeface="Times New Roman" pitchFamily="18" charset="0"/>
              </a:rPr>
              <a:t>hơn</a:t>
            </a:r>
            <a:r>
              <a:rPr lang="en-US" sz="2400" dirty="0">
                <a:cs typeface="Times New Roman" pitchFamily="18" charset="0"/>
              </a:rPr>
              <a:t> 450 </a:t>
            </a:r>
            <a:r>
              <a:rPr lang="en-US" sz="2400" dirty="0" err="1">
                <a:cs typeface="Times New Roman" pitchFamily="18" charset="0"/>
              </a:rPr>
              <a:t>loài</a:t>
            </a:r>
            <a:r>
              <a:rPr lang="en-US" sz="2400" dirty="0">
                <a:cs typeface="Times New Roman" pitchFamily="18" charset="0"/>
              </a:rPr>
              <a:t> ĐV </a:t>
            </a:r>
            <a:r>
              <a:rPr lang="en-US" sz="2400" dirty="0" err="1">
                <a:cs typeface="Times New Roman" pitchFamily="18" charset="0"/>
              </a:rPr>
              <a:t>hoang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dã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của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Việt</a:t>
            </a:r>
            <a:r>
              <a:rPr lang="en-US" sz="2400" dirty="0">
                <a:cs typeface="Times New Roman" pitchFamily="18" charset="0"/>
              </a:rPr>
              <a:t> Nam </a:t>
            </a:r>
            <a:r>
              <a:rPr lang="en-US" sz="2400" dirty="0" err="1">
                <a:cs typeface="Times New Roman" pitchFamily="18" charset="0"/>
              </a:rPr>
              <a:t>đang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đứng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trước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nguy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cơ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tuyệt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chủng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và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được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ghi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tên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trong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sách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đỏ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Việt</a:t>
            </a:r>
            <a:r>
              <a:rPr lang="en-US" sz="2400" dirty="0">
                <a:cs typeface="Times New Roman" pitchFamily="18" charset="0"/>
              </a:rPr>
              <a:t> Nam.</a:t>
            </a:r>
          </a:p>
        </p:txBody>
      </p:sp>
    </p:spTree>
    <p:extLst>
      <p:ext uri="{BB962C8B-B14F-4D97-AF65-F5344CB8AC3E}">
        <p14:creationId xmlns:p14="http://schemas.microsoft.com/office/powerpoint/2010/main" val="4211509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81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19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1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1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34" grpId="0" animBg="1"/>
      <p:bldP spid="81935" grpId="0"/>
      <p:bldP spid="81938" grpId="0" animBg="1"/>
      <p:bldP spid="8193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Callout 3"/>
          <p:cNvSpPr/>
          <p:nvPr/>
        </p:nvSpPr>
        <p:spPr>
          <a:xfrm>
            <a:off x="1295400" y="1676400"/>
            <a:ext cx="6553200" cy="2286000"/>
          </a:xfrm>
          <a:prstGeom prst="cloud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/>
              <a:t>Hãy</a:t>
            </a:r>
            <a:r>
              <a:rPr lang="en-US" sz="3600" dirty="0" smtClean="0"/>
              <a:t> </a:t>
            </a:r>
            <a:r>
              <a:rPr lang="en-US" sz="3600" dirty="0" err="1" smtClean="0"/>
              <a:t>kể</a:t>
            </a:r>
            <a:r>
              <a:rPr lang="en-US" sz="3600" dirty="0" smtClean="0"/>
              <a:t> </a:t>
            </a:r>
            <a:r>
              <a:rPr lang="en-US" sz="3600" dirty="0" err="1" smtClean="0"/>
              <a:t>tên</a:t>
            </a:r>
            <a:r>
              <a:rPr lang="en-US" sz="3600" dirty="0" smtClean="0"/>
              <a:t> </a:t>
            </a:r>
            <a:r>
              <a:rPr lang="en-US" sz="3600" dirty="0" err="1" smtClean="0"/>
              <a:t>một</a:t>
            </a:r>
            <a:r>
              <a:rPr lang="en-US" sz="3600" dirty="0" smtClean="0"/>
              <a:t> </a:t>
            </a:r>
            <a:r>
              <a:rPr lang="en-US" sz="3600" dirty="0" err="1" smtClean="0"/>
              <a:t>số</a:t>
            </a:r>
            <a:r>
              <a:rPr lang="en-US" sz="3600" dirty="0" smtClean="0"/>
              <a:t> </a:t>
            </a:r>
            <a:r>
              <a:rPr lang="en-US" sz="3600" dirty="0" err="1" smtClean="0"/>
              <a:t>loài</a:t>
            </a:r>
            <a:r>
              <a:rPr lang="en-US" sz="3600" dirty="0" smtClean="0"/>
              <a:t> </a:t>
            </a:r>
            <a:r>
              <a:rPr lang="en-US" sz="3600" dirty="0" err="1" smtClean="0"/>
              <a:t>động</a:t>
            </a:r>
            <a:r>
              <a:rPr lang="en-US" sz="3600" dirty="0" smtClean="0"/>
              <a:t> </a:t>
            </a:r>
            <a:r>
              <a:rPr lang="en-US" sz="3600" dirty="0" err="1" smtClean="0"/>
              <a:t>vật</a:t>
            </a:r>
            <a:r>
              <a:rPr lang="en-US" sz="3600" dirty="0" smtClean="0"/>
              <a:t> </a:t>
            </a:r>
            <a:r>
              <a:rPr lang="en-US" sz="3600" dirty="0" err="1" smtClean="0"/>
              <a:t>mà</a:t>
            </a:r>
            <a:r>
              <a:rPr lang="en-US" sz="3600" dirty="0" smtClean="0"/>
              <a:t> </a:t>
            </a:r>
            <a:r>
              <a:rPr lang="en-US" sz="3600" dirty="0" err="1" smtClean="0"/>
              <a:t>các</a:t>
            </a:r>
            <a:r>
              <a:rPr lang="en-US" sz="3600" dirty="0" smtClean="0"/>
              <a:t> </a:t>
            </a:r>
            <a:r>
              <a:rPr lang="en-US" sz="3600" dirty="0" err="1" smtClean="0"/>
              <a:t>em</a:t>
            </a:r>
            <a:r>
              <a:rPr lang="en-US" sz="3600" dirty="0" smtClean="0"/>
              <a:t> </a:t>
            </a:r>
            <a:r>
              <a:rPr lang="en-US" sz="3600" dirty="0" err="1" smtClean="0"/>
              <a:t>biết</a:t>
            </a:r>
            <a:r>
              <a:rPr lang="en-US" sz="3600" dirty="0" smtClean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254313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25"/>
          <p:cNvSpPr txBox="1">
            <a:spLocks noChangeArrowheads="1"/>
          </p:cNvSpPr>
          <p:nvPr/>
        </p:nvSpPr>
        <p:spPr bwMode="auto">
          <a:xfrm>
            <a:off x="685800" y="188913"/>
            <a:ext cx="84582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800" dirty="0">
                <a:solidFill>
                  <a:srgbClr val="C00000"/>
                </a:solidFill>
                <a:cs typeface="Times New Roman" pitchFamily="18" charset="0"/>
              </a:rPr>
              <a:t>  Theo </a:t>
            </a:r>
            <a:r>
              <a:rPr lang="en-US" sz="2800" dirty="0" err="1">
                <a:solidFill>
                  <a:srgbClr val="C00000"/>
                </a:solidFill>
                <a:cs typeface="Times New Roman" pitchFamily="18" charset="0"/>
              </a:rPr>
              <a:t>em</a:t>
            </a:r>
            <a:r>
              <a:rPr lang="en-US" sz="2800" dirty="0">
                <a:solidFill>
                  <a:srgbClr val="C00000"/>
                </a:solidFill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C00000"/>
                </a:solidFill>
                <a:cs typeface="Times New Roman" pitchFamily="18" charset="0"/>
              </a:rPr>
              <a:t>phải</a:t>
            </a:r>
            <a:r>
              <a:rPr lang="en-US" sz="2800" dirty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cs typeface="Times New Roman" pitchFamily="18" charset="0"/>
              </a:rPr>
              <a:t>làm</a:t>
            </a:r>
            <a:r>
              <a:rPr lang="en-US" sz="2800" dirty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cs typeface="Times New Roman" pitchFamily="18" charset="0"/>
              </a:rPr>
              <a:t>gì</a:t>
            </a:r>
            <a:r>
              <a:rPr lang="en-US" sz="2800" dirty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cs typeface="Times New Roman" pitchFamily="18" charset="0"/>
              </a:rPr>
              <a:t>để</a:t>
            </a:r>
            <a:r>
              <a:rPr lang="en-US" sz="2800" dirty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cs typeface="Times New Roman" pitchFamily="18" charset="0"/>
              </a:rPr>
              <a:t>thế</a:t>
            </a:r>
            <a:r>
              <a:rPr lang="en-US" sz="2800" dirty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cs typeface="Times New Roman" pitchFamily="18" charset="0"/>
              </a:rPr>
              <a:t>giới</a:t>
            </a:r>
            <a:r>
              <a:rPr lang="en-US" sz="2800" dirty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cs typeface="Times New Roman" pitchFamily="18" charset="0"/>
              </a:rPr>
              <a:t>động</a:t>
            </a:r>
            <a:r>
              <a:rPr lang="en-US" sz="2800" dirty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cs typeface="Times New Roman" pitchFamily="18" charset="0"/>
              </a:rPr>
              <a:t>vật</a:t>
            </a:r>
            <a:r>
              <a:rPr lang="en-US" sz="2800" dirty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cs typeface="Times New Roman" pitchFamily="18" charset="0"/>
              </a:rPr>
              <a:t>mãi</a:t>
            </a:r>
            <a:r>
              <a:rPr lang="en-US" sz="2800" dirty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cs typeface="Times New Roman" pitchFamily="18" charset="0"/>
              </a:rPr>
              <a:t>đa</a:t>
            </a:r>
            <a:r>
              <a:rPr lang="en-US" sz="2800" dirty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cs typeface="Times New Roman" pitchFamily="18" charset="0"/>
              </a:rPr>
              <a:t>dạng</a:t>
            </a:r>
            <a:r>
              <a:rPr lang="en-US" sz="2800" dirty="0">
                <a:solidFill>
                  <a:srgbClr val="C00000"/>
                </a:solidFill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C00000"/>
                </a:solidFill>
                <a:cs typeface="Times New Roman" pitchFamily="18" charset="0"/>
              </a:rPr>
              <a:t>phong</a:t>
            </a:r>
            <a:r>
              <a:rPr lang="en-US" sz="2800" dirty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cs typeface="Times New Roman" pitchFamily="18" charset="0"/>
              </a:rPr>
              <a:t>phú</a:t>
            </a:r>
            <a:r>
              <a:rPr lang="en-US" sz="2800" dirty="0">
                <a:solidFill>
                  <a:srgbClr val="C00000"/>
                </a:solidFill>
                <a:cs typeface="Times New Roman" pitchFamily="18" charset="0"/>
              </a:rPr>
              <a:t> ?</a:t>
            </a:r>
          </a:p>
        </p:txBody>
      </p:sp>
      <p:sp>
        <p:nvSpPr>
          <p:cNvPr id="8" name="Text Box 26"/>
          <p:cNvSpPr txBox="1">
            <a:spLocks noChangeArrowheads="1"/>
          </p:cNvSpPr>
          <p:nvPr/>
        </p:nvSpPr>
        <p:spPr bwMode="auto">
          <a:xfrm>
            <a:off x="395288" y="1125538"/>
            <a:ext cx="8382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400" b="0" dirty="0" err="1" smtClean="0">
                <a:cs typeface="Times New Roman" pitchFamily="18" charset="0"/>
              </a:rPr>
              <a:t>Để</a:t>
            </a:r>
            <a:r>
              <a:rPr lang="en-US" sz="2400" b="0" dirty="0" smtClean="0">
                <a:cs typeface="Times New Roman" pitchFamily="18" charset="0"/>
              </a:rPr>
              <a:t> </a:t>
            </a:r>
            <a:r>
              <a:rPr lang="en-US" sz="2400" b="0" dirty="0" err="1">
                <a:cs typeface="Times New Roman" pitchFamily="18" charset="0"/>
              </a:rPr>
              <a:t>giữ</a:t>
            </a:r>
            <a:r>
              <a:rPr lang="en-US" sz="2400" b="0" dirty="0">
                <a:cs typeface="Times New Roman" pitchFamily="18" charset="0"/>
              </a:rPr>
              <a:t> </a:t>
            </a:r>
            <a:r>
              <a:rPr lang="en-US" sz="2400" b="0" dirty="0" err="1">
                <a:cs typeface="Times New Roman" pitchFamily="18" charset="0"/>
              </a:rPr>
              <a:t>gìn</a:t>
            </a:r>
            <a:r>
              <a:rPr lang="en-US" sz="2400" b="0" dirty="0">
                <a:cs typeface="Times New Roman" pitchFamily="18" charset="0"/>
              </a:rPr>
              <a:t> </a:t>
            </a:r>
            <a:r>
              <a:rPr lang="en-US" sz="2400" b="0" dirty="0" err="1">
                <a:cs typeface="Times New Roman" pitchFamily="18" charset="0"/>
              </a:rPr>
              <a:t>thế</a:t>
            </a:r>
            <a:r>
              <a:rPr lang="en-US" sz="2400" b="0" dirty="0">
                <a:cs typeface="Times New Roman" pitchFamily="18" charset="0"/>
              </a:rPr>
              <a:t> </a:t>
            </a:r>
            <a:r>
              <a:rPr lang="en-US" sz="2400" b="0" dirty="0" err="1">
                <a:cs typeface="Times New Roman" pitchFamily="18" charset="0"/>
              </a:rPr>
              <a:t>giới</a:t>
            </a:r>
            <a:r>
              <a:rPr lang="en-US" sz="2400" b="0" dirty="0">
                <a:cs typeface="Times New Roman" pitchFamily="18" charset="0"/>
              </a:rPr>
              <a:t> </a:t>
            </a:r>
            <a:r>
              <a:rPr lang="en-US" sz="2400" b="0" dirty="0" err="1">
                <a:cs typeface="Times New Roman" pitchFamily="18" charset="0"/>
              </a:rPr>
              <a:t>động</a:t>
            </a:r>
            <a:r>
              <a:rPr lang="en-US" sz="2400" b="0" dirty="0">
                <a:cs typeface="Times New Roman" pitchFamily="18" charset="0"/>
              </a:rPr>
              <a:t> </a:t>
            </a:r>
            <a:r>
              <a:rPr lang="en-US" sz="2400" b="0" dirty="0" err="1">
                <a:cs typeface="Times New Roman" pitchFamily="18" charset="0"/>
              </a:rPr>
              <a:t>vật</a:t>
            </a:r>
            <a:r>
              <a:rPr lang="en-US" sz="2400" b="0" dirty="0">
                <a:cs typeface="Times New Roman" pitchFamily="18" charset="0"/>
              </a:rPr>
              <a:t> </a:t>
            </a:r>
            <a:r>
              <a:rPr lang="en-US" sz="2400" b="0" dirty="0" err="1">
                <a:cs typeface="Times New Roman" pitchFamily="18" charset="0"/>
              </a:rPr>
              <a:t>luôn</a:t>
            </a:r>
            <a:r>
              <a:rPr lang="en-US" sz="2400" b="0" dirty="0">
                <a:cs typeface="Times New Roman" pitchFamily="18" charset="0"/>
              </a:rPr>
              <a:t> </a:t>
            </a:r>
            <a:r>
              <a:rPr lang="en-US" sz="2400" b="0" dirty="0" err="1">
                <a:cs typeface="Times New Roman" pitchFamily="18" charset="0"/>
              </a:rPr>
              <a:t>đa</a:t>
            </a:r>
            <a:r>
              <a:rPr lang="en-US" sz="2400" b="0" dirty="0">
                <a:cs typeface="Times New Roman" pitchFamily="18" charset="0"/>
              </a:rPr>
              <a:t> </a:t>
            </a:r>
            <a:r>
              <a:rPr lang="en-US" sz="2400" b="0" dirty="0" err="1">
                <a:cs typeface="Times New Roman" pitchFamily="18" charset="0"/>
              </a:rPr>
              <a:t>dạng</a:t>
            </a:r>
            <a:r>
              <a:rPr lang="en-US" sz="2400" b="0" dirty="0">
                <a:cs typeface="Times New Roman" pitchFamily="18" charset="0"/>
              </a:rPr>
              <a:t>, </a:t>
            </a:r>
            <a:r>
              <a:rPr lang="en-US" sz="2400" b="0" dirty="0" err="1">
                <a:cs typeface="Times New Roman" pitchFamily="18" charset="0"/>
              </a:rPr>
              <a:t>phong</a:t>
            </a:r>
            <a:r>
              <a:rPr lang="en-US" sz="2400" b="0" dirty="0">
                <a:cs typeface="Times New Roman" pitchFamily="18" charset="0"/>
              </a:rPr>
              <a:t> </a:t>
            </a:r>
            <a:r>
              <a:rPr lang="en-US" sz="2400" b="0" dirty="0" err="1">
                <a:cs typeface="Times New Roman" pitchFamily="18" charset="0"/>
              </a:rPr>
              <a:t>phú</a:t>
            </a:r>
            <a:r>
              <a:rPr lang="en-US" sz="2400" b="0" dirty="0">
                <a:cs typeface="Times New Roman" pitchFamily="18" charset="0"/>
              </a:rPr>
              <a:t> </a:t>
            </a:r>
            <a:r>
              <a:rPr lang="en-US" sz="2400" b="0" dirty="0" err="1">
                <a:cs typeface="Times New Roman" pitchFamily="18" charset="0"/>
              </a:rPr>
              <a:t>chúng</a:t>
            </a:r>
            <a:r>
              <a:rPr lang="en-US" sz="2400" b="0" dirty="0">
                <a:cs typeface="Times New Roman" pitchFamily="18" charset="0"/>
              </a:rPr>
              <a:t> ta </a:t>
            </a:r>
            <a:r>
              <a:rPr lang="en-US" sz="2400" b="0" dirty="0" err="1">
                <a:cs typeface="Times New Roman" pitchFamily="18" charset="0"/>
              </a:rPr>
              <a:t>cần</a:t>
            </a:r>
            <a:r>
              <a:rPr lang="en-US" sz="2400" b="0" dirty="0" smtClean="0">
                <a:cs typeface="Times New Roman" pitchFamily="18" charset="0"/>
              </a:rPr>
              <a:t>:</a:t>
            </a:r>
            <a:endParaRPr lang="en-US" sz="2400" b="0" dirty="0">
              <a:cs typeface="Times New Roman" pitchFamily="18" charset="0"/>
            </a:endParaRPr>
          </a:p>
        </p:txBody>
      </p:sp>
      <p:pic>
        <p:nvPicPr>
          <p:cNvPr id="10" name="Picture 12" descr="QUANIMAT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503237" cy="67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437932" y="6019799"/>
            <a:ext cx="8020267" cy="43088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Char char="-"/>
            </a:pPr>
            <a:r>
              <a:rPr lang="en-US" sz="2200" b="0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0" dirty="0" err="1" smtClean="0">
                <a:latin typeface="Times New Roman" pitchFamily="18" charset="0"/>
                <a:cs typeface="Times New Roman" pitchFamily="18" charset="0"/>
              </a:rPr>
              <a:t>biện</a:t>
            </a:r>
            <a:r>
              <a:rPr lang="en-US" sz="2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0" dirty="0" err="1" smtClean="0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0" dirty="0" err="1" smtClean="0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0" dirty="0" err="1" smtClean="0"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2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0" dirty="0" err="1" smtClean="0"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sz="2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0" dirty="0" err="1" smtClean="0"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sz="2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0" dirty="0" err="1" smtClean="0">
                <a:latin typeface="Times New Roman" pitchFamily="18" charset="0"/>
                <a:cs typeface="Times New Roman" pitchFamily="18" charset="0"/>
              </a:rPr>
              <a:t>hiếm</a:t>
            </a:r>
            <a:r>
              <a:rPr lang="en-US" sz="2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0" dirty="0" err="1" smtClean="0">
                <a:latin typeface="Times New Roman" pitchFamily="18" charset="0"/>
                <a:cs typeface="Times New Roman" pitchFamily="18" charset="0"/>
              </a:rPr>
              <a:t>nguy</a:t>
            </a:r>
            <a:r>
              <a:rPr lang="en-US" sz="2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0" dirty="0" err="1" smtClean="0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0" dirty="0" err="1" smtClean="0">
                <a:latin typeface="Times New Roman" pitchFamily="18" charset="0"/>
                <a:cs typeface="Times New Roman" pitchFamily="18" charset="0"/>
              </a:rPr>
              <a:t>tuyệt</a:t>
            </a:r>
            <a:r>
              <a:rPr lang="en-US" sz="2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0" dirty="0" err="1" smtClean="0">
                <a:latin typeface="Times New Roman" pitchFamily="18" charset="0"/>
                <a:cs typeface="Times New Roman" pitchFamily="18" charset="0"/>
              </a:rPr>
              <a:t>chủng</a:t>
            </a:r>
            <a:r>
              <a:rPr lang="en-US" sz="2200" b="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2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37932" y="4934487"/>
            <a:ext cx="8020267" cy="76944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Char char="-"/>
            </a:pPr>
            <a:r>
              <a:rPr lang="en-US" sz="2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0" dirty="0" err="1" smtClean="0">
                <a:latin typeface="Times New Roman" pitchFamily="18" charset="0"/>
                <a:cs typeface="Times New Roman" pitchFamily="18" charset="0"/>
              </a:rPr>
              <a:t>Tránh</a:t>
            </a:r>
            <a:r>
              <a:rPr lang="en-US" sz="2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0" dirty="0" err="1" smtClean="0">
                <a:latin typeface="Times New Roman" pitchFamily="18" charset="0"/>
                <a:cs typeface="Times New Roman" pitchFamily="18" charset="0"/>
              </a:rPr>
              <a:t>săn</a:t>
            </a:r>
            <a:r>
              <a:rPr lang="en-US" sz="2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0" dirty="0" err="1" smtClean="0">
                <a:latin typeface="Times New Roman" pitchFamily="18" charset="0"/>
                <a:cs typeface="Times New Roman" pitchFamily="18" charset="0"/>
              </a:rPr>
              <a:t>bắn</a:t>
            </a:r>
            <a:r>
              <a:rPr lang="en-US" sz="2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0" dirty="0" err="1" smtClean="0">
                <a:latin typeface="Times New Roman" pitchFamily="18" charset="0"/>
                <a:cs typeface="Times New Roman" pitchFamily="18" charset="0"/>
              </a:rPr>
              <a:t>bừa</a:t>
            </a:r>
            <a:r>
              <a:rPr lang="en-US" sz="2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0" dirty="0" err="1" smtClean="0">
                <a:latin typeface="Times New Roman" pitchFamily="18" charset="0"/>
                <a:cs typeface="Times New Roman" pitchFamily="18" charset="0"/>
              </a:rPr>
              <a:t>bãi</a:t>
            </a:r>
            <a:r>
              <a:rPr lang="en-US" sz="2200" b="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b="0" dirty="0" err="1" smtClean="0"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2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0" dirty="0" err="1" smtClean="0"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2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0" dirty="0" err="1" smtClean="0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0" dirty="0" err="1" smtClean="0"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0" dirty="0" err="1" smtClean="0"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sz="2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0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0" dirty="0" err="1" smtClean="0"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sz="2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0" dirty="0" err="1" smtClean="0">
                <a:latin typeface="Times New Roman" pitchFamily="18" charset="0"/>
                <a:cs typeface="Times New Roman" pitchFamily="18" charset="0"/>
              </a:rPr>
              <a:t>hiếm</a:t>
            </a:r>
            <a:r>
              <a:rPr lang="en-US" sz="2200" b="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2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37932" y="4082395"/>
            <a:ext cx="8020267" cy="43088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Char char="-"/>
            </a:pPr>
            <a:r>
              <a:rPr lang="en-US" sz="2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0" dirty="0" err="1" smtClean="0"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2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0" dirty="0" err="1" smtClean="0"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2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0" dirty="0" err="1" smtClean="0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0" dirty="0" err="1" smtClean="0">
                <a:latin typeface="Times New Roman" pitchFamily="18" charset="0"/>
                <a:cs typeface="Times New Roman" pitchFamily="18" charset="0"/>
              </a:rPr>
              <a:t>mức</a:t>
            </a:r>
            <a:r>
              <a:rPr lang="en-US" sz="2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0" dirty="0" err="1" smtClean="0"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sz="2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0" dirty="0" err="1" smtClean="0"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sz="2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0" dirty="0" err="1" smtClean="0">
                <a:latin typeface="Times New Roman" pitchFamily="18" charset="0"/>
                <a:cs typeface="Times New Roman" pitchFamily="18" charset="0"/>
              </a:rPr>
              <a:t>hiếm</a:t>
            </a:r>
            <a:r>
              <a:rPr lang="en-US" sz="2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0" dirty="0" err="1" smtClean="0">
                <a:latin typeface="Times New Roman" pitchFamily="18" charset="0"/>
                <a:cs typeface="Times New Roman" pitchFamily="18" charset="0"/>
              </a:rPr>
              <a:t>nguy</a:t>
            </a:r>
            <a:r>
              <a:rPr lang="en-US" sz="2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0" dirty="0" err="1" smtClean="0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0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0" dirty="0" err="1" smtClean="0">
                <a:latin typeface="Times New Roman" pitchFamily="18" charset="0"/>
                <a:cs typeface="Times New Roman" pitchFamily="18" charset="0"/>
              </a:rPr>
              <a:t>tuyệt</a:t>
            </a:r>
            <a:r>
              <a:rPr lang="en-US" sz="2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0" dirty="0" err="1" smtClean="0">
                <a:latin typeface="Times New Roman" pitchFamily="18" charset="0"/>
                <a:cs typeface="Times New Roman" pitchFamily="18" charset="0"/>
              </a:rPr>
              <a:t>chủng</a:t>
            </a:r>
            <a:r>
              <a:rPr lang="en-US" sz="2200" b="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2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37932" y="3103418"/>
            <a:ext cx="8020267" cy="76944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b="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200" b="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0" dirty="0" err="1" smtClean="0"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0" dirty="0" err="1" smtClean="0">
                <a:latin typeface="Times New Roman" pitchFamily="18" charset="0"/>
                <a:cs typeface="Times New Roman" pitchFamily="18" charset="0"/>
              </a:rPr>
              <a:t>hoạch</a:t>
            </a:r>
            <a:r>
              <a:rPr lang="en-US" sz="2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0" dirty="0" err="1" smtClean="0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0" dirty="0" err="1" smtClean="0"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2200" b="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b="0" dirty="0" err="1" smtClean="0">
                <a:latin typeface="Times New Roman" pitchFamily="18" charset="0"/>
                <a:cs typeface="Times New Roman" pitchFamily="18" charset="0"/>
              </a:rPr>
              <a:t>khai</a:t>
            </a:r>
            <a:r>
              <a:rPr lang="en-US" sz="2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0" dirty="0" err="1" smtClean="0">
                <a:latin typeface="Times New Roman" pitchFamily="18" charset="0"/>
                <a:cs typeface="Times New Roman" pitchFamily="18" charset="0"/>
              </a:rPr>
              <a:t>thác</a:t>
            </a:r>
            <a:r>
              <a:rPr lang="en-US" sz="2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0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0" dirty="0" err="1" smtClean="0"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200" b="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b="0" dirty="0" err="1" smtClean="0">
                <a:latin typeface="Times New Roman" pitchFamily="18" charset="0"/>
                <a:cs typeface="Times New Roman" pitchFamily="18" charset="0"/>
              </a:rPr>
              <a:t>đảm</a:t>
            </a:r>
            <a:r>
              <a:rPr lang="en-US" sz="2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0" dirty="0" err="1" smtClean="0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0" dirty="0" err="1" smtClean="0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0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0" dirty="0" err="1" smtClean="0">
                <a:latin typeface="Times New Roman" pitchFamily="18" charset="0"/>
                <a:cs typeface="Times New Roman" pitchFamily="18" charset="0"/>
              </a:rPr>
              <a:t>khai</a:t>
            </a:r>
            <a:r>
              <a:rPr lang="en-US" sz="2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0" dirty="0" err="1" smtClean="0">
                <a:latin typeface="Times New Roman" pitchFamily="18" charset="0"/>
                <a:cs typeface="Times New Roman" pitchFamily="18" charset="0"/>
              </a:rPr>
              <a:t>thác</a:t>
            </a:r>
            <a:r>
              <a:rPr lang="en-US" sz="2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0" dirty="0" err="1" smtClean="0"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2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0" dirty="0" err="1" smtClean="0">
                <a:latin typeface="Times New Roman" pitchFamily="18" charset="0"/>
                <a:cs typeface="Times New Roman" pitchFamily="18" charset="0"/>
              </a:rPr>
              <a:t>hồi</a:t>
            </a:r>
            <a:r>
              <a:rPr lang="en-US" sz="2200" b="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2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1006" y="2133601"/>
            <a:ext cx="8027193" cy="76944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b="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200" b="0" dirty="0" err="1" smtClean="0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0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0" dirty="0" err="1" smtClean="0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0" dirty="0" err="1" smtClean="0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0" dirty="0" err="1" smtClean="0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200" b="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b="0" dirty="0" err="1" smtClean="0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0" dirty="0" err="1" smtClean="0"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2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0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0" dirty="0" err="1" smtClean="0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200" b="0" dirty="0" smtClean="0">
                <a:latin typeface="Times New Roman" pitchFamily="18" charset="0"/>
                <a:cs typeface="Times New Roman" pitchFamily="18" charset="0"/>
              </a:rPr>
              <a:t>=&gt;</a:t>
            </a:r>
            <a:r>
              <a:rPr lang="en-US" sz="2200" b="0" dirty="0" err="1" smtClean="0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0" dirty="0" err="1" smtClean="0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0" dirty="0" err="1" smtClean="0"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2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0" dirty="0" err="1" smtClean="0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0" dirty="0" err="1" smtClean="0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0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200" b="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200" b="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368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utoUpdateAnimBg="0"/>
      <p:bldP spid="8" grpId="0" autoUpdateAnimBg="0"/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9" name="Text Box 9"/>
          <p:cNvSpPr txBox="1">
            <a:spLocks noChangeArrowheads="1"/>
          </p:cNvSpPr>
          <p:nvPr/>
        </p:nvSpPr>
        <p:spPr bwMode="auto">
          <a:xfrm>
            <a:off x="683419" y="1493406"/>
            <a:ext cx="7924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800" dirty="0" err="1">
                <a:solidFill>
                  <a:srgbClr val="C00000"/>
                </a:solidFill>
                <a:latin typeface="+mn-lt"/>
              </a:rPr>
              <a:t>Câu</a:t>
            </a:r>
            <a:r>
              <a:rPr lang="en-US" sz="2800" dirty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+mn-lt"/>
              </a:rPr>
              <a:t>hỏi</a:t>
            </a:r>
            <a:r>
              <a:rPr lang="en-US" sz="2800" dirty="0">
                <a:solidFill>
                  <a:srgbClr val="C00000"/>
                </a:solidFill>
                <a:latin typeface="+mn-lt"/>
              </a:rPr>
              <a:t> 1: </a:t>
            </a:r>
            <a:r>
              <a:rPr lang="en-US" sz="2800" dirty="0" err="1">
                <a:solidFill>
                  <a:srgbClr val="C00000"/>
                </a:solidFill>
                <a:latin typeface="+mn-lt"/>
              </a:rPr>
              <a:t>Động</a:t>
            </a:r>
            <a:r>
              <a:rPr lang="en-US" sz="2800" dirty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+mn-lt"/>
              </a:rPr>
              <a:t>vật</a:t>
            </a:r>
            <a:r>
              <a:rPr lang="en-US" sz="2800" dirty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+mn-lt"/>
              </a:rPr>
              <a:t>có</a:t>
            </a:r>
            <a:r>
              <a:rPr lang="en-US" sz="2800" dirty="0">
                <a:solidFill>
                  <a:srgbClr val="C00000"/>
                </a:solidFill>
                <a:latin typeface="+mn-lt"/>
              </a:rPr>
              <a:t> ở </a:t>
            </a:r>
            <a:r>
              <a:rPr lang="en-US" sz="2800" dirty="0" err="1">
                <a:solidFill>
                  <a:srgbClr val="C00000"/>
                </a:solidFill>
                <a:latin typeface="+mn-lt"/>
              </a:rPr>
              <a:t>khắp</a:t>
            </a:r>
            <a:r>
              <a:rPr lang="en-US" sz="2800" dirty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+mn-lt"/>
              </a:rPr>
              <a:t>mọi</a:t>
            </a:r>
            <a:r>
              <a:rPr lang="en-US" sz="2800" dirty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+mn-lt"/>
              </a:rPr>
              <a:t>nơi</a:t>
            </a:r>
            <a:r>
              <a:rPr lang="en-US" sz="2800" dirty="0">
                <a:solidFill>
                  <a:srgbClr val="C00000"/>
                </a:solidFill>
                <a:latin typeface="+mn-lt"/>
              </a:rPr>
              <a:t> do:</a:t>
            </a:r>
          </a:p>
        </p:txBody>
      </p:sp>
      <p:sp>
        <p:nvSpPr>
          <p:cNvPr id="25610" name="Text Box 10"/>
          <p:cNvSpPr txBox="1">
            <a:spLocks noChangeArrowheads="1"/>
          </p:cNvSpPr>
          <p:nvPr/>
        </p:nvSpPr>
        <p:spPr bwMode="auto">
          <a:xfrm>
            <a:off x="683419" y="2743200"/>
            <a:ext cx="6248400" cy="180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  <a:buFontTx/>
              <a:buAutoNum type="alphaLcPeriod"/>
            </a:pPr>
            <a:r>
              <a:rPr lang="en-US" sz="2800" b="0" dirty="0" err="1">
                <a:latin typeface="+mn-lt"/>
              </a:rPr>
              <a:t>Chúng</a:t>
            </a:r>
            <a:r>
              <a:rPr lang="en-US" sz="2800" b="0" dirty="0">
                <a:latin typeface="+mn-lt"/>
              </a:rPr>
              <a:t> </a:t>
            </a:r>
            <a:r>
              <a:rPr lang="en-US" sz="2800" b="0" dirty="0" err="1">
                <a:latin typeface="+mn-lt"/>
              </a:rPr>
              <a:t>có</a:t>
            </a:r>
            <a:r>
              <a:rPr lang="en-US" sz="2800" b="0" dirty="0">
                <a:latin typeface="+mn-lt"/>
              </a:rPr>
              <a:t> </a:t>
            </a:r>
            <a:r>
              <a:rPr lang="en-US" sz="2800" b="0" dirty="0" err="1">
                <a:latin typeface="+mn-lt"/>
              </a:rPr>
              <a:t>khả</a:t>
            </a:r>
            <a:r>
              <a:rPr lang="en-US" sz="2800" b="0" dirty="0">
                <a:latin typeface="+mn-lt"/>
              </a:rPr>
              <a:t> </a:t>
            </a:r>
            <a:r>
              <a:rPr lang="en-US" sz="2800" b="0" dirty="0" err="1">
                <a:latin typeface="+mn-lt"/>
              </a:rPr>
              <a:t>năng</a:t>
            </a:r>
            <a:r>
              <a:rPr lang="en-US" sz="2800" b="0" dirty="0">
                <a:latin typeface="+mn-lt"/>
              </a:rPr>
              <a:t> </a:t>
            </a:r>
            <a:r>
              <a:rPr lang="en-US" sz="2800" b="0" dirty="0" err="1">
                <a:latin typeface="+mn-lt"/>
              </a:rPr>
              <a:t>thích</a:t>
            </a:r>
            <a:r>
              <a:rPr lang="en-US" sz="2800" b="0" dirty="0">
                <a:latin typeface="+mn-lt"/>
              </a:rPr>
              <a:t> </a:t>
            </a:r>
            <a:r>
              <a:rPr lang="en-US" sz="2800" b="0" dirty="0" err="1">
                <a:latin typeface="+mn-lt"/>
              </a:rPr>
              <a:t>nghi</a:t>
            </a:r>
            <a:r>
              <a:rPr lang="en-US" sz="2800" b="0" dirty="0">
                <a:latin typeface="+mn-lt"/>
              </a:rPr>
              <a:t> </a:t>
            </a:r>
            <a:r>
              <a:rPr lang="en-US" sz="2800" b="0" dirty="0" err="1">
                <a:latin typeface="+mn-lt"/>
              </a:rPr>
              <a:t>cao</a:t>
            </a:r>
            <a:r>
              <a:rPr lang="en-US" sz="2800" b="0" dirty="0">
                <a:latin typeface="+mn-lt"/>
              </a:rPr>
              <a:t>.  </a:t>
            </a:r>
          </a:p>
          <a:p>
            <a:pPr algn="l" eaLnBrk="1" hangingPunct="1">
              <a:spcBef>
                <a:spcPct val="50000"/>
              </a:spcBef>
              <a:buFontTx/>
              <a:buAutoNum type="alphaLcPeriod"/>
            </a:pPr>
            <a:r>
              <a:rPr lang="en-US" sz="2800" b="0" dirty="0" err="1">
                <a:latin typeface="+mn-lt"/>
              </a:rPr>
              <a:t>Sự</a:t>
            </a:r>
            <a:r>
              <a:rPr lang="en-US" sz="2800" b="0" dirty="0">
                <a:latin typeface="+mn-lt"/>
              </a:rPr>
              <a:t> </a:t>
            </a:r>
            <a:r>
              <a:rPr lang="en-US" sz="2800" b="0" dirty="0" err="1">
                <a:latin typeface="+mn-lt"/>
              </a:rPr>
              <a:t>phân</a:t>
            </a:r>
            <a:r>
              <a:rPr lang="en-US" sz="2800" b="0" dirty="0">
                <a:latin typeface="+mn-lt"/>
              </a:rPr>
              <a:t> </a:t>
            </a:r>
            <a:r>
              <a:rPr lang="en-US" sz="2800" b="0" dirty="0" err="1">
                <a:latin typeface="+mn-lt"/>
              </a:rPr>
              <a:t>bố</a:t>
            </a:r>
            <a:r>
              <a:rPr lang="en-US" sz="2800" b="0" dirty="0">
                <a:latin typeface="+mn-lt"/>
              </a:rPr>
              <a:t> </a:t>
            </a:r>
            <a:r>
              <a:rPr lang="en-US" sz="2800" b="0" dirty="0" err="1">
                <a:latin typeface="+mn-lt"/>
              </a:rPr>
              <a:t>có</a:t>
            </a:r>
            <a:r>
              <a:rPr lang="en-US" sz="2800" b="0" dirty="0">
                <a:latin typeface="+mn-lt"/>
              </a:rPr>
              <a:t> </a:t>
            </a:r>
            <a:r>
              <a:rPr lang="en-US" sz="2800" b="0" dirty="0" err="1">
                <a:latin typeface="+mn-lt"/>
              </a:rPr>
              <a:t>sẵn</a:t>
            </a:r>
            <a:r>
              <a:rPr lang="en-US" sz="2800" b="0" dirty="0">
                <a:latin typeface="+mn-lt"/>
              </a:rPr>
              <a:t> </a:t>
            </a:r>
            <a:r>
              <a:rPr lang="en-US" sz="2800" b="0" dirty="0" err="1">
                <a:latin typeface="+mn-lt"/>
              </a:rPr>
              <a:t>từ</a:t>
            </a:r>
            <a:r>
              <a:rPr lang="en-US" sz="2800" b="0" dirty="0">
                <a:latin typeface="+mn-lt"/>
              </a:rPr>
              <a:t> </a:t>
            </a:r>
            <a:r>
              <a:rPr lang="en-US" sz="2800" b="0" dirty="0" err="1">
                <a:latin typeface="+mn-lt"/>
              </a:rPr>
              <a:t>xa</a:t>
            </a:r>
            <a:r>
              <a:rPr lang="en-US" sz="2800" b="0" dirty="0">
                <a:latin typeface="+mn-lt"/>
              </a:rPr>
              <a:t> </a:t>
            </a:r>
            <a:r>
              <a:rPr lang="en-US" sz="2800" b="0" dirty="0" err="1">
                <a:latin typeface="+mn-lt"/>
              </a:rPr>
              <a:t>xưa</a:t>
            </a:r>
            <a:r>
              <a:rPr lang="en-US" sz="2800" b="0" dirty="0">
                <a:latin typeface="+mn-lt"/>
              </a:rPr>
              <a:t>.</a:t>
            </a:r>
          </a:p>
          <a:p>
            <a:pPr algn="l" eaLnBrk="1" hangingPunct="1">
              <a:spcBef>
                <a:spcPct val="50000"/>
              </a:spcBef>
              <a:buFontTx/>
              <a:buAutoNum type="alphaLcPeriod"/>
            </a:pPr>
            <a:r>
              <a:rPr lang="en-US" sz="2800" b="0" dirty="0">
                <a:latin typeface="+mn-lt"/>
              </a:rPr>
              <a:t>Do con </a:t>
            </a:r>
            <a:r>
              <a:rPr lang="en-US" sz="2800" b="0" dirty="0" err="1">
                <a:latin typeface="+mn-lt"/>
              </a:rPr>
              <a:t>người</a:t>
            </a:r>
            <a:r>
              <a:rPr lang="en-US" sz="2800" b="0" dirty="0">
                <a:latin typeface="+mn-lt"/>
              </a:rPr>
              <a:t> </a:t>
            </a:r>
            <a:r>
              <a:rPr lang="en-US" sz="2800" b="0" dirty="0" err="1">
                <a:latin typeface="+mn-lt"/>
              </a:rPr>
              <a:t>tác</a:t>
            </a:r>
            <a:r>
              <a:rPr lang="en-US" sz="2800" b="0" dirty="0">
                <a:latin typeface="+mn-lt"/>
              </a:rPr>
              <a:t> </a:t>
            </a:r>
            <a:r>
              <a:rPr lang="en-US" sz="2800" b="0" dirty="0" err="1">
                <a:latin typeface="+mn-lt"/>
              </a:rPr>
              <a:t>động</a:t>
            </a:r>
            <a:r>
              <a:rPr lang="en-US" sz="2800" b="0" dirty="0">
                <a:latin typeface="+mn-lt"/>
              </a:rPr>
              <a:t>.</a:t>
            </a:r>
          </a:p>
        </p:txBody>
      </p:sp>
      <p:sp>
        <p:nvSpPr>
          <p:cNvPr id="25612" name="Text Box 12"/>
          <p:cNvSpPr txBox="1">
            <a:spLocks noChangeArrowheads="1"/>
          </p:cNvSpPr>
          <p:nvPr/>
        </p:nvSpPr>
        <p:spPr bwMode="auto">
          <a:xfrm>
            <a:off x="1214438" y="548343"/>
            <a:ext cx="6862762" cy="52322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800" dirty="0" err="1">
                <a:solidFill>
                  <a:srgbClr val="C00000"/>
                </a:solidFill>
                <a:latin typeface="+mn-lt"/>
              </a:rPr>
              <a:t>Khoanh</a:t>
            </a:r>
            <a:r>
              <a:rPr lang="en-US" sz="2800" dirty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+mn-lt"/>
              </a:rPr>
              <a:t>tròn</a:t>
            </a:r>
            <a:r>
              <a:rPr lang="en-US" sz="2800" dirty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+mn-lt"/>
              </a:rPr>
              <a:t>vào</a:t>
            </a:r>
            <a:r>
              <a:rPr lang="en-US" sz="2800" dirty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+mn-lt"/>
              </a:rPr>
              <a:t>đầu</a:t>
            </a:r>
            <a:r>
              <a:rPr lang="en-US" sz="2800" dirty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+mn-lt"/>
              </a:rPr>
              <a:t>câu</a:t>
            </a:r>
            <a:r>
              <a:rPr lang="en-US" sz="2800" dirty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+mn-lt"/>
              </a:rPr>
              <a:t>trả</a:t>
            </a:r>
            <a:r>
              <a:rPr lang="en-US" sz="2800" dirty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+mn-lt"/>
              </a:rPr>
              <a:t>lời</a:t>
            </a:r>
            <a:r>
              <a:rPr lang="en-US" sz="2800" dirty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+mn-lt"/>
              </a:rPr>
              <a:t>đúng</a:t>
            </a:r>
            <a:r>
              <a:rPr lang="en-US" sz="2800" dirty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+mn-lt"/>
              </a:rPr>
              <a:t>sau</a:t>
            </a:r>
            <a:r>
              <a:rPr lang="en-US" sz="2800" dirty="0" smtClean="0">
                <a:solidFill>
                  <a:srgbClr val="C00000"/>
                </a:solidFill>
                <a:latin typeface="+mn-lt"/>
              </a:rPr>
              <a:t>:</a:t>
            </a:r>
            <a:endParaRPr lang="en-US" sz="28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1428750" y="1071563"/>
            <a:ext cx="428625" cy="428625"/>
          </a:xfrm>
          <a:prstGeom prst="ellipse">
            <a:avLst/>
          </a:prstGeom>
          <a:noFill/>
          <a:ln w="41275">
            <a:solidFill>
              <a:srgbClr val="FF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sz="2400" b="0"/>
          </a:p>
        </p:txBody>
      </p:sp>
      <p:sp>
        <p:nvSpPr>
          <p:cNvPr id="16" name="Oval 15"/>
          <p:cNvSpPr/>
          <p:nvPr/>
        </p:nvSpPr>
        <p:spPr>
          <a:xfrm>
            <a:off x="683419" y="2743200"/>
            <a:ext cx="500062" cy="500063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sz="2400" b="0"/>
          </a:p>
        </p:txBody>
      </p:sp>
    </p:spTree>
    <p:extLst>
      <p:ext uri="{BB962C8B-B14F-4D97-AF65-F5344CB8AC3E}">
        <p14:creationId xmlns:p14="http://schemas.microsoft.com/office/powerpoint/2010/main" val="3806105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5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9" grpId="0" autoUpdateAnimBg="0"/>
      <p:bldP spid="25610" grpId="0" autoUpdateAnimBg="0"/>
      <p:bldP spid="25612" grpId="0" animBg="1" autoUpdateAnimBg="0"/>
      <p:bldP spid="15" grpId="0" animBg="1"/>
      <p:bldP spid="1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6"/>
          <p:cNvSpPr txBox="1">
            <a:spLocks noChangeArrowheads="1"/>
          </p:cNvSpPr>
          <p:nvPr/>
        </p:nvSpPr>
        <p:spPr bwMode="auto">
          <a:xfrm>
            <a:off x="874568" y="990600"/>
            <a:ext cx="7772400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800" dirty="0" err="1">
                <a:solidFill>
                  <a:srgbClr val="C00000"/>
                </a:solidFill>
              </a:rPr>
              <a:t>Câu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hỏi</a:t>
            </a:r>
            <a:r>
              <a:rPr lang="en-US" sz="2800" dirty="0">
                <a:solidFill>
                  <a:srgbClr val="C00000"/>
                </a:solidFill>
              </a:rPr>
              <a:t> 2: </a:t>
            </a:r>
            <a:r>
              <a:rPr lang="en-US" sz="2800" dirty="0" err="1">
                <a:solidFill>
                  <a:srgbClr val="C00000"/>
                </a:solidFill>
              </a:rPr>
              <a:t>Động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vật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đa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dạng</a:t>
            </a:r>
            <a:r>
              <a:rPr lang="en-US" sz="2800" dirty="0">
                <a:solidFill>
                  <a:srgbClr val="C00000"/>
                </a:solidFill>
              </a:rPr>
              <a:t>, </a:t>
            </a:r>
            <a:r>
              <a:rPr lang="en-US" sz="2800" dirty="0" err="1">
                <a:solidFill>
                  <a:srgbClr val="C00000"/>
                </a:solidFill>
              </a:rPr>
              <a:t>phong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phú</a:t>
            </a:r>
            <a:r>
              <a:rPr lang="en-US" sz="2800" dirty="0">
                <a:solidFill>
                  <a:srgbClr val="C00000"/>
                </a:solidFill>
              </a:rPr>
              <a:t> do: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sz="2800" b="0" dirty="0"/>
              <a:t>a.  </a:t>
            </a:r>
            <a:r>
              <a:rPr lang="en-US" sz="2800" b="0" dirty="0" err="1"/>
              <a:t>Số</a:t>
            </a:r>
            <a:r>
              <a:rPr lang="en-US" sz="2800" b="0" dirty="0"/>
              <a:t> </a:t>
            </a:r>
            <a:r>
              <a:rPr lang="en-US" sz="2800" b="0" dirty="0" err="1"/>
              <a:t>lượng</a:t>
            </a:r>
            <a:r>
              <a:rPr lang="en-US" sz="2800" b="0" dirty="0"/>
              <a:t> </a:t>
            </a:r>
            <a:r>
              <a:rPr lang="en-US" sz="2800" b="0" dirty="0" err="1"/>
              <a:t>cá</a:t>
            </a:r>
            <a:r>
              <a:rPr lang="en-US" sz="2800" b="0" dirty="0"/>
              <a:t> </a:t>
            </a:r>
            <a:r>
              <a:rPr lang="en-US" sz="2800" b="0" dirty="0" err="1"/>
              <a:t>thể</a:t>
            </a:r>
            <a:r>
              <a:rPr lang="en-US" sz="2800" b="0" dirty="0"/>
              <a:t> </a:t>
            </a:r>
            <a:r>
              <a:rPr lang="en-US" sz="2800" b="0" dirty="0" err="1"/>
              <a:t>nhiều</a:t>
            </a:r>
            <a:r>
              <a:rPr lang="en-US" sz="2800" b="0" dirty="0"/>
              <a:t> </a:t>
            </a:r>
            <a:r>
              <a:rPr lang="en-US" sz="2800" b="0" dirty="0" err="1"/>
              <a:t>và</a:t>
            </a:r>
            <a:r>
              <a:rPr lang="en-US" sz="2800" b="0" dirty="0"/>
              <a:t> </a:t>
            </a:r>
            <a:r>
              <a:rPr lang="en-US" sz="2800" b="0" dirty="0" err="1"/>
              <a:t>số</a:t>
            </a:r>
            <a:r>
              <a:rPr lang="en-US" sz="2800" b="0" dirty="0"/>
              <a:t> </a:t>
            </a:r>
            <a:r>
              <a:rPr lang="en-US" sz="2800" b="0" dirty="0" err="1"/>
              <a:t>loài</a:t>
            </a:r>
            <a:r>
              <a:rPr lang="en-US" sz="2800" b="0" dirty="0"/>
              <a:t> </a:t>
            </a:r>
            <a:r>
              <a:rPr lang="en-US" sz="2800" b="0" dirty="0" err="1"/>
              <a:t>nhiều</a:t>
            </a:r>
            <a:r>
              <a:rPr lang="en-US" sz="2800" b="0" dirty="0"/>
              <a:t>.     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sz="2800" b="0" dirty="0"/>
              <a:t>b.  </a:t>
            </a:r>
            <a:r>
              <a:rPr lang="en-US" sz="2800" b="0" dirty="0" err="1"/>
              <a:t>Sinh</a:t>
            </a:r>
            <a:r>
              <a:rPr lang="en-US" sz="2800" b="0" dirty="0"/>
              <a:t> </a:t>
            </a:r>
            <a:r>
              <a:rPr lang="en-US" sz="2800" b="0" dirty="0" err="1"/>
              <a:t>sản</a:t>
            </a:r>
            <a:r>
              <a:rPr lang="en-US" sz="2800" b="0" dirty="0"/>
              <a:t> </a:t>
            </a:r>
            <a:r>
              <a:rPr lang="en-US" sz="2800" b="0" dirty="0" err="1"/>
              <a:t>nhanh</a:t>
            </a:r>
            <a:r>
              <a:rPr lang="en-US" sz="2800" b="0" dirty="0"/>
              <a:t>. 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sz="2800" b="0" dirty="0"/>
              <a:t>c.  </a:t>
            </a:r>
            <a:r>
              <a:rPr lang="en-US" sz="2800" b="0" dirty="0" err="1"/>
              <a:t>Động</a:t>
            </a:r>
            <a:r>
              <a:rPr lang="en-US" sz="2800" b="0" dirty="0"/>
              <a:t> </a:t>
            </a:r>
            <a:r>
              <a:rPr lang="en-US" sz="2800" b="0" dirty="0" err="1"/>
              <a:t>vật</a:t>
            </a:r>
            <a:r>
              <a:rPr lang="en-US" sz="2800" b="0" dirty="0"/>
              <a:t> di </a:t>
            </a:r>
            <a:r>
              <a:rPr lang="en-US" sz="2800" b="0" dirty="0" err="1"/>
              <a:t>cư</a:t>
            </a:r>
            <a:r>
              <a:rPr lang="en-US" sz="2800" b="0" dirty="0"/>
              <a:t> </a:t>
            </a:r>
            <a:r>
              <a:rPr lang="en-US" sz="2800" b="0" dirty="0" err="1"/>
              <a:t>từ</a:t>
            </a:r>
            <a:r>
              <a:rPr lang="en-US" sz="2800" b="0" dirty="0"/>
              <a:t> </a:t>
            </a:r>
            <a:r>
              <a:rPr lang="en-US" sz="2800" b="0" dirty="0" err="1"/>
              <a:t>những</a:t>
            </a:r>
            <a:r>
              <a:rPr lang="en-US" sz="2800" b="0" dirty="0"/>
              <a:t> </a:t>
            </a:r>
            <a:r>
              <a:rPr lang="en-US" sz="2800" b="0" dirty="0" err="1"/>
              <a:t>nơi</a:t>
            </a:r>
            <a:r>
              <a:rPr lang="en-US" sz="2800" b="0" dirty="0"/>
              <a:t> </a:t>
            </a:r>
            <a:r>
              <a:rPr lang="en-US" sz="2800" b="0" dirty="0" err="1"/>
              <a:t>xa</a:t>
            </a:r>
            <a:r>
              <a:rPr lang="en-US" sz="2800" b="0" dirty="0"/>
              <a:t> </a:t>
            </a:r>
            <a:r>
              <a:rPr lang="en-US" sz="2800" b="0" dirty="0" err="1"/>
              <a:t>đến</a:t>
            </a:r>
            <a:r>
              <a:rPr lang="en-US" sz="2800" b="0" dirty="0"/>
              <a:t>.</a:t>
            </a:r>
            <a:endParaRPr lang="en-US" b="0" dirty="0"/>
          </a:p>
          <a:p>
            <a:pPr algn="l" eaLnBrk="1" hangingPunct="1">
              <a:spcBef>
                <a:spcPct val="50000"/>
              </a:spcBef>
            </a:pPr>
            <a:r>
              <a:rPr lang="en-US" sz="2800" b="0" dirty="0"/>
              <a:t>d.  Con </a:t>
            </a:r>
            <a:r>
              <a:rPr lang="en-US" sz="2800" b="0" dirty="0" err="1"/>
              <a:t>người</a:t>
            </a:r>
            <a:r>
              <a:rPr lang="en-US" sz="2800" b="0" dirty="0"/>
              <a:t> </a:t>
            </a:r>
            <a:r>
              <a:rPr lang="en-US" sz="2800" b="0" dirty="0" err="1"/>
              <a:t>lai</a:t>
            </a:r>
            <a:r>
              <a:rPr lang="en-US" sz="2800" b="0" dirty="0"/>
              <a:t> </a:t>
            </a:r>
            <a:r>
              <a:rPr lang="en-US" sz="2800" b="0" dirty="0" err="1"/>
              <a:t>tạo</a:t>
            </a:r>
            <a:r>
              <a:rPr lang="en-US" sz="2800" b="0" dirty="0"/>
              <a:t>, </a:t>
            </a:r>
            <a:r>
              <a:rPr lang="en-US" sz="2800" b="0" dirty="0" err="1"/>
              <a:t>tạo</a:t>
            </a:r>
            <a:r>
              <a:rPr lang="en-US" sz="2800" b="0" dirty="0"/>
              <a:t> </a:t>
            </a:r>
            <a:r>
              <a:rPr lang="en-US" sz="2800" b="0" dirty="0" err="1"/>
              <a:t>ra</a:t>
            </a:r>
            <a:r>
              <a:rPr lang="en-US" sz="2800" b="0" dirty="0"/>
              <a:t> </a:t>
            </a:r>
            <a:r>
              <a:rPr lang="en-US" sz="2800" b="0" dirty="0" err="1"/>
              <a:t>nhiều</a:t>
            </a:r>
            <a:r>
              <a:rPr lang="en-US" sz="2800" b="0" dirty="0"/>
              <a:t> </a:t>
            </a:r>
            <a:r>
              <a:rPr lang="en-US" sz="2800" b="0" dirty="0" err="1"/>
              <a:t>giống</a:t>
            </a:r>
            <a:r>
              <a:rPr lang="en-US" sz="2800" b="0" dirty="0"/>
              <a:t> </a:t>
            </a:r>
            <a:r>
              <a:rPr lang="en-US" sz="2800" b="0" dirty="0" err="1"/>
              <a:t>mới</a:t>
            </a:r>
            <a:r>
              <a:rPr lang="en-US" sz="2800" b="0" dirty="0"/>
              <a:t>.</a:t>
            </a:r>
          </a:p>
          <a:p>
            <a:pPr algn="l" eaLnBrk="1" hangingPunct="1">
              <a:spcBef>
                <a:spcPct val="50000"/>
              </a:spcBef>
            </a:pPr>
            <a:endParaRPr lang="en-US" sz="2800" b="0" dirty="0">
              <a:solidFill>
                <a:schemeClr val="accent2"/>
              </a:solidFill>
            </a:endParaRPr>
          </a:p>
          <a:p>
            <a:pPr algn="l" eaLnBrk="1" hangingPunct="1">
              <a:spcBef>
                <a:spcPct val="50000"/>
              </a:spcBef>
            </a:pPr>
            <a:endParaRPr lang="en-US" sz="2800" b="0" dirty="0">
              <a:solidFill>
                <a:schemeClr val="accent2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678873" y="1664493"/>
            <a:ext cx="571500" cy="500062"/>
          </a:xfrm>
          <a:prstGeom prst="ellipse">
            <a:avLst/>
          </a:prstGeom>
          <a:noFill/>
          <a:ln w="952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sz="2400" b="0"/>
          </a:p>
        </p:txBody>
      </p:sp>
    </p:spTree>
    <p:extLst>
      <p:ext uri="{BB962C8B-B14F-4D97-AF65-F5344CB8AC3E}">
        <p14:creationId xmlns:p14="http://schemas.microsoft.com/office/powerpoint/2010/main" val="158832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图片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16000" y="1292225"/>
            <a:ext cx="5099050" cy="368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29175" y="220663"/>
            <a:ext cx="38147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文本框 6"/>
          <p:cNvSpPr txBox="1">
            <a:spLocks noChangeArrowheads="1"/>
          </p:cNvSpPr>
          <p:nvPr/>
        </p:nvSpPr>
        <p:spPr bwMode="auto">
          <a:xfrm>
            <a:off x="2773363" y="2184400"/>
            <a:ext cx="2663825" cy="166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n-US" altLang="zh-CN" sz="5400" b="1">
                <a:solidFill>
                  <a:srgbClr val="404040"/>
                </a:solidFill>
                <a:ea typeface="义启小魏楷"/>
                <a:cs typeface="Times New Roman" pitchFamily="18" charset="0"/>
                <a:sym typeface="+mn-lt"/>
              </a:rPr>
              <a:t>THANK YOU</a:t>
            </a:r>
            <a:endParaRPr lang="zh-CN" altLang="en-US" sz="5400" b="1">
              <a:solidFill>
                <a:srgbClr val="404040"/>
              </a:solidFill>
              <a:ea typeface="义启小魏楷"/>
              <a:cs typeface="Times New Roman" pitchFamily="18" charset="0"/>
              <a:sym typeface="+mn-lt"/>
            </a:endParaRPr>
          </a:p>
        </p:txBody>
      </p:sp>
      <p:sp>
        <p:nvSpPr>
          <p:cNvPr id="6" name="矩形 5">
            <a:extLst>
              <a:ext uri="{FF2B5EF4-FFF2-40B4-BE49-F238E27FC236}"/>
            </a:extLst>
          </p:cNvPr>
          <p:cNvSpPr/>
          <p:nvPr/>
        </p:nvSpPr>
        <p:spPr>
          <a:xfrm>
            <a:off x="2693988" y="3649663"/>
            <a:ext cx="3124200" cy="70167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>
              <a:defRPr/>
            </a:pPr>
            <a:endParaRPr lang="zh-CN" altLang="en-US" sz="4551" dirty="0">
              <a:solidFill>
                <a:srgbClr val="3A954A"/>
              </a:solidFill>
              <a:latin typeface="义启小魏楷" panose="02010601030101010101" pitchFamily="2" charset="-128"/>
              <a:ea typeface="义启小魏楷" panose="02010601030101010101" pitchFamily="2" charset="-128"/>
              <a:cs typeface="+mn-ea"/>
              <a:sym typeface="+mn-lt"/>
            </a:endParaRPr>
          </a:p>
        </p:txBody>
      </p:sp>
    </p:spTree>
  </p:cSld>
  <p:clrMapOvr>
    <a:masterClrMapping/>
  </p:clrMapOvr>
  <p:transition spd="slow"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3" presetClass="entr" presetSubtype="3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pic>
        <p:nvPicPr>
          <p:cNvPr id="19460" name="Picture 4" descr="04_Voi chau 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356100" cy="35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5" descr="07_Bao hoa ma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1025" y="0"/>
            <a:ext cx="4752975" cy="35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7" descr="17_Tran da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0400" y="3500438"/>
            <a:ext cx="4673600" cy="335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Picture 8" descr="04_Voi chau 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3561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3137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pic>
        <p:nvPicPr>
          <p:cNvPr id="20483" name="Picture 4" descr="18_Ech cay mu t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43438" cy="335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6" descr="14_Moi ru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57563"/>
            <a:ext cx="4643438" cy="350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9" descr="67_Hut mat hong tim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3357563"/>
            <a:ext cx="4500562" cy="3500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10" descr="10_Ca lia thia duc (lai voi con F21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0"/>
            <a:ext cx="4500562" cy="335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6554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9" name="Text Box 11"/>
          <p:cNvSpPr txBox="1">
            <a:spLocks noChangeArrowheads="1"/>
          </p:cNvSpPr>
          <p:nvPr/>
        </p:nvSpPr>
        <p:spPr bwMode="auto">
          <a:xfrm>
            <a:off x="716829" y="5562600"/>
            <a:ext cx="832658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b="0" dirty="0" err="1">
                <a:solidFill>
                  <a:srgbClr val="FF0000"/>
                </a:solidFill>
                <a:latin typeface="+mj-lt"/>
              </a:rPr>
              <a:t>Em</a:t>
            </a:r>
            <a:r>
              <a:rPr lang="en-US" sz="2800" b="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800" b="0" dirty="0" err="1">
                <a:solidFill>
                  <a:srgbClr val="FF0000"/>
                </a:solidFill>
                <a:latin typeface="+mj-lt"/>
              </a:rPr>
              <a:t>hãy</a:t>
            </a:r>
            <a:r>
              <a:rPr lang="en-US" sz="2800" b="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800" b="0" dirty="0" err="1">
                <a:solidFill>
                  <a:srgbClr val="FF0000"/>
                </a:solidFill>
                <a:latin typeface="+mj-lt"/>
              </a:rPr>
              <a:t>quan</a:t>
            </a:r>
            <a:r>
              <a:rPr lang="en-US" sz="2800" b="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800" b="0" dirty="0" err="1">
                <a:solidFill>
                  <a:srgbClr val="FF0000"/>
                </a:solidFill>
                <a:latin typeface="+mj-lt"/>
              </a:rPr>
              <a:t>sát</a:t>
            </a:r>
            <a:r>
              <a:rPr lang="en-US" sz="2800" b="0" dirty="0">
                <a:solidFill>
                  <a:srgbClr val="FF0000"/>
                </a:solidFill>
                <a:latin typeface="+mj-lt"/>
              </a:rPr>
              <a:t> H1.1; </a:t>
            </a:r>
            <a:r>
              <a:rPr lang="en-US" sz="2800" b="0" dirty="0" smtClean="0">
                <a:solidFill>
                  <a:srgbClr val="FF0000"/>
                </a:solidFill>
                <a:latin typeface="+mj-lt"/>
              </a:rPr>
              <a:t>1.2 SGK, </a:t>
            </a:r>
            <a:r>
              <a:rPr lang="en-US" sz="2800" b="0" dirty="0" err="1">
                <a:solidFill>
                  <a:srgbClr val="FF0000"/>
                </a:solidFill>
                <a:latin typeface="+mj-lt"/>
              </a:rPr>
              <a:t>cho</a:t>
            </a:r>
            <a:r>
              <a:rPr lang="en-US" sz="2800" b="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800" b="0" dirty="0" err="1">
                <a:solidFill>
                  <a:srgbClr val="FF0000"/>
                </a:solidFill>
                <a:latin typeface="+mj-lt"/>
              </a:rPr>
              <a:t>biết</a:t>
            </a:r>
            <a:r>
              <a:rPr lang="en-US" sz="2800" b="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800" b="0" dirty="0" err="1">
                <a:solidFill>
                  <a:srgbClr val="FF0000"/>
                </a:solidFill>
                <a:latin typeface="+mj-lt"/>
              </a:rPr>
              <a:t>sự</a:t>
            </a:r>
            <a:r>
              <a:rPr lang="en-US" sz="2800" b="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800" b="0" dirty="0" err="1">
                <a:solidFill>
                  <a:srgbClr val="FF0000"/>
                </a:solidFill>
                <a:latin typeface="+mj-lt"/>
              </a:rPr>
              <a:t>đa</a:t>
            </a:r>
            <a:r>
              <a:rPr lang="en-US" sz="2800" b="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800" b="0" dirty="0" err="1">
                <a:solidFill>
                  <a:srgbClr val="FF0000"/>
                </a:solidFill>
                <a:latin typeface="+mj-lt"/>
              </a:rPr>
              <a:t>dạng</a:t>
            </a:r>
            <a:r>
              <a:rPr lang="en-US" sz="2800" b="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800" b="0" dirty="0" err="1">
                <a:solidFill>
                  <a:srgbClr val="FF0000"/>
                </a:solidFill>
                <a:latin typeface="+mj-lt"/>
              </a:rPr>
              <a:t>về</a:t>
            </a:r>
            <a:r>
              <a:rPr lang="en-US" sz="2800" b="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800" b="0" dirty="0" err="1">
                <a:solidFill>
                  <a:srgbClr val="FF0000"/>
                </a:solidFill>
                <a:latin typeface="+mj-lt"/>
              </a:rPr>
              <a:t>loài</a:t>
            </a:r>
            <a:r>
              <a:rPr lang="en-US" sz="2800" b="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800" b="0" dirty="0" err="1">
                <a:solidFill>
                  <a:srgbClr val="FF0000"/>
                </a:solidFill>
                <a:latin typeface="+mj-lt"/>
              </a:rPr>
              <a:t>được</a:t>
            </a:r>
            <a:r>
              <a:rPr lang="en-US" sz="2800" b="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800" b="0" dirty="0" err="1">
                <a:solidFill>
                  <a:srgbClr val="FF0000"/>
                </a:solidFill>
                <a:latin typeface="+mj-lt"/>
              </a:rPr>
              <a:t>thể</a:t>
            </a:r>
            <a:r>
              <a:rPr lang="en-US" sz="2800" b="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800" b="0" dirty="0" err="1">
                <a:solidFill>
                  <a:srgbClr val="FF0000"/>
                </a:solidFill>
                <a:latin typeface="+mj-lt"/>
              </a:rPr>
              <a:t>hiện</a:t>
            </a:r>
            <a:r>
              <a:rPr lang="en-US" sz="2800" b="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800" b="0" dirty="0" err="1">
                <a:solidFill>
                  <a:srgbClr val="FF0000"/>
                </a:solidFill>
                <a:latin typeface="+mj-lt"/>
              </a:rPr>
              <a:t>như</a:t>
            </a:r>
            <a:r>
              <a:rPr lang="en-US" sz="2800" b="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800" b="0" dirty="0" err="1">
                <a:solidFill>
                  <a:srgbClr val="FF0000"/>
                </a:solidFill>
                <a:latin typeface="+mj-lt"/>
              </a:rPr>
              <a:t>thế</a:t>
            </a:r>
            <a:r>
              <a:rPr lang="en-US" sz="2800" b="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800" b="0" dirty="0" err="1">
                <a:solidFill>
                  <a:srgbClr val="FF0000"/>
                </a:solidFill>
                <a:latin typeface="+mj-lt"/>
              </a:rPr>
              <a:t>nào</a:t>
            </a:r>
            <a:r>
              <a:rPr lang="en-US" sz="2800" b="0" dirty="0">
                <a:solidFill>
                  <a:srgbClr val="FF0000"/>
                </a:solidFill>
                <a:latin typeface="+mj-lt"/>
              </a:rPr>
              <a:t>?</a:t>
            </a:r>
          </a:p>
        </p:txBody>
      </p:sp>
      <p:pic>
        <p:nvPicPr>
          <p:cNvPr id="90117" name="Picture 5" descr="Mot so loai chim vet khac nhau song tren hanh tinh cua chung ta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92"/>
          <a:stretch>
            <a:fillRect/>
          </a:stretch>
        </p:blipFill>
        <p:spPr bwMode="auto">
          <a:xfrm>
            <a:off x="0" y="838200"/>
            <a:ext cx="4859338" cy="429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219200"/>
            <a:ext cx="4319011" cy="3437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9677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90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8" name="Picture 4" descr="Káº¿t quáº£ hÃ¬nh áº£nh cho chÃ³ pu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182" y="1410566"/>
            <a:ext cx="2971800" cy="222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Ã¬nh áº£nh cÃ³ liÃªn qu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3480" y="1410566"/>
            <a:ext cx="3101779" cy="222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Káº¿t quáº£ hÃ¬nh áº£nh cho chÃ³ phá»c sÃ³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2539" y="1446934"/>
            <a:ext cx="2293391" cy="2192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hÃ³ Samoyed vá»i bá» lÃ´ng tráº¯ng kiÃªu s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9498" y="3961249"/>
            <a:ext cx="4555139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Káº¿t quáº£ hÃ¬nh áº£nh cho chÃ³ to lÃ´ng xÃ¹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961249"/>
            <a:ext cx="4038599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2033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9" name="Text Box 8"/>
          <p:cNvSpPr txBox="1">
            <a:spLocks noChangeArrowheads="1"/>
          </p:cNvSpPr>
          <p:nvPr/>
        </p:nvSpPr>
        <p:spPr bwMode="auto">
          <a:xfrm>
            <a:off x="228600" y="457200"/>
            <a:ext cx="8915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dirty="0">
                <a:solidFill>
                  <a:srgbClr val="C00000"/>
                </a:solidFill>
                <a:cs typeface="Times New Roman" pitchFamily="18" charset="0"/>
              </a:rPr>
              <a:t>I- ĐA DẠNG LOÀI VÀ PHONG PHÚ VỀ SỐ LƯỢNG CÁ </a:t>
            </a:r>
            <a:r>
              <a:rPr lang="en-US" sz="2400" dirty="0" smtClean="0">
                <a:solidFill>
                  <a:srgbClr val="C00000"/>
                </a:solidFill>
                <a:cs typeface="Times New Roman" pitchFamily="18" charset="0"/>
              </a:rPr>
              <a:t>THỂ</a:t>
            </a:r>
            <a:endParaRPr lang="en-US" sz="2400" dirty="0">
              <a:solidFill>
                <a:srgbClr val="C00000"/>
              </a:solidFill>
              <a:cs typeface="Times New Roman" pitchFamily="18" charset="0"/>
            </a:endParaRPr>
          </a:p>
        </p:txBody>
      </p:sp>
      <p:sp>
        <p:nvSpPr>
          <p:cNvPr id="104454" name="Rectangle 6"/>
          <p:cNvSpPr>
            <a:spLocks noChangeArrowheads="1"/>
          </p:cNvSpPr>
          <p:nvPr/>
        </p:nvSpPr>
        <p:spPr bwMode="auto">
          <a:xfrm>
            <a:off x="436418" y="1676400"/>
            <a:ext cx="7945582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en-US" sz="3200" b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200" b="0" dirty="0" err="1" smtClean="0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32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latin typeface="Times New Roman" pitchFamily="18" charset="0"/>
                <a:cs typeface="Times New Roman" pitchFamily="18" charset="0"/>
              </a:rPr>
              <a:t>xung</a:t>
            </a:r>
            <a:r>
              <a:rPr lang="en-US" sz="32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32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200" b="0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200" b="0" dirty="0" err="1">
                <a:latin typeface="Times New Roman" pitchFamily="18" charset="0"/>
                <a:cs typeface="Times New Roman" pitchFamily="18" charset="0"/>
              </a:rPr>
              <a:t>vô</a:t>
            </a:r>
            <a:r>
              <a:rPr lang="en-US" sz="32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2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32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32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32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latin typeface="Times New Roman" pitchFamily="18" charset="0"/>
                <a:cs typeface="Times New Roman" pitchFamily="18" charset="0"/>
              </a:rPr>
              <a:t>phú</a:t>
            </a:r>
            <a:r>
              <a:rPr lang="en-US" sz="3200" b="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sz="3200" b="0" dirty="0">
                <a:latin typeface="Times New Roman" pitchFamily="18" charset="0"/>
                <a:cs typeface="Times New Roman" pitchFamily="18" charset="0"/>
              </a:rPr>
              <a:t>     </a:t>
            </a:r>
            <a:endParaRPr lang="en-US" sz="3200" b="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3200" b="0" dirty="0" smtClean="0">
                <a:latin typeface="Times New Roman" pitchFamily="18" charset="0"/>
                <a:cs typeface="Times New Roman" pitchFamily="18" charset="0"/>
              </a:rPr>
              <a:t>	+ </a:t>
            </a:r>
            <a:r>
              <a:rPr lang="en-US" sz="3200" b="0" dirty="0" err="1"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32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32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sz="3200" b="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sz="3200" b="0" dirty="0">
                <a:latin typeface="Times New Roman" pitchFamily="18" charset="0"/>
                <a:cs typeface="Times New Roman" pitchFamily="18" charset="0"/>
              </a:rPr>
              <a:t>  1.5 </a:t>
            </a:r>
            <a:r>
              <a:rPr lang="en-US" sz="3200" b="0" dirty="0" err="1">
                <a:latin typeface="Times New Roman" pitchFamily="18" charset="0"/>
                <a:cs typeface="Times New Roman" pitchFamily="18" charset="0"/>
              </a:rPr>
              <a:t>triệu</a:t>
            </a:r>
            <a:r>
              <a:rPr lang="en-US" sz="32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sz="32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32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en-US" sz="3200" b="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VD:</a:t>
            </a:r>
            <a:r>
              <a:rPr lang="en-US" sz="3200" b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Vẹt</a:t>
            </a:r>
            <a:r>
              <a:rPr lang="en-US" sz="3200" b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316 </a:t>
            </a:r>
            <a:r>
              <a:rPr lang="en-US" sz="3200" b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sz="3200" b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3200" b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3200" b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</a:t>
            </a:r>
            <a:r>
              <a:rPr lang="en-US" sz="3200" b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3200" b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3200" b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3200" b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sz="3200" b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3200" b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3200" b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b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3200" b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11" name="Text Box 7"/>
          <p:cNvSpPr txBox="1">
            <a:spLocks noChangeArrowheads="1"/>
          </p:cNvSpPr>
          <p:nvPr/>
        </p:nvSpPr>
        <p:spPr bwMode="auto">
          <a:xfrm>
            <a:off x="5703888" y="3570288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endParaRPr lang="en-US"/>
          </a:p>
        </p:txBody>
      </p:sp>
      <p:pic>
        <p:nvPicPr>
          <p:cNvPr id="5" name="Picture 5" descr="IMG4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53400" y="939647"/>
            <a:ext cx="685800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5171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44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44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44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44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44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44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44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44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9" name="Rectangle 3"/>
          <p:cNvSpPr>
            <a:spLocks noGrp="1" noChangeArrowheads="1"/>
          </p:cNvSpPr>
          <p:nvPr>
            <p:ph type="body" sz="half" idx="4294967295"/>
          </p:nvPr>
        </p:nvSpPr>
        <p:spPr bwMode="auto">
          <a:xfrm>
            <a:off x="4864101" y="1944832"/>
            <a:ext cx="4279899" cy="144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/>
          <a:p>
            <a:pPr algn="ctr">
              <a:buFontTx/>
              <a:buNone/>
            </a:pP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lưới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kéo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tát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ao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91142" name="WordArt 6"/>
          <p:cNvSpPr>
            <a:spLocks noChangeArrowheads="1" noChangeShapeType="1" noTextEdit="1"/>
          </p:cNvSpPr>
          <p:nvPr/>
        </p:nvSpPr>
        <p:spPr bwMode="auto">
          <a:xfrm>
            <a:off x="4724831" y="2119745"/>
            <a:ext cx="27622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BottomRight">
                <a:rot lat="0" lon="21239996" rev="0"/>
              </a:camera>
              <a:lightRig rig="legacyHarsh3" dir="l"/>
            </a:scene3d>
            <a:sp3d extrusionH="430200" prstMaterial="legacyMatte">
              <a:extrusionClr>
                <a:srgbClr val="C0C0C0"/>
              </a:extrusionClr>
            </a:sp3d>
          </a:bodyPr>
          <a:lstStyle/>
          <a:p>
            <a:r>
              <a:rPr lang="en-US" sz="36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DCEBF5"/>
                    </a:gs>
                    <a:gs pos="8000">
                      <a:srgbClr val="83A7C3"/>
                    </a:gs>
                    <a:gs pos="13000">
                      <a:srgbClr val="768FB9"/>
                    </a:gs>
                    <a:gs pos="21001">
                      <a:srgbClr val="83A7C3"/>
                    </a:gs>
                    <a:gs pos="52000">
                      <a:srgbClr val="FFFFFF"/>
                    </a:gs>
                    <a:gs pos="56000">
                      <a:srgbClr val="9C6563"/>
                    </a:gs>
                    <a:gs pos="58000">
                      <a:srgbClr val="80302D"/>
                    </a:gs>
                    <a:gs pos="71001">
                      <a:srgbClr val="C0524E"/>
                    </a:gs>
                    <a:gs pos="94000">
                      <a:srgbClr val="EBDAD4"/>
                    </a:gs>
                    <a:gs pos="100000">
                      <a:srgbClr val="55261C"/>
                    </a:gs>
                  </a:gsLst>
                  <a:lin ang="5400000" scaled="1"/>
                </a:gradFill>
                <a:latin typeface="Arial Black"/>
              </a:rPr>
              <a:t>?</a:t>
            </a:r>
          </a:p>
        </p:txBody>
      </p:sp>
      <p:pic>
        <p:nvPicPr>
          <p:cNvPr id="2053" name="Picture 5" descr="Káº¿t quáº£ hÃ¬nh áº£nh cho chá»£ háº£i sáº£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186" y="1944832"/>
            <a:ext cx="4113213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Káº¿t quáº£ hÃ¬nh áº£nh cho chá»£ háº£i sáº£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962400"/>
            <a:ext cx="4100946" cy="2718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0" y="228600"/>
            <a:ext cx="88392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dirty="0">
                <a:solidFill>
                  <a:srgbClr val="C00000"/>
                </a:solidFill>
                <a:cs typeface="Times New Roman" pitchFamily="18" charset="0"/>
              </a:rPr>
              <a:t>I- ĐA DẠNG LOÀI VÀ PHONG PHÚ VỀ SỐ LƯỢNG CÁ </a:t>
            </a:r>
            <a:r>
              <a:rPr lang="en-US" sz="2800" dirty="0" smtClean="0">
                <a:solidFill>
                  <a:srgbClr val="C00000"/>
                </a:solidFill>
                <a:cs typeface="Times New Roman" pitchFamily="18" charset="0"/>
              </a:rPr>
              <a:t>THỂ</a:t>
            </a:r>
            <a:endParaRPr lang="en-US" sz="2800" dirty="0">
              <a:solidFill>
                <a:srgbClr val="C0000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3920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1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4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9" name="Text Box 8"/>
          <p:cNvSpPr txBox="1">
            <a:spLocks noChangeArrowheads="1"/>
          </p:cNvSpPr>
          <p:nvPr/>
        </p:nvSpPr>
        <p:spPr bwMode="auto">
          <a:xfrm>
            <a:off x="152400" y="605135"/>
            <a:ext cx="7416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2400" dirty="0">
                <a:solidFill>
                  <a:srgbClr val="C00000"/>
                </a:solidFill>
                <a:latin typeface="+mn-lt"/>
              </a:rPr>
              <a:t>I- ĐA DẠNG LOÀI VÀ PHONG PHÚ VỀ SỐ LƯỢNG CÁ </a:t>
            </a:r>
            <a:r>
              <a:rPr lang="en-US" sz="2400" dirty="0" smtClean="0">
                <a:solidFill>
                  <a:srgbClr val="C00000"/>
                </a:solidFill>
                <a:latin typeface="+mn-lt"/>
              </a:rPr>
              <a:t>THỂ</a:t>
            </a:r>
            <a:endParaRPr lang="en-US" sz="24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104454" name="Rectangle 6"/>
          <p:cNvSpPr>
            <a:spLocks noChangeArrowheads="1"/>
          </p:cNvSpPr>
          <p:nvPr/>
        </p:nvSpPr>
        <p:spPr bwMode="auto">
          <a:xfrm>
            <a:off x="436418" y="1676400"/>
            <a:ext cx="7945582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b="0" dirty="0">
                <a:solidFill>
                  <a:srgbClr val="0000FF"/>
                </a:solidFill>
              </a:rPr>
              <a:t>  </a:t>
            </a:r>
            <a:r>
              <a:rPr lang="en-US" sz="2800" b="0" dirty="0" err="1"/>
              <a:t>Thế</a:t>
            </a:r>
            <a:r>
              <a:rPr lang="en-US" sz="2800" b="0" dirty="0"/>
              <a:t> </a:t>
            </a:r>
            <a:r>
              <a:rPr lang="en-US" sz="2800" b="0" dirty="0" err="1"/>
              <a:t>giới</a:t>
            </a:r>
            <a:r>
              <a:rPr lang="en-US" sz="2800" b="0" dirty="0"/>
              <a:t> </a:t>
            </a:r>
            <a:r>
              <a:rPr lang="en-US" sz="2800" b="0" dirty="0" err="1"/>
              <a:t>động</a:t>
            </a:r>
            <a:r>
              <a:rPr lang="en-US" sz="2800" b="0" dirty="0"/>
              <a:t> </a:t>
            </a:r>
            <a:r>
              <a:rPr lang="en-US" sz="2800" b="0" dirty="0" err="1"/>
              <a:t>vật</a:t>
            </a:r>
            <a:r>
              <a:rPr lang="en-US" sz="2800" b="0" dirty="0"/>
              <a:t> </a:t>
            </a:r>
            <a:r>
              <a:rPr lang="en-US" sz="2800" b="0" dirty="0" err="1"/>
              <a:t>xung</a:t>
            </a:r>
            <a:r>
              <a:rPr lang="en-US" sz="2800" b="0" dirty="0"/>
              <a:t> </a:t>
            </a:r>
            <a:r>
              <a:rPr lang="en-US" sz="2800" b="0" dirty="0" err="1"/>
              <a:t>quanh</a:t>
            </a:r>
            <a:r>
              <a:rPr lang="en-US" sz="2800" b="0" dirty="0"/>
              <a:t> </a:t>
            </a:r>
            <a:r>
              <a:rPr lang="en-US" sz="2800" b="0" dirty="0" err="1"/>
              <a:t>chúng</a:t>
            </a:r>
            <a:r>
              <a:rPr lang="en-US" sz="2800" b="0" dirty="0"/>
              <a:t> ta </a:t>
            </a:r>
            <a:r>
              <a:rPr lang="en-US" sz="2800" b="0" dirty="0" err="1"/>
              <a:t>vô</a:t>
            </a:r>
            <a:r>
              <a:rPr lang="en-US" sz="2800" b="0" dirty="0"/>
              <a:t> </a:t>
            </a:r>
            <a:r>
              <a:rPr lang="en-US" sz="2800" b="0" dirty="0" err="1"/>
              <a:t>cùng</a:t>
            </a:r>
            <a:r>
              <a:rPr lang="en-US" sz="2800" b="0" dirty="0"/>
              <a:t> </a:t>
            </a:r>
            <a:r>
              <a:rPr lang="en-US" sz="2800" b="0" dirty="0" err="1"/>
              <a:t>đa</a:t>
            </a:r>
            <a:r>
              <a:rPr lang="en-US" sz="2800" b="0" dirty="0"/>
              <a:t> </a:t>
            </a:r>
            <a:r>
              <a:rPr lang="en-US" sz="2800" b="0" dirty="0" err="1"/>
              <a:t>dạng</a:t>
            </a:r>
            <a:r>
              <a:rPr lang="en-US" sz="2800" b="0" dirty="0"/>
              <a:t> </a:t>
            </a:r>
            <a:r>
              <a:rPr lang="en-US" sz="2800" b="0" dirty="0" err="1"/>
              <a:t>và</a:t>
            </a:r>
            <a:r>
              <a:rPr lang="en-US" sz="2800" b="0" dirty="0"/>
              <a:t> </a:t>
            </a:r>
            <a:r>
              <a:rPr lang="en-US" sz="2800" b="0" dirty="0" err="1"/>
              <a:t>phong</a:t>
            </a:r>
            <a:r>
              <a:rPr lang="en-US" sz="2800" b="0" dirty="0"/>
              <a:t> </a:t>
            </a:r>
            <a:r>
              <a:rPr lang="en-US" sz="2800" b="0" dirty="0" err="1"/>
              <a:t>phú</a:t>
            </a:r>
            <a:r>
              <a:rPr lang="en-US" sz="2800" b="0" dirty="0"/>
              <a:t>:</a:t>
            </a:r>
          </a:p>
          <a:p>
            <a:pPr algn="l"/>
            <a:r>
              <a:rPr lang="en-US" sz="2800" b="0" dirty="0"/>
              <a:t>     </a:t>
            </a:r>
            <a:endParaRPr lang="en-US" sz="2800" b="0" dirty="0" smtClean="0"/>
          </a:p>
          <a:p>
            <a:pPr algn="l"/>
            <a:r>
              <a:rPr lang="en-US" sz="2800" b="0" dirty="0" smtClean="0"/>
              <a:t>+ </a:t>
            </a:r>
            <a:r>
              <a:rPr lang="en-US" sz="2800" b="0" dirty="0" err="1"/>
              <a:t>Đa</a:t>
            </a:r>
            <a:r>
              <a:rPr lang="en-US" sz="2800" b="0" dirty="0"/>
              <a:t> </a:t>
            </a:r>
            <a:r>
              <a:rPr lang="en-US" sz="2800" b="0" dirty="0" err="1"/>
              <a:t>dạng</a:t>
            </a:r>
            <a:r>
              <a:rPr lang="en-US" sz="2800" b="0" dirty="0"/>
              <a:t> </a:t>
            </a:r>
            <a:r>
              <a:rPr lang="en-US" sz="2800" b="0" dirty="0" err="1"/>
              <a:t>về</a:t>
            </a:r>
            <a:r>
              <a:rPr lang="en-US" sz="2800" b="0" dirty="0"/>
              <a:t> </a:t>
            </a:r>
            <a:r>
              <a:rPr lang="en-US" sz="2800" b="0" dirty="0" err="1"/>
              <a:t>số</a:t>
            </a:r>
            <a:r>
              <a:rPr lang="en-US" sz="2800" b="0" dirty="0"/>
              <a:t> </a:t>
            </a:r>
            <a:r>
              <a:rPr lang="en-US" sz="2800" b="0" dirty="0" err="1"/>
              <a:t>loài</a:t>
            </a:r>
            <a:r>
              <a:rPr lang="en-US" sz="2800" b="0" dirty="0"/>
              <a:t>: </a:t>
            </a:r>
            <a:r>
              <a:rPr lang="en-US" sz="2800" b="0" dirty="0" err="1"/>
              <a:t>có</a:t>
            </a:r>
            <a:r>
              <a:rPr lang="en-US" sz="2800" b="0" dirty="0"/>
              <a:t> </a:t>
            </a:r>
            <a:r>
              <a:rPr lang="en-US" sz="2800" b="0" dirty="0" err="1"/>
              <a:t>khoảng</a:t>
            </a:r>
            <a:r>
              <a:rPr lang="en-US" sz="2800" b="0" dirty="0"/>
              <a:t>  </a:t>
            </a:r>
            <a:r>
              <a:rPr lang="en-US" sz="2800" b="0" dirty="0" smtClean="0"/>
              <a:t>1,5 </a:t>
            </a:r>
            <a:r>
              <a:rPr lang="en-US" sz="2800" b="0" dirty="0" err="1"/>
              <a:t>triệu</a:t>
            </a:r>
            <a:r>
              <a:rPr lang="en-US" sz="2800" b="0" dirty="0"/>
              <a:t> </a:t>
            </a:r>
            <a:r>
              <a:rPr lang="en-US" sz="2800" b="0" dirty="0" err="1"/>
              <a:t>loài</a:t>
            </a:r>
            <a:r>
              <a:rPr lang="en-US" sz="2800" b="0" dirty="0"/>
              <a:t> </a:t>
            </a:r>
            <a:r>
              <a:rPr lang="en-US" sz="2800" b="0" dirty="0" err="1"/>
              <a:t>được</a:t>
            </a:r>
            <a:r>
              <a:rPr lang="en-US" sz="2800" b="0" dirty="0"/>
              <a:t> </a:t>
            </a:r>
            <a:r>
              <a:rPr lang="en-US" sz="2800" b="0" dirty="0" err="1"/>
              <a:t>phát</a:t>
            </a:r>
            <a:r>
              <a:rPr lang="en-US" sz="2800" b="0" dirty="0"/>
              <a:t> </a:t>
            </a:r>
            <a:r>
              <a:rPr lang="en-US" sz="2800" b="0" dirty="0" err="1" smtClean="0"/>
              <a:t>hiện</a:t>
            </a:r>
            <a:r>
              <a:rPr lang="en-US" sz="2800" dirty="0"/>
              <a:t>.</a:t>
            </a:r>
            <a:endParaRPr lang="en-US" sz="2800" b="0" dirty="0"/>
          </a:p>
          <a:p>
            <a:pPr algn="l"/>
            <a:r>
              <a:rPr lang="en-US" sz="2800" b="0" dirty="0" smtClean="0">
                <a:solidFill>
                  <a:srgbClr val="0000FF"/>
                </a:solidFill>
              </a:rPr>
              <a:t>     </a:t>
            </a:r>
            <a:endParaRPr lang="en-US" dirty="0"/>
          </a:p>
        </p:txBody>
      </p:sp>
      <p:sp>
        <p:nvSpPr>
          <p:cNvPr id="21511" name="Text Box 7"/>
          <p:cNvSpPr txBox="1">
            <a:spLocks noChangeArrowheads="1"/>
          </p:cNvSpPr>
          <p:nvPr/>
        </p:nvSpPr>
        <p:spPr bwMode="auto">
          <a:xfrm>
            <a:off x="5703888" y="3570288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endParaRPr 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394854" y="4354056"/>
            <a:ext cx="794558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sz="2800" b="0" dirty="0" smtClean="0"/>
              <a:t>+ </a:t>
            </a:r>
            <a:r>
              <a:rPr lang="en-US" sz="2800" b="0" dirty="0" err="1"/>
              <a:t>Đa</a:t>
            </a:r>
            <a:r>
              <a:rPr lang="en-US" sz="2800" b="0" dirty="0"/>
              <a:t> </a:t>
            </a:r>
            <a:r>
              <a:rPr lang="en-US" sz="2800" b="0" dirty="0" err="1"/>
              <a:t>dạng</a:t>
            </a:r>
            <a:r>
              <a:rPr lang="en-US" sz="2800" b="0" dirty="0"/>
              <a:t> </a:t>
            </a:r>
            <a:r>
              <a:rPr lang="en-US" sz="2800" b="0" dirty="0" err="1" smtClean="0"/>
              <a:t>về</a:t>
            </a:r>
            <a:r>
              <a:rPr lang="en-US" sz="2800" b="0" dirty="0" smtClean="0"/>
              <a:t> </a:t>
            </a:r>
            <a:r>
              <a:rPr lang="en-US" sz="2800" b="0" dirty="0" err="1" smtClean="0"/>
              <a:t>kích</a:t>
            </a:r>
            <a:r>
              <a:rPr lang="en-US" sz="2800" b="0" dirty="0" smtClean="0"/>
              <a:t> </a:t>
            </a:r>
            <a:r>
              <a:rPr lang="en-US" sz="2800" b="0" dirty="0" err="1" smtClean="0"/>
              <a:t>thước</a:t>
            </a:r>
            <a:r>
              <a:rPr lang="en-US" sz="2800" b="0" dirty="0" smtClean="0"/>
              <a:t> </a:t>
            </a:r>
            <a:r>
              <a:rPr lang="en-US" sz="2800" b="0" dirty="0" err="1" smtClean="0"/>
              <a:t>cơ</a:t>
            </a:r>
            <a:r>
              <a:rPr lang="en-US" sz="2800" b="0" dirty="0" smtClean="0"/>
              <a:t> </a:t>
            </a:r>
            <a:r>
              <a:rPr lang="en-US" sz="2800" b="0" dirty="0" err="1" smtClean="0"/>
              <a:t>thể</a:t>
            </a:r>
            <a:endParaRPr lang="en-US" dirty="0"/>
          </a:p>
        </p:txBody>
      </p:sp>
      <p:pic>
        <p:nvPicPr>
          <p:cNvPr id="7" name="Picture 5" descr="IMG4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39100" y="294778"/>
            <a:ext cx="685800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90384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847</TotalTime>
  <Words>981</Words>
  <Application>Microsoft Office PowerPoint</Application>
  <PresentationFormat>On-screen Show (4:3)</PresentationFormat>
  <Paragraphs>89</Paragraphs>
  <Slides>23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TTHNL</dc:creator>
  <cp:lastModifiedBy>thanhtruong</cp:lastModifiedBy>
  <cp:revision>47</cp:revision>
  <dcterms:created xsi:type="dcterms:W3CDTF">2019-08-14T17:29:10Z</dcterms:created>
  <dcterms:modified xsi:type="dcterms:W3CDTF">2021-09-17T02:39:59Z</dcterms:modified>
</cp:coreProperties>
</file>