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1" r:id="rId3"/>
    <p:sldId id="256" r:id="rId4"/>
    <p:sldId id="257" r:id="rId5"/>
    <p:sldId id="260" r:id="rId6"/>
    <p:sldId id="261" r:id="rId7"/>
    <p:sldId id="262" r:id="rId8"/>
    <p:sldId id="272" r:id="rId9"/>
    <p:sldId id="271" r:id="rId10"/>
    <p:sldId id="263" r:id="rId11"/>
    <p:sldId id="264" r:id="rId12"/>
    <p:sldId id="265" r:id="rId13"/>
    <p:sldId id="266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8489D-136B-476E-BF14-2AB25D721D7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DDA91-7556-4246-AE02-AEB26CE9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AB2ECE-5E1D-44AC-AFF3-DA30CB4BB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B920-DF9C-4A52-A433-64248EFC494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144B-4867-48E2-BEAE-6A13DD37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../../Downloads/7%20Lo&#224;i%20K&#253;%20Sinh%20Tr&#249;ng%20L&#224;m%20T&#7893;%20B&#234;n%20Trong%20C&#417;%20Th&#7875;%20Ng&#432;&#7901;i%20-%20R&#7879;p%20H&#250;t%20M&#225;u,%20S&#225;n%20&#258;n%20N&#227;o....mp4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1905000" y="2514600"/>
            <a:ext cx="5638800" cy="2057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KIỂM TRA BÀI CŨ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2" descr="DIMESPI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43" descr="ARROW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439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991600" cy="1463675"/>
          </a:xfrm>
          <a:noFill/>
          <a:ln/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sống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sông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suối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hồ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nước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ấm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thậm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chí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cả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bể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bơi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đau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đầu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cổ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sốt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làm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tổn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thương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não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còn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tử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vong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người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/>
          <a:srcRect l="67358" t="57597" r="8742" b="16202"/>
          <a:stretch>
            <a:fillRect/>
          </a:stretch>
        </p:blipFill>
        <p:spPr bwMode="auto">
          <a:xfrm>
            <a:off x="1219200" y="2743200"/>
            <a:ext cx="69342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381000" y="6232525"/>
            <a:ext cx="853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Naegleria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Fowleri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>
            <a:hlinkClick r:id="rId5" action="ppaction://hlinkfile"/>
          </p:cNvPr>
          <p:cNvSpPr/>
          <p:nvPr/>
        </p:nvSpPr>
        <p:spPr>
          <a:xfrm>
            <a:off x="7010400" y="5334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800"/>
            <a:ext cx="4572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3429000" y="4572000"/>
            <a:ext cx="2133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76200" y="4937125"/>
            <a:ext cx="89916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kí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bọt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muỗi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ruột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máu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bệnh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uể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oải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kém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ăn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ớn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lạnh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sốt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thở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gấp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đổ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mồ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hôi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nhiều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Nhức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đầu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buồn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nôn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đau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nhức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khắp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cơ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thể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lá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lách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phình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to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bất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thường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60543" grpId="0"/>
      <p:bldP spid="1198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kiết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609600" y="5622925"/>
            <a:ext cx="7934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59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76200" y="6232525"/>
            <a:ext cx="896143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Ðau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bụng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tiêu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phân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nhày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máu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66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19100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ngủ li bì</a:t>
            </a:r>
          </a:p>
        </p:txBody>
      </p:sp>
      <p:pic>
        <p:nvPicPr>
          <p:cNvPr id="197643" name="Picture 11" descr="Trypanosoma  vittatae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572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4" name="Picture 12" descr="Trypanosoma  vittat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Rectangle 8"/>
          <p:cNvSpPr>
            <a:spLocks/>
          </p:cNvSpPr>
          <p:nvPr/>
        </p:nvSpPr>
        <p:spPr bwMode="auto">
          <a:xfrm>
            <a:off x="76200" y="4343400"/>
            <a:ext cx="89154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vi-VN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ùng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roi</a:t>
            </a:r>
            <a:r>
              <a:rPr lang="vi-VN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gây bệnh “ngủ li bì” phổ biến ở vùng xích đạo châu Phi. Vật chủ trung gian truyền bệnh là ruồi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xê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xê</a:t>
            </a:r>
            <a:r>
              <a:rPr lang="vi-VN" sz="3000" dirty="0" smtClean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 </a:t>
            </a:r>
            <a:r>
              <a:rPr lang="vi-VN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(Người bệnh ban đầu sốt nhẹ, sau đó kiệt sức và buồn ngủ, nếu không chữa thì sẽ chết dần trong một giấc ngủ mê mệt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/>
      <p:bldP spid="1218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2743200" y="152400"/>
            <a:ext cx="38100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hoa liễu</a:t>
            </a:r>
          </a:p>
        </p:txBody>
      </p:sp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2"/>
          <a:srcRect l="50000" b="667"/>
          <a:stretch>
            <a:fillRect/>
          </a:stretch>
        </p:blipFill>
        <p:spPr bwMode="auto">
          <a:xfrm>
            <a:off x="4724400" y="9906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/>
          <a:srcRect l="59375" r="9375"/>
          <a:stretch>
            <a:fillRect/>
          </a:stretch>
        </p:blipFill>
        <p:spPr bwMode="auto">
          <a:xfrm>
            <a:off x="0" y="9906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76200" y="5318125"/>
            <a:ext cx="8915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Do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nhiễm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loại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trùng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roi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viêm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nhiễm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cổ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tử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cung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nữ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tắc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dẫn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tinh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nam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gây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vô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86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AutoShape 5" descr="2Q=="/>
          <p:cNvSpPr>
            <a:spLocks noChangeAspect="1" noChangeArrowheads="1"/>
          </p:cNvSpPr>
          <p:nvPr/>
        </p:nvSpPr>
        <p:spPr bwMode="auto">
          <a:xfrm>
            <a:off x="117475" y="-26988"/>
            <a:ext cx="1724025" cy="11525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28007" name="AutoShape 7" descr="2Q=="/>
          <p:cNvSpPr>
            <a:spLocks noChangeAspect="1" noChangeArrowheads="1"/>
          </p:cNvSpPr>
          <p:nvPr/>
        </p:nvSpPr>
        <p:spPr bwMode="auto">
          <a:xfrm>
            <a:off x="117475" y="-26988"/>
            <a:ext cx="1724025" cy="1152526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28009" name="AutoShape 9" descr="2Q=="/>
          <p:cNvSpPr>
            <a:spLocks noChangeAspect="1" noChangeArrowheads="1"/>
          </p:cNvSpPr>
          <p:nvPr/>
        </p:nvSpPr>
        <p:spPr bwMode="auto">
          <a:xfrm>
            <a:off x="3790950" y="2905125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8011" name="Picture 11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5638800" cy="4343400"/>
          </a:xfrm>
          <a:prstGeom prst="rect">
            <a:avLst/>
          </a:prstGeom>
          <a:noFill/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5791200" y="2789238"/>
            <a:ext cx="3200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ĐV: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38766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Bệnh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cầu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trùng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010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143000" y="1219200"/>
            <a:ext cx="7467600" cy="32766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2057400" y="762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0473" name="Picture 9" descr="NUOC O NH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533400" y="5791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963" y="804863"/>
            <a:ext cx="4262437" cy="2989262"/>
          </a:xfrm>
          <a:noFill/>
          <a:ln/>
        </p:spPr>
      </p:pic>
      <p:sp>
        <p:nvSpPr>
          <p:cNvPr id="205828" name="WordArt 4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38100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3835400"/>
            <a:ext cx="4262437" cy="2989263"/>
          </a:xfrm>
          <a:prstGeom prst="rect">
            <a:avLst/>
          </a:prstGeom>
          <a:noFill/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402138"/>
            <a:ext cx="4267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2743200" cy="2681288"/>
          </a:xfrm>
          <a:noFill/>
          <a:ln/>
        </p:spPr>
      </p:pic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31242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4"/>
          <a:srcRect l="5475" t="24666" r="5380" b="7426"/>
          <a:stretch>
            <a:fillRect/>
          </a:stretch>
        </p:blipFill>
        <p:spPr bwMode="auto">
          <a:xfrm>
            <a:off x="5867400" y="947738"/>
            <a:ext cx="32766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95688"/>
            <a:ext cx="54102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410200" y="4418013"/>
            <a:ext cx="35814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1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Câu 1: Trùng kiết lị giống với trùng biến hình ở điểm nào trong số các đặc điểm dưới đây</a:t>
            </a:r>
          </a:p>
          <a:p>
            <a:r>
              <a:rPr lang="vi-VN" sz="2000" b="1" dirty="0" smtClean="0"/>
              <a:t>a. Có chân giả</a:t>
            </a:r>
          </a:p>
          <a:p>
            <a:r>
              <a:rPr lang="vi-VN" sz="2000" b="1" dirty="0" smtClean="0"/>
              <a:t>b. Sống tự do ngoài thiên nhiên</a:t>
            </a:r>
          </a:p>
          <a:p>
            <a:r>
              <a:rPr lang="vi-VN" sz="2000" b="1" dirty="0" smtClean="0"/>
              <a:t>c. Có di chuyển tích cực</a:t>
            </a:r>
          </a:p>
          <a:p>
            <a:r>
              <a:rPr lang="vi-VN" sz="2000" b="1" dirty="0" smtClean="0"/>
              <a:t>d. Có hình thành bào xác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4038600" cy="256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vi-VN" sz="2000" b="1" dirty="0" smtClean="0">
                <a:solidFill>
                  <a:srgbClr val="FF0000"/>
                </a:solidFill>
              </a:rPr>
              <a:t>Câu 2: Hình thức dinh dưỡng của trùng kiết lị là</a:t>
            </a:r>
          </a:p>
          <a:p>
            <a:pPr>
              <a:lnSpc>
                <a:spcPts val="2400"/>
              </a:lnSpc>
            </a:pPr>
            <a:r>
              <a:rPr lang="vi-VN" sz="2000" b="1" dirty="0" smtClean="0"/>
              <a:t>a. Kí sinh</a:t>
            </a:r>
          </a:p>
          <a:p>
            <a:r>
              <a:rPr lang="vi-VN" sz="2000" b="1" dirty="0" smtClean="0"/>
              <a:t>b. Tự dưỡng</a:t>
            </a:r>
          </a:p>
          <a:p>
            <a:r>
              <a:rPr lang="vi-VN" sz="2000" b="1" dirty="0" smtClean="0"/>
              <a:t>c. Dị dưỡng</a:t>
            </a:r>
          </a:p>
          <a:p>
            <a:r>
              <a:rPr lang="vi-VN" sz="2000" b="1" dirty="0" smtClean="0"/>
              <a:t>d. Tự dưỡng và dị dưỡng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048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Câu 3: Ở ngoài tự nhiên trùng kiết lị tồn tại ở dạng</a:t>
            </a:r>
          </a:p>
          <a:p>
            <a:r>
              <a:rPr lang="vi-VN" sz="2000" b="1" dirty="0" smtClean="0"/>
              <a:t>a. Bào xác</a:t>
            </a:r>
          </a:p>
          <a:p>
            <a:r>
              <a:rPr lang="vi-VN" sz="2000" b="1" dirty="0" smtClean="0"/>
              <a:t>b. Trứng</a:t>
            </a:r>
          </a:p>
          <a:p>
            <a:r>
              <a:rPr lang="vi-VN" sz="2000" b="1" dirty="0" smtClean="0"/>
              <a:t>c. Trùng kiết lị non</a:t>
            </a:r>
          </a:p>
          <a:p>
            <a:r>
              <a:rPr lang="vi-VN" sz="2000" b="1" dirty="0" smtClean="0"/>
              <a:t>d. Trùng kiết lị trưởng thành</a:t>
            </a:r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5146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Câu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vi-VN" sz="2000" b="1" dirty="0" smtClean="0">
                <a:solidFill>
                  <a:srgbClr val="FF0000"/>
                </a:solidFill>
              </a:rPr>
              <a:t>: Vật trung gian truyền trùng sốt rét cho con người là</a:t>
            </a:r>
          </a:p>
          <a:p>
            <a:r>
              <a:rPr lang="vi-VN" sz="2000" b="1" dirty="0" smtClean="0"/>
              <a:t>a. Ruồi</a:t>
            </a:r>
          </a:p>
          <a:p>
            <a:r>
              <a:rPr lang="vi-VN" sz="2000" b="1" dirty="0" smtClean="0"/>
              <a:t>b. Muỗi Anôphen</a:t>
            </a:r>
          </a:p>
          <a:p>
            <a:r>
              <a:rPr lang="vi-VN" sz="2000" b="1" dirty="0" smtClean="0"/>
              <a:t>c. Chuột</a:t>
            </a:r>
          </a:p>
          <a:p>
            <a:r>
              <a:rPr lang="vi-VN" sz="2000" b="1" dirty="0" smtClean="0"/>
              <a:t>d. Gián</a:t>
            </a:r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244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Câu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vi-VN" sz="2000" b="1" dirty="0" smtClean="0">
                <a:solidFill>
                  <a:srgbClr val="FF0000"/>
                </a:solidFill>
              </a:rPr>
              <a:t>: Trùng sốt rét di chuyển bằng cơ quan nào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 smtClean="0">
              <a:solidFill>
                <a:srgbClr val="FF0000"/>
              </a:solidFill>
            </a:endParaRPr>
          </a:p>
          <a:p>
            <a:r>
              <a:rPr lang="vi-VN" sz="2000" b="1" dirty="0" smtClean="0"/>
              <a:t>a. Bằng chân giả</a:t>
            </a:r>
          </a:p>
          <a:p>
            <a:r>
              <a:rPr lang="vi-VN" sz="2000" b="1" dirty="0" smtClean="0"/>
              <a:t>b. Bằng lông bơi</a:t>
            </a:r>
          </a:p>
          <a:p>
            <a:r>
              <a:rPr lang="vi-VN" sz="2000" b="1" dirty="0" smtClean="0"/>
              <a:t>c. Bằng roi bơi</a:t>
            </a:r>
          </a:p>
          <a:p>
            <a:r>
              <a:rPr lang="vi-VN" sz="2000" b="1" dirty="0" smtClean="0"/>
              <a:t>d. Không có cơ quan di chuyển</a:t>
            </a:r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7" name="Donut 6"/>
          <p:cNvSpPr/>
          <p:nvPr/>
        </p:nvSpPr>
        <p:spPr>
          <a:xfrm>
            <a:off x="228600" y="1219200"/>
            <a:ext cx="533400" cy="4572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724400" y="914400"/>
            <a:ext cx="533400" cy="4572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04800" y="3276600"/>
            <a:ext cx="533400" cy="4572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572000" y="3429000"/>
            <a:ext cx="533400" cy="4572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600200" y="6248400"/>
            <a:ext cx="533400" cy="4572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11975" name="Picture 7" descr="diệt côn trù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1675"/>
          <a:stretch>
            <a:fillRect/>
          </a:stretch>
        </p:blipFill>
        <p:spPr>
          <a:xfrm>
            <a:off x="0" y="1143000"/>
            <a:ext cx="4648200" cy="4173538"/>
          </a:xfrm>
          <a:noFill/>
          <a:ln/>
        </p:spPr>
      </p:pic>
      <p:pic>
        <p:nvPicPr>
          <p:cNvPr id="211976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0" y="5470525"/>
            <a:ext cx="8991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-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Vệ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sinh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nơi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phun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thuốc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diệt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côn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trùng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kiểm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máu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chặt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chẽ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ở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người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3000" dirty="0" err="1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cho</a:t>
            </a:r>
            <a:r>
              <a:rPr lang="en-US" altLang="zh-TW" sz="3000" dirty="0">
                <a:solidFill>
                  <a:srgbClr val="00206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81000" y="2971800"/>
            <a:ext cx="82296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0841" y="1752600"/>
            <a:ext cx="482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1117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n-giap-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10200" cy="1905000"/>
          </a:xfrm>
          <a:prstGeom prst="rect">
            <a:avLst/>
          </a:prstGeom>
        </p:spPr>
      </p:pic>
      <p:pic>
        <p:nvPicPr>
          <p:cNvPr id="6" name="Picture 5" descr="68747470733a2f2f73332e616d617a6f6e6177732e636f6d2f776174747061642d6d656469612d736572766963652f53746f7279496d6167652f6b736a5456354d575a66783567513d3d2d36322e313465313739313739613630373332323830313931363734343139342e6769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181600"/>
            <a:ext cx="1524000" cy="1524000"/>
          </a:xfrm>
          <a:prstGeom prst="rect">
            <a:avLst/>
          </a:prstGeom>
        </p:spPr>
      </p:pic>
      <p:pic>
        <p:nvPicPr>
          <p:cNvPr id="7" name="Picture 6" descr="cach-cai-hinh-nen-dong-tren-he-dieu-hanh-androi-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57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-sta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46511"/>
            <a:ext cx="6629400" cy="2931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067812"/>
            <a:ext cx="8686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1" y="0"/>
            <a:ext cx="467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7_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3610479" cy="2648320"/>
          </a:xfrm>
          <a:prstGeom prst="rect">
            <a:avLst/>
          </a:prstGeom>
        </p:spPr>
      </p:pic>
      <p:pic>
        <p:nvPicPr>
          <p:cNvPr id="10" name="Picture 9" descr="5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19200"/>
            <a:ext cx="2667000" cy="4419600"/>
          </a:xfrm>
          <a:prstGeom prst="rect">
            <a:avLst/>
          </a:prstGeom>
        </p:spPr>
      </p:pic>
      <p:pic>
        <p:nvPicPr>
          <p:cNvPr id="11" name="Picture 10" descr="5.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143000"/>
            <a:ext cx="2895600" cy="2781799"/>
          </a:xfrm>
          <a:prstGeom prst="rect">
            <a:avLst/>
          </a:prstGeom>
        </p:spPr>
      </p:pic>
      <p:pic>
        <p:nvPicPr>
          <p:cNvPr id="12" name="Picture 11" descr="SGK-Sinh-7-hinh-6.1.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62400"/>
            <a:ext cx="3649916" cy="2895600"/>
          </a:xfrm>
          <a:prstGeom prst="rect">
            <a:avLst/>
          </a:prstGeom>
        </p:spPr>
      </p:pic>
      <p:pic>
        <p:nvPicPr>
          <p:cNvPr id="13" name="Picture 12" descr="Sinh_san_cua_trung_sot_ret_o_mau_nguoi1.jp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886200"/>
            <a:ext cx="2819400" cy="2999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95980"/>
            <a:ext cx="4038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153400" cy="63976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Suy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sau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33036" name="Group 268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839200" cy="6295626"/>
        </p:xfrm>
        <a:graphic>
          <a:graphicData uri="http://schemas.openxmlformats.org/drawingml/2006/table">
            <a:tbl>
              <a:tblPr/>
              <a:tblGrid>
                <a:gridCol w="552450"/>
                <a:gridCol w="1336675"/>
                <a:gridCol w="793750"/>
                <a:gridCol w="776288"/>
                <a:gridCol w="865187"/>
                <a:gridCol w="938213"/>
                <a:gridCol w="1062037"/>
                <a:gridCol w="1260475"/>
                <a:gridCol w="1254125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Kích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thước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Cấu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Bộ phận di chuyển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Hình thức sinh sản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Hiển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tế bào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Nhiều tế bào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giày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kiết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lị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sốt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rét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022" name="Text Box 254"/>
          <p:cNvSpPr txBox="1">
            <a:spLocks noChangeArrowheads="1"/>
          </p:cNvSpPr>
          <p:nvPr/>
        </p:nvSpPr>
        <p:spPr bwMode="auto">
          <a:xfrm>
            <a:off x="2286000" y="236220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23" name="Text Box 255"/>
          <p:cNvSpPr txBox="1">
            <a:spLocks noChangeArrowheads="1"/>
          </p:cNvSpPr>
          <p:nvPr/>
        </p:nvSpPr>
        <p:spPr bwMode="auto">
          <a:xfrm>
            <a:off x="2209800" y="2895600"/>
            <a:ext cx="457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3024" name="Text Box 256"/>
          <p:cNvSpPr txBox="1">
            <a:spLocks noChangeArrowheads="1"/>
          </p:cNvSpPr>
          <p:nvPr/>
        </p:nvSpPr>
        <p:spPr bwMode="auto">
          <a:xfrm>
            <a:off x="2133600" y="281940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33025" name="Text Box 257"/>
          <p:cNvSpPr txBox="1">
            <a:spLocks noChangeArrowheads="1"/>
          </p:cNvSpPr>
          <p:nvPr/>
        </p:nvSpPr>
        <p:spPr bwMode="auto">
          <a:xfrm>
            <a:off x="3810000" y="23622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26" name="Text Box 258"/>
          <p:cNvSpPr txBox="1">
            <a:spLocks noChangeArrowheads="1"/>
          </p:cNvSpPr>
          <p:nvPr/>
        </p:nvSpPr>
        <p:spPr bwMode="auto">
          <a:xfrm>
            <a:off x="5410200" y="2209800"/>
            <a:ext cx="1066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Vụn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28" name="Text Box 260"/>
          <p:cNvSpPr txBox="1">
            <a:spLocks noChangeArrowheads="1"/>
          </p:cNvSpPr>
          <p:nvPr/>
        </p:nvSpPr>
        <p:spPr bwMode="auto">
          <a:xfrm>
            <a:off x="6629400" y="2286000"/>
            <a:ext cx="106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Roi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29" name="Text Box 261"/>
          <p:cNvSpPr txBox="1">
            <a:spLocks noChangeArrowheads="1"/>
          </p:cNvSpPr>
          <p:nvPr/>
        </p:nvSpPr>
        <p:spPr bwMode="auto">
          <a:xfrm>
            <a:off x="7848600" y="2286000"/>
            <a:ext cx="106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0" name="Text Box 262"/>
          <p:cNvSpPr txBox="1">
            <a:spLocks noChangeArrowheads="1"/>
          </p:cNvSpPr>
          <p:nvPr/>
        </p:nvSpPr>
        <p:spPr bwMode="auto">
          <a:xfrm>
            <a:off x="2302798" y="320040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31" name="Text Box 263"/>
          <p:cNvSpPr txBox="1">
            <a:spLocks noChangeArrowheads="1"/>
          </p:cNvSpPr>
          <p:nvPr/>
        </p:nvSpPr>
        <p:spPr bwMode="auto">
          <a:xfrm>
            <a:off x="3810000" y="32105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32" name="Text Box 264"/>
          <p:cNvSpPr txBox="1">
            <a:spLocks noChangeArrowheads="1"/>
          </p:cNvSpPr>
          <p:nvPr/>
        </p:nvSpPr>
        <p:spPr bwMode="auto">
          <a:xfrm>
            <a:off x="5410200" y="3124200"/>
            <a:ext cx="1143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VK,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vụn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3" name="Text Box 265"/>
          <p:cNvSpPr txBox="1">
            <a:spLocks noChangeArrowheads="1"/>
          </p:cNvSpPr>
          <p:nvPr/>
        </p:nvSpPr>
        <p:spPr bwMode="auto">
          <a:xfrm>
            <a:off x="6553200" y="32004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5" name="Text Box 267"/>
          <p:cNvSpPr txBox="1">
            <a:spLocks noChangeArrowheads="1"/>
          </p:cNvSpPr>
          <p:nvPr/>
        </p:nvSpPr>
        <p:spPr bwMode="auto">
          <a:xfrm>
            <a:off x="7848600" y="32004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37" name="Text Box 269"/>
          <p:cNvSpPr txBox="1">
            <a:spLocks noChangeArrowheads="1"/>
          </p:cNvSpPr>
          <p:nvPr/>
        </p:nvSpPr>
        <p:spPr bwMode="auto">
          <a:xfrm>
            <a:off x="2302798" y="42773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38" name="Text Box 270"/>
          <p:cNvSpPr txBox="1">
            <a:spLocks noChangeArrowheads="1"/>
          </p:cNvSpPr>
          <p:nvPr/>
        </p:nvSpPr>
        <p:spPr bwMode="auto">
          <a:xfrm>
            <a:off x="3810000" y="426720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0" name="Text Box 272"/>
          <p:cNvSpPr txBox="1">
            <a:spLocks noChangeArrowheads="1"/>
          </p:cNvSpPr>
          <p:nvPr/>
        </p:nvSpPr>
        <p:spPr bwMode="auto">
          <a:xfrm>
            <a:off x="5410200" y="4267200"/>
            <a:ext cx="1143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VK,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vụn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1" name="Text Box 273"/>
          <p:cNvSpPr txBox="1">
            <a:spLocks noChangeArrowheads="1"/>
          </p:cNvSpPr>
          <p:nvPr/>
        </p:nvSpPr>
        <p:spPr bwMode="auto">
          <a:xfrm>
            <a:off x="6477000" y="4343400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bơi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2" name="Text Box 274"/>
          <p:cNvSpPr txBox="1">
            <a:spLocks noChangeArrowheads="1"/>
          </p:cNvSpPr>
          <p:nvPr/>
        </p:nvSpPr>
        <p:spPr bwMode="auto">
          <a:xfrm>
            <a:off x="7848600" y="43434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3" name="Text Box 275"/>
          <p:cNvSpPr txBox="1">
            <a:spLocks noChangeArrowheads="1"/>
          </p:cNvSpPr>
          <p:nvPr/>
        </p:nvSpPr>
        <p:spPr bwMode="auto">
          <a:xfrm>
            <a:off x="2302798" y="51155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4" name="Text Box 276"/>
          <p:cNvSpPr txBox="1">
            <a:spLocks noChangeArrowheads="1"/>
          </p:cNvSpPr>
          <p:nvPr/>
        </p:nvSpPr>
        <p:spPr bwMode="auto">
          <a:xfrm>
            <a:off x="3810000" y="51155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5" name="Text Box 277"/>
          <p:cNvSpPr txBox="1">
            <a:spLocks noChangeArrowheads="1"/>
          </p:cNvSpPr>
          <p:nvPr/>
        </p:nvSpPr>
        <p:spPr bwMode="auto">
          <a:xfrm>
            <a:off x="5562600" y="5073650"/>
            <a:ext cx="914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6" name="Text Box 278"/>
          <p:cNvSpPr txBox="1">
            <a:spLocks noChangeArrowheads="1"/>
          </p:cNvSpPr>
          <p:nvPr/>
        </p:nvSpPr>
        <p:spPr bwMode="auto">
          <a:xfrm>
            <a:off x="2286000" y="60299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47" name="Text Box 279"/>
          <p:cNvSpPr txBox="1">
            <a:spLocks noChangeArrowheads="1"/>
          </p:cNvSpPr>
          <p:nvPr/>
        </p:nvSpPr>
        <p:spPr bwMode="auto">
          <a:xfrm>
            <a:off x="6477000" y="51816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giả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8" name="Text Box 280"/>
          <p:cNvSpPr txBox="1">
            <a:spLocks noChangeArrowheads="1"/>
          </p:cNvSpPr>
          <p:nvPr/>
        </p:nvSpPr>
        <p:spPr bwMode="auto">
          <a:xfrm>
            <a:off x="7848600" y="51816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49" name="Text Box 281"/>
          <p:cNvSpPr txBox="1">
            <a:spLocks noChangeArrowheads="1"/>
          </p:cNvSpPr>
          <p:nvPr/>
        </p:nvSpPr>
        <p:spPr bwMode="auto">
          <a:xfrm>
            <a:off x="3810000" y="6029980"/>
            <a:ext cx="3642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050" name="Text Box 282"/>
          <p:cNvSpPr txBox="1">
            <a:spLocks noChangeArrowheads="1"/>
          </p:cNvSpPr>
          <p:nvPr/>
        </p:nvSpPr>
        <p:spPr bwMode="auto">
          <a:xfrm>
            <a:off x="5562600" y="5943600"/>
            <a:ext cx="8382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051" name="Text Box 283"/>
          <p:cNvSpPr txBox="1">
            <a:spLocks noChangeArrowheads="1"/>
          </p:cNvSpPr>
          <p:nvPr/>
        </p:nvSpPr>
        <p:spPr bwMode="auto">
          <a:xfrm>
            <a:off x="6553200" y="60198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Ko có</a:t>
            </a:r>
          </a:p>
        </p:txBody>
      </p:sp>
      <p:sp>
        <p:nvSpPr>
          <p:cNvPr id="33052" name="Text Box 284"/>
          <p:cNvSpPr txBox="1">
            <a:spLocks noChangeArrowheads="1"/>
          </p:cNvSpPr>
          <p:nvPr/>
        </p:nvSpPr>
        <p:spPr bwMode="auto">
          <a:xfrm>
            <a:off x="7848600" y="6019800"/>
            <a:ext cx="10038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3022" grpId="0"/>
      <p:bldP spid="33025" grpId="0"/>
      <p:bldP spid="33026" grpId="0"/>
      <p:bldP spid="33028" grpId="0"/>
      <p:bldP spid="33029" grpId="0"/>
      <p:bldP spid="33030" grpId="0"/>
      <p:bldP spid="33031" grpId="0"/>
      <p:bldP spid="33032" grpId="0"/>
      <p:bldP spid="33033" grpId="0"/>
      <p:bldP spid="33035" grpId="0"/>
      <p:bldP spid="33037" grpId="0"/>
      <p:bldP spid="33038" grpId="0"/>
      <p:bldP spid="33040" grpId="0"/>
      <p:bldP spid="33041" grpId="0"/>
      <p:bldP spid="33042" grpId="0"/>
      <p:bldP spid="33043" grpId="0"/>
      <p:bldP spid="33044" grpId="0"/>
      <p:bldP spid="33045" grpId="0"/>
      <p:bldP spid="33046" grpId="0"/>
      <p:bldP spid="33047" grpId="0"/>
      <p:bldP spid="33048" grpId="0"/>
      <p:bldP spid="33049" grpId="0"/>
      <p:bldP spid="33050" grpId="0"/>
      <p:bldP spid="33051" grpId="0"/>
      <p:bldP spid="33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85800" y="914400"/>
            <a:ext cx="4495800" cy="2286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667000" y="3570744"/>
            <a:ext cx="6400800" cy="2677656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7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3820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7.1-7.3 SGK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828800"/>
          <a:ext cx="9067800" cy="50370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8200"/>
                <a:gridCol w="4343400"/>
                <a:gridCol w="3886200"/>
              </a:tblGrid>
              <a:tr h="5103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3203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682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"/>
          <a:ext cx="9067800" cy="68579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8200"/>
                <a:gridCol w="4343400"/>
                <a:gridCol w="3886200"/>
              </a:tblGrid>
              <a:tr h="6397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3826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562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066800"/>
            <a:ext cx="40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ĐV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1" y="1066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905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200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038600"/>
            <a:ext cx="312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557" y="3200400"/>
            <a:ext cx="4078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9557" y="4038600"/>
            <a:ext cx="4078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039380"/>
            <a:ext cx="356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877580"/>
            <a:ext cx="387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209800" y="3733800"/>
            <a:ext cx="624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8288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02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96277"/>
            <a:ext cx="8001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783</Words>
  <Application>Microsoft Office PowerPoint</Application>
  <PresentationFormat>On-screen Show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Suy nghĩ hoàn thành bảng sau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Quynh</dc:creator>
  <cp:lastModifiedBy>User</cp:lastModifiedBy>
  <cp:revision>27</cp:revision>
  <dcterms:created xsi:type="dcterms:W3CDTF">2018-09-06T15:13:36Z</dcterms:created>
  <dcterms:modified xsi:type="dcterms:W3CDTF">2021-09-20T14:19:55Z</dcterms:modified>
</cp:coreProperties>
</file>