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5" r:id="rId16"/>
    <p:sldId id="273" r:id="rId17"/>
    <p:sldId id="274" r:id="rId18"/>
    <p:sldId id="289" r:id="rId19"/>
    <p:sldId id="290" r:id="rId20"/>
    <p:sldId id="276" r:id="rId21"/>
    <p:sldId id="277" r:id="rId22"/>
    <p:sldId id="291" r:id="rId23"/>
    <p:sldId id="278" r:id="rId24"/>
    <p:sldId id="281" r:id="rId25"/>
    <p:sldId id="286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99"/>
    <a:srgbClr val="FFCCFF"/>
    <a:srgbClr val="CCFFFF"/>
    <a:srgbClr val="FE9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3F032-7661-4B6E-A1E8-AA2C85F220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019AA7C4-2080-4BC3-B702-8B42E29FFA8B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rgbClr val="FF9999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Chất có ở đâu ?</a:t>
          </a:r>
          <a:endParaRPr lang="en-SG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B9743-FED6-4ABB-99FC-997337E369AD}" type="parTrans" cxnId="{F997B698-69BA-4B59-A26C-DFE093719019}">
      <dgm:prSet/>
      <dgm:spPr/>
      <dgm:t>
        <a:bodyPr/>
        <a:lstStyle/>
        <a:p>
          <a:endParaRPr lang="en-SG"/>
        </a:p>
      </dgm:t>
    </dgm:pt>
    <dgm:pt modelId="{924E12C3-64A3-44A6-A183-4D99335C4647}" type="sibTrans" cxnId="{F997B698-69BA-4B59-A26C-DFE093719019}">
      <dgm:prSet/>
      <dgm:spPr/>
      <dgm:t>
        <a:bodyPr/>
        <a:lstStyle/>
        <a:p>
          <a:endParaRPr lang="en-SG"/>
        </a:p>
      </dgm:t>
    </dgm:pt>
    <dgm:pt modelId="{FBA163EE-F8DC-43FF-810E-9AB9A10126D7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rgbClr val="FF9999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Tính chất của chất</a:t>
          </a:r>
          <a:endParaRPr lang="en-SG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7DF0A-F223-40AC-B13F-2FCF96981A81}" type="parTrans" cxnId="{AA816115-9520-4E0E-ABC9-4D9146E6B7FE}">
      <dgm:prSet/>
      <dgm:spPr/>
      <dgm:t>
        <a:bodyPr/>
        <a:lstStyle/>
        <a:p>
          <a:endParaRPr lang="en-SG"/>
        </a:p>
      </dgm:t>
    </dgm:pt>
    <dgm:pt modelId="{F7AE9AC6-5515-4D85-81FE-90DBDE26BFA8}" type="sibTrans" cxnId="{AA816115-9520-4E0E-ABC9-4D9146E6B7FE}">
      <dgm:prSet/>
      <dgm:spPr/>
      <dgm:t>
        <a:bodyPr/>
        <a:lstStyle/>
        <a:p>
          <a:endParaRPr lang="en-SG"/>
        </a:p>
      </dgm:t>
    </dgm:pt>
    <dgm:pt modelId="{E9C9A23B-BE27-47B1-B4DE-627600F256F9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rgbClr val="FF9999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Chất tinh khiết</a:t>
          </a:r>
          <a:endParaRPr lang="en-SG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2F033F-19B4-4F26-81BA-89AE4A9554CD}" type="parTrans" cxnId="{C605F5AE-0073-49B3-BB22-948C07D2272A}">
      <dgm:prSet/>
      <dgm:spPr/>
      <dgm:t>
        <a:bodyPr/>
        <a:lstStyle/>
        <a:p>
          <a:endParaRPr lang="en-SG"/>
        </a:p>
      </dgm:t>
    </dgm:pt>
    <dgm:pt modelId="{02FCE48F-D14C-4E38-A866-F12D11D7AB9F}" type="sibTrans" cxnId="{C605F5AE-0073-49B3-BB22-948C07D2272A}">
      <dgm:prSet/>
      <dgm:spPr/>
      <dgm:t>
        <a:bodyPr/>
        <a:lstStyle/>
        <a:p>
          <a:endParaRPr lang="en-SG"/>
        </a:p>
      </dgm:t>
    </dgm:pt>
    <dgm:pt modelId="{244A6993-4057-4D56-9DC0-3CE3A1021463}" type="pres">
      <dgm:prSet presAssocID="{3B73F032-7661-4B6E-A1E8-AA2C85F220CF}" presName="Name0" presStyleCnt="0">
        <dgm:presLayoutVars>
          <dgm:chMax val="7"/>
          <dgm:chPref val="7"/>
          <dgm:dir/>
        </dgm:presLayoutVars>
      </dgm:prSet>
      <dgm:spPr/>
    </dgm:pt>
    <dgm:pt modelId="{827D985B-BF00-4FFA-A156-544F3C011ECF}" type="pres">
      <dgm:prSet presAssocID="{3B73F032-7661-4B6E-A1E8-AA2C85F220CF}" presName="Name1" presStyleCnt="0"/>
      <dgm:spPr/>
    </dgm:pt>
    <dgm:pt modelId="{D9E0FD6D-5BD8-465E-A49E-0FF8535E774E}" type="pres">
      <dgm:prSet presAssocID="{3B73F032-7661-4B6E-A1E8-AA2C85F220CF}" presName="cycle" presStyleCnt="0"/>
      <dgm:spPr/>
    </dgm:pt>
    <dgm:pt modelId="{8975A1C4-484B-4720-B4B3-363D9B9B37DA}" type="pres">
      <dgm:prSet presAssocID="{3B73F032-7661-4B6E-A1E8-AA2C85F220CF}" presName="srcNode" presStyleLbl="node1" presStyleIdx="0" presStyleCnt="3"/>
      <dgm:spPr/>
    </dgm:pt>
    <dgm:pt modelId="{D0496C9F-B290-4001-86D7-5243B4FA3001}" type="pres">
      <dgm:prSet presAssocID="{3B73F032-7661-4B6E-A1E8-AA2C85F220CF}" presName="conn" presStyleLbl="parChTrans1D2" presStyleIdx="0" presStyleCnt="1"/>
      <dgm:spPr/>
    </dgm:pt>
    <dgm:pt modelId="{28B60EE3-904A-434B-94EA-6A29C0368ECA}" type="pres">
      <dgm:prSet presAssocID="{3B73F032-7661-4B6E-A1E8-AA2C85F220CF}" presName="extraNode" presStyleLbl="node1" presStyleIdx="0" presStyleCnt="3"/>
      <dgm:spPr/>
    </dgm:pt>
    <dgm:pt modelId="{E4108AD7-37BC-4BEA-8BCB-1311F9F99FE5}" type="pres">
      <dgm:prSet presAssocID="{3B73F032-7661-4B6E-A1E8-AA2C85F220CF}" presName="dstNode" presStyleLbl="node1" presStyleIdx="0" presStyleCnt="3"/>
      <dgm:spPr/>
    </dgm:pt>
    <dgm:pt modelId="{E0D61762-21FB-4907-AA4D-BE41D1885F7D}" type="pres">
      <dgm:prSet presAssocID="{019AA7C4-2080-4BC3-B702-8B42E29FFA8B}" presName="text_1" presStyleLbl="node1" presStyleIdx="0" presStyleCnt="3">
        <dgm:presLayoutVars>
          <dgm:bulletEnabled val="1"/>
        </dgm:presLayoutVars>
      </dgm:prSet>
      <dgm:spPr/>
    </dgm:pt>
    <dgm:pt modelId="{4FF3BF5A-D75E-4FC2-82D0-E3FCA2362903}" type="pres">
      <dgm:prSet presAssocID="{019AA7C4-2080-4BC3-B702-8B42E29FFA8B}" presName="accent_1" presStyleCnt="0"/>
      <dgm:spPr/>
    </dgm:pt>
    <dgm:pt modelId="{BEEE374F-6426-4FA3-9EF3-1C4A0974ED1F}" type="pres">
      <dgm:prSet presAssocID="{019AA7C4-2080-4BC3-B702-8B42E29FFA8B}" presName="accentRepeatNode" presStyleLbl="solidFgAcc1" presStyleIdx="0" presStyleCnt="3"/>
      <dgm:spPr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</dgm:spPr>
    </dgm:pt>
    <dgm:pt modelId="{9FCB7198-2EB8-45F4-B408-AA5ACD223925}" type="pres">
      <dgm:prSet presAssocID="{FBA163EE-F8DC-43FF-810E-9AB9A10126D7}" presName="text_2" presStyleLbl="node1" presStyleIdx="1" presStyleCnt="3">
        <dgm:presLayoutVars>
          <dgm:bulletEnabled val="1"/>
        </dgm:presLayoutVars>
      </dgm:prSet>
      <dgm:spPr/>
    </dgm:pt>
    <dgm:pt modelId="{21821527-089C-4358-9162-44394F62A652}" type="pres">
      <dgm:prSet presAssocID="{FBA163EE-F8DC-43FF-810E-9AB9A10126D7}" presName="accent_2" presStyleCnt="0"/>
      <dgm:spPr/>
    </dgm:pt>
    <dgm:pt modelId="{925A254B-F8B3-49C4-B64C-5AAE726C36DF}" type="pres">
      <dgm:prSet presAssocID="{FBA163EE-F8DC-43FF-810E-9AB9A10126D7}" presName="accentRepeatNode" presStyleLbl="solidFgAcc1" presStyleIdx="1" presStyleCnt="3"/>
      <dgm:spPr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</dgm:spPr>
    </dgm:pt>
    <dgm:pt modelId="{1C37BF10-0E7C-46EE-B4E1-FCA3AAF2B5A6}" type="pres">
      <dgm:prSet presAssocID="{E9C9A23B-BE27-47B1-B4DE-627600F256F9}" presName="text_3" presStyleLbl="node1" presStyleIdx="2" presStyleCnt="3">
        <dgm:presLayoutVars>
          <dgm:bulletEnabled val="1"/>
        </dgm:presLayoutVars>
      </dgm:prSet>
      <dgm:spPr/>
    </dgm:pt>
    <dgm:pt modelId="{6084503D-3FB9-48C4-ACDB-93359FEA7884}" type="pres">
      <dgm:prSet presAssocID="{E9C9A23B-BE27-47B1-B4DE-627600F256F9}" presName="accent_3" presStyleCnt="0"/>
      <dgm:spPr/>
    </dgm:pt>
    <dgm:pt modelId="{EED4C4DC-0AA8-4F18-95BE-F6ED3802ED7A}" type="pres">
      <dgm:prSet presAssocID="{E9C9A23B-BE27-47B1-B4DE-627600F256F9}" presName="accentRepeatNode" presStyleLbl="solidFgAcc1" presStyleIdx="2" presStyleCnt="3"/>
      <dgm:spPr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</dgm:spPr>
    </dgm:pt>
  </dgm:ptLst>
  <dgm:cxnLst>
    <dgm:cxn modelId="{AA816115-9520-4E0E-ABC9-4D9146E6B7FE}" srcId="{3B73F032-7661-4B6E-A1E8-AA2C85F220CF}" destId="{FBA163EE-F8DC-43FF-810E-9AB9A10126D7}" srcOrd="1" destOrd="0" parTransId="{7017DF0A-F223-40AC-B13F-2FCF96981A81}" sibTransId="{F7AE9AC6-5515-4D85-81FE-90DBDE26BFA8}"/>
    <dgm:cxn modelId="{FFC0BA3D-B58B-4160-9408-94F2C16EDDDB}" type="presOf" srcId="{924E12C3-64A3-44A6-A183-4D99335C4647}" destId="{D0496C9F-B290-4001-86D7-5243B4FA3001}" srcOrd="0" destOrd="0" presId="urn:microsoft.com/office/officeart/2008/layout/VerticalCurvedList"/>
    <dgm:cxn modelId="{17553974-AB57-4337-AF4E-6264A3DF2DB4}" type="presOf" srcId="{E9C9A23B-BE27-47B1-B4DE-627600F256F9}" destId="{1C37BF10-0E7C-46EE-B4E1-FCA3AAF2B5A6}" srcOrd="0" destOrd="0" presId="urn:microsoft.com/office/officeart/2008/layout/VerticalCurvedList"/>
    <dgm:cxn modelId="{DE603975-341E-4740-8576-D1B43DA9B025}" type="presOf" srcId="{FBA163EE-F8DC-43FF-810E-9AB9A10126D7}" destId="{9FCB7198-2EB8-45F4-B408-AA5ACD223925}" srcOrd="0" destOrd="0" presId="urn:microsoft.com/office/officeart/2008/layout/VerticalCurvedList"/>
    <dgm:cxn modelId="{E1A64658-1A03-44D3-825F-E50123AE0745}" type="presOf" srcId="{3B73F032-7661-4B6E-A1E8-AA2C85F220CF}" destId="{244A6993-4057-4D56-9DC0-3CE3A1021463}" srcOrd="0" destOrd="0" presId="urn:microsoft.com/office/officeart/2008/layout/VerticalCurvedList"/>
    <dgm:cxn modelId="{F997B698-69BA-4B59-A26C-DFE093719019}" srcId="{3B73F032-7661-4B6E-A1E8-AA2C85F220CF}" destId="{019AA7C4-2080-4BC3-B702-8B42E29FFA8B}" srcOrd="0" destOrd="0" parTransId="{058B9743-FED6-4ABB-99FC-997337E369AD}" sibTransId="{924E12C3-64A3-44A6-A183-4D99335C4647}"/>
    <dgm:cxn modelId="{C605F5AE-0073-49B3-BB22-948C07D2272A}" srcId="{3B73F032-7661-4B6E-A1E8-AA2C85F220CF}" destId="{E9C9A23B-BE27-47B1-B4DE-627600F256F9}" srcOrd="2" destOrd="0" parTransId="{BE2F033F-19B4-4F26-81BA-89AE4A9554CD}" sibTransId="{02FCE48F-D14C-4E38-A866-F12D11D7AB9F}"/>
    <dgm:cxn modelId="{A5F6B3D3-8E90-454B-91D8-932756F720CC}" type="presOf" srcId="{019AA7C4-2080-4BC3-B702-8B42E29FFA8B}" destId="{E0D61762-21FB-4907-AA4D-BE41D1885F7D}" srcOrd="0" destOrd="0" presId="urn:microsoft.com/office/officeart/2008/layout/VerticalCurvedList"/>
    <dgm:cxn modelId="{E060850E-74C0-4316-8987-C60402D64741}" type="presParOf" srcId="{244A6993-4057-4D56-9DC0-3CE3A1021463}" destId="{827D985B-BF00-4FFA-A156-544F3C011ECF}" srcOrd="0" destOrd="0" presId="urn:microsoft.com/office/officeart/2008/layout/VerticalCurvedList"/>
    <dgm:cxn modelId="{4B7082B3-B6EC-4C84-B19F-3CAB4CFA18E7}" type="presParOf" srcId="{827D985B-BF00-4FFA-A156-544F3C011ECF}" destId="{D9E0FD6D-5BD8-465E-A49E-0FF8535E774E}" srcOrd="0" destOrd="0" presId="urn:microsoft.com/office/officeart/2008/layout/VerticalCurvedList"/>
    <dgm:cxn modelId="{AC7E911A-047D-48B6-9DB0-2A3A92D48078}" type="presParOf" srcId="{D9E0FD6D-5BD8-465E-A49E-0FF8535E774E}" destId="{8975A1C4-484B-4720-B4B3-363D9B9B37DA}" srcOrd="0" destOrd="0" presId="urn:microsoft.com/office/officeart/2008/layout/VerticalCurvedList"/>
    <dgm:cxn modelId="{3A780705-F01F-4057-8CD7-7D39E0200DB7}" type="presParOf" srcId="{D9E0FD6D-5BD8-465E-A49E-0FF8535E774E}" destId="{D0496C9F-B290-4001-86D7-5243B4FA3001}" srcOrd="1" destOrd="0" presId="urn:microsoft.com/office/officeart/2008/layout/VerticalCurvedList"/>
    <dgm:cxn modelId="{8CDF5E6C-A9C4-4E9B-B235-BF36F1D24C63}" type="presParOf" srcId="{D9E0FD6D-5BD8-465E-A49E-0FF8535E774E}" destId="{28B60EE3-904A-434B-94EA-6A29C0368ECA}" srcOrd="2" destOrd="0" presId="urn:microsoft.com/office/officeart/2008/layout/VerticalCurvedList"/>
    <dgm:cxn modelId="{6B1FB046-C847-4EFC-A5C4-181F1292B215}" type="presParOf" srcId="{D9E0FD6D-5BD8-465E-A49E-0FF8535E774E}" destId="{E4108AD7-37BC-4BEA-8BCB-1311F9F99FE5}" srcOrd="3" destOrd="0" presId="urn:microsoft.com/office/officeart/2008/layout/VerticalCurvedList"/>
    <dgm:cxn modelId="{4387221B-511D-455D-AF38-0BED06DCA130}" type="presParOf" srcId="{827D985B-BF00-4FFA-A156-544F3C011ECF}" destId="{E0D61762-21FB-4907-AA4D-BE41D1885F7D}" srcOrd="1" destOrd="0" presId="urn:microsoft.com/office/officeart/2008/layout/VerticalCurvedList"/>
    <dgm:cxn modelId="{DA7B9737-3604-4394-801C-B01B0C306546}" type="presParOf" srcId="{827D985B-BF00-4FFA-A156-544F3C011ECF}" destId="{4FF3BF5A-D75E-4FC2-82D0-E3FCA2362903}" srcOrd="2" destOrd="0" presId="urn:microsoft.com/office/officeart/2008/layout/VerticalCurvedList"/>
    <dgm:cxn modelId="{F13CADF5-6A21-443B-B4E7-493E2A3C1D1B}" type="presParOf" srcId="{4FF3BF5A-D75E-4FC2-82D0-E3FCA2362903}" destId="{BEEE374F-6426-4FA3-9EF3-1C4A0974ED1F}" srcOrd="0" destOrd="0" presId="urn:microsoft.com/office/officeart/2008/layout/VerticalCurvedList"/>
    <dgm:cxn modelId="{98751D8A-F6B2-4748-90D4-40C622B65F69}" type="presParOf" srcId="{827D985B-BF00-4FFA-A156-544F3C011ECF}" destId="{9FCB7198-2EB8-45F4-B408-AA5ACD223925}" srcOrd="3" destOrd="0" presId="urn:microsoft.com/office/officeart/2008/layout/VerticalCurvedList"/>
    <dgm:cxn modelId="{F1ADB00E-958E-4CAF-B3AA-B8C0CDE10E01}" type="presParOf" srcId="{827D985B-BF00-4FFA-A156-544F3C011ECF}" destId="{21821527-089C-4358-9162-44394F62A652}" srcOrd="4" destOrd="0" presId="urn:microsoft.com/office/officeart/2008/layout/VerticalCurvedList"/>
    <dgm:cxn modelId="{90E1C37E-1BA2-43AA-BD7D-5882D8505F31}" type="presParOf" srcId="{21821527-089C-4358-9162-44394F62A652}" destId="{925A254B-F8B3-49C4-B64C-5AAE726C36DF}" srcOrd="0" destOrd="0" presId="urn:microsoft.com/office/officeart/2008/layout/VerticalCurvedList"/>
    <dgm:cxn modelId="{4BC3C6FA-CBCD-4E1F-BA7D-111ED2CAFD5B}" type="presParOf" srcId="{827D985B-BF00-4FFA-A156-544F3C011ECF}" destId="{1C37BF10-0E7C-46EE-B4E1-FCA3AAF2B5A6}" srcOrd="5" destOrd="0" presId="urn:microsoft.com/office/officeart/2008/layout/VerticalCurvedList"/>
    <dgm:cxn modelId="{3EB1F6DC-2D14-4A56-AEE2-B254615AD062}" type="presParOf" srcId="{827D985B-BF00-4FFA-A156-544F3C011ECF}" destId="{6084503D-3FB9-48C4-ACDB-93359FEA7884}" srcOrd="6" destOrd="0" presId="urn:microsoft.com/office/officeart/2008/layout/VerticalCurvedList"/>
    <dgm:cxn modelId="{E26296F5-1767-4702-A0D8-F0FC123AAE2A}" type="presParOf" srcId="{6084503D-3FB9-48C4-ACDB-93359FEA7884}" destId="{EED4C4DC-0AA8-4F18-95BE-F6ED3802ED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96C9F-B290-4001-86D7-5243B4FA3001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61762-21FB-4907-AA4D-BE41D1885F7D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FF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37160" rIns="137160" bIns="13716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Chất có ở đâu ?</a:t>
          </a:r>
          <a:endParaRPr lang="en-SG" sz="5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541866"/>
        <a:ext cx="7301111" cy="1083733"/>
      </dsp:txXfrm>
    </dsp:sp>
    <dsp:sp modelId="{BEEE374F-6426-4FA3-9EF3-1C4A0974ED1F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B7198-2EB8-45F4-B408-AA5ACD223925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FF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37160" rIns="137160" bIns="13716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Tính chất của chất</a:t>
          </a:r>
          <a:endParaRPr lang="en-SG" sz="5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048" y="2167466"/>
        <a:ext cx="6907174" cy="1083733"/>
      </dsp:txXfrm>
    </dsp:sp>
    <dsp:sp modelId="{925A254B-F8B3-49C4-B64C-5AAE726C36DF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7BF10-0E7C-46EE-B4E1-FCA3AAF2B5A6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FF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37160" rIns="137160" bIns="13716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Chất tinh khiết</a:t>
          </a:r>
          <a:endParaRPr lang="en-SG" sz="5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3793066"/>
        <a:ext cx="7301111" cy="1083733"/>
      </dsp:txXfrm>
    </dsp:sp>
    <dsp:sp modelId="{EED4C4DC-0AA8-4F18-95BE-F6ED3802ED7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7B1E-6F89-4514-8AC8-57DA25A71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862CE-3CD4-46E6-9E1A-38A3E06D3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6ABC1-99C5-4957-9C39-ED196F7E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73E-164E-4844-B396-C34465697AA6}" type="datetimeFigureOut">
              <a:rPr lang="en-SG" smtClean="0"/>
              <a:t>17/9/2021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5406-72E4-4551-B18E-3ECCC3E8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E772E-70BC-4843-AFFD-B1B80B74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66CB-3DF8-4FD3-918C-FC1DB69F23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972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43DFE-829E-4079-A8E8-C1090E05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4F9D3-F7E0-42FA-8AE5-023A3BE94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5A723-6064-45A1-98F9-D88406F8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73E-164E-4844-B396-C34465697AA6}" type="datetimeFigureOut">
              <a:rPr lang="en-SG" smtClean="0"/>
              <a:t>17/9/2021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AC2A9-B3F5-4FF9-936C-27F3C1B5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4BAE1-E7E6-46B9-9306-0AD5CFCC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66CB-3DF8-4FD3-918C-FC1DB69F23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283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4EDD35-44AD-4B78-9F33-0E7287D92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4704E-D3C1-4AAB-A58A-D3E179C6C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9427A-E656-4813-B966-D1813E2B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73E-164E-4844-B396-C34465697AA6}" type="datetimeFigureOut">
              <a:rPr lang="en-SG" smtClean="0"/>
              <a:t>17/9/2021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15363-BF89-491F-ACF8-40E5F5D6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36065-D828-4C1C-95F5-57332FE2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66CB-3DF8-4FD3-918C-FC1DB69F23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179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B35C-1D63-4E11-A86A-C1FA6B76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0343C-F3D0-4273-941B-0B376DDE5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DC41E-220C-4EE1-BA8A-B9AD27B5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73E-164E-4844-B396-C34465697AA6}" type="datetimeFigureOut">
              <a:rPr lang="en-SG" smtClean="0"/>
              <a:t>17/9/2021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009BD-9DDE-40E2-B371-4452CB9C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D784D-77EE-475C-9A1F-4DFACFD2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66CB-3DF8-4FD3-918C-FC1DB69F23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16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2992-4251-4094-8385-33CEF287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77942-3BAC-48BA-89BF-F1469126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168DC-5378-45CC-BBD9-0EEC7818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73E-164E-4844-B396-C34465697AA6}" type="datetimeFigureOut">
              <a:rPr lang="en-SG" smtClean="0"/>
              <a:t>17/9/2021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F2C46-7271-4DBC-8171-97690F81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4C98-77C3-4093-ACEF-FE522FD2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66CB-3DF8-4FD3-918C-FC1DB69F23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066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184A-690A-4CB8-85B1-FE1FCB18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F5ACD-B1FD-47D5-9C4D-5306A3766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64DF4-F231-4949-8A72-2DC36FF52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385C2-84E1-478F-B435-ABD9F4C2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73E-164E-4844-B396-C34465697AA6}" type="datetimeFigureOut">
              <a:rPr lang="en-SG" smtClean="0"/>
              <a:t>17/9/2021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9B064-7B2A-4733-B166-B141F741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40363-B652-4145-B738-2465046D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66CB-3DF8-4FD3-918C-FC1DB69F23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99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2519-0AAA-4625-93C7-0DE8811A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1DA5F-B3EA-4D59-93C9-3FAF4E6AE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C333F-488F-43EA-8AD7-D7BF885EB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2F671-20E1-4308-8B75-15F333CA7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0051A-F248-4A3F-8581-5E7B76988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D62BE-5C0E-4F30-A28C-A491582A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73E-164E-4844-B396-C34465697AA6}" type="datetimeFigureOut">
              <a:rPr lang="en-SG" smtClean="0"/>
              <a:t>17/9/2021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204CC0-CCCC-4DA5-87DF-C7F6BC45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12FBB-CF8C-4099-9B3B-0ACE57F3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66CB-3DF8-4FD3-918C-FC1DB69F23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740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68B1-3C70-42CC-A553-9D75C471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409AB9-F754-4880-B3E3-1392DFB5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73E-164E-4844-B396-C34465697AA6}" type="datetimeFigureOut">
              <a:rPr lang="en-SG" smtClean="0"/>
              <a:t>17/9/2021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22955-F3BD-4A3B-8C29-0B203C10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D7811-A722-4788-81A4-032CB3F4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66CB-3DF8-4FD3-918C-FC1DB69F23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590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A1BCA-DD06-4F31-98B3-0EA6A32C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73E-164E-4844-B396-C34465697AA6}" type="datetimeFigureOut">
              <a:rPr lang="en-SG" smtClean="0"/>
              <a:t>17/9/2021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BC301-12F4-4029-9DE9-B8EDE676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A70EC-E23C-4FED-9CFE-29FC895B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66CB-3DF8-4FD3-918C-FC1DB69F23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888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3E5C-9D4E-45FF-A456-E8D9A1DE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F7B70-707E-49F4-9827-F11E8DE0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3C26D-6414-48A9-8C3E-83D9F2C24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2BD4D-F962-4AD8-810D-7B186CB3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73E-164E-4844-B396-C34465697AA6}" type="datetimeFigureOut">
              <a:rPr lang="en-SG" smtClean="0"/>
              <a:t>17/9/2021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6D466-4CD0-41AD-971D-3FDDE90A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034AB-1D79-4CE5-A2AE-286343DB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66CB-3DF8-4FD3-918C-FC1DB69F23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773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49ED-D26F-472C-852A-8768BE1CB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4F4BA-69B6-44AA-868A-9521736CC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3804A-5ACA-4ED9-A15D-BD044F14E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3159F-6D31-4AEB-BC06-091A25D2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73E-164E-4844-B396-C34465697AA6}" type="datetimeFigureOut">
              <a:rPr lang="en-SG" smtClean="0"/>
              <a:t>17/9/2021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B6C14-9F31-4386-ADD7-9F426BBF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6F1D7-D18A-4301-9198-CB01E86E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66CB-3DF8-4FD3-918C-FC1DB69F23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136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AD2B8-68F8-42CE-9F51-F4A86987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EACD6-3692-458D-B6B5-49797ABF1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4B7A4-7F90-439B-9C49-AA1E31F06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173E-164E-4844-B396-C34465697AA6}" type="datetimeFigureOut">
              <a:rPr lang="en-SG" smtClean="0"/>
              <a:t>17/9/2021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A9DA5-5446-4848-B766-6E63B8F20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7B2D-6A70-454B-8CDA-5EDCF2DE7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066CB-3DF8-4FD3-918C-FC1DB69F23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570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E489B7-DC62-4C6E-81B9-FA0088FAB677}"/>
              </a:ext>
            </a:extLst>
          </p:cNvPr>
          <p:cNvSpPr/>
          <p:nvPr/>
        </p:nvSpPr>
        <p:spPr>
          <a:xfrm>
            <a:off x="539895" y="2292899"/>
            <a:ext cx="111122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LỚP ĐẾN TIẾT HỌC HÓA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7079A-FC37-4515-B9C5-2FE1B8742B15}"/>
              </a:ext>
            </a:extLst>
          </p:cNvPr>
          <p:cNvSpPr/>
          <p:nvPr/>
        </p:nvSpPr>
        <p:spPr>
          <a:xfrm>
            <a:off x="3197897" y="3318606"/>
            <a:ext cx="57962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Ngọc Thu</a:t>
            </a:r>
            <a:endParaRPr lang="en-US" sz="4000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7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B84342-21B5-4968-8BFF-086B53DC8DF7}"/>
              </a:ext>
            </a:extLst>
          </p:cNvPr>
          <p:cNvSpPr txBox="1"/>
          <p:nvPr/>
        </p:nvSpPr>
        <p:spPr>
          <a:xfrm>
            <a:off x="553457" y="2356576"/>
            <a:ext cx="9876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Những đặc điểm trên được gọi là tính chất vật lí của chất.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BDBEE-229C-4BF4-8FB7-C5E54AF8E214}"/>
              </a:ext>
            </a:extLst>
          </p:cNvPr>
          <p:cNvSpPr txBox="1"/>
          <p:nvPr/>
        </p:nvSpPr>
        <p:spPr>
          <a:xfrm>
            <a:off x="635365" y="1541529"/>
            <a:ext cx="7191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Những đặc điểm trên của chất gọi là gì?</a:t>
            </a:r>
            <a:endParaRPr lang="en-SG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7B9C4-72DB-4EE6-BC1D-79B469A432EF}"/>
              </a:ext>
            </a:extLst>
          </p:cNvPr>
          <p:cNvSpPr txBox="1"/>
          <p:nvPr/>
        </p:nvSpPr>
        <p:spPr>
          <a:xfrm>
            <a:off x="3054395" y="558594"/>
            <a:ext cx="5769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 sau:</a:t>
            </a:r>
            <a:endParaRPr lang="en-SG" sz="4400" b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C74B6-54AC-4549-97E1-41374285900C}"/>
              </a:ext>
            </a:extLst>
          </p:cNvPr>
          <p:cNvSpPr txBox="1"/>
          <p:nvPr/>
        </p:nvSpPr>
        <p:spPr>
          <a:xfrm>
            <a:off x="601200" y="3171623"/>
            <a:ext cx="11711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Những tính chất nào được gọi là tính chất vật lí, tính chất hóa học ?</a:t>
            </a:r>
            <a:endParaRPr lang="en-SG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063603-2DD7-42A9-809A-FA24641624AA}"/>
              </a:ext>
            </a:extLst>
          </p:cNvPr>
          <p:cNvSpPr txBox="1"/>
          <p:nvPr/>
        </p:nvSpPr>
        <p:spPr>
          <a:xfrm>
            <a:off x="537434" y="3916650"/>
            <a:ext cx="11117132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chất vật lí: trạng thái, màu, mùi, vị, nhiệt độ nóng chảy, nhiệt độ sôi, khối lượng riêng, tính dẫn điện, dẫn nhiệt,…</a:t>
            </a:r>
            <a:endParaRPr lang="en-SG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7E8547-58C3-40D5-B289-AF08806EE692}"/>
              </a:ext>
            </a:extLst>
          </p:cNvPr>
          <p:cNvSpPr txBox="1"/>
          <p:nvPr/>
        </p:nvSpPr>
        <p:spPr>
          <a:xfrm>
            <a:off x="601200" y="5187591"/>
            <a:ext cx="10747377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chất hóa học: tính cháy, khả năng phân hủy, khả năng oxi hóa,…</a:t>
            </a:r>
            <a:endParaRPr lang="en-SG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FBA43D-015E-451A-B1D6-33F49FE81BCC}"/>
              </a:ext>
            </a:extLst>
          </p:cNvPr>
          <p:cNvSpPr txBox="1"/>
          <p:nvPr/>
        </p:nvSpPr>
        <p:spPr>
          <a:xfrm>
            <a:off x="800580" y="2615407"/>
            <a:ext cx="10866649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chất đều có những tính chất nhất định. Nếu tính chất của chất thay đổi thì chất đó cũng thay đổi.</a:t>
            </a:r>
            <a:endParaRPr lang="en-SG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F8A59-5EEE-4971-884B-5534C925242F}"/>
              </a:ext>
            </a:extLst>
          </p:cNvPr>
          <p:cNvSpPr txBox="1"/>
          <p:nvPr/>
        </p:nvSpPr>
        <p:spPr>
          <a:xfrm>
            <a:off x="729002" y="3787420"/>
            <a:ext cx="1146299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chất vật lí: trạng thái, màu, mùi, vị, nhiệt độ nóng chảy, nhiệt độ sôi,…</a:t>
            </a:r>
            <a:endParaRPr lang="en-SG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2F8C2-1046-4951-9597-7E6570C53F30}"/>
              </a:ext>
            </a:extLst>
          </p:cNvPr>
          <p:cNvSpPr txBox="1"/>
          <p:nvPr/>
        </p:nvSpPr>
        <p:spPr>
          <a:xfrm>
            <a:off x="722311" y="4492929"/>
            <a:ext cx="1074737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chất hóa học: tính cháy, khả năng phân hủy, khả năng oxi hóa,…</a:t>
            </a:r>
            <a:endParaRPr lang="en-SG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69542B-8D32-4184-A178-A5A13825D469}"/>
              </a:ext>
            </a:extLst>
          </p:cNvPr>
          <p:cNvSpPr/>
          <p:nvPr/>
        </p:nvSpPr>
        <p:spPr>
          <a:xfrm>
            <a:off x="729003" y="1882345"/>
            <a:ext cx="42274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Tính chất của chất.</a:t>
            </a:r>
            <a:endParaRPr lang="en-US" sz="3200" b="0" cap="none" spc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A98E2-132D-4A4E-8596-02B6C172A31D}"/>
              </a:ext>
            </a:extLst>
          </p:cNvPr>
          <p:cNvSpPr txBox="1"/>
          <p:nvPr/>
        </p:nvSpPr>
        <p:spPr>
          <a:xfrm>
            <a:off x="47717" y="2200296"/>
            <a:ext cx="9541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6600">
                <a:sym typeface="Wingdings" panose="05000000000000000000" pitchFamily="2" charset="2"/>
              </a:rPr>
              <a:t></a:t>
            </a:r>
            <a:endParaRPr lang="en-SG" sz="6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0C66EC-9B44-41F8-94C0-C54BCEF98EB0}"/>
              </a:ext>
            </a:extLst>
          </p:cNvPr>
          <p:cNvSpPr/>
          <p:nvPr/>
        </p:nvSpPr>
        <p:spPr>
          <a:xfrm>
            <a:off x="235642" y="208665"/>
            <a:ext cx="5536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chất.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99AA85-DD7F-452E-80A2-E10722CB9202}"/>
              </a:ext>
            </a:extLst>
          </p:cNvPr>
          <p:cNvSpPr/>
          <p:nvPr/>
        </p:nvSpPr>
        <p:spPr>
          <a:xfrm>
            <a:off x="482770" y="1074837"/>
            <a:ext cx="77059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u="sng" cap="none" spc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Mỗi chất có những tính chất nhất định</a:t>
            </a:r>
          </a:p>
        </p:txBody>
      </p:sp>
    </p:spTree>
    <p:extLst>
      <p:ext uri="{BB962C8B-B14F-4D97-AF65-F5344CB8AC3E}">
        <p14:creationId xmlns:p14="http://schemas.microsoft.com/office/powerpoint/2010/main" val="18094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0DF839-A29B-4AB9-B18A-8B73763568B0}"/>
              </a:ext>
            </a:extLst>
          </p:cNvPr>
          <p:cNvSpPr txBox="1"/>
          <p:nvPr/>
        </p:nvSpPr>
        <p:spPr>
          <a:xfrm>
            <a:off x="1792556" y="2729220"/>
            <a:ext cx="9905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Làm sao để nhận biết được các tính chất bề ngoài (màu sắc, trạng thái,…) của các chất?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877375-899E-4CBA-B034-867922167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21087" t="5397" r="19348" b="6096"/>
          <a:stretch/>
        </p:blipFill>
        <p:spPr>
          <a:xfrm>
            <a:off x="958038" y="2791026"/>
            <a:ext cx="980661" cy="1016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FCDE7F-A3C8-4DF7-9AAB-225949B2FB43}"/>
              </a:ext>
            </a:extLst>
          </p:cNvPr>
          <p:cNvSpPr txBox="1"/>
          <p:nvPr/>
        </p:nvSpPr>
        <p:spPr>
          <a:xfrm>
            <a:off x="1609676" y="4068538"/>
            <a:ext cx="9759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Để nhận biết được các tính chất bề ngoài của các chất ta phải </a:t>
            </a:r>
            <a:r>
              <a:rPr lang="en-US" sz="32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quan sát. </a:t>
            </a:r>
            <a:endParaRPr lang="en-SG" sz="3200" b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4897D1-A3B4-4629-8509-7EC9ADA686A3}"/>
              </a:ext>
            </a:extLst>
          </p:cNvPr>
          <p:cNvSpPr/>
          <p:nvPr/>
        </p:nvSpPr>
        <p:spPr>
          <a:xfrm>
            <a:off x="344017" y="273111"/>
            <a:ext cx="5536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chất.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657F97-BF68-4DEA-B5D4-9930B6737443}"/>
              </a:ext>
            </a:extLst>
          </p:cNvPr>
          <p:cNvSpPr/>
          <p:nvPr/>
        </p:nvSpPr>
        <p:spPr>
          <a:xfrm>
            <a:off x="591145" y="1139283"/>
            <a:ext cx="77059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u="sng" cap="none" spc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Mỗi chất có những tính chất nhất định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D305E9-D2FB-47F8-95C0-543160E07FA9}"/>
              </a:ext>
            </a:extLst>
          </p:cNvPr>
          <p:cNvSpPr/>
          <p:nvPr/>
        </p:nvSpPr>
        <p:spPr>
          <a:xfrm>
            <a:off x="835683" y="1882345"/>
            <a:ext cx="84864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Làm thế nào để biết được tính chất của chất.</a:t>
            </a:r>
            <a:endParaRPr lang="en-US" sz="3200" b="0" cap="none" spc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7760E6-AB5D-43DF-82C3-498E6EA40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949" y="2029418"/>
            <a:ext cx="3069828" cy="2638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9F20D6-499B-4B55-B259-886582E98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9" t="10765" r="54647" b="22452"/>
          <a:stretch/>
        </p:blipFill>
        <p:spPr>
          <a:xfrm>
            <a:off x="2530924" y="2018589"/>
            <a:ext cx="2902225" cy="2662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1B35EB-AE23-491A-8F37-800170D85C77}"/>
              </a:ext>
            </a:extLst>
          </p:cNvPr>
          <p:cNvSpPr txBox="1"/>
          <p:nvPr/>
        </p:nvSpPr>
        <p:spPr>
          <a:xfrm>
            <a:off x="2284555" y="4925314"/>
            <a:ext cx="9694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cách nào để nhận biết được nhiệt độ sôi, nhiệt độ nóng chảy, khối lượng riêng các chất ?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7EDE12-F068-4BFE-8299-0A222822A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21087" t="5397" r="19348" b="6096"/>
          <a:stretch/>
        </p:blipFill>
        <p:spPr>
          <a:xfrm>
            <a:off x="1303893" y="4894031"/>
            <a:ext cx="980661" cy="1016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6743DE-F661-4E22-9CFB-520CF86BB698}"/>
              </a:ext>
            </a:extLst>
          </p:cNvPr>
          <p:cNvSpPr txBox="1"/>
          <p:nvPr/>
        </p:nvSpPr>
        <p:spPr>
          <a:xfrm>
            <a:off x="4480560" y="5910703"/>
            <a:ext cx="3796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Dùng dụng cụ đo.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AFEABE-BE05-46AE-AED4-D42A08A42D33}"/>
              </a:ext>
            </a:extLst>
          </p:cNvPr>
          <p:cNvSpPr/>
          <p:nvPr/>
        </p:nvSpPr>
        <p:spPr>
          <a:xfrm>
            <a:off x="249851" y="115534"/>
            <a:ext cx="4562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chất.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6DC549-4AE7-47C6-9DC0-36CEA1CA8FF8}"/>
              </a:ext>
            </a:extLst>
          </p:cNvPr>
          <p:cNvSpPr/>
          <p:nvPr/>
        </p:nvSpPr>
        <p:spPr>
          <a:xfrm>
            <a:off x="763336" y="686191"/>
            <a:ext cx="68723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u="sng" cap="none" spc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Mỗi chất có những tính chất nhất định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2416AE-7088-45ED-8DBA-A7F27D4100F3}"/>
              </a:ext>
            </a:extLst>
          </p:cNvPr>
          <p:cNvSpPr/>
          <p:nvPr/>
        </p:nvSpPr>
        <p:spPr>
          <a:xfrm>
            <a:off x="763336" y="1289886"/>
            <a:ext cx="84864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Làm thế nào để biết được tính chất của chất.</a:t>
            </a:r>
            <a:endParaRPr lang="en-US" sz="3200" b="0" cap="none" spc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991204-F735-48E2-A47D-9668446353BE}"/>
              </a:ext>
            </a:extLst>
          </p:cNvPr>
          <p:cNvSpPr txBox="1"/>
          <p:nvPr/>
        </p:nvSpPr>
        <p:spPr>
          <a:xfrm>
            <a:off x="1709664" y="3453653"/>
            <a:ext cx="1011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1) Theo em, dầu ăn có tan được trong nước và xăng không ?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6A638-0C6A-4704-9FB7-1EBB81C287D2}"/>
              </a:ext>
            </a:extLst>
          </p:cNvPr>
          <p:cNvSpPr txBox="1"/>
          <p:nvPr/>
        </p:nvSpPr>
        <p:spPr>
          <a:xfrm>
            <a:off x="1709664" y="4107643"/>
            <a:ext cx="9987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2) Muốn chứng minh được dầu ăn có tan được trong nước và xăng hay không thì ta phải làm gì ?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C2820-5219-45D4-8600-6B004D77B1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21087" t="5397" r="19348" b="6096"/>
          <a:stretch/>
        </p:blipFill>
        <p:spPr>
          <a:xfrm>
            <a:off x="729003" y="2529412"/>
            <a:ext cx="980661" cy="1016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EBD14A-94EC-4F9C-9DF0-07560DFD31A8}"/>
              </a:ext>
            </a:extLst>
          </p:cNvPr>
          <p:cNvSpPr txBox="1"/>
          <p:nvPr/>
        </p:nvSpPr>
        <p:spPr>
          <a:xfrm>
            <a:off x="1709664" y="273810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en-SG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53A6DE-348C-4E83-AC82-7B2D73C0AE17}"/>
              </a:ext>
            </a:extLst>
          </p:cNvPr>
          <p:cNvSpPr/>
          <p:nvPr/>
        </p:nvSpPr>
        <p:spPr>
          <a:xfrm>
            <a:off x="344017" y="474883"/>
            <a:ext cx="5536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chất.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597EA-C3DA-4643-AC5F-3DECA030A692}"/>
              </a:ext>
            </a:extLst>
          </p:cNvPr>
          <p:cNvSpPr/>
          <p:nvPr/>
        </p:nvSpPr>
        <p:spPr>
          <a:xfrm>
            <a:off x="591145" y="1341055"/>
            <a:ext cx="77059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u="sng" cap="none" spc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Mỗi chất có những tính chất nhất định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B7124D-15F9-4B45-BF99-A8EA0E79C381}"/>
              </a:ext>
            </a:extLst>
          </p:cNvPr>
          <p:cNvSpPr/>
          <p:nvPr/>
        </p:nvSpPr>
        <p:spPr>
          <a:xfrm>
            <a:off x="835683" y="2084117"/>
            <a:ext cx="84864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Làm thế nào để biết được tính chất của chất.</a:t>
            </a:r>
            <a:endParaRPr lang="en-US" sz="3200" b="0" cap="none" spc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45A20-668A-456A-A870-A951D1BA6E62}"/>
              </a:ext>
            </a:extLst>
          </p:cNvPr>
          <p:cNvSpPr txBox="1"/>
          <p:nvPr/>
        </p:nvSpPr>
        <p:spPr>
          <a:xfrm>
            <a:off x="3967189" y="5254076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Làm thí nghiệm.</a:t>
            </a:r>
            <a:endParaRPr lang="en-SG" sz="3600" b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83023A-84F8-4E72-9C6D-7F8569FA12F5}"/>
              </a:ext>
            </a:extLst>
          </p:cNvPr>
          <p:cNvSpPr/>
          <p:nvPr/>
        </p:nvSpPr>
        <p:spPr>
          <a:xfrm>
            <a:off x="299682" y="165156"/>
            <a:ext cx="5536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BC21A7-4A9C-40BE-8506-C86FC3641151}"/>
              </a:ext>
            </a:extLst>
          </p:cNvPr>
          <p:cNvSpPr/>
          <p:nvPr/>
        </p:nvSpPr>
        <p:spPr>
          <a:xfrm>
            <a:off x="348913" y="984699"/>
            <a:ext cx="77059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u="sng" cap="none" spc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Mỗi chất có những tính chất nhất định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60025-CF75-469D-A6EC-23A524CB1BE4}"/>
              </a:ext>
            </a:extLst>
          </p:cNvPr>
          <p:cNvSpPr/>
          <p:nvPr/>
        </p:nvSpPr>
        <p:spPr>
          <a:xfrm>
            <a:off x="1031145" y="1671694"/>
            <a:ext cx="8341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Làm thế nào để </a:t>
            </a:r>
            <a:r>
              <a:rPr lang="en-US" sz="32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được tính chất của chất.</a:t>
            </a:r>
            <a:endParaRPr lang="en-US" sz="3200" b="0" cap="none" spc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F34F3-A973-4052-A556-20408667F272}"/>
              </a:ext>
            </a:extLst>
          </p:cNvPr>
          <p:cNvSpPr txBox="1"/>
          <p:nvPr/>
        </p:nvSpPr>
        <p:spPr>
          <a:xfrm>
            <a:off x="1253789" y="2782669"/>
            <a:ext cx="7895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Quan sát: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các tính chất bề ngoài.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C446A-3607-4594-ADBE-71C33A0BBCBC}"/>
              </a:ext>
            </a:extLst>
          </p:cNvPr>
          <p:cNvSpPr txBox="1"/>
          <p:nvPr/>
        </p:nvSpPr>
        <p:spPr>
          <a:xfrm>
            <a:off x="1253789" y="3750467"/>
            <a:ext cx="10394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Dùng dụng cụ đo: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- Xác định nhiệt độ sôi, nhiệt độ nóng chảy, khối lượng riêng,…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FF91F-8A78-48B6-9248-A19691E9F734}"/>
              </a:ext>
            </a:extLst>
          </p:cNvPr>
          <p:cNvSpPr txBox="1"/>
          <p:nvPr/>
        </p:nvSpPr>
        <p:spPr>
          <a:xfrm>
            <a:off x="1253789" y="5682148"/>
            <a:ext cx="997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Làm thí nghiệm: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tính tan, dẫn điện, dẫn nhiệt,… 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9A349-6ECD-43EB-967F-275EBE0AF059}"/>
              </a:ext>
            </a:extLst>
          </p:cNvPr>
          <p:cNvSpPr txBox="1"/>
          <p:nvPr/>
        </p:nvSpPr>
        <p:spPr>
          <a:xfrm>
            <a:off x="700131" y="2355743"/>
            <a:ext cx="10791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 phương pháp để nhận biết được tính chất của chất ?</a:t>
            </a:r>
            <a:endParaRPr lang="en-SG" sz="32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9A8C2-4457-4642-9D9D-90BEDB42597D}"/>
              </a:ext>
            </a:extLst>
          </p:cNvPr>
          <p:cNvSpPr txBox="1"/>
          <p:nvPr/>
        </p:nvSpPr>
        <p:spPr>
          <a:xfrm>
            <a:off x="299682" y="2318097"/>
            <a:ext cx="9541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6600">
                <a:sym typeface="Wingdings" panose="05000000000000000000" pitchFamily="2" charset="2"/>
              </a:rPr>
              <a:t></a:t>
            </a:r>
            <a:endParaRPr lang="en-SG" sz="6600"/>
          </a:p>
        </p:txBody>
      </p:sp>
    </p:spTree>
    <p:extLst>
      <p:ext uri="{BB962C8B-B14F-4D97-AF65-F5344CB8AC3E}">
        <p14:creationId xmlns:p14="http://schemas.microsoft.com/office/powerpoint/2010/main" val="31178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E0B519-3AF1-4BB4-A743-C00DE16FE781}"/>
              </a:ext>
            </a:extLst>
          </p:cNvPr>
          <p:cNvSpPr/>
          <p:nvPr/>
        </p:nvSpPr>
        <p:spPr>
          <a:xfrm>
            <a:off x="95347" y="616191"/>
            <a:ext cx="60229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FC9F04-ADA2-4F1E-8345-ADF8E9118D1A}"/>
              </a:ext>
            </a:extLst>
          </p:cNvPr>
          <p:cNvSpPr/>
          <p:nvPr/>
        </p:nvSpPr>
        <p:spPr>
          <a:xfrm>
            <a:off x="610143" y="1775324"/>
            <a:ext cx="9202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u="sng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Việc hiểu biết tính chất của chất có lợi ích gì ?</a:t>
            </a:r>
            <a:endParaRPr lang="en-US" sz="3600" u="sng" cap="none" spc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7D227-B819-4213-9065-84D4B82503E0}"/>
              </a:ext>
            </a:extLst>
          </p:cNvPr>
          <p:cNvSpPr txBox="1"/>
          <p:nvPr/>
        </p:nvSpPr>
        <p:spPr>
          <a:xfrm>
            <a:off x="1351721" y="3067988"/>
            <a:ext cx="9488557" cy="237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Em hãy phân biệt cồn và nước ?</a:t>
            </a:r>
            <a:endParaRPr lang="en-SG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Em biết gì về mức độ nguy hiểm của axit đặc ? Hiểu biết tính chất của axit để làm gì ?</a:t>
            </a:r>
            <a:endParaRPr lang="en-SG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Nêu ứng dụng của cao su, nhôm trong đời sống ?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93BF-265E-42E7-85F4-C6CF6D37C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21087" t="5397" r="19348" b="6096"/>
          <a:stretch/>
        </p:blipFill>
        <p:spPr>
          <a:xfrm>
            <a:off x="131014" y="3067988"/>
            <a:ext cx="1408887" cy="23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9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0C792-FAAC-4FC0-AC6D-F9C8B2022877}"/>
              </a:ext>
            </a:extLst>
          </p:cNvPr>
          <p:cNvSpPr/>
          <p:nvPr/>
        </p:nvSpPr>
        <p:spPr>
          <a:xfrm>
            <a:off x="423255" y="253188"/>
            <a:ext cx="5536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92CFC8-D44A-47CC-985E-8AED4E9310E0}"/>
              </a:ext>
            </a:extLst>
          </p:cNvPr>
          <p:cNvSpPr/>
          <p:nvPr/>
        </p:nvSpPr>
        <p:spPr>
          <a:xfrm>
            <a:off x="865829" y="1093711"/>
            <a:ext cx="9202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u="sng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Việc hiểu biết tính chất của chất có lợi ích gì ?</a:t>
            </a:r>
            <a:endParaRPr lang="en-US" sz="3600" u="sng" cap="none" spc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C7DB5-8CD9-4875-84B4-756937CC5B4F}"/>
              </a:ext>
            </a:extLst>
          </p:cNvPr>
          <p:cNvSpPr txBox="1"/>
          <p:nvPr/>
        </p:nvSpPr>
        <p:spPr>
          <a:xfrm>
            <a:off x="865829" y="2017287"/>
            <a:ext cx="5591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Phân biệt cồn và nước: </a:t>
            </a:r>
            <a:endParaRPr lang="en-SG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619CF-36E9-4A01-BD7D-F63D0C5E8A93}"/>
              </a:ext>
            </a:extLst>
          </p:cNvPr>
          <p:cNvSpPr txBox="1"/>
          <p:nvPr/>
        </p:nvSpPr>
        <p:spPr>
          <a:xfrm>
            <a:off x="1977127" y="2879307"/>
            <a:ext cx="6979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 đều là chất lỏng, không màu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B14B1-FEAD-4D47-8066-F78D476CCD25}"/>
              </a:ext>
            </a:extLst>
          </p:cNvPr>
          <p:cNvSpPr txBox="1"/>
          <p:nvPr/>
        </p:nvSpPr>
        <p:spPr>
          <a:xfrm>
            <a:off x="1977127" y="3741327"/>
            <a:ext cx="6194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Khác nhau: Cồn cháy được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Nước không cháy được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304C7-D305-4FB7-B2FF-8FE64ED8F0EF}"/>
              </a:ext>
            </a:extLst>
          </p:cNvPr>
          <p:cNvSpPr txBox="1"/>
          <p:nvPr/>
        </p:nvSpPr>
        <p:spPr>
          <a:xfrm>
            <a:off x="2966226" y="5056403"/>
            <a:ext cx="5408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Nhận biết được chất.</a:t>
            </a:r>
          </a:p>
        </p:txBody>
      </p:sp>
    </p:spTree>
    <p:extLst>
      <p:ext uri="{BB962C8B-B14F-4D97-AF65-F5344CB8AC3E}">
        <p14:creationId xmlns:p14="http://schemas.microsoft.com/office/powerpoint/2010/main" val="37696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6711B6-04C2-4838-8B81-FCCA0DBB2496}"/>
              </a:ext>
            </a:extLst>
          </p:cNvPr>
          <p:cNvSpPr/>
          <p:nvPr/>
        </p:nvSpPr>
        <p:spPr>
          <a:xfrm>
            <a:off x="0" y="75940"/>
            <a:ext cx="60229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163BC9-153E-4987-A1F7-7C40C1A9263A}"/>
              </a:ext>
            </a:extLst>
          </p:cNvPr>
          <p:cNvSpPr/>
          <p:nvPr/>
        </p:nvSpPr>
        <p:spPr>
          <a:xfrm>
            <a:off x="313957" y="970492"/>
            <a:ext cx="9202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u="sng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Việc hiểu biết tính chất của chất có lợi ích gì ?</a:t>
            </a:r>
            <a:endParaRPr lang="en-US" sz="3600" u="sng" cap="none" spc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9FEF-46FA-4276-A616-3F97A6838EE1}"/>
              </a:ext>
            </a:extLst>
          </p:cNvPr>
          <p:cNvSpPr txBox="1"/>
          <p:nvPr/>
        </p:nvSpPr>
        <p:spPr>
          <a:xfrm>
            <a:off x="753964" y="3045992"/>
            <a:ext cx="10813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Axit đặc rất háo nước dễ gây bỏng, cháy da thịt, vải, giấy,…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 Axit đặc gây bỏng rất nặng.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B3AC8-D3C0-485E-948B-174A7D1F1E23}"/>
              </a:ext>
            </a:extLst>
          </p:cNvPr>
          <p:cNvSpPr txBox="1"/>
          <p:nvPr/>
        </p:nvSpPr>
        <p:spPr>
          <a:xfrm>
            <a:off x="803247" y="1684356"/>
            <a:ext cx="10813775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Em biết gì về mức độ nguy hiểm của axit đặc ? Hiểu biết tính chất của axit để làm gì ?</a:t>
            </a:r>
            <a:endParaRPr lang="en-SG" sz="3200" b="1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98B93-2738-451E-A211-8279D556D737}"/>
              </a:ext>
            </a:extLst>
          </p:cNvPr>
          <p:cNvSpPr txBox="1"/>
          <p:nvPr/>
        </p:nvSpPr>
        <p:spPr>
          <a:xfrm>
            <a:off x="753964" y="4376891"/>
            <a:ext cx="104558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 Hiểu biết tính chất axit đặc để cẩn thận khi làm thí nghiệm, không để axit dây vào người, quần áo,…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51286-C5CE-4200-8353-0731322A13FE}"/>
              </a:ext>
            </a:extLst>
          </p:cNvPr>
          <p:cNvSpPr txBox="1"/>
          <p:nvPr/>
        </p:nvSpPr>
        <p:spPr>
          <a:xfrm>
            <a:off x="3138504" y="5552379"/>
            <a:ext cx="5908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Biết cách sử dụng chất.</a:t>
            </a:r>
          </a:p>
        </p:txBody>
      </p:sp>
    </p:spTree>
    <p:extLst>
      <p:ext uri="{BB962C8B-B14F-4D97-AF65-F5344CB8AC3E}">
        <p14:creationId xmlns:p14="http://schemas.microsoft.com/office/powerpoint/2010/main" val="21921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97E8A4-A178-426E-A946-4100CD68C27F}"/>
              </a:ext>
            </a:extLst>
          </p:cNvPr>
          <p:cNvSpPr/>
          <p:nvPr/>
        </p:nvSpPr>
        <p:spPr>
          <a:xfrm>
            <a:off x="356430" y="318186"/>
            <a:ext cx="5536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CB0A1-10F8-4DAA-8119-A7DF57808B92}"/>
              </a:ext>
            </a:extLst>
          </p:cNvPr>
          <p:cNvSpPr/>
          <p:nvPr/>
        </p:nvSpPr>
        <p:spPr>
          <a:xfrm>
            <a:off x="938797" y="1087627"/>
            <a:ext cx="9202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u="sng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Việc hiểu biết tính chất của chất có lợi ích gì ?</a:t>
            </a:r>
            <a:endParaRPr lang="en-US" sz="3600" b="0" u="sng" cap="none" spc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E501D-84D1-43C2-A8D2-FC61946C3D83}"/>
              </a:ext>
            </a:extLst>
          </p:cNvPr>
          <p:cNvSpPr txBox="1"/>
          <p:nvPr/>
        </p:nvSpPr>
        <p:spPr>
          <a:xfrm>
            <a:off x="771975" y="2782669"/>
            <a:ext cx="11065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Cao su có tính đàn hồi, không thấm nước, bền nên dùng làm lốp xe, nệm, gối,…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48405-8599-4718-ACE4-1CB4049140DF}"/>
              </a:ext>
            </a:extLst>
          </p:cNvPr>
          <p:cNvSpPr txBox="1"/>
          <p:nvPr/>
        </p:nvSpPr>
        <p:spPr>
          <a:xfrm>
            <a:off x="771975" y="1965926"/>
            <a:ext cx="102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Nêu ứng dụng của cao su, nhôm trong đời sống ?</a:t>
            </a:r>
            <a:endParaRPr lang="en-SG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A3D34-EED0-4969-A827-713686AD3530}"/>
              </a:ext>
            </a:extLst>
          </p:cNvPr>
          <p:cNvSpPr txBox="1"/>
          <p:nvPr/>
        </p:nvSpPr>
        <p:spPr>
          <a:xfrm>
            <a:off x="771974" y="4091855"/>
            <a:ext cx="11252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Nhôm rất nhẹ, dẻo, có ánh kim, dẫn điện, dẫn nhiệt nên dùng làm xoong nồi, ấm đun nước, làm vật liệu, …</a:t>
            </a:r>
            <a:endParaRPr lang="en-SG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830ED-918B-4AD0-A908-3595A8B3026A}"/>
              </a:ext>
            </a:extLst>
          </p:cNvPr>
          <p:cNvSpPr txBox="1"/>
          <p:nvPr/>
        </p:nvSpPr>
        <p:spPr>
          <a:xfrm>
            <a:off x="2910398" y="5401041"/>
            <a:ext cx="5965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Biết ứng dụng các chất.</a:t>
            </a:r>
          </a:p>
        </p:txBody>
      </p:sp>
    </p:spTree>
    <p:extLst>
      <p:ext uri="{BB962C8B-B14F-4D97-AF65-F5344CB8AC3E}">
        <p14:creationId xmlns:p14="http://schemas.microsoft.com/office/powerpoint/2010/main" val="11098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62E319-2C9C-456D-858A-4B15EDAAB622}"/>
              </a:ext>
            </a:extLst>
          </p:cNvPr>
          <p:cNvSpPr/>
          <p:nvPr/>
        </p:nvSpPr>
        <p:spPr>
          <a:xfrm>
            <a:off x="3912486" y="3429000"/>
            <a:ext cx="3916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CHẤT</a:t>
            </a:r>
            <a:endParaRPr lang="en-US" sz="540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0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2F150-8CFC-4AD2-A87D-A13F6F822A1D}"/>
              </a:ext>
            </a:extLst>
          </p:cNvPr>
          <p:cNvSpPr/>
          <p:nvPr/>
        </p:nvSpPr>
        <p:spPr>
          <a:xfrm>
            <a:off x="907239" y="2360145"/>
            <a:ext cx="10377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 – NGUYÊN TỬ - PHÂN TỬ</a:t>
            </a:r>
            <a:endParaRPr lang="en-US" sz="5400" b="0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EE956-3315-4168-8305-EE63C7D4AF16}"/>
              </a:ext>
            </a:extLst>
          </p:cNvPr>
          <p:cNvSpPr txBox="1"/>
          <p:nvPr/>
        </p:nvSpPr>
        <p:spPr>
          <a:xfrm>
            <a:off x="4535038" y="1288835"/>
            <a:ext cx="3558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1 </a:t>
            </a:r>
            <a:endParaRPr lang="en-SG" sz="5400"/>
          </a:p>
        </p:txBody>
      </p:sp>
    </p:spTree>
    <p:extLst>
      <p:ext uri="{BB962C8B-B14F-4D97-AF65-F5344CB8AC3E}">
        <p14:creationId xmlns:p14="http://schemas.microsoft.com/office/powerpoint/2010/main" val="1935612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7AD96D-C589-459D-84C3-0F09E61E1B0C}"/>
              </a:ext>
            </a:extLst>
          </p:cNvPr>
          <p:cNvSpPr txBox="1"/>
          <p:nvPr/>
        </p:nvSpPr>
        <p:spPr>
          <a:xfrm>
            <a:off x="2209800" y="2136338"/>
            <a:ext cx="7772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hiểu biết tính chất của các chất sẽ đem lại những lợi ích gì ?</a:t>
            </a:r>
            <a:endParaRPr lang="en-SG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3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58B5B5-BA46-44F0-8E80-95DF1D0F77BF}"/>
              </a:ext>
            </a:extLst>
          </p:cNvPr>
          <p:cNvSpPr/>
          <p:nvPr/>
        </p:nvSpPr>
        <p:spPr>
          <a:xfrm>
            <a:off x="-44237" y="5919"/>
            <a:ext cx="4075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D9C3CA-02A1-4EFC-84D5-27F08CE4F624}"/>
              </a:ext>
            </a:extLst>
          </p:cNvPr>
          <p:cNvSpPr/>
          <p:nvPr/>
        </p:nvSpPr>
        <p:spPr>
          <a:xfrm>
            <a:off x="341269" y="537508"/>
            <a:ext cx="8202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u="sng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Việc hiểu biết tính chất của chất có lợi ích gì ?</a:t>
            </a:r>
            <a:endParaRPr lang="en-US" sz="3200" u="sng" cap="none" spc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2EC5-86F7-4A26-A969-5CC7CF820EE7}"/>
              </a:ext>
            </a:extLst>
          </p:cNvPr>
          <p:cNvSpPr txBox="1"/>
          <p:nvPr/>
        </p:nvSpPr>
        <p:spPr>
          <a:xfrm>
            <a:off x="492151" y="1318687"/>
            <a:ext cx="9785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Giúp phân biệt chất này với chất khác, tức nhận biết được chất.</a:t>
            </a:r>
            <a:endParaRPr lang="en-SG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B34FF-EFC3-4DC4-80A4-E7ED7F9CE069}"/>
              </a:ext>
            </a:extLst>
          </p:cNvPr>
          <p:cNvSpPr txBox="1"/>
          <p:nvPr/>
        </p:nvSpPr>
        <p:spPr>
          <a:xfrm>
            <a:off x="492151" y="2877306"/>
            <a:ext cx="392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Biết cách sử dụng chất.</a:t>
            </a:r>
            <a:endParaRPr lang="en-SG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57A09-5116-408A-9296-3B9FDC3F0406}"/>
              </a:ext>
            </a:extLst>
          </p:cNvPr>
          <p:cNvSpPr txBox="1"/>
          <p:nvPr/>
        </p:nvSpPr>
        <p:spPr>
          <a:xfrm>
            <a:off x="492151" y="4435925"/>
            <a:ext cx="8755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Biết ứng dụng chất thích hợp trong đời sống và sản xuất.</a:t>
            </a:r>
            <a:endParaRPr lang="en-SG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509F1-B19C-4EFC-8871-D2709073C939}"/>
              </a:ext>
            </a:extLst>
          </p:cNvPr>
          <p:cNvSpPr txBox="1"/>
          <p:nvPr/>
        </p:nvSpPr>
        <p:spPr>
          <a:xfrm>
            <a:off x="768627" y="1882553"/>
            <a:ext cx="11065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được cồn và nước dựa vào tính cháy. Cồn cháy được, nước không cháy được.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EC0A1-5C1A-489D-A6DB-FC9C2C4A64FE}"/>
              </a:ext>
            </a:extLst>
          </p:cNvPr>
          <p:cNvSpPr txBox="1"/>
          <p:nvPr/>
        </p:nvSpPr>
        <p:spPr>
          <a:xfrm>
            <a:off x="768626" y="3480475"/>
            <a:ext cx="1106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biết axit sunfuric (sulfuric acid) có tính háo nước, gây bỏng nặng, làm cháy da thịt, vải giấy. Vì thế khi sử dụng phải cẩn thận.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94705-2473-4CBF-9A8C-666827875CC3}"/>
              </a:ext>
            </a:extLst>
          </p:cNvPr>
          <p:cNvSpPr txBox="1"/>
          <p:nvPr/>
        </p:nvSpPr>
        <p:spPr>
          <a:xfrm>
            <a:off x="768626" y="5078397"/>
            <a:ext cx="11065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cao su có tính đàn hồi, bền, không thấm nước nên dùng làm lốp xe, nệm, gối,…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428D4-EB8F-4A46-8305-AB028FC9DC8F}"/>
              </a:ext>
            </a:extLst>
          </p:cNvPr>
          <p:cNvSpPr txBox="1"/>
          <p:nvPr/>
        </p:nvSpPr>
        <p:spPr>
          <a:xfrm>
            <a:off x="-66055" y="730542"/>
            <a:ext cx="814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5400">
                <a:sym typeface="Wingdings" panose="05000000000000000000" pitchFamily="2" charset="2"/>
              </a:rPr>
              <a:t></a:t>
            </a:r>
            <a:endParaRPr lang="en-SG" sz="5400"/>
          </a:p>
        </p:txBody>
      </p:sp>
    </p:spTree>
    <p:extLst>
      <p:ext uri="{BB962C8B-B14F-4D97-AF65-F5344CB8AC3E}">
        <p14:creationId xmlns:p14="http://schemas.microsoft.com/office/powerpoint/2010/main" val="2669191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3EC017-BA04-430A-A69A-C40D4DDB11A8}"/>
              </a:ext>
            </a:extLst>
          </p:cNvPr>
          <p:cNvSpPr/>
          <p:nvPr/>
        </p:nvSpPr>
        <p:spPr>
          <a:xfrm>
            <a:off x="377687" y="1729409"/>
            <a:ext cx="1630018" cy="280946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thể (tự nhiên và nhân tạo) </a:t>
            </a:r>
            <a:endParaRPr lang="en-SG" sz="3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E70C1A-149E-414B-B318-DB9F1C4C41BC}"/>
              </a:ext>
            </a:extLst>
          </p:cNvPr>
          <p:cNvSpPr/>
          <p:nvPr/>
        </p:nvSpPr>
        <p:spPr>
          <a:xfrm>
            <a:off x="2796209" y="1729409"/>
            <a:ext cx="1378227" cy="280946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SG" sz="3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D39C87-CF5F-4FAB-9F64-5CED140E31FF}"/>
              </a:ext>
            </a:extLst>
          </p:cNvPr>
          <p:cNvSpPr/>
          <p:nvPr/>
        </p:nvSpPr>
        <p:spPr>
          <a:xfrm>
            <a:off x="5380382" y="569843"/>
            <a:ext cx="1431236" cy="2319131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tính chất nhất định</a:t>
            </a:r>
            <a:endParaRPr lang="en-SG" sz="3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424996-6989-4663-BBAB-2FB6BED27F5F}"/>
              </a:ext>
            </a:extLst>
          </p:cNvPr>
          <p:cNvSpPr/>
          <p:nvPr/>
        </p:nvSpPr>
        <p:spPr>
          <a:xfrm>
            <a:off x="5280991" y="3717236"/>
            <a:ext cx="1630018" cy="2570921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khi hiểu biết tính chất của chất</a:t>
            </a:r>
            <a:endParaRPr lang="en-SG" sz="3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D4872-03BD-456C-9D3E-177454EB3951}"/>
              </a:ext>
            </a:extLst>
          </p:cNvPr>
          <p:cNvSpPr/>
          <p:nvPr/>
        </p:nvSpPr>
        <p:spPr>
          <a:xfrm>
            <a:off x="8494643" y="404192"/>
            <a:ext cx="3319670" cy="821635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endParaRPr lang="en-SG" sz="3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995A59-4A6A-4AF1-B391-28E34E262C55}"/>
              </a:ext>
            </a:extLst>
          </p:cNvPr>
          <p:cNvSpPr/>
          <p:nvPr/>
        </p:nvSpPr>
        <p:spPr>
          <a:xfrm>
            <a:off x="8494643" y="1298713"/>
            <a:ext cx="3319670" cy="821635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dụng cụ đo</a:t>
            </a:r>
            <a:endParaRPr lang="en-SG" sz="3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89B2C-4670-4291-9D2C-81D0109AA027}"/>
              </a:ext>
            </a:extLst>
          </p:cNvPr>
          <p:cNvSpPr/>
          <p:nvPr/>
        </p:nvSpPr>
        <p:spPr>
          <a:xfrm>
            <a:off x="8494643" y="2193235"/>
            <a:ext cx="3319670" cy="821635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thí nghiệm</a:t>
            </a:r>
            <a:endParaRPr lang="en-SG" sz="3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A32E97-7DDA-4848-B63C-4A8151320B26}"/>
              </a:ext>
            </a:extLst>
          </p:cNvPr>
          <p:cNvSpPr/>
          <p:nvPr/>
        </p:nvSpPr>
        <p:spPr>
          <a:xfrm>
            <a:off x="8494644" y="3664226"/>
            <a:ext cx="3319670" cy="821635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chất</a:t>
            </a:r>
            <a:endParaRPr lang="en-SG" sz="3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AEDBE0-CB8B-4D33-8385-FBCA654A7703}"/>
              </a:ext>
            </a:extLst>
          </p:cNvPr>
          <p:cNvSpPr/>
          <p:nvPr/>
        </p:nvSpPr>
        <p:spPr>
          <a:xfrm>
            <a:off x="8494643" y="4691268"/>
            <a:ext cx="3319670" cy="821635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sử dụng chất</a:t>
            </a:r>
            <a:endParaRPr lang="en-SG" sz="3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D525F-7FB6-4B42-8893-136B1837A38A}"/>
              </a:ext>
            </a:extLst>
          </p:cNvPr>
          <p:cNvSpPr/>
          <p:nvPr/>
        </p:nvSpPr>
        <p:spPr>
          <a:xfrm>
            <a:off x="8494643" y="5632173"/>
            <a:ext cx="3319670" cy="821635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chất</a:t>
            </a:r>
            <a:endParaRPr lang="en-SG" sz="3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173596-133D-45C7-ADC0-A3CC5326BEB7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2007705" y="3134139"/>
            <a:ext cx="7885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8197A3-5204-4392-BF44-627302889754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4174436" y="1729409"/>
            <a:ext cx="1205946" cy="14047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E1117A-B932-4EBA-9465-25CEE906A258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4174436" y="3134139"/>
            <a:ext cx="1106555" cy="1868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C71E3B-342A-437B-BF88-75557958E4CC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6811618" y="815010"/>
            <a:ext cx="1683025" cy="9143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8EEB2D-FFD3-4694-9053-51F9ED42B71C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6811618" y="1709531"/>
            <a:ext cx="1683025" cy="198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61BDAE-644C-4289-ABB3-19E1EF105955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6811618" y="1729409"/>
            <a:ext cx="1683025" cy="8746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A5A9DD-DB2C-4461-BBE6-6106DA7B93ED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6911009" y="4075044"/>
            <a:ext cx="1583635" cy="927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D3E56D-481F-4ED9-A9CD-9428FDFD0795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6911009" y="5002697"/>
            <a:ext cx="1583634" cy="993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D3808F-107E-4E49-9BB8-A630723FB251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6911009" y="5002697"/>
            <a:ext cx="1583634" cy="10402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85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5F5C3C-590B-404A-B38E-11DB1D1DA4F0}"/>
              </a:ext>
            </a:extLst>
          </p:cNvPr>
          <p:cNvSpPr/>
          <p:nvPr/>
        </p:nvSpPr>
        <p:spPr>
          <a:xfrm>
            <a:off x="4123861" y="343406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0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EA0C-7E19-4F13-AA87-777E16B63C96}"/>
              </a:ext>
            </a:extLst>
          </p:cNvPr>
          <p:cNvSpPr txBox="1"/>
          <p:nvPr/>
        </p:nvSpPr>
        <p:spPr>
          <a:xfrm>
            <a:off x="755373" y="1690142"/>
            <a:ext cx="6692349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1: Hãy kể tên 3 vật thể được làm bằng:</a:t>
            </a:r>
            <a:endParaRPr lang="en-SG" sz="28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87A0D5A-90EA-4354-AAFD-2C5C2CCD0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29630"/>
              </p:ext>
            </p:extLst>
          </p:nvPr>
        </p:nvGraphicFramePr>
        <p:xfrm>
          <a:off x="755372" y="2425148"/>
          <a:ext cx="10084906" cy="3763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123">
                  <a:extLst>
                    <a:ext uri="{9D8B030D-6E8A-4147-A177-3AD203B41FA5}">
                      <a16:colId xmlns:a16="http://schemas.microsoft.com/office/drawing/2014/main" val="169581329"/>
                    </a:ext>
                  </a:extLst>
                </a:gridCol>
                <a:gridCol w="7818783">
                  <a:extLst>
                    <a:ext uri="{9D8B030D-6E8A-4147-A177-3AD203B41FA5}">
                      <a16:colId xmlns:a16="http://schemas.microsoft.com/office/drawing/2014/main" val="3546315200"/>
                    </a:ext>
                  </a:extLst>
                </a:gridCol>
              </a:tblGrid>
              <a:tr h="125453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 (Aluminium)</a:t>
                      </a:r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578978"/>
                  </a:ext>
                </a:extLst>
              </a:tr>
              <a:tr h="125453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</a:t>
                      </a:r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2700017"/>
                  </a:ext>
                </a:extLst>
              </a:tr>
              <a:tr h="125453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</a:t>
                      </a:r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9056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816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EFE8AD2-6595-4851-AF83-3AD5A5951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79562"/>
              </p:ext>
            </p:extLst>
          </p:nvPr>
        </p:nvGraphicFramePr>
        <p:xfrm>
          <a:off x="371060" y="152401"/>
          <a:ext cx="11449880" cy="6262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6888">
                  <a:extLst>
                    <a:ext uri="{9D8B030D-6E8A-4147-A177-3AD203B41FA5}">
                      <a16:colId xmlns:a16="http://schemas.microsoft.com/office/drawing/2014/main" val="1132793903"/>
                    </a:ext>
                  </a:extLst>
                </a:gridCol>
                <a:gridCol w="2001078">
                  <a:extLst>
                    <a:ext uri="{9D8B030D-6E8A-4147-A177-3AD203B41FA5}">
                      <a16:colId xmlns:a16="http://schemas.microsoft.com/office/drawing/2014/main" val="185926699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637661702"/>
                    </a:ext>
                  </a:extLst>
                </a:gridCol>
                <a:gridCol w="2014331">
                  <a:extLst>
                    <a:ext uri="{9D8B030D-6E8A-4147-A177-3AD203B41FA5}">
                      <a16:colId xmlns:a16="http://schemas.microsoft.com/office/drawing/2014/main" val="601687300"/>
                    </a:ext>
                  </a:extLst>
                </a:gridCol>
              </a:tblGrid>
              <a:tr h="2205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 2: Hãy phân biệt từ nào (những từ in nghiêng và gạch dưới) chỉ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 thể tự nhiên</a:t>
                      </a: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 thể nhân tạo</a:t>
                      </a: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trong các câu sau:</a:t>
                      </a:r>
                      <a:endParaRPr lang="en-SG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thể tự nhiên</a:t>
                      </a:r>
                      <a:endParaRPr lang="en-SG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thể nhân tạo</a:t>
                      </a:r>
                      <a:endParaRPr lang="en-SG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SG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429721"/>
                  </a:ext>
                </a:extLst>
              </a:tr>
              <a:tr h="1342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</a:t>
                      </a: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 chanh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</a:t>
                      </a: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axit xitric (citric acid)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(vị chua) và một số chất khác.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60530"/>
                  </a:ext>
                </a:extLst>
              </a:tr>
              <a:tr h="1342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dễ vỡ hơn cốc bằng </a:t>
                      </a: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dẻo.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39888"/>
                  </a:ext>
                </a:extLst>
              </a:tr>
              <a:tr h="1342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 đầu </a:t>
                      </a: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diêm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được trộn một ít </a:t>
                      </a: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huỳnh (sulfur).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95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818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F731AD-259D-4FC1-8A4A-BDEC1E5A9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40658"/>
              </p:ext>
            </p:extLst>
          </p:nvPr>
        </p:nvGraphicFramePr>
        <p:xfrm>
          <a:off x="371060" y="726488"/>
          <a:ext cx="11449880" cy="4702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6888">
                  <a:extLst>
                    <a:ext uri="{9D8B030D-6E8A-4147-A177-3AD203B41FA5}">
                      <a16:colId xmlns:a16="http://schemas.microsoft.com/office/drawing/2014/main" val="1786293418"/>
                    </a:ext>
                  </a:extLst>
                </a:gridCol>
                <a:gridCol w="2001078">
                  <a:extLst>
                    <a:ext uri="{9D8B030D-6E8A-4147-A177-3AD203B41FA5}">
                      <a16:colId xmlns:a16="http://schemas.microsoft.com/office/drawing/2014/main" val="176174480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2214325910"/>
                    </a:ext>
                  </a:extLst>
                </a:gridCol>
                <a:gridCol w="2014331">
                  <a:extLst>
                    <a:ext uri="{9D8B030D-6E8A-4147-A177-3AD203B41FA5}">
                      <a16:colId xmlns:a16="http://schemas.microsoft.com/office/drawing/2014/main" val="3317994594"/>
                    </a:ext>
                  </a:extLst>
                </a:gridCol>
              </a:tblGrid>
              <a:tr h="1367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thể tự nhiên</a:t>
                      </a:r>
                      <a:endParaRPr lang="en-SG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thể nhân tạo</a:t>
                      </a:r>
                      <a:endParaRPr lang="en-SG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SG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066664"/>
                  </a:ext>
                </a:extLst>
              </a:tr>
              <a:tr h="1537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Quặng apatit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Lào Cai chứa </a:t>
                      </a: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 photphat (calcium phosphate)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với hàm lượng cao.</a:t>
                      </a:r>
                      <a:endParaRPr lang="en-SG" sz="2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33098"/>
                  </a:ext>
                </a:extLst>
              </a:tr>
              <a:tr h="1749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 đèn điện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được chế tạo bằng </a:t>
                      </a: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(copper)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 </a:t>
                      </a:r>
                      <a:r>
                        <a:rPr lang="en-US" sz="2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vonfram (wolfram)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(một kim loại chịu nóng dùng làm dây tóc).</a:t>
                      </a:r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68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315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F50F9A-2734-4EBC-9FB9-D3508D0BEADC}"/>
              </a:ext>
            </a:extLst>
          </p:cNvPr>
          <p:cNvSpPr/>
          <p:nvPr/>
        </p:nvSpPr>
        <p:spPr>
          <a:xfrm>
            <a:off x="1972595" y="1847311"/>
            <a:ext cx="82468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lắng nghe</a:t>
            </a:r>
          </a:p>
          <a:p>
            <a:pPr algn="ctr"/>
            <a:r>
              <a:rPr lang="en-US" sz="54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luôn học tốt</a:t>
            </a:r>
            <a:endParaRPr lang="en-US" sz="5400" b="0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9DF7D-2E23-4C6F-83F5-F37DA2A2D523}"/>
              </a:ext>
            </a:extLst>
          </p:cNvPr>
          <p:cNvSpPr/>
          <p:nvPr/>
        </p:nvSpPr>
        <p:spPr>
          <a:xfrm>
            <a:off x="2469334" y="4133526"/>
            <a:ext cx="6971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 x</a:t>
            </a:r>
            <a:r>
              <a:rPr lang="en-US"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trước “Chất tinh khiết (III)”</a:t>
            </a:r>
          </a:p>
        </p:txBody>
      </p:sp>
    </p:spTree>
    <p:extLst>
      <p:ext uri="{BB962C8B-B14F-4D97-AF65-F5344CB8AC3E}">
        <p14:creationId xmlns:p14="http://schemas.microsoft.com/office/powerpoint/2010/main" val="393980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94F76-458D-4533-A216-AB158EC52363}"/>
              </a:ext>
            </a:extLst>
          </p:cNvPr>
          <p:cNvSpPr/>
          <p:nvPr/>
        </p:nvSpPr>
        <p:spPr>
          <a:xfrm>
            <a:off x="4301277" y="234650"/>
            <a:ext cx="3589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5400" b="0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9A75E8C-C682-4987-9BBF-3064515EB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031819"/>
              </p:ext>
            </p:extLst>
          </p:nvPr>
        </p:nvGraphicFramePr>
        <p:xfrm>
          <a:off x="1646370" y="12307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794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F7C59A-A310-43BE-AE46-2656D9357E1B}"/>
              </a:ext>
            </a:extLst>
          </p:cNvPr>
          <p:cNvSpPr txBox="1"/>
          <p:nvPr/>
        </p:nvSpPr>
        <p:spPr>
          <a:xfrm>
            <a:off x="1283624" y="426720"/>
            <a:ext cx="1021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những vật mà em nhìn thấy trong bức tranh ?</a:t>
            </a:r>
            <a:endParaRPr lang="en-SG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0DABD88-6E26-4E7B-A828-2914E4D07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04364"/>
              </p:ext>
            </p:extLst>
          </p:nvPr>
        </p:nvGraphicFramePr>
        <p:xfrm>
          <a:off x="6605546" y="3007394"/>
          <a:ext cx="5044440" cy="1577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4440">
                  <a:extLst>
                    <a:ext uri="{9D8B030D-6E8A-4147-A177-3AD203B41FA5}">
                      <a16:colId xmlns:a16="http://schemas.microsoft.com/office/drawing/2014/main" val="69179408"/>
                    </a:ext>
                  </a:extLst>
                </a:gridCol>
              </a:tblGrid>
              <a:tr h="1577010">
                <a:tc>
                  <a:txBody>
                    <a:bodyPr/>
                    <a:lstStyle/>
                    <a:p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xanh, quần áo, bụi cỏ, chú chim, hoa, cửa sổ gỗ, con người, tường nhà, không khí.</a:t>
                      </a:r>
                      <a:endParaRPr lang="en-SG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89396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3954A8E-5517-4E4A-BECE-A9406508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1240094"/>
            <a:ext cx="605028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9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8740AB-A028-431D-8441-4A547ED09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127033"/>
              </p:ext>
            </p:extLst>
          </p:nvPr>
        </p:nvGraphicFramePr>
        <p:xfrm>
          <a:off x="1244600" y="2047756"/>
          <a:ext cx="9702800" cy="379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1400">
                  <a:extLst>
                    <a:ext uri="{9D8B030D-6E8A-4147-A177-3AD203B41FA5}">
                      <a16:colId xmlns:a16="http://schemas.microsoft.com/office/drawing/2014/main" val="3723159665"/>
                    </a:ext>
                  </a:extLst>
                </a:gridCol>
                <a:gridCol w="4851400">
                  <a:extLst>
                    <a:ext uri="{9D8B030D-6E8A-4147-A177-3AD203B41FA5}">
                      <a16:colId xmlns:a16="http://schemas.microsoft.com/office/drawing/2014/main" val="3762617041"/>
                    </a:ext>
                  </a:extLst>
                </a:gridCol>
              </a:tblGrid>
              <a:tr h="8949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xanh, quần áo, bụi cỏ, chú chim, hoa, cửa sổ gỗ, con người, tường nhà, không khí. </a:t>
                      </a:r>
                      <a:endParaRPr lang="en-SG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02931"/>
                  </a:ext>
                </a:extLst>
              </a:tr>
              <a:tr h="885320">
                <a:tc>
                  <a:txBody>
                    <a:bodyPr/>
                    <a:lstStyle/>
                    <a:p>
                      <a:pPr algn="ctr"/>
                      <a:endParaRPr lang="en-SG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5019292"/>
                  </a:ext>
                </a:extLst>
              </a:tr>
              <a:tr h="1844040">
                <a:tc>
                  <a:txBody>
                    <a:bodyPr/>
                    <a:lstStyle/>
                    <a:p>
                      <a:endParaRPr lang="en-SG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0832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B91325-C01B-4530-9B94-439FD76E866B}"/>
              </a:ext>
            </a:extLst>
          </p:cNvPr>
          <p:cNvSpPr txBox="1"/>
          <p:nvPr/>
        </p:nvSpPr>
        <p:spPr>
          <a:xfrm>
            <a:off x="6095999" y="2539427"/>
            <a:ext cx="1871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>
                <a:solidFill>
                  <a:srgbClr val="FF0000"/>
                </a:solidFill>
              </a:rPr>
              <a:t>→ Vật thể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A7ECE-9E13-473E-AEBA-EA6250C15B96}"/>
              </a:ext>
            </a:extLst>
          </p:cNvPr>
          <p:cNvSpPr txBox="1"/>
          <p:nvPr/>
        </p:nvSpPr>
        <p:spPr>
          <a:xfrm>
            <a:off x="1953380" y="3255882"/>
            <a:ext cx="3039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thể tự nhiên</a:t>
            </a: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B2FA2-E6DC-4D17-AD16-1059B1B37686}"/>
              </a:ext>
            </a:extLst>
          </p:cNvPr>
          <p:cNvSpPr txBox="1"/>
          <p:nvPr/>
        </p:nvSpPr>
        <p:spPr>
          <a:xfrm>
            <a:off x="6876563" y="3255881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thể nhân tạo</a:t>
            </a: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40A5DE64-8ACF-4BE4-BCB6-C6BE31A9DAFD}"/>
              </a:ext>
            </a:extLst>
          </p:cNvPr>
          <p:cNvSpPr/>
          <p:nvPr/>
        </p:nvSpPr>
        <p:spPr>
          <a:xfrm>
            <a:off x="874643" y="516040"/>
            <a:ext cx="10469218" cy="1126435"/>
          </a:xfrm>
          <a:prstGeom prst="horizontalScroll">
            <a:avLst/>
          </a:prstGeom>
          <a:solidFill>
            <a:srgbClr val="FFCC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phân loại những vật thể này vào ô thích hợp ?</a:t>
            </a:r>
            <a:endParaRPr lang="en-SG" sz="3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25C86-F92B-4229-B94B-B42E653AB033}"/>
              </a:ext>
            </a:extLst>
          </p:cNvPr>
          <p:cNvSpPr txBox="1"/>
          <p:nvPr/>
        </p:nvSpPr>
        <p:spPr>
          <a:xfrm>
            <a:off x="1842052" y="4075951"/>
            <a:ext cx="4002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Cây xanh, bụi cỏ, chú chim, hoa, không khí, con người.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9A9EF-4D85-409E-B143-D057863E5A04}"/>
              </a:ext>
            </a:extLst>
          </p:cNvPr>
          <p:cNvSpPr txBox="1"/>
          <p:nvPr/>
        </p:nvSpPr>
        <p:spPr>
          <a:xfrm>
            <a:off x="6718851" y="4304689"/>
            <a:ext cx="4094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Quần áo, cửa sổ gỗ, tường nhà.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9B5DE-F5CD-406B-9AB0-A2D9A15231F3}"/>
              </a:ext>
            </a:extLst>
          </p:cNvPr>
          <p:cNvSpPr/>
          <p:nvPr/>
        </p:nvSpPr>
        <p:spPr>
          <a:xfrm>
            <a:off x="354925" y="316972"/>
            <a:ext cx="545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Chất có ở đâu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C193-6AD5-4AA4-B313-FD46FAA5CBF3}"/>
              </a:ext>
            </a:extLst>
          </p:cNvPr>
          <p:cNvSpPr txBox="1"/>
          <p:nvPr/>
        </p:nvSpPr>
        <p:spPr>
          <a:xfrm>
            <a:off x="1347129" y="1688319"/>
            <a:ext cx="6261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Vật thể được chia thành 2 loại: </a:t>
            </a:r>
            <a:endParaRPr lang="en-SG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EE7B3-E205-46BC-B521-1EC9FB4D7790}"/>
              </a:ext>
            </a:extLst>
          </p:cNvPr>
          <p:cNvSpPr txBox="1"/>
          <p:nvPr/>
        </p:nvSpPr>
        <p:spPr>
          <a:xfrm>
            <a:off x="1738147" y="2558659"/>
            <a:ext cx="931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Vật thể tự nhiên: không khí, cây cỏ, hoa quả,…</a:t>
            </a:r>
            <a:endParaRPr lang="en-SG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EEED1-44B3-40CE-B523-F5608D6B03CB}"/>
              </a:ext>
            </a:extLst>
          </p:cNvPr>
          <p:cNvSpPr txBox="1"/>
          <p:nvPr/>
        </p:nvSpPr>
        <p:spPr>
          <a:xfrm>
            <a:off x="1738147" y="3429000"/>
            <a:ext cx="892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Vật thể nhân tạo: bàn ghế, quần áo, tập vở,…</a:t>
            </a:r>
            <a:endParaRPr lang="en-SG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3AE54-4F49-4D55-BBE2-E460AAD3B175}"/>
              </a:ext>
            </a:extLst>
          </p:cNvPr>
          <p:cNvSpPr txBox="1"/>
          <p:nvPr/>
        </p:nvSpPr>
        <p:spPr>
          <a:xfrm>
            <a:off x="136541" y="1112109"/>
            <a:ext cx="12105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>
                <a:sym typeface="Wingdings" panose="05000000000000000000" pitchFamily="2" charset="2"/>
              </a:rPr>
              <a:t></a:t>
            </a:r>
            <a:endParaRPr lang="en-SG" sz="8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E7DE8-B78B-4716-9C64-56EBD173C50F}"/>
              </a:ext>
            </a:extLst>
          </p:cNvPr>
          <p:cNvSpPr txBox="1"/>
          <p:nvPr/>
        </p:nvSpPr>
        <p:spPr>
          <a:xfrm>
            <a:off x="1474073" y="1269658"/>
            <a:ext cx="894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Vật thể được chia làm mấy loại? Cho ví dụ ?</a:t>
            </a:r>
            <a:endParaRPr lang="en-SG" sz="3600" b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6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8277ED-879B-43BA-9B13-9BFF97F94184}"/>
              </a:ext>
            </a:extLst>
          </p:cNvPr>
          <p:cNvSpPr/>
          <p:nvPr/>
        </p:nvSpPr>
        <p:spPr>
          <a:xfrm>
            <a:off x="122350" y="168548"/>
            <a:ext cx="545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Chất có ở đâu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54213-179D-46B4-A70A-D3475834B315}"/>
              </a:ext>
            </a:extLst>
          </p:cNvPr>
          <p:cNvSpPr txBox="1"/>
          <p:nvPr/>
        </p:nvSpPr>
        <p:spPr>
          <a:xfrm>
            <a:off x="846525" y="1004313"/>
            <a:ext cx="4387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sau: </a:t>
            </a:r>
            <a:endParaRPr lang="en-SG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9F1E2F-8E22-48FC-9846-882DC48C5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79119"/>
              </p:ext>
            </p:extLst>
          </p:nvPr>
        </p:nvGraphicFramePr>
        <p:xfrm>
          <a:off x="846525" y="1650645"/>
          <a:ext cx="10588487" cy="503880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352997">
                  <a:extLst>
                    <a:ext uri="{9D8B030D-6E8A-4147-A177-3AD203B41FA5}">
                      <a16:colId xmlns:a16="http://schemas.microsoft.com/office/drawing/2014/main" val="2644928160"/>
                    </a:ext>
                  </a:extLst>
                </a:gridCol>
                <a:gridCol w="1978657">
                  <a:extLst>
                    <a:ext uri="{9D8B030D-6E8A-4147-A177-3AD203B41FA5}">
                      <a16:colId xmlns:a16="http://schemas.microsoft.com/office/drawing/2014/main" val="3602906417"/>
                    </a:ext>
                  </a:extLst>
                </a:gridCol>
                <a:gridCol w="1978657">
                  <a:extLst>
                    <a:ext uri="{9D8B030D-6E8A-4147-A177-3AD203B41FA5}">
                      <a16:colId xmlns:a16="http://schemas.microsoft.com/office/drawing/2014/main" val="672117381"/>
                    </a:ext>
                  </a:extLst>
                </a:gridCol>
                <a:gridCol w="4278176">
                  <a:extLst>
                    <a:ext uri="{9D8B030D-6E8A-4147-A177-3AD203B41FA5}">
                      <a16:colId xmlns:a16="http://schemas.microsoft.com/office/drawing/2014/main" val="2386258525"/>
                    </a:ext>
                  </a:extLst>
                </a:gridCol>
              </a:tblGrid>
              <a:tr h="4848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gọi 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thể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cấu tạo nên vật thể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2144923"/>
                  </a:ext>
                </a:extLst>
              </a:tr>
              <a:tr h="1020079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nhiên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tạo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76453"/>
                  </a:ext>
                </a:extLst>
              </a:tr>
              <a:tr h="1005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khí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09157"/>
                  </a:ext>
                </a:extLst>
              </a:tr>
              <a:tr h="884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biển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656011"/>
                  </a:ext>
                </a:extLst>
              </a:tr>
              <a:tr h="649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Xoong, nồi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824745"/>
                  </a:ext>
                </a:extLst>
              </a:tr>
              <a:tr h="994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 dây điện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SG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8782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7A34CC-C664-4834-A406-D1A3C0177E8E}"/>
              </a:ext>
            </a:extLst>
          </p:cNvPr>
          <p:cNvSpPr txBox="1"/>
          <p:nvPr/>
        </p:nvSpPr>
        <p:spPr>
          <a:xfrm>
            <a:off x="3899688" y="34290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B7A10-89C6-4DB1-BBD2-837BED314095}"/>
              </a:ext>
            </a:extLst>
          </p:cNvPr>
          <p:cNvSpPr txBox="1"/>
          <p:nvPr/>
        </p:nvSpPr>
        <p:spPr>
          <a:xfrm>
            <a:off x="3881273" y="435968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41B3A-4AD3-4C08-B01A-2BD7D8EE8A29}"/>
              </a:ext>
            </a:extLst>
          </p:cNvPr>
          <p:cNvSpPr txBox="1"/>
          <p:nvPr/>
        </p:nvSpPr>
        <p:spPr>
          <a:xfrm>
            <a:off x="5941835" y="511874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478F0-9AF7-4AB7-8A9F-FE3EA32B6CF0}"/>
              </a:ext>
            </a:extLst>
          </p:cNvPr>
          <p:cNvSpPr txBox="1"/>
          <p:nvPr/>
        </p:nvSpPr>
        <p:spPr>
          <a:xfrm>
            <a:off x="5941835" y="590409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FA32F0-1710-4130-AEFE-7219A2388EF0}"/>
              </a:ext>
            </a:extLst>
          </p:cNvPr>
          <p:cNvSpPr txBox="1"/>
          <p:nvPr/>
        </p:nvSpPr>
        <p:spPr>
          <a:xfrm>
            <a:off x="7202824" y="3209867"/>
            <a:ext cx="4300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Khí oxi (oxygen), khí nitơ (nitrogen), hơi nước,…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B4CB0-C10C-4F96-A11F-CCE84F8D5CCA}"/>
              </a:ext>
            </a:extLst>
          </p:cNvPr>
          <p:cNvSpPr txBox="1"/>
          <p:nvPr/>
        </p:nvSpPr>
        <p:spPr>
          <a:xfrm>
            <a:off x="6930887" y="4652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540C5-586F-4B76-BC70-B97E88381DD2}"/>
              </a:ext>
            </a:extLst>
          </p:cNvPr>
          <p:cNvSpPr txBox="1"/>
          <p:nvPr/>
        </p:nvSpPr>
        <p:spPr>
          <a:xfrm>
            <a:off x="7202406" y="4175019"/>
            <a:ext cx="3804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natri clorua (sodium chloride),…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ACA74-3A33-4372-BFE9-BE1BBBE04270}"/>
              </a:ext>
            </a:extLst>
          </p:cNvPr>
          <p:cNvSpPr txBox="1"/>
          <p:nvPr/>
        </p:nvSpPr>
        <p:spPr>
          <a:xfrm>
            <a:off x="7220821" y="5118741"/>
            <a:ext cx="3066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(Aluminium)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CF4948-8933-4FBB-B807-8171DC2C4433}"/>
              </a:ext>
            </a:extLst>
          </p:cNvPr>
          <p:cNvSpPr txBox="1"/>
          <p:nvPr/>
        </p:nvSpPr>
        <p:spPr>
          <a:xfrm flipH="1">
            <a:off x="7202406" y="5904097"/>
            <a:ext cx="269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(copper)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64B0CB-A089-4EA9-A91C-CD2255BD7159}"/>
              </a:ext>
            </a:extLst>
          </p:cNvPr>
          <p:cNvSpPr/>
          <p:nvPr/>
        </p:nvSpPr>
        <p:spPr>
          <a:xfrm>
            <a:off x="472966" y="757802"/>
            <a:ext cx="545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Chất có ở đâu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BF1A4-11F1-44C3-88AB-AE5CB3CE3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21087" t="5397" r="19348" b="6096"/>
          <a:stretch/>
        </p:blipFill>
        <p:spPr>
          <a:xfrm>
            <a:off x="3267532" y="1681132"/>
            <a:ext cx="980661" cy="1016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4462D9-DAA0-4E68-BBD0-1AFDB39BB0E3}"/>
              </a:ext>
            </a:extLst>
          </p:cNvPr>
          <p:cNvSpPr txBox="1"/>
          <p:nvPr/>
        </p:nvSpPr>
        <p:spPr>
          <a:xfrm>
            <a:off x="4520430" y="1866302"/>
            <a:ext cx="490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chất có ở đâu ?</a:t>
            </a:r>
            <a:endParaRPr lang="en-SG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37F04-2090-4E8F-880D-99F608C88336}"/>
              </a:ext>
            </a:extLst>
          </p:cNvPr>
          <p:cNvSpPr txBox="1"/>
          <p:nvPr/>
        </p:nvSpPr>
        <p:spPr>
          <a:xfrm>
            <a:off x="980661" y="1966243"/>
            <a:ext cx="10601739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 có ở xung quanh chúng ta, nơi nào có vật thể thì nơi đó có chất.</a:t>
            </a:r>
            <a:endParaRPr lang="en-SG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E4ABD-6F98-4417-8AE2-0E1E9440AF3A}"/>
              </a:ext>
            </a:extLst>
          </p:cNvPr>
          <p:cNvSpPr txBox="1"/>
          <p:nvPr/>
        </p:nvSpPr>
        <p:spPr>
          <a:xfrm>
            <a:off x="225766" y="1692490"/>
            <a:ext cx="885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ym typeface="Wingdings" panose="05000000000000000000" pitchFamily="2" charset="2"/>
              </a:rPr>
              <a:t></a:t>
            </a:r>
            <a:endParaRPr lang="en-SG" sz="6000"/>
          </a:p>
        </p:txBody>
      </p:sp>
    </p:spTree>
    <p:extLst>
      <p:ext uri="{BB962C8B-B14F-4D97-AF65-F5344CB8AC3E}">
        <p14:creationId xmlns:p14="http://schemas.microsoft.com/office/powerpoint/2010/main" val="22004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33A1DF5-314E-4AB1-880E-BB8B6C1DE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2192"/>
                  </p:ext>
                </p:extLst>
              </p:nvPr>
            </p:nvGraphicFramePr>
            <p:xfrm>
              <a:off x="123153" y="839303"/>
              <a:ext cx="11300220" cy="5814859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2825055">
                      <a:extLst>
                        <a:ext uri="{9D8B030D-6E8A-4147-A177-3AD203B41FA5}">
                          <a16:colId xmlns:a16="http://schemas.microsoft.com/office/drawing/2014/main" val="1391163420"/>
                        </a:ext>
                      </a:extLst>
                    </a:gridCol>
                    <a:gridCol w="2825055">
                      <a:extLst>
                        <a:ext uri="{9D8B030D-6E8A-4147-A177-3AD203B41FA5}">
                          <a16:colId xmlns:a16="http://schemas.microsoft.com/office/drawing/2014/main" val="3629923276"/>
                        </a:ext>
                      </a:extLst>
                    </a:gridCol>
                    <a:gridCol w="2825055">
                      <a:extLst>
                        <a:ext uri="{9D8B030D-6E8A-4147-A177-3AD203B41FA5}">
                          <a16:colId xmlns:a16="http://schemas.microsoft.com/office/drawing/2014/main" val="899623513"/>
                        </a:ext>
                      </a:extLst>
                    </a:gridCol>
                    <a:gridCol w="2825055">
                      <a:extLst>
                        <a:ext uri="{9D8B030D-6E8A-4147-A177-3AD203B41FA5}">
                          <a16:colId xmlns:a16="http://schemas.microsoft.com/office/drawing/2014/main" val="1784962976"/>
                        </a:ext>
                      </a:extLst>
                    </a:gridCol>
                  </a:tblGrid>
                  <a:tr h="991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Chất 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 ảnh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Màu 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Trạng thái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42939353"/>
                      </a:ext>
                    </a:extLst>
                  </a:tr>
                  <a:tr h="14907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Phosphorus (photpho P)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72116834"/>
                      </a:ext>
                    </a:extLst>
                  </a:tr>
                  <a:tr h="1487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Mercury (thủy ngân Hg)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22577117"/>
                      </a:ext>
                    </a:extLst>
                  </a:tr>
                  <a:tr h="18448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Khí hydrogen(khí hiđro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SG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289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33A1DF5-314E-4AB1-880E-BB8B6C1DE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2192"/>
                  </p:ext>
                </p:extLst>
              </p:nvPr>
            </p:nvGraphicFramePr>
            <p:xfrm>
              <a:off x="123153" y="839303"/>
              <a:ext cx="11300220" cy="5814859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2825055">
                      <a:extLst>
                        <a:ext uri="{9D8B030D-6E8A-4147-A177-3AD203B41FA5}">
                          <a16:colId xmlns:a16="http://schemas.microsoft.com/office/drawing/2014/main" val="1391163420"/>
                        </a:ext>
                      </a:extLst>
                    </a:gridCol>
                    <a:gridCol w="2825055">
                      <a:extLst>
                        <a:ext uri="{9D8B030D-6E8A-4147-A177-3AD203B41FA5}">
                          <a16:colId xmlns:a16="http://schemas.microsoft.com/office/drawing/2014/main" val="3629923276"/>
                        </a:ext>
                      </a:extLst>
                    </a:gridCol>
                    <a:gridCol w="2825055">
                      <a:extLst>
                        <a:ext uri="{9D8B030D-6E8A-4147-A177-3AD203B41FA5}">
                          <a16:colId xmlns:a16="http://schemas.microsoft.com/office/drawing/2014/main" val="899623513"/>
                        </a:ext>
                      </a:extLst>
                    </a:gridCol>
                    <a:gridCol w="2825055">
                      <a:extLst>
                        <a:ext uri="{9D8B030D-6E8A-4147-A177-3AD203B41FA5}">
                          <a16:colId xmlns:a16="http://schemas.microsoft.com/office/drawing/2014/main" val="1784962976"/>
                        </a:ext>
                      </a:extLst>
                    </a:gridCol>
                  </a:tblGrid>
                  <a:tr h="991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Chất 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 ảnh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Màu 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Trạng thái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42939353"/>
                      </a:ext>
                    </a:extLst>
                  </a:tr>
                  <a:tr h="14907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Phosphorus (photpho P)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72116834"/>
                      </a:ext>
                    </a:extLst>
                  </a:tr>
                  <a:tr h="1487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Mercury (thủy ngân Hg)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22577117"/>
                      </a:ext>
                    </a:extLst>
                  </a:tr>
                  <a:tr h="1844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16" t="-215512" r="-300647" b="-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SG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28925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 descr="A picture containing container, plastic, tray, fresh&#10;&#10;Description automatically generated">
            <a:extLst>
              <a:ext uri="{FF2B5EF4-FFF2-40B4-BE49-F238E27FC236}">
                <a16:creationId xmlns:a16="http://schemas.microsoft.com/office/drawing/2014/main" id="{D6DF4FE3-CDE4-40CD-81C2-8E2C04513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485" y="1899233"/>
            <a:ext cx="2666671" cy="1333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D7A453-AAE5-451A-83A7-C66CF90F491F}"/>
              </a:ext>
            </a:extLst>
          </p:cNvPr>
          <p:cNvSpPr txBox="1"/>
          <p:nvPr/>
        </p:nvSpPr>
        <p:spPr>
          <a:xfrm>
            <a:off x="6718768" y="2309402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2BB33-DB82-40EA-819D-7A87F3ECAA33}"/>
              </a:ext>
            </a:extLst>
          </p:cNvPr>
          <p:cNvSpPr txBox="1"/>
          <p:nvPr/>
        </p:nvSpPr>
        <p:spPr>
          <a:xfrm>
            <a:off x="9480988" y="2370293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2FF5E4-7F49-4C20-8A1D-4503E9937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015" y="3366630"/>
            <a:ext cx="2666671" cy="13643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E4BB1A-4BF8-41CB-BB6E-2587057BF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208" y="4865390"/>
            <a:ext cx="1609483" cy="17887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6A449EA-4830-4D8F-A42D-576419874E27}"/>
              </a:ext>
            </a:extLst>
          </p:cNvPr>
          <p:cNvSpPr txBox="1"/>
          <p:nvPr/>
        </p:nvSpPr>
        <p:spPr>
          <a:xfrm>
            <a:off x="6718767" y="3826331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0973D6-3806-406A-9C17-EFEAEF61627A}"/>
              </a:ext>
            </a:extLst>
          </p:cNvPr>
          <p:cNvSpPr txBox="1"/>
          <p:nvPr/>
        </p:nvSpPr>
        <p:spPr>
          <a:xfrm>
            <a:off x="6096000" y="5336451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Không màu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4798B4-CBB1-4D50-B2D0-98A70D8E421C}"/>
              </a:ext>
            </a:extLst>
          </p:cNvPr>
          <p:cNvSpPr txBox="1"/>
          <p:nvPr/>
        </p:nvSpPr>
        <p:spPr>
          <a:xfrm>
            <a:off x="9549916" y="3821001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CE5C7-0D52-41BA-B964-CFBDF6052FFC}"/>
              </a:ext>
            </a:extLst>
          </p:cNvPr>
          <p:cNvSpPr txBox="1"/>
          <p:nvPr/>
        </p:nvSpPr>
        <p:spPr>
          <a:xfrm>
            <a:off x="9607487" y="5304913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668B5D-FDB9-4047-875A-81F124983663}"/>
              </a:ext>
            </a:extLst>
          </p:cNvPr>
          <p:cNvSpPr txBox="1"/>
          <p:nvPr/>
        </p:nvSpPr>
        <p:spPr>
          <a:xfrm>
            <a:off x="229170" y="203838"/>
            <a:ext cx="3903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Hoàn thành bảng sau:</a:t>
            </a:r>
            <a:endParaRPr lang="en-SG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1612</Words>
  <Application>Microsoft Office PowerPoint</Application>
  <PresentationFormat>Widescreen</PresentationFormat>
  <Paragraphs>186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29</cp:revision>
  <dcterms:created xsi:type="dcterms:W3CDTF">2021-08-21T05:55:36Z</dcterms:created>
  <dcterms:modified xsi:type="dcterms:W3CDTF">2021-09-17T01:37:33Z</dcterms:modified>
</cp:coreProperties>
</file>