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79" r:id="rId7"/>
    <p:sldId id="260" r:id="rId8"/>
    <p:sldId id="263" r:id="rId9"/>
    <p:sldId id="264" r:id="rId10"/>
    <p:sldId id="265" r:id="rId11"/>
    <p:sldId id="266" r:id="rId12"/>
    <p:sldId id="267" r:id="rId13"/>
    <p:sldId id="269" r:id="rId14"/>
    <p:sldId id="270" r:id="rId15"/>
    <p:sldId id="261" r:id="rId16"/>
    <p:sldId id="280" r:id="rId17"/>
    <p:sldId id="274" r:id="rId18"/>
    <p:sldId id="275"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2FCF7"/>
    <a:srgbClr val="CC0000"/>
    <a:srgbClr val="CCFF99"/>
    <a:srgbClr val="CCFFFF"/>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F462-CD29-4347-8C40-EA0E0663F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337636D8-9EFE-4D44-B6DD-0DC988AA2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DDF1CBB-5004-4505-8F74-BC0BA572AC27}"/>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314EE388-1456-4C7E-80BA-B20DC9D2435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5967A17-7828-4AC6-A1BD-D511693E941F}"/>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292469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861-E923-47B8-B2CB-32CFDB25C78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C3A6459-C8FF-4FD4-93D3-1E61EAFE3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251CB3-7618-4F85-B135-143CEDA76675}"/>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26A1F27B-C56B-4C75-BAC6-2F929004C93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1687739-CF12-4F18-B187-097D67B39491}"/>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49121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77EFF7-6D10-4E0A-B5C2-CBDEC06CE6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E11324-4BFE-4EA7-B236-0EF705F368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BD6FA23-4901-48D6-B66B-07A9CD52CF7F}"/>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4DE4E39E-A26D-4913-B8B7-E92BCFFDEBC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4D16DA5-5F9D-4573-8351-BC886D6F45C5}"/>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73501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9654-D103-4AF1-AC21-21A0ACF9380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F2033C4-8A66-4739-B8FE-788879D0CF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A80D324-AE21-4D2D-A218-9B0D43B1A4A4}"/>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EB93B6D0-83B0-43BD-B06E-33E31DBED3A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BD7B291-EED6-40B4-996F-E67D76E8F845}"/>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382168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FA93-D1E1-4B93-A4B3-9EE7F9C13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204AADE-9124-471E-B9E4-CF50E7CE1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FD30C-39E1-407E-AAC7-C65C715CD4E7}"/>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9EA0A423-292D-4276-A58B-3A8CAE73187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EBBC1D0-1441-4CD2-8E2B-184806B528AE}"/>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71112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F74B-E5FE-4DB7-902B-DDBD2F6A2E1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23C01B2-098A-4B95-9BE1-6AE3AC84A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A188E5EF-4BEB-43DA-B45E-B35B702CB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7B5E0F8-FE81-4A8F-9117-BDAF48641589}"/>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6" name="Footer Placeholder 5">
            <a:extLst>
              <a:ext uri="{FF2B5EF4-FFF2-40B4-BE49-F238E27FC236}">
                <a16:creationId xmlns:a16="http://schemas.microsoft.com/office/drawing/2014/main" id="{71D3FF2A-EE3F-48D7-9789-3365B38533D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18B8D8-2E7E-41B4-9CA6-429E127EC15E}"/>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48226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A34E-7ECA-49F8-AB00-07B2CD6DFAF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22699F2-DC6C-4EA4-ABD6-465DA5EAA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A73AF-729F-4AB7-BF92-2208E2A8DF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3655347-A234-4DDD-B3B2-A1C5A178D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7081E4-3007-4955-AF33-579130EF9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08FB561-20C6-4AA7-B1FE-F096B5EB4715}"/>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8" name="Footer Placeholder 7">
            <a:extLst>
              <a:ext uri="{FF2B5EF4-FFF2-40B4-BE49-F238E27FC236}">
                <a16:creationId xmlns:a16="http://schemas.microsoft.com/office/drawing/2014/main" id="{CC1869FE-67A8-4525-A3E0-C93AC19FED01}"/>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CB8A607-77EB-49A8-85E2-B064C9240719}"/>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367971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2FE3-F454-4556-8B7C-224C35A59BF9}"/>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125B7DE-0EEB-4CC1-AF54-B80A3C5C0FDC}"/>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4" name="Footer Placeholder 3">
            <a:extLst>
              <a:ext uri="{FF2B5EF4-FFF2-40B4-BE49-F238E27FC236}">
                <a16:creationId xmlns:a16="http://schemas.microsoft.com/office/drawing/2014/main" id="{50BA8123-EC92-4CAA-8BDC-9B15F970ADD7}"/>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7F4056ED-8CAD-4419-8EEA-D27E1A697A20}"/>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358281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E13B6-CC36-47EA-AE46-AB3D941E7A25}"/>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3" name="Footer Placeholder 2">
            <a:extLst>
              <a:ext uri="{FF2B5EF4-FFF2-40B4-BE49-F238E27FC236}">
                <a16:creationId xmlns:a16="http://schemas.microsoft.com/office/drawing/2014/main" id="{B07949A4-7BFC-4A1A-8692-FBAC6C0C1CB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130B2A7-7252-4439-BF0C-5AC6A4134721}"/>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384822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CF5F-7933-4B0F-A9A9-FCD379E8E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1F01071-F939-439B-A078-F91E4CCAB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F81E819-0881-485C-8A63-67DDD35DA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4B7FB-972C-4942-8793-21A4A34167CE}"/>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6" name="Footer Placeholder 5">
            <a:extLst>
              <a:ext uri="{FF2B5EF4-FFF2-40B4-BE49-F238E27FC236}">
                <a16:creationId xmlns:a16="http://schemas.microsoft.com/office/drawing/2014/main" id="{F3BC8600-81E1-4F23-A1C3-4C041CD8EE4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C1FD23-F1B5-4744-8446-8939C14DDE39}"/>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148470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DA8-177C-442A-BB1B-E097D606A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AF2AD8C-438F-4C9C-8B41-E7ACACB62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50AE8AC6-D811-4519-9D51-90E8AC02A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0A0EC-E36B-4720-AFCE-69942E4FD7E0}"/>
              </a:ext>
            </a:extLst>
          </p:cNvPr>
          <p:cNvSpPr>
            <a:spLocks noGrp="1"/>
          </p:cNvSpPr>
          <p:nvPr>
            <p:ph type="dt" sz="half" idx="10"/>
          </p:nvPr>
        </p:nvSpPr>
        <p:spPr/>
        <p:txBody>
          <a:bodyPr/>
          <a:lstStyle/>
          <a:p>
            <a:fld id="{A1493C34-0506-4DBA-9C7E-FFDFF46EFB4B}" type="datetimeFigureOut">
              <a:rPr lang="en-SG" smtClean="0"/>
              <a:t>21/9/2021</a:t>
            </a:fld>
            <a:endParaRPr lang="en-SG"/>
          </a:p>
        </p:txBody>
      </p:sp>
      <p:sp>
        <p:nvSpPr>
          <p:cNvPr id="6" name="Footer Placeholder 5">
            <a:extLst>
              <a:ext uri="{FF2B5EF4-FFF2-40B4-BE49-F238E27FC236}">
                <a16:creationId xmlns:a16="http://schemas.microsoft.com/office/drawing/2014/main" id="{6572136D-9859-47E1-B594-A9A4DDC85FF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7BE2E36-89BA-4947-8314-01EFE95D14AF}"/>
              </a:ext>
            </a:extLst>
          </p:cNvPr>
          <p:cNvSpPr>
            <a:spLocks noGrp="1"/>
          </p:cNvSpPr>
          <p:nvPr>
            <p:ph type="sldNum" sz="quarter" idx="12"/>
          </p:nvPr>
        </p:nvSpPr>
        <p:spPr/>
        <p:txBody>
          <a:bodyPr/>
          <a:lstStyle/>
          <a:p>
            <a:fld id="{B9F8F82A-EE49-4E88-9E12-FF3F3AF42AFA}" type="slidenum">
              <a:rPr lang="en-SG" smtClean="0"/>
              <a:t>‹#›</a:t>
            </a:fld>
            <a:endParaRPr lang="en-SG"/>
          </a:p>
        </p:txBody>
      </p:sp>
    </p:spTree>
    <p:extLst>
      <p:ext uri="{BB962C8B-B14F-4D97-AF65-F5344CB8AC3E}">
        <p14:creationId xmlns:p14="http://schemas.microsoft.com/office/powerpoint/2010/main" val="19907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FC043-94F8-4FEA-92BA-8CEA45CF4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6CCFEBC-496C-4E26-BC1A-85EC6EA39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1F7A9B9-6334-43CD-B4E4-7140D5D9D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93C34-0506-4DBA-9C7E-FFDFF46EFB4B}" type="datetimeFigureOut">
              <a:rPr lang="en-SG" smtClean="0"/>
              <a:t>21/9/2021</a:t>
            </a:fld>
            <a:endParaRPr lang="en-SG"/>
          </a:p>
        </p:txBody>
      </p:sp>
      <p:sp>
        <p:nvSpPr>
          <p:cNvPr id="5" name="Footer Placeholder 4">
            <a:extLst>
              <a:ext uri="{FF2B5EF4-FFF2-40B4-BE49-F238E27FC236}">
                <a16:creationId xmlns:a16="http://schemas.microsoft.com/office/drawing/2014/main" id="{AABBCAD7-BDD0-4C47-84CC-6BA0BDC13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F4337AB5-1B26-4C8B-8377-7DFD40F0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F82A-EE49-4E88-9E12-FF3F3AF42AFA}" type="slidenum">
              <a:rPr lang="en-SG" smtClean="0"/>
              <a:t>‹#›</a:t>
            </a:fld>
            <a:endParaRPr lang="en-SG"/>
          </a:p>
        </p:txBody>
      </p:sp>
    </p:spTree>
    <p:extLst>
      <p:ext uri="{BB962C8B-B14F-4D97-AF65-F5344CB8AC3E}">
        <p14:creationId xmlns:p14="http://schemas.microsoft.com/office/powerpoint/2010/main" val="390196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F60BC6-DF6B-4E69-9A90-30D606F74CBA}"/>
              </a:ext>
            </a:extLst>
          </p:cNvPr>
          <p:cNvSpPr/>
          <p:nvPr/>
        </p:nvSpPr>
        <p:spPr>
          <a:xfrm>
            <a:off x="237234" y="2441817"/>
            <a:ext cx="11773801"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a:ln/>
                <a:solidFill>
                  <a:schemeClr val="accent4"/>
                </a:solidFill>
                <a:effectLst/>
                <a:latin typeface="Times New Roman" panose="02020603050405020304" pitchFamily="18" charset="0"/>
                <a:cs typeface="Times New Roman" panose="02020603050405020304" pitchFamily="18" charset="0"/>
              </a:rPr>
              <a:t>Chào Mừng Lớp Đến Tiết Học Hóa</a:t>
            </a:r>
          </a:p>
        </p:txBody>
      </p:sp>
      <p:sp>
        <p:nvSpPr>
          <p:cNvPr id="9" name="Rectangle 8">
            <a:extLst>
              <a:ext uri="{FF2B5EF4-FFF2-40B4-BE49-F238E27FC236}">
                <a16:creationId xmlns:a16="http://schemas.microsoft.com/office/drawing/2014/main" id="{BAC855C1-4172-484F-96B9-4557EB6A0542}"/>
              </a:ext>
            </a:extLst>
          </p:cNvPr>
          <p:cNvSpPr/>
          <p:nvPr/>
        </p:nvSpPr>
        <p:spPr>
          <a:xfrm>
            <a:off x="3647152" y="3554262"/>
            <a:ext cx="5460406" cy="646331"/>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GV: Nguyễn Thị Ngọc Thu</a:t>
            </a:r>
          </a:p>
        </p:txBody>
      </p:sp>
    </p:spTree>
    <p:extLst>
      <p:ext uri="{BB962C8B-B14F-4D97-AF65-F5344CB8AC3E}">
        <p14:creationId xmlns:p14="http://schemas.microsoft.com/office/powerpoint/2010/main" val="146908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30A894-407A-4B8A-A13B-5FDC70265939}"/>
              </a:ext>
            </a:extLst>
          </p:cNvPr>
          <p:cNvSpPr/>
          <p:nvPr/>
        </p:nvSpPr>
        <p:spPr>
          <a:xfrm>
            <a:off x="372726" y="222949"/>
            <a:ext cx="71785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p:pic>
        <p:nvPicPr>
          <p:cNvPr id="2" name="Picture 1">
            <a:extLst>
              <a:ext uri="{FF2B5EF4-FFF2-40B4-BE49-F238E27FC236}">
                <a16:creationId xmlns:a16="http://schemas.microsoft.com/office/drawing/2014/main" id="{466AF2A4-2CEA-4C16-BEE1-6B0D465900FA}"/>
              </a:ext>
            </a:extLst>
          </p:cNvPr>
          <p:cNvPicPr>
            <a:picLocks noChangeAspect="1"/>
          </p:cNvPicPr>
          <p:nvPr/>
        </p:nvPicPr>
        <p:blipFill rotWithShape="1">
          <a:blip r:embed="rId2"/>
          <a:srcRect t="7227" b="20315"/>
          <a:stretch/>
        </p:blipFill>
        <p:spPr>
          <a:xfrm>
            <a:off x="7011010" y="1146279"/>
            <a:ext cx="4193175" cy="3924886"/>
          </a:xfrm>
          <a:prstGeom prst="rect">
            <a:avLst/>
          </a:prstGeom>
        </p:spPr>
      </p:pic>
      <p:cxnSp>
        <p:nvCxnSpPr>
          <p:cNvPr id="6" name="Straight Connector 5">
            <a:extLst>
              <a:ext uri="{FF2B5EF4-FFF2-40B4-BE49-F238E27FC236}">
                <a16:creationId xmlns:a16="http://schemas.microsoft.com/office/drawing/2014/main" id="{AC9B1C66-FFAC-4BCF-83CF-2F31356BC101}"/>
              </a:ext>
            </a:extLst>
          </p:cNvPr>
          <p:cNvCxnSpPr>
            <a:cxnSpLocks/>
          </p:cNvCxnSpPr>
          <p:nvPr/>
        </p:nvCxnSpPr>
        <p:spPr>
          <a:xfrm flipH="1">
            <a:off x="6246055" y="3429000"/>
            <a:ext cx="2564713" cy="1964195"/>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2486CF9A-A623-42D5-8F89-5E8DCC5BCC0B}"/>
              </a:ext>
            </a:extLst>
          </p:cNvPr>
          <p:cNvSpPr txBox="1"/>
          <p:nvPr/>
        </p:nvSpPr>
        <p:spPr>
          <a:xfrm>
            <a:off x="4314300" y="5393196"/>
            <a:ext cx="3661580" cy="1200329"/>
          </a:xfrm>
          <a:prstGeom prst="rect">
            <a:avLst/>
          </a:prstGeom>
          <a:solidFill>
            <a:srgbClr val="FFFF00"/>
          </a:solidFill>
        </p:spPr>
        <p:txBody>
          <a:bodyPr wrap="none" rtlCol="0">
            <a:spAutoFit/>
          </a:bodyPr>
          <a:lstStyle/>
          <a:p>
            <a:r>
              <a:rPr lang="en-US" sz="3600">
                <a:latin typeface="Times New Roman" panose="02020603050405020304" pitchFamily="18" charset="0"/>
                <a:cs typeface="Times New Roman" panose="02020603050405020304" pitchFamily="18" charset="0"/>
              </a:rPr>
              <a:t>Proton (p)</a:t>
            </a:r>
          </a:p>
          <a:p>
            <a:r>
              <a:rPr lang="en-US" sz="3600">
                <a:latin typeface="Times New Roman" panose="02020603050405020304" pitchFamily="18" charset="0"/>
                <a:cs typeface="Times New Roman" panose="02020603050405020304" pitchFamily="18" charset="0"/>
              </a:rPr>
              <a:t>Điện tích dương: +</a:t>
            </a:r>
            <a:endParaRPr lang="en-SG" sz="360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55FEB23-87DC-4BE1-B2C7-13950B89206F}"/>
              </a:ext>
            </a:extLst>
          </p:cNvPr>
          <p:cNvCxnSpPr>
            <a:cxnSpLocks/>
          </p:cNvCxnSpPr>
          <p:nvPr/>
        </p:nvCxnSpPr>
        <p:spPr>
          <a:xfrm>
            <a:off x="9223935" y="3008243"/>
            <a:ext cx="524976" cy="2534428"/>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D8C145C5-53E8-4B14-8F39-CD35CF8E2958}"/>
              </a:ext>
            </a:extLst>
          </p:cNvPr>
          <p:cNvSpPr txBox="1"/>
          <p:nvPr/>
        </p:nvSpPr>
        <p:spPr>
          <a:xfrm>
            <a:off x="8444482" y="5393195"/>
            <a:ext cx="3661579" cy="1200329"/>
          </a:xfrm>
          <a:prstGeom prst="rect">
            <a:avLst/>
          </a:prstGeom>
          <a:solidFill>
            <a:srgbClr val="FFFF00"/>
          </a:solidFill>
        </p:spPr>
        <p:txBody>
          <a:bodyPr wrap="square" rtlCol="0">
            <a:spAutoFit/>
          </a:bodyPr>
          <a:lstStyle/>
          <a:p>
            <a:r>
              <a:rPr lang="en-US" sz="3600">
                <a:latin typeface="Times New Roman" panose="02020603050405020304" pitchFamily="18" charset="0"/>
                <a:cs typeface="Times New Roman" panose="02020603050405020304" pitchFamily="18" charset="0"/>
              </a:rPr>
              <a:t>Nơtron (n)</a:t>
            </a:r>
          </a:p>
          <a:p>
            <a:r>
              <a:rPr lang="en-US" sz="3600">
                <a:latin typeface="Times New Roman" panose="02020603050405020304" pitchFamily="18" charset="0"/>
                <a:cs typeface="Times New Roman" panose="02020603050405020304" pitchFamily="18" charset="0"/>
              </a:rPr>
              <a:t>Không mang điện.</a:t>
            </a:r>
            <a:endParaRPr lang="en-SG" sz="3600">
              <a:latin typeface="Times New Roman" panose="02020603050405020304" pitchFamily="18" charset="0"/>
              <a:cs typeface="Times New Roman" panose="02020603050405020304" pitchFamily="18" charset="0"/>
            </a:endParaRPr>
          </a:p>
        </p:txBody>
      </p:sp>
      <p:sp>
        <p:nvSpPr>
          <p:cNvPr id="15" name="Scroll: Horizontal 14">
            <a:extLst>
              <a:ext uri="{FF2B5EF4-FFF2-40B4-BE49-F238E27FC236}">
                <a16:creationId xmlns:a16="http://schemas.microsoft.com/office/drawing/2014/main" id="{35AB4DB8-E52A-4430-B4C5-98809C608684}"/>
              </a:ext>
            </a:extLst>
          </p:cNvPr>
          <p:cNvSpPr/>
          <p:nvPr/>
        </p:nvSpPr>
        <p:spPr>
          <a:xfrm>
            <a:off x="457550" y="1584774"/>
            <a:ext cx="5812247" cy="3439789"/>
          </a:xfrm>
          <a:prstGeom prst="horizontalScroll">
            <a:avLst/>
          </a:prstGeom>
          <a:solidFill>
            <a:srgbClr val="CCFFFF"/>
          </a:solidFill>
          <a:ln w="19050">
            <a:solidFill>
              <a:srgbClr val="92FCF7"/>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1) Hạt nhân nguyên tử gồm những loại hạt nào?</a:t>
            </a:r>
          </a:p>
          <a:p>
            <a:r>
              <a:rPr lang="en-US" sz="2800" b="1">
                <a:latin typeface="Times New Roman" panose="02020603050405020304" pitchFamily="18" charset="0"/>
                <a:cs typeface="Times New Roman" panose="02020603050405020304" pitchFamily="18" charset="0"/>
              </a:rPr>
              <a:t>2) Cho biết kí hiệu, điện tích những loại hạt đó?</a:t>
            </a:r>
            <a:endParaRPr lang="en-SG"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1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1F040A-2D58-4E45-A3E5-F889FA79ABBA}"/>
              </a:ext>
            </a:extLst>
          </p:cNvPr>
          <p:cNvSpPr/>
          <p:nvPr/>
        </p:nvSpPr>
        <p:spPr>
          <a:xfrm>
            <a:off x="433071" y="193018"/>
            <a:ext cx="6405921"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p:pic>
        <p:nvPicPr>
          <p:cNvPr id="6" name="Picture 5">
            <a:extLst>
              <a:ext uri="{FF2B5EF4-FFF2-40B4-BE49-F238E27FC236}">
                <a16:creationId xmlns:a16="http://schemas.microsoft.com/office/drawing/2014/main" id="{1E8523AC-829D-4100-8DCD-394A0E5D8ACD}"/>
              </a:ext>
            </a:extLst>
          </p:cNvPr>
          <p:cNvPicPr>
            <a:picLocks noChangeAspect="1"/>
          </p:cNvPicPr>
          <p:nvPr/>
        </p:nvPicPr>
        <p:blipFill rotWithShape="1">
          <a:blip r:embed="rId3"/>
          <a:srcRect r="57174" b="58319"/>
          <a:stretch/>
        </p:blipFill>
        <p:spPr>
          <a:xfrm>
            <a:off x="4339185" y="2185438"/>
            <a:ext cx="2278312" cy="2005699"/>
          </a:xfrm>
          <a:prstGeom prst="rect">
            <a:avLst/>
          </a:prstGeom>
        </p:spPr>
      </p:pic>
      <p:sp>
        <p:nvSpPr>
          <p:cNvPr id="7" name="Rectangle 6">
            <a:extLst>
              <a:ext uri="{FF2B5EF4-FFF2-40B4-BE49-F238E27FC236}">
                <a16:creationId xmlns:a16="http://schemas.microsoft.com/office/drawing/2014/main" id="{EFB92B49-E989-460A-83FD-9AFD89A90334}"/>
              </a:ext>
            </a:extLst>
          </p:cNvPr>
          <p:cNvSpPr/>
          <p:nvPr/>
        </p:nvSpPr>
        <p:spPr>
          <a:xfrm>
            <a:off x="667041" y="5536311"/>
            <a:ext cx="10421831" cy="584775"/>
          </a:xfrm>
          <a:prstGeom prst="rect">
            <a:avLst/>
          </a:prstGeom>
          <a:noFill/>
        </p:spPr>
        <p:txBody>
          <a:bodyPr wrap="square" lIns="91440" tIns="45720" rIns="91440" bIns="45720">
            <a:spAutoFit/>
          </a:bodyPr>
          <a:lstStyle/>
          <a:p>
            <a:pPr algn="ctr"/>
            <a:r>
              <a:rPr lang="en-US" sz="32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 xét về số proton và số electron trong mỗi nguyên tử?</a:t>
            </a:r>
          </a:p>
        </p:txBody>
      </p:sp>
      <p:pic>
        <p:nvPicPr>
          <p:cNvPr id="8" name="Picture 7">
            <a:extLst>
              <a:ext uri="{FF2B5EF4-FFF2-40B4-BE49-F238E27FC236}">
                <a16:creationId xmlns:a16="http://schemas.microsoft.com/office/drawing/2014/main" id="{B995F568-1A5C-484D-B475-602EE9F27555}"/>
              </a:ext>
            </a:extLst>
          </p:cNvPr>
          <p:cNvPicPr>
            <a:picLocks noChangeAspect="1"/>
          </p:cNvPicPr>
          <p:nvPr/>
        </p:nvPicPr>
        <p:blipFill rotWithShape="1">
          <a:blip r:embed="rId3"/>
          <a:srcRect t="45604" r="45095"/>
          <a:stretch/>
        </p:blipFill>
        <p:spPr>
          <a:xfrm>
            <a:off x="7443422" y="1628535"/>
            <a:ext cx="2553462" cy="2464128"/>
          </a:xfrm>
          <a:prstGeom prst="rect">
            <a:avLst/>
          </a:prstGeom>
        </p:spPr>
      </p:pic>
      <p:pic>
        <p:nvPicPr>
          <p:cNvPr id="9" name="Picture 8">
            <a:extLst>
              <a:ext uri="{FF2B5EF4-FFF2-40B4-BE49-F238E27FC236}">
                <a16:creationId xmlns:a16="http://schemas.microsoft.com/office/drawing/2014/main" id="{93F9CFC6-55A7-4996-945A-85633D3E7230}"/>
              </a:ext>
            </a:extLst>
          </p:cNvPr>
          <p:cNvPicPr>
            <a:picLocks noChangeAspect="1"/>
          </p:cNvPicPr>
          <p:nvPr/>
        </p:nvPicPr>
        <p:blipFill rotWithShape="1">
          <a:blip r:embed="rId3"/>
          <a:srcRect l="60936" t="59937" r="3847" b="3647"/>
          <a:stretch/>
        </p:blipFill>
        <p:spPr>
          <a:xfrm>
            <a:off x="1607446" y="2144012"/>
            <a:ext cx="1905815" cy="1857016"/>
          </a:xfrm>
          <a:prstGeom prst="rect">
            <a:avLst/>
          </a:prstGeom>
        </p:spPr>
      </p:pic>
      <p:sp>
        <p:nvSpPr>
          <p:cNvPr id="10" name="TextBox 9">
            <a:extLst>
              <a:ext uri="{FF2B5EF4-FFF2-40B4-BE49-F238E27FC236}">
                <a16:creationId xmlns:a16="http://schemas.microsoft.com/office/drawing/2014/main" id="{E0FAC76B-3A86-427F-B541-10744359005F}"/>
              </a:ext>
            </a:extLst>
          </p:cNvPr>
          <p:cNvSpPr txBox="1"/>
          <p:nvPr/>
        </p:nvSpPr>
        <p:spPr>
          <a:xfrm>
            <a:off x="744565" y="1070344"/>
            <a:ext cx="10054163"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anose="02020603050405020304" pitchFamily="18" charset="0"/>
              </a:rPr>
              <a:t>Cho biết số electron và số proton trong mỗi nguyên tử dưới đây?</a:t>
            </a:r>
            <a:endParaRPr lang="en-SG" sz="2800" b="1">
              <a:solidFill>
                <a:srgbClr val="FF0066"/>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1A761F4-F794-4522-913D-3CA29FC2819B}"/>
              </a:ext>
            </a:extLst>
          </p:cNvPr>
          <p:cNvSpPr txBox="1"/>
          <p:nvPr/>
        </p:nvSpPr>
        <p:spPr>
          <a:xfrm>
            <a:off x="1407452" y="4213462"/>
            <a:ext cx="2406428"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Heli (helium)</a:t>
            </a:r>
            <a:endParaRPr lang="en-SG" sz="32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0A278C-CC27-4821-B400-A7C85B350FD9}"/>
              </a:ext>
            </a:extLst>
          </p:cNvPr>
          <p:cNvSpPr txBox="1"/>
          <p:nvPr/>
        </p:nvSpPr>
        <p:spPr>
          <a:xfrm>
            <a:off x="4349073" y="4267381"/>
            <a:ext cx="2656496"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Nito (nitrogen)</a:t>
            </a:r>
            <a:endParaRPr lang="en-SG" sz="32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F75CEFF-3C2A-4114-B03C-756AEE2B1623}"/>
              </a:ext>
            </a:extLst>
          </p:cNvPr>
          <p:cNvSpPr txBox="1"/>
          <p:nvPr/>
        </p:nvSpPr>
        <p:spPr>
          <a:xfrm>
            <a:off x="7358821" y="4270831"/>
            <a:ext cx="3363421"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Nhôm (aluminium)</a:t>
            </a:r>
            <a:endParaRPr lang="en-SG"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FD02AA1-B8CD-4809-877B-90570E855ECE}"/>
              </a:ext>
            </a:extLst>
          </p:cNvPr>
          <p:cNvSpPr txBox="1"/>
          <p:nvPr/>
        </p:nvSpPr>
        <p:spPr>
          <a:xfrm>
            <a:off x="1495617" y="4783011"/>
            <a:ext cx="2230098"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(e = 2, p =2)</a:t>
            </a:r>
            <a:endParaRPr lang="en-SG" sz="32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0C0E11B-2F5F-4A69-A9FD-BECACED49C75}"/>
              </a:ext>
            </a:extLst>
          </p:cNvPr>
          <p:cNvSpPr txBox="1"/>
          <p:nvPr/>
        </p:nvSpPr>
        <p:spPr>
          <a:xfrm>
            <a:off x="4544033" y="4782635"/>
            <a:ext cx="2230098"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(e = 7, p =7)</a:t>
            </a:r>
            <a:endParaRPr lang="en-SG" sz="32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F74F180-0360-452B-8C47-2410D992F8F3}"/>
              </a:ext>
            </a:extLst>
          </p:cNvPr>
          <p:cNvSpPr txBox="1"/>
          <p:nvPr/>
        </p:nvSpPr>
        <p:spPr>
          <a:xfrm>
            <a:off x="7720299" y="4782635"/>
            <a:ext cx="2640466"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(e = 13, p =13)</a:t>
            </a:r>
            <a:endParaRPr lang="en-SG" sz="32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ED2B4C9-9AB5-4214-940D-B7F7306FA103}"/>
              </a:ext>
            </a:extLst>
          </p:cNvPr>
          <p:cNvSpPr txBox="1"/>
          <p:nvPr/>
        </p:nvSpPr>
        <p:spPr>
          <a:xfrm>
            <a:off x="2610666" y="5463715"/>
            <a:ext cx="7146765" cy="830997"/>
          </a:xfrm>
          <a:prstGeom prst="rect">
            <a:avLst/>
          </a:prstGeom>
          <a:noFill/>
        </p:spPr>
        <p:txBody>
          <a:bodyPr wrap="none" rtlCol="0">
            <a:spAutoFit/>
          </a:bodyPr>
          <a:lstStyle/>
          <a:p>
            <a:r>
              <a:rPr lang="en-US" sz="4800" b="1">
                <a:highlight>
                  <a:srgbClr val="FFFF00"/>
                </a:highlight>
                <a:latin typeface="Times New Roman" panose="02020603050405020304" pitchFamily="18" charset="0"/>
                <a:cs typeface="Times New Roman" panose="02020603050405020304" pitchFamily="18" charset="0"/>
              </a:rPr>
              <a:t>→ Số electron = số proton</a:t>
            </a:r>
            <a:endParaRPr lang="en-SG" sz="4800" b="1">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8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2748B-9238-4D9B-929F-1B1ACEBF6A2F}"/>
              </a:ext>
            </a:extLst>
          </p:cNvPr>
          <p:cNvSpPr/>
          <p:nvPr/>
        </p:nvSpPr>
        <p:spPr>
          <a:xfrm>
            <a:off x="350975" y="309720"/>
            <a:ext cx="6405921"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p:pic>
        <p:nvPicPr>
          <p:cNvPr id="4" name="Picture 3">
            <a:extLst>
              <a:ext uri="{FF2B5EF4-FFF2-40B4-BE49-F238E27FC236}">
                <a16:creationId xmlns:a16="http://schemas.microsoft.com/office/drawing/2014/main" id="{8F7945DE-6B88-44FE-AD72-DC8BAEBD943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82138" y="1393208"/>
            <a:ext cx="6096000" cy="3621459"/>
          </a:xfrm>
          <a:prstGeom prst="rect">
            <a:avLst/>
          </a:prstGeom>
          <a:ln>
            <a:solidFill>
              <a:srgbClr val="FFFFFF"/>
            </a:solidFill>
          </a:ln>
        </p:spPr>
      </p:pic>
      <p:sp>
        <p:nvSpPr>
          <p:cNvPr id="6" name="TextBox 5">
            <a:extLst>
              <a:ext uri="{FF2B5EF4-FFF2-40B4-BE49-F238E27FC236}">
                <a16:creationId xmlns:a16="http://schemas.microsoft.com/office/drawing/2014/main" id="{F8B09AB0-22A3-4A05-B15F-0F15407E7D0D}"/>
              </a:ext>
            </a:extLst>
          </p:cNvPr>
          <p:cNvSpPr txBox="1"/>
          <p:nvPr/>
        </p:nvSpPr>
        <p:spPr>
          <a:xfrm>
            <a:off x="6974006" y="1473958"/>
            <a:ext cx="4997330" cy="954107"/>
          </a:xfrm>
          <a:prstGeom prst="rect">
            <a:avLst/>
          </a:prstGeom>
          <a:noFill/>
        </p:spPr>
        <p:txBody>
          <a:bodyPr wrap="square" rtlCol="0">
            <a:spAutoFit/>
          </a:bodyPr>
          <a:lstStyle/>
          <a:p>
            <a:r>
              <a:rPr lang="en-US" sz="2800">
                <a:solidFill>
                  <a:srgbClr val="FF0066"/>
                </a:solidFill>
                <a:latin typeface="Times New Roman" panose="02020603050405020304" pitchFamily="18" charset="0"/>
                <a:cs typeface="Times New Roman" panose="02020603050405020304" pitchFamily="18" charset="0"/>
              </a:rPr>
              <a:t>Nhận xét về số proton trong các nguyên tử trên?</a:t>
            </a:r>
            <a:endParaRPr lang="en-SG" sz="2800">
              <a:solidFill>
                <a:srgbClr val="FF0066"/>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A01D54-3815-4733-9941-B45B0A7825B1}"/>
              </a:ext>
            </a:extLst>
          </p:cNvPr>
          <p:cNvSpPr txBox="1"/>
          <p:nvPr/>
        </p:nvSpPr>
        <p:spPr>
          <a:xfrm>
            <a:off x="7686081" y="2644170"/>
            <a:ext cx="3401893"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Số proton </a:t>
            </a:r>
            <a:r>
              <a:rPr lang="en-US" sz="2800" b="1">
                <a:solidFill>
                  <a:srgbClr val="FF0000"/>
                </a:solidFill>
                <a:latin typeface="Times New Roman" panose="02020603050405020304" pitchFamily="18" charset="0"/>
                <a:cs typeface="Times New Roman" panose="02020603050405020304" pitchFamily="18" charset="0"/>
              </a:rPr>
              <a:t>bằng nhau</a:t>
            </a:r>
            <a:r>
              <a:rPr lang="en-US" sz="2800">
                <a:latin typeface="Times New Roman" panose="02020603050405020304" pitchFamily="18" charset="0"/>
                <a:cs typeface="Times New Roman" panose="02020603050405020304" pitchFamily="18" charset="0"/>
              </a:rPr>
              <a:t>.</a:t>
            </a:r>
            <a:endParaRPr lang="en-SG"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20EC02-3BBD-467D-ACFD-A78170B1E77D}"/>
              </a:ext>
            </a:extLst>
          </p:cNvPr>
          <p:cNvSpPr txBox="1"/>
          <p:nvPr/>
        </p:nvSpPr>
        <p:spPr>
          <a:xfrm>
            <a:off x="6850051" y="3429000"/>
            <a:ext cx="5336717" cy="523220"/>
          </a:xfrm>
          <a:prstGeom prst="rect">
            <a:avLst/>
          </a:prstGeom>
          <a:noFill/>
        </p:spPr>
        <p:txBody>
          <a:bodyPr wrap="none" rtlCol="0">
            <a:spAutoFit/>
          </a:bodyPr>
          <a:lstStyle/>
          <a:p>
            <a:r>
              <a:rPr lang="en-US" sz="2800" b="1">
                <a:highlight>
                  <a:srgbClr val="FFFF00"/>
                </a:highlight>
                <a:latin typeface="Times New Roman" panose="02020603050405020304" pitchFamily="18" charset="0"/>
                <a:cs typeface="Times New Roman" panose="02020603050405020304" pitchFamily="18" charset="0"/>
              </a:rPr>
              <a:t>→ Là những nguyên tử cùng loại.</a:t>
            </a:r>
            <a:endParaRPr lang="en-SG" sz="2800" b="1">
              <a:highlight>
                <a:srgbClr val="FFFF00"/>
              </a:highligh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DDFE980-808C-44B1-AEE8-582719801864}"/>
              </a:ext>
            </a:extLst>
          </p:cNvPr>
          <p:cNvSpPr txBox="1"/>
          <p:nvPr/>
        </p:nvSpPr>
        <p:spPr>
          <a:xfrm>
            <a:off x="6425919" y="4491447"/>
            <a:ext cx="5760849" cy="523220"/>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Vậy thế nào là nguyên tử cùng loại?</a:t>
            </a:r>
            <a:endParaRPr lang="en-SG" sz="2800" b="1">
              <a:solidFill>
                <a:srgbClr val="7030A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AEEEA70-45E7-423E-AEE7-5508557E2D6D}"/>
              </a:ext>
            </a:extLst>
          </p:cNvPr>
          <p:cNvSpPr txBox="1"/>
          <p:nvPr/>
        </p:nvSpPr>
        <p:spPr>
          <a:xfrm>
            <a:off x="197088" y="5444227"/>
            <a:ext cx="11989680"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Nguyên tử cùng loại là nguyên tử có cùng số proton trong hạt nhân.</a:t>
            </a:r>
            <a:endParaRPr lang="en-SG" sz="3200" b="1">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958D8C-E934-42E8-8207-97C9EF00C648}"/>
              </a:ext>
            </a:extLst>
          </p:cNvPr>
          <p:cNvSpPr/>
          <p:nvPr/>
        </p:nvSpPr>
        <p:spPr>
          <a:xfrm>
            <a:off x="372726" y="222949"/>
            <a:ext cx="71785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p:sp>
        <p:nvSpPr>
          <p:cNvPr id="3" name="Scroll: Horizontal 2">
            <a:extLst>
              <a:ext uri="{FF2B5EF4-FFF2-40B4-BE49-F238E27FC236}">
                <a16:creationId xmlns:a16="http://schemas.microsoft.com/office/drawing/2014/main" id="{0B7E920D-E406-482B-93F0-730DDFA05A97}"/>
              </a:ext>
            </a:extLst>
          </p:cNvPr>
          <p:cNvSpPr/>
          <p:nvPr/>
        </p:nvSpPr>
        <p:spPr>
          <a:xfrm>
            <a:off x="1126435" y="1112283"/>
            <a:ext cx="9634331" cy="1086679"/>
          </a:xfrm>
          <a:prstGeom prst="horizontalScroll">
            <a:avLst/>
          </a:prstGeom>
          <a:solidFill>
            <a:srgbClr val="CCFF99"/>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Nguyên tử gồm những loại hạt nào? </a:t>
            </a:r>
            <a:endParaRPr lang="en-SG" sz="2800">
              <a:solidFill>
                <a:srgbClr val="FF0000"/>
              </a:solidFill>
              <a:latin typeface="Times New Roman" panose="02020603050405020304" pitchFamily="18" charset="0"/>
              <a:cs typeface="Times New Roman" panose="02020603050405020304" pitchFamily="18" charset="0"/>
            </a:endParaRPr>
          </a:p>
        </p:txBody>
      </p:sp>
      <p:sp>
        <p:nvSpPr>
          <p:cNvPr id="9" name="Scroll: Horizontal 8">
            <a:extLst>
              <a:ext uri="{FF2B5EF4-FFF2-40B4-BE49-F238E27FC236}">
                <a16:creationId xmlns:a16="http://schemas.microsoft.com/office/drawing/2014/main" id="{5B566FB3-8236-4048-A45B-AA9ED8AC133A}"/>
              </a:ext>
            </a:extLst>
          </p:cNvPr>
          <p:cNvSpPr/>
          <p:nvPr/>
        </p:nvSpPr>
        <p:spPr>
          <a:xfrm>
            <a:off x="1278834" y="4813918"/>
            <a:ext cx="9634331" cy="1086679"/>
          </a:xfrm>
          <a:prstGeom prst="horizontalScroll">
            <a:avLst/>
          </a:prstGeom>
          <a:solidFill>
            <a:srgbClr val="CCFF99"/>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Khối lượng nguyên tử được tính như thế nào? </a:t>
            </a:r>
            <a:endParaRPr lang="en-SG"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E98C73-31BE-4159-8C66-3FD4B77AE9CE}"/>
                  </a:ext>
                </a:extLst>
              </p:cNvPr>
              <p:cNvSpPr txBox="1"/>
              <p:nvPr/>
            </p:nvSpPr>
            <p:spPr>
              <a:xfrm>
                <a:off x="3385193" y="6061989"/>
                <a:ext cx="5569089" cy="691408"/>
              </a:xfrm>
              <a:prstGeom prst="rect">
                <a:avLst/>
              </a:prstGeom>
              <a:noFill/>
            </p:spPr>
            <p:txBody>
              <a:bodyPr wrap="none" rtlCol="0">
                <a:spAutoFit/>
              </a:bodyPr>
              <a:lstStyle/>
              <a:p>
                <a14:m>
                  <m:oMath xmlns:m="http://schemas.openxmlformats.org/officeDocument/2006/math">
                    <m:sSub>
                      <m:sSubPr>
                        <m:ctrlPr>
                          <a:rPr lang="en-SG" sz="3600" i="1" smtClean="0">
                            <a:latin typeface="Cambria Math" panose="02040503050406030204" pitchFamily="18" charset="0"/>
                          </a:rPr>
                        </m:ctrlPr>
                      </m:sSubPr>
                      <m:e>
                        <m:r>
                          <a:rPr lang="en-US" sz="3600" b="0" i="1" smtClean="0">
                            <a:latin typeface="Cambria Math" panose="02040503050406030204" pitchFamily="18" charset="0"/>
                          </a:rPr>
                          <m:t>𝑚</m:t>
                        </m:r>
                      </m:e>
                      <m:sub>
                        <m:r>
                          <a:rPr lang="en-US" sz="3600" b="0" i="1" smtClean="0">
                            <a:latin typeface="Cambria Math" panose="02040503050406030204" pitchFamily="18" charset="0"/>
                          </a:rPr>
                          <m:t>𝑛𝑔𝑢𝑦</m:t>
                        </m:r>
                        <m:r>
                          <a:rPr lang="en-US" sz="3600" b="0" i="1" smtClean="0">
                            <a:latin typeface="Cambria Math" panose="02040503050406030204" pitchFamily="18" charset="0"/>
                          </a:rPr>
                          <m:t>ê</m:t>
                        </m:r>
                        <m:r>
                          <a:rPr lang="en-US" sz="3600" b="0" i="1" smtClean="0">
                            <a:latin typeface="Cambria Math" panose="02040503050406030204" pitchFamily="18" charset="0"/>
                          </a:rPr>
                          <m:t>𝑛</m:t>
                        </m:r>
                        <m:r>
                          <a:rPr lang="en-US" sz="3600" b="0" i="1" smtClean="0">
                            <a:latin typeface="Cambria Math" panose="02040503050406030204" pitchFamily="18" charset="0"/>
                          </a:rPr>
                          <m:t> </m:t>
                        </m:r>
                        <m:r>
                          <a:rPr lang="en-US" sz="3600" b="0" i="1" smtClean="0">
                            <a:latin typeface="Cambria Math" panose="02040503050406030204" pitchFamily="18" charset="0"/>
                          </a:rPr>
                          <m:t>𝑡</m:t>
                        </m:r>
                        <m:r>
                          <a:rPr lang="en-US" sz="3600" b="0" i="1" smtClean="0">
                            <a:latin typeface="Cambria Math" panose="02040503050406030204" pitchFamily="18" charset="0"/>
                          </a:rPr>
                          <m:t>ử </m:t>
                        </m:r>
                      </m:sub>
                    </m:sSub>
                  </m:oMath>
                </a14:m>
                <a:r>
                  <a:rPr lang="en-SG" sz="3600">
                    <a:latin typeface="Times New Roman" panose="02020603050405020304" pitchFamily="18" charset="0"/>
                    <a:cs typeface="Times New Roman" panose="02020603050405020304" pitchFamily="18" charset="0"/>
                  </a:rPr>
                  <a:t>= </a:t>
                </a:r>
                <a14:m>
                  <m:oMath xmlns:m="http://schemas.openxmlformats.org/officeDocument/2006/math">
                    <m:sSub>
                      <m:sSubPr>
                        <m:ctrlPr>
                          <a:rPr lang="en-SG" sz="3600" i="1" smtClean="0">
                            <a:latin typeface="Cambria Math" panose="02040503050406030204" pitchFamily="18" charset="0"/>
                          </a:rPr>
                        </m:ctrlPr>
                      </m:sSubPr>
                      <m:e>
                        <m:r>
                          <a:rPr lang="en-US" sz="3600" b="0" i="1" smtClean="0">
                            <a:latin typeface="Cambria Math" panose="02040503050406030204" pitchFamily="18" charset="0"/>
                          </a:rPr>
                          <m:t>𝑚</m:t>
                        </m:r>
                      </m:e>
                      <m:sub>
                        <m:r>
                          <a:rPr lang="en-US" sz="3600" b="0" i="1" smtClean="0">
                            <a:latin typeface="Cambria Math" panose="02040503050406030204" pitchFamily="18" charset="0"/>
                          </a:rPr>
                          <m:t>𝑒</m:t>
                        </m:r>
                      </m:sub>
                    </m:sSub>
                  </m:oMath>
                </a14:m>
                <a:r>
                  <a:rPr lang="en-SG" sz="36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600" i="1" smtClean="0">
                            <a:latin typeface="Cambria Math" panose="02040503050406030204" pitchFamily="18" charset="0"/>
                          </a:rPr>
                        </m:ctrlPr>
                      </m:sSubPr>
                      <m:e>
                        <m:r>
                          <a:rPr lang="en-US" sz="3600" b="0" i="1" smtClean="0">
                            <a:latin typeface="Cambria Math" panose="02040503050406030204" pitchFamily="18" charset="0"/>
                          </a:rPr>
                          <m:t>𝑚</m:t>
                        </m:r>
                      </m:e>
                      <m:sub>
                        <m:r>
                          <a:rPr lang="en-US" sz="3600" b="0" i="1" smtClean="0">
                            <a:latin typeface="Cambria Math" panose="02040503050406030204" pitchFamily="18" charset="0"/>
                          </a:rPr>
                          <m:t>𝑝</m:t>
                        </m:r>
                      </m:sub>
                    </m:sSub>
                  </m:oMath>
                </a14:m>
                <a:r>
                  <a:rPr lang="en-SG" sz="36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600" i="1" smtClean="0">
                            <a:latin typeface="Cambria Math" panose="02040503050406030204" pitchFamily="18" charset="0"/>
                          </a:rPr>
                        </m:ctrlPr>
                      </m:sSubPr>
                      <m:e>
                        <m:r>
                          <a:rPr lang="en-US" sz="3600" b="0" i="1" smtClean="0">
                            <a:latin typeface="Cambria Math" panose="02040503050406030204" pitchFamily="18" charset="0"/>
                          </a:rPr>
                          <m:t>𝑚</m:t>
                        </m:r>
                      </m:e>
                      <m:sub>
                        <m:r>
                          <a:rPr lang="en-US" sz="3600" b="0" i="1" smtClean="0">
                            <a:latin typeface="Cambria Math" panose="02040503050406030204" pitchFamily="18" charset="0"/>
                          </a:rPr>
                          <m:t>𝑛</m:t>
                        </m:r>
                      </m:sub>
                    </m:sSub>
                  </m:oMath>
                </a14:m>
                <a:endParaRPr lang="en-SG" sz="360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DE98C73-31BE-4159-8C66-3FD4B77AE9CE}"/>
                  </a:ext>
                </a:extLst>
              </p:cNvPr>
              <p:cNvSpPr txBox="1">
                <a:spLocks noRot="1" noChangeAspect="1" noMove="1" noResize="1" noEditPoints="1" noAdjustHandles="1" noChangeArrowheads="1" noChangeShapeType="1" noTextEdit="1"/>
              </p:cNvSpPr>
              <p:nvPr/>
            </p:nvSpPr>
            <p:spPr>
              <a:xfrm>
                <a:off x="3385193" y="6061989"/>
                <a:ext cx="5569089" cy="691408"/>
              </a:xfrm>
              <a:prstGeom prst="rect">
                <a:avLst/>
              </a:prstGeom>
              <a:blipFill>
                <a:blip r:embed="rId3"/>
                <a:stretch>
                  <a:fillRect t="-14035" b="-24561"/>
                </a:stretch>
              </a:blipFill>
            </p:spPr>
            <p:txBody>
              <a:bodyPr/>
              <a:lstStyle/>
              <a:p>
                <a:r>
                  <a:rPr lang="en-SG">
                    <a:noFill/>
                  </a:rPr>
                  <a:t> </a:t>
                </a:r>
              </a:p>
            </p:txBody>
          </p:sp>
        </mc:Fallback>
      </mc:AlternateContent>
      <p:pic>
        <p:nvPicPr>
          <p:cNvPr id="13" name="Picture 12">
            <a:extLst>
              <a:ext uri="{FF2B5EF4-FFF2-40B4-BE49-F238E27FC236}">
                <a16:creationId xmlns:a16="http://schemas.microsoft.com/office/drawing/2014/main" id="{8EDE6754-9020-4993-BD3D-BD96375E0E31}"/>
              </a:ext>
            </a:extLst>
          </p:cNvPr>
          <p:cNvPicPr>
            <a:picLocks noChangeAspect="1"/>
          </p:cNvPicPr>
          <p:nvPr/>
        </p:nvPicPr>
        <p:blipFill rotWithShape="1">
          <a:blip r:embed="rId4"/>
          <a:srcRect l="2381" t="4456" r="3333" b="20573"/>
          <a:stretch/>
        </p:blipFill>
        <p:spPr>
          <a:xfrm>
            <a:off x="4187687" y="2198962"/>
            <a:ext cx="3151572" cy="2651851"/>
          </a:xfrm>
          <a:prstGeom prst="rect">
            <a:avLst/>
          </a:prstGeom>
        </p:spPr>
      </p:pic>
      <p:cxnSp>
        <p:nvCxnSpPr>
          <p:cNvPr id="17" name="Straight Arrow Connector 16">
            <a:extLst>
              <a:ext uri="{FF2B5EF4-FFF2-40B4-BE49-F238E27FC236}">
                <a16:creationId xmlns:a16="http://schemas.microsoft.com/office/drawing/2014/main" id="{5F07A7E3-05FA-49B3-ABCB-61372859BA38}"/>
              </a:ext>
            </a:extLst>
          </p:cNvPr>
          <p:cNvCxnSpPr/>
          <p:nvPr/>
        </p:nvCxnSpPr>
        <p:spPr>
          <a:xfrm flipH="1">
            <a:off x="3008243" y="3524887"/>
            <a:ext cx="173603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CCD213-4F28-4978-9D57-C3B7C4F9F96A}"/>
              </a:ext>
            </a:extLst>
          </p:cNvPr>
          <p:cNvCxnSpPr>
            <a:cxnSpLocks/>
          </p:cNvCxnSpPr>
          <p:nvPr/>
        </p:nvCxnSpPr>
        <p:spPr>
          <a:xfrm flipV="1">
            <a:off x="5943600" y="2889116"/>
            <a:ext cx="2038114" cy="423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11E4F5-92DD-44B5-AEAB-B00281141313}"/>
              </a:ext>
            </a:extLst>
          </p:cNvPr>
          <p:cNvCxnSpPr>
            <a:cxnSpLocks/>
          </p:cNvCxnSpPr>
          <p:nvPr/>
        </p:nvCxnSpPr>
        <p:spPr>
          <a:xfrm>
            <a:off x="5763473" y="3761235"/>
            <a:ext cx="2399866" cy="269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ECBB32-12EA-474D-9137-D4EF20A794F6}"/>
              </a:ext>
            </a:extLst>
          </p:cNvPr>
          <p:cNvSpPr txBox="1"/>
          <p:nvPr/>
        </p:nvSpPr>
        <p:spPr>
          <a:xfrm>
            <a:off x="875928" y="3195604"/>
            <a:ext cx="2132315"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Electron (e)</a:t>
            </a:r>
            <a:endParaRPr lang="en-SG"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227F812-3718-4B91-9264-61115AD285BF}"/>
              </a:ext>
            </a:extLst>
          </p:cNvPr>
          <p:cNvSpPr txBox="1"/>
          <p:nvPr/>
        </p:nvSpPr>
        <p:spPr>
          <a:xfrm>
            <a:off x="7981714" y="2531945"/>
            <a:ext cx="1938351"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Nơtron (n)</a:t>
            </a:r>
            <a:endParaRPr lang="en-SG"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0523D18-C2FF-4070-BB17-7663F8227D37}"/>
              </a:ext>
            </a:extLst>
          </p:cNvPr>
          <p:cNvSpPr txBox="1"/>
          <p:nvPr/>
        </p:nvSpPr>
        <p:spPr>
          <a:xfrm>
            <a:off x="8197111" y="3718286"/>
            <a:ext cx="1858201"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Proton (p)</a:t>
            </a:r>
            <a:endParaRPr lang="en-SG"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1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605A9-1B60-4523-978D-ECB744B163FB}"/>
              </a:ext>
            </a:extLst>
          </p:cNvPr>
          <p:cNvSpPr/>
          <p:nvPr/>
        </p:nvSpPr>
        <p:spPr>
          <a:xfrm>
            <a:off x="372726" y="161394"/>
            <a:ext cx="71785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A6FE8E71-BBC0-4479-A62E-BD3CFF2CE20C}"/>
                  </a:ext>
                </a:extLst>
              </p:cNvPr>
              <p:cNvGraphicFramePr>
                <a:graphicFrameLocks noGrp="1"/>
              </p:cNvGraphicFramePr>
              <p:nvPr>
                <p:extLst>
                  <p:ext uri="{D42A27DB-BD31-4B8C-83A1-F6EECF244321}">
                    <p14:modId xmlns:p14="http://schemas.microsoft.com/office/powerpoint/2010/main" val="2470160302"/>
                  </p:ext>
                </p:extLst>
              </p:nvPr>
            </p:nvGraphicFramePr>
            <p:xfrm>
              <a:off x="1512954" y="1170671"/>
              <a:ext cx="9166089" cy="2354072"/>
            </p:xfrm>
            <a:graphic>
              <a:graphicData uri="http://schemas.openxmlformats.org/drawingml/2006/table">
                <a:tbl>
                  <a:tblPr firstRow="1" bandRow="1">
                    <a:tableStyleId>{5C22544A-7EE6-4342-B048-85BDC9FD1C3A}</a:tableStyleId>
                  </a:tblPr>
                  <a:tblGrid>
                    <a:gridCol w="3105100">
                      <a:extLst>
                        <a:ext uri="{9D8B030D-6E8A-4147-A177-3AD203B41FA5}">
                          <a16:colId xmlns:a16="http://schemas.microsoft.com/office/drawing/2014/main" val="1071481218"/>
                        </a:ext>
                      </a:extLst>
                    </a:gridCol>
                    <a:gridCol w="6060989">
                      <a:extLst>
                        <a:ext uri="{9D8B030D-6E8A-4147-A177-3AD203B41FA5}">
                          <a16:colId xmlns:a16="http://schemas.microsoft.com/office/drawing/2014/main" val="3953828863"/>
                        </a:ext>
                      </a:extLst>
                    </a:gridCol>
                  </a:tblGrid>
                  <a:tr h="530301">
                    <a:tc>
                      <a:txBody>
                        <a:bodyPr/>
                        <a:lstStyle/>
                        <a:p>
                          <a:pPr algn="ctr"/>
                          <a:endParaRPr lang="en-SG" sz="3200">
                            <a:latin typeface="Times New Roman" panose="02020603050405020304" pitchFamily="18" charset="0"/>
                            <a:cs typeface="Times New Roman" panose="02020603050405020304" pitchFamily="18" charset="0"/>
                          </a:endParaRPr>
                        </a:p>
                      </a:txBody>
                      <a:tcPr anchor="ctr"/>
                    </a:tc>
                    <a:tc>
                      <a:txBody>
                        <a:bodyPr/>
                        <a:lstStyle/>
                        <a:p>
                          <a:pPr algn="ctr"/>
                          <a:r>
                            <a:rPr lang="en-US" sz="3200">
                              <a:latin typeface="Times New Roman" panose="02020603050405020304" pitchFamily="18" charset="0"/>
                              <a:cs typeface="Times New Roman" panose="02020603050405020304" pitchFamily="18" charset="0"/>
                            </a:rPr>
                            <a:t>Đơn vị tính bằng gam (g)</a:t>
                          </a:r>
                          <a:endParaRPr lang="en-SG" sz="3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0783949"/>
                      </a:ext>
                    </a:extLst>
                  </a:tr>
                  <a:tr h="530301">
                    <a:tc>
                      <a:txBody>
                        <a:bodyPr/>
                        <a:lstStyle/>
                        <a:p>
                          <a:pPr algn="ctr"/>
                          <a14:m>
                            <m:oMathPara xmlns:m="http://schemas.openxmlformats.org/officeDocument/2006/math">
                              <m:oMathParaPr>
                                <m:jc m:val="centerGroup"/>
                              </m:oMathParaPr>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𝑒</m:t>
                                    </m:r>
                                  </m:sub>
                                </m:sSub>
                              </m:oMath>
                            </m:oMathPara>
                          </a14:m>
                          <a:endParaRPr lang="en-SG" sz="32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Times New Roman" panose="02020603050405020304" pitchFamily="18" charset="0"/>
                              <a:cs typeface="Times New Roman" panose="02020603050405020304" pitchFamily="18" charset="0"/>
                            </a:rPr>
                            <a:t>0,00091095.</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10</m:t>
                                  </m:r>
                                </m:e>
                                <m:sup>
                                  <m:r>
                                    <a:rPr lang="en-US" sz="3200" b="0" i="1" smtClean="0">
                                      <a:latin typeface="Cambria Math" panose="02040503050406030204" pitchFamily="18" charset="0"/>
                                    </a:rPr>
                                    <m:t>−24</m:t>
                                  </m:r>
                                </m:sup>
                              </m:sSup>
                            </m:oMath>
                          </a14:m>
                          <a:endParaRPr lang="en-SG" sz="3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13976189"/>
                      </a:ext>
                    </a:extLst>
                  </a:tr>
                  <a:tr h="564723">
                    <a:tc>
                      <a:txBody>
                        <a:bodyPr/>
                        <a:lstStyle/>
                        <a:p>
                          <a:pPr algn="ctr"/>
                          <a14:m>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𝑝</m:t>
                                  </m:r>
                                </m:sub>
                              </m:sSub>
                            </m:oMath>
                          </a14:m>
                          <a:r>
                            <a:rPr lang="en-SG" sz="3200">
                              <a:latin typeface="Times New Roman" panose="02020603050405020304" pitchFamily="18" charset="0"/>
                              <a:cs typeface="Times New Roman" panose="02020603050405020304" pitchFamily="18" charset="0"/>
                            </a:rPr>
                            <a:t> </a:t>
                          </a:r>
                        </a:p>
                      </a:txBody>
                      <a:tcPr anchor="ctr"/>
                    </a:tc>
                    <a:tc>
                      <a:txBody>
                        <a:bodyPr/>
                        <a:lstStyle/>
                        <a:p>
                          <a:pPr algn="ctr"/>
                          <a:r>
                            <a:rPr lang="en-US" sz="3200">
                              <a:latin typeface="Times New Roman" panose="02020603050405020304" pitchFamily="18" charset="0"/>
                              <a:cs typeface="Times New Roman" panose="02020603050405020304" pitchFamily="18" charset="0"/>
                            </a:rPr>
                            <a:t>1,6726.</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10</m:t>
                                  </m:r>
                                </m:e>
                                <m:sup>
                                  <m:r>
                                    <a:rPr lang="en-US" sz="3200" b="0" i="1" smtClean="0">
                                      <a:latin typeface="Cambria Math" panose="02040503050406030204" pitchFamily="18" charset="0"/>
                                    </a:rPr>
                                    <m:t>−24</m:t>
                                  </m:r>
                                </m:sup>
                              </m:sSup>
                            </m:oMath>
                          </a14:m>
                          <a:endParaRPr lang="en-SG" sz="3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87341130"/>
                      </a:ext>
                    </a:extLst>
                  </a:tr>
                  <a:tr h="530301">
                    <a:tc>
                      <a:txBody>
                        <a:bodyPr/>
                        <a:lstStyle/>
                        <a:p>
                          <a:pPr algn="ctr"/>
                          <a14:m>
                            <m:oMathPara xmlns:m="http://schemas.openxmlformats.org/officeDocument/2006/math">
                              <m:oMathParaPr>
                                <m:jc m:val="centerGroup"/>
                              </m:oMathParaPr>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𝑛</m:t>
                                    </m:r>
                                  </m:sub>
                                </m:sSub>
                              </m:oMath>
                            </m:oMathPara>
                          </a14:m>
                          <a:endParaRPr lang="en-SG" sz="32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Times New Roman" panose="02020603050405020304" pitchFamily="18" charset="0"/>
                              <a:cs typeface="Times New Roman" panose="02020603050405020304" pitchFamily="18" charset="0"/>
                            </a:rPr>
                            <a:t>1,6748.</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10</m:t>
                                  </m:r>
                                </m:e>
                                <m:sup>
                                  <m:r>
                                    <a:rPr lang="en-US" sz="3200" b="0" i="1" smtClean="0">
                                      <a:latin typeface="Cambria Math" panose="02040503050406030204" pitchFamily="18" charset="0"/>
                                    </a:rPr>
                                    <m:t>−24</m:t>
                                  </m:r>
                                </m:sup>
                              </m:sSup>
                            </m:oMath>
                          </a14:m>
                          <a:endParaRPr lang="en-SG" sz="3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38315891"/>
                      </a:ext>
                    </a:extLst>
                  </a:tr>
                </a:tbl>
              </a:graphicData>
            </a:graphic>
          </p:graphicFrame>
        </mc:Choice>
        <mc:Fallback xmlns="">
          <p:graphicFrame>
            <p:nvGraphicFramePr>
              <p:cNvPr id="3" name="Table 3">
                <a:extLst>
                  <a:ext uri="{FF2B5EF4-FFF2-40B4-BE49-F238E27FC236}">
                    <a16:creationId xmlns:a16="http://schemas.microsoft.com/office/drawing/2014/main" id="{A6FE8E71-BBC0-4479-A62E-BD3CFF2CE20C}"/>
                  </a:ext>
                </a:extLst>
              </p:cNvPr>
              <p:cNvGraphicFramePr>
                <a:graphicFrameLocks noGrp="1"/>
              </p:cNvGraphicFramePr>
              <p:nvPr>
                <p:extLst>
                  <p:ext uri="{D42A27DB-BD31-4B8C-83A1-F6EECF244321}">
                    <p14:modId xmlns:p14="http://schemas.microsoft.com/office/powerpoint/2010/main" val="2470160302"/>
                  </p:ext>
                </p:extLst>
              </p:nvPr>
            </p:nvGraphicFramePr>
            <p:xfrm>
              <a:off x="1512954" y="1170671"/>
              <a:ext cx="9166089" cy="2354072"/>
            </p:xfrm>
            <a:graphic>
              <a:graphicData uri="http://schemas.openxmlformats.org/drawingml/2006/table">
                <a:tbl>
                  <a:tblPr firstRow="1" bandRow="1">
                    <a:tableStyleId>{5C22544A-7EE6-4342-B048-85BDC9FD1C3A}</a:tableStyleId>
                  </a:tblPr>
                  <a:tblGrid>
                    <a:gridCol w="3105100">
                      <a:extLst>
                        <a:ext uri="{9D8B030D-6E8A-4147-A177-3AD203B41FA5}">
                          <a16:colId xmlns:a16="http://schemas.microsoft.com/office/drawing/2014/main" val="1071481218"/>
                        </a:ext>
                      </a:extLst>
                    </a:gridCol>
                    <a:gridCol w="6060989">
                      <a:extLst>
                        <a:ext uri="{9D8B030D-6E8A-4147-A177-3AD203B41FA5}">
                          <a16:colId xmlns:a16="http://schemas.microsoft.com/office/drawing/2014/main" val="3953828863"/>
                        </a:ext>
                      </a:extLst>
                    </a:gridCol>
                  </a:tblGrid>
                  <a:tr h="579120">
                    <a:tc>
                      <a:txBody>
                        <a:bodyPr/>
                        <a:lstStyle/>
                        <a:p>
                          <a:pPr algn="ctr"/>
                          <a:endParaRPr lang="en-SG" sz="3200">
                            <a:latin typeface="Times New Roman" panose="02020603050405020304" pitchFamily="18" charset="0"/>
                            <a:cs typeface="Times New Roman" panose="02020603050405020304" pitchFamily="18" charset="0"/>
                          </a:endParaRPr>
                        </a:p>
                      </a:txBody>
                      <a:tcPr anchor="ctr"/>
                    </a:tc>
                    <a:tc>
                      <a:txBody>
                        <a:bodyPr/>
                        <a:lstStyle/>
                        <a:p>
                          <a:pPr algn="ctr"/>
                          <a:r>
                            <a:rPr lang="en-US" sz="3200">
                              <a:latin typeface="Times New Roman" panose="02020603050405020304" pitchFamily="18" charset="0"/>
                              <a:cs typeface="Times New Roman" panose="02020603050405020304" pitchFamily="18" charset="0"/>
                            </a:rPr>
                            <a:t>Đơn vị tính bằng gam (g)</a:t>
                          </a:r>
                          <a:endParaRPr lang="en-SG" sz="3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0783949"/>
                      </a:ext>
                    </a:extLst>
                  </a:tr>
                  <a:tr h="579120">
                    <a:tc>
                      <a:txBody>
                        <a:bodyPr/>
                        <a:lstStyle/>
                        <a:p>
                          <a:endParaRPr lang="en-US"/>
                        </a:p>
                      </a:txBody>
                      <a:tcPr anchor="ctr">
                        <a:blipFill>
                          <a:blip r:embed="rId2"/>
                          <a:stretch>
                            <a:fillRect l="-196" t="-114737" r="-196267" b="-240000"/>
                          </a:stretch>
                        </a:blipFill>
                      </a:tcPr>
                    </a:tc>
                    <a:tc>
                      <a:txBody>
                        <a:bodyPr/>
                        <a:lstStyle/>
                        <a:p>
                          <a:endParaRPr lang="en-US"/>
                        </a:p>
                      </a:txBody>
                      <a:tcPr anchor="ctr">
                        <a:blipFill>
                          <a:blip r:embed="rId2"/>
                          <a:stretch>
                            <a:fillRect l="-51256" t="-114737" r="-402" b="-240000"/>
                          </a:stretch>
                        </a:blipFill>
                      </a:tcPr>
                    </a:tc>
                    <a:extLst>
                      <a:ext uri="{0D108BD9-81ED-4DB2-BD59-A6C34878D82A}">
                        <a16:rowId xmlns:a16="http://schemas.microsoft.com/office/drawing/2014/main" val="4013976189"/>
                      </a:ext>
                    </a:extLst>
                  </a:tr>
                  <a:tr h="616712">
                    <a:tc>
                      <a:txBody>
                        <a:bodyPr/>
                        <a:lstStyle/>
                        <a:p>
                          <a:endParaRPr lang="en-US"/>
                        </a:p>
                      </a:txBody>
                      <a:tcPr anchor="ctr">
                        <a:blipFill>
                          <a:blip r:embed="rId2"/>
                          <a:stretch>
                            <a:fillRect l="-196" t="-200000" r="-196267" b="-123529"/>
                          </a:stretch>
                        </a:blipFill>
                      </a:tcPr>
                    </a:tc>
                    <a:tc>
                      <a:txBody>
                        <a:bodyPr/>
                        <a:lstStyle/>
                        <a:p>
                          <a:endParaRPr lang="en-US"/>
                        </a:p>
                      </a:txBody>
                      <a:tcPr anchor="ctr">
                        <a:blipFill>
                          <a:blip r:embed="rId2"/>
                          <a:stretch>
                            <a:fillRect l="-51256" t="-200000" r="-402" b="-123529"/>
                          </a:stretch>
                        </a:blipFill>
                      </a:tcPr>
                    </a:tc>
                    <a:extLst>
                      <a:ext uri="{0D108BD9-81ED-4DB2-BD59-A6C34878D82A}">
                        <a16:rowId xmlns:a16="http://schemas.microsoft.com/office/drawing/2014/main" val="587341130"/>
                      </a:ext>
                    </a:extLst>
                  </a:tr>
                  <a:tr h="579120">
                    <a:tc>
                      <a:txBody>
                        <a:bodyPr/>
                        <a:lstStyle/>
                        <a:p>
                          <a:endParaRPr lang="en-US"/>
                        </a:p>
                      </a:txBody>
                      <a:tcPr anchor="ctr">
                        <a:blipFill>
                          <a:blip r:embed="rId2"/>
                          <a:stretch>
                            <a:fillRect l="-196" t="-322105" r="-196267" b="-32632"/>
                          </a:stretch>
                        </a:blipFill>
                      </a:tcPr>
                    </a:tc>
                    <a:tc>
                      <a:txBody>
                        <a:bodyPr/>
                        <a:lstStyle/>
                        <a:p>
                          <a:endParaRPr lang="en-US"/>
                        </a:p>
                      </a:txBody>
                      <a:tcPr anchor="ctr">
                        <a:blipFill>
                          <a:blip r:embed="rId2"/>
                          <a:stretch>
                            <a:fillRect l="-51256" t="-322105" r="-402" b="-32632"/>
                          </a:stretch>
                        </a:blipFill>
                      </a:tcPr>
                    </a:tc>
                    <a:extLst>
                      <a:ext uri="{0D108BD9-81ED-4DB2-BD59-A6C34878D82A}">
                        <a16:rowId xmlns:a16="http://schemas.microsoft.com/office/drawing/2014/main" val="438315891"/>
                      </a:ext>
                    </a:extLst>
                  </a:tr>
                </a:tbl>
              </a:graphicData>
            </a:graphic>
          </p:graphicFrame>
        </mc:Fallback>
      </mc:AlternateContent>
      <p:sp>
        <p:nvSpPr>
          <p:cNvPr id="4" name="TextBox 3">
            <a:extLst>
              <a:ext uri="{FF2B5EF4-FFF2-40B4-BE49-F238E27FC236}">
                <a16:creationId xmlns:a16="http://schemas.microsoft.com/office/drawing/2014/main" id="{728349B1-2282-40CE-839B-80FD260F1685}"/>
              </a:ext>
            </a:extLst>
          </p:cNvPr>
          <p:cNvSpPr txBox="1"/>
          <p:nvPr/>
        </p:nvSpPr>
        <p:spPr>
          <a:xfrm>
            <a:off x="775537" y="3807912"/>
            <a:ext cx="10640926" cy="523220"/>
          </a:xfrm>
          <a:prstGeom prst="rect">
            <a:avLst/>
          </a:prstGeom>
          <a:noFill/>
          <a:ln w="28575">
            <a:noFill/>
          </a:ln>
        </p:spPr>
        <p:txBody>
          <a:bodyPr wrap="none" rtlCol="0">
            <a:spAutoFit/>
          </a:bodyPr>
          <a:lstStyle/>
          <a:p>
            <a:r>
              <a:rPr lang="en-US" sz="2800">
                <a:solidFill>
                  <a:srgbClr val="FF0066"/>
                </a:solidFill>
                <a:latin typeface="Times New Roman" panose="02020603050405020304" pitchFamily="18" charset="0"/>
                <a:cs typeface="Times New Roman" panose="02020603050405020304" pitchFamily="18" charset="0"/>
              </a:rPr>
              <a:t>Khối lượng của electron so với khối lượng proton, nơtron như thế nào?</a:t>
            </a:r>
            <a:endParaRPr lang="en-SG" sz="2800">
              <a:solidFill>
                <a:srgbClr val="FF0066"/>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D6774B-674D-4E63-8E31-80EF1601196F}"/>
              </a:ext>
            </a:extLst>
          </p:cNvPr>
          <p:cNvSpPr txBox="1"/>
          <p:nvPr/>
        </p:nvSpPr>
        <p:spPr>
          <a:xfrm>
            <a:off x="272737" y="3755783"/>
            <a:ext cx="1164652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 Khối lượng electron nhỏ hơn rất nhiều so với khối lượng của proton, nơtron.</a:t>
            </a:r>
            <a:endParaRPr lang="en-SG"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EE32FF-C878-4A88-91D4-4B0DF7562436}"/>
                  </a:ext>
                </a:extLst>
              </p:cNvPr>
              <p:cNvSpPr txBox="1"/>
              <p:nvPr/>
            </p:nvSpPr>
            <p:spPr>
              <a:xfrm>
                <a:off x="2772092" y="4482817"/>
                <a:ext cx="7052956" cy="624786"/>
              </a:xfrm>
              <a:prstGeom prst="rect">
                <a:avLst/>
              </a:prstGeom>
              <a:noFill/>
            </p:spPr>
            <p:txBody>
              <a:bodyPr wrap="none" rtlCol="0">
                <a:spAutoFit/>
              </a:bodyPr>
              <a:lstStyle/>
              <a:p>
                <a14:m>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𝑛𝑔𝑢𝑦</m:t>
                        </m:r>
                        <m:r>
                          <a:rPr lang="en-US" sz="3200" b="0" i="1" smtClean="0">
                            <a:latin typeface="Cambria Math" panose="02040503050406030204" pitchFamily="18" charset="0"/>
                          </a:rPr>
                          <m:t>ê</m:t>
                        </m:r>
                        <m:r>
                          <a:rPr lang="en-US" sz="3200" b="0" i="1" smtClean="0">
                            <a:latin typeface="Cambria Math" panose="02040503050406030204" pitchFamily="18" charset="0"/>
                          </a:rPr>
                          <m:t>𝑛</m:t>
                        </m:r>
                        <m:r>
                          <a:rPr lang="en-US" sz="3200" b="0" i="1" smtClean="0">
                            <a:latin typeface="Cambria Math" panose="02040503050406030204" pitchFamily="18" charset="0"/>
                          </a:rPr>
                          <m:t> </m:t>
                        </m:r>
                        <m:r>
                          <a:rPr lang="en-US" sz="3200" b="0" i="1" smtClean="0">
                            <a:latin typeface="Cambria Math" panose="02040503050406030204" pitchFamily="18" charset="0"/>
                          </a:rPr>
                          <m:t>𝑡</m:t>
                        </m:r>
                        <m:r>
                          <a:rPr lang="en-US" sz="3200" b="0" i="1" smtClean="0">
                            <a:latin typeface="Cambria Math" panose="02040503050406030204" pitchFamily="18" charset="0"/>
                          </a:rPr>
                          <m:t>ử </m:t>
                        </m:r>
                      </m:sub>
                    </m:sSub>
                  </m:oMath>
                </a14:m>
                <a:r>
                  <a:rPr lang="en-SG" sz="3200">
                    <a:latin typeface="Times New Roman" panose="02020603050405020304" pitchFamily="18" charset="0"/>
                    <a:cs typeface="Times New Roman" panose="02020603050405020304" pitchFamily="18" charset="0"/>
                  </a:rPr>
                  <a:t>= </a:t>
                </a:r>
                <a14:m>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𝑒</m:t>
                        </m:r>
                      </m:sub>
                    </m:sSub>
                  </m:oMath>
                </a14:m>
                <a:r>
                  <a:rPr lang="en-SG" sz="32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𝑝</m:t>
                        </m:r>
                      </m:sub>
                    </m:sSub>
                  </m:oMath>
                </a14:m>
                <a:r>
                  <a:rPr lang="en-SG" sz="32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20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𝑛</m:t>
                        </m:r>
                      </m:sub>
                    </m:sSub>
                  </m:oMath>
                </a14:m>
                <a:r>
                  <a:rPr lang="en-SG" sz="32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𝑝</m:t>
                        </m:r>
                      </m:sub>
                    </m:sSub>
                  </m:oMath>
                </a14:m>
                <a:r>
                  <a:rPr lang="en-SG" sz="3200">
                    <a:latin typeface="Times New Roman" panose="02020603050405020304" pitchFamily="18" charset="0"/>
                    <a:cs typeface="Times New Roman" panose="02020603050405020304" pitchFamily="18" charset="0"/>
                  </a:rPr>
                  <a:t> + </a:t>
                </a:r>
                <a14:m>
                  <m:oMath xmlns:m="http://schemas.openxmlformats.org/officeDocument/2006/math">
                    <m:sSub>
                      <m:sSubPr>
                        <m:ctrlPr>
                          <a:rPr lang="en-SG" sz="3200" i="1">
                            <a:latin typeface="Cambria Math" panose="02040503050406030204" pitchFamily="18" charset="0"/>
                          </a:rPr>
                        </m:ctrlPr>
                      </m:sSubPr>
                      <m:e>
                        <m:r>
                          <a:rPr lang="en-US" sz="3200" i="1">
                            <a:latin typeface="Cambria Math" panose="02040503050406030204" pitchFamily="18" charset="0"/>
                          </a:rPr>
                          <m:t>𝑚</m:t>
                        </m:r>
                      </m:e>
                      <m:sub>
                        <m:r>
                          <a:rPr lang="en-US" sz="3200" i="1">
                            <a:latin typeface="Cambria Math" panose="02040503050406030204" pitchFamily="18" charset="0"/>
                          </a:rPr>
                          <m:t>𝑛</m:t>
                        </m:r>
                      </m:sub>
                    </m:sSub>
                  </m:oMath>
                </a14:m>
                <a:r>
                  <a:rPr lang="en-SG" sz="3200">
                    <a:latin typeface="Times New Roman" panose="02020603050405020304" pitchFamily="18"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6CEE32FF-C878-4A88-91D4-4B0DF7562436}"/>
                  </a:ext>
                </a:extLst>
              </p:cNvPr>
              <p:cNvSpPr txBox="1">
                <a:spLocks noRot="1" noChangeAspect="1" noMove="1" noResize="1" noEditPoints="1" noAdjustHandles="1" noChangeArrowheads="1" noChangeShapeType="1" noTextEdit="1"/>
              </p:cNvSpPr>
              <p:nvPr/>
            </p:nvSpPr>
            <p:spPr>
              <a:xfrm>
                <a:off x="2772092" y="4482817"/>
                <a:ext cx="7052956" cy="624786"/>
              </a:xfrm>
              <a:prstGeom prst="rect">
                <a:avLst/>
              </a:prstGeom>
              <a:blipFill>
                <a:blip r:embed="rId3"/>
                <a:stretch>
                  <a:fillRect t="-13592" b="-23301"/>
                </a:stretch>
              </a:blipFill>
            </p:spPr>
            <p:txBody>
              <a:bodyPr/>
              <a:lstStyle/>
              <a:p>
                <a:r>
                  <a:rPr lang="en-SG">
                    <a:noFill/>
                  </a:rPr>
                  <a:t> </a:t>
                </a:r>
              </a:p>
            </p:txBody>
          </p:sp>
        </mc:Fallback>
      </mc:AlternateContent>
      <p:sp>
        <p:nvSpPr>
          <p:cNvPr id="8" name="TextBox 7">
            <a:extLst>
              <a:ext uri="{FF2B5EF4-FFF2-40B4-BE49-F238E27FC236}">
                <a16:creationId xmlns:a16="http://schemas.microsoft.com/office/drawing/2014/main" id="{0667ACC3-16B1-431F-8E15-1D3A0159D530}"/>
              </a:ext>
            </a:extLst>
          </p:cNvPr>
          <p:cNvSpPr txBox="1"/>
          <p:nvPr/>
        </p:nvSpPr>
        <p:spPr>
          <a:xfrm>
            <a:off x="136366" y="5259288"/>
            <a:ext cx="11919263" cy="1323439"/>
          </a:xfrm>
          <a:prstGeom prst="rect">
            <a:avLst/>
          </a:prstGeom>
          <a:noFill/>
        </p:spPr>
        <p:txBody>
          <a:bodyPr wrap="square" rtlCol="0">
            <a:spAutoFit/>
          </a:bodyPr>
          <a:lstStyle/>
          <a:p>
            <a:r>
              <a:rPr lang="en-US" sz="4000" b="1">
                <a:solidFill>
                  <a:srgbClr val="FF0000"/>
                </a:solidFill>
                <a:latin typeface="Times New Roman" panose="02020603050405020304" pitchFamily="18" charset="0"/>
                <a:cs typeface="Times New Roman" panose="02020603050405020304" pitchFamily="18" charset="0"/>
              </a:rPr>
              <a:t>→ Khối lượng của hạt nhân được coi là khối lượng nguyên tử.</a:t>
            </a:r>
            <a:endParaRPr lang="en-SG"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CE088-E4B3-4576-8D90-C882B162C467}"/>
              </a:ext>
            </a:extLst>
          </p:cNvPr>
          <p:cNvSpPr/>
          <p:nvPr/>
        </p:nvSpPr>
        <p:spPr>
          <a:xfrm>
            <a:off x="542123" y="635212"/>
            <a:ext cx="71785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II. Hạt nhân nguyên tử </a:t>
            </a:r>
          </a:p>
        </p:txBody>
      </p:sp>
      <p:sp>
        <p:nvSpPr>
          <p:cNvPr id="6" name="TextBox 5">
            <a:extLst>
              <a:ext uri="{FF2B5EF4-FFF2-40B4-BE49-F238E27FC236}">
                <a16:creationId xmlns:a16="http://schemas.microsoft.com/office/drawing/2014/main" id="{D4232D76-DFAB-4F88-AA05-5C96DAE91AA0}"/>
              </a:ext>
            </a:extLst>
          </p:cNvPr>
          <p:cNvSpPr txBox="1"/>
          <p:nvPr/>
        </p:nvSpPr>
        <p:spPr>
          <a:xfrm>
            <a:off x="1165530" y="1819948"/>
            <a:ext cx="2965877"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Hạt nhân gồm :</a:t>
            </a:r>
            <a:endParaRPr lang="en-SG" sz="32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48C5D5D-02C7-4434-B8E0-3BCF3B7F4576}"/>
              </a:ext>
            </a:extLst>
          </p:cNvPr>
          <p:cNvSpPr txBox="1"/>
          <p:nvPr/>
        </p:nvSpPr>
        <p:spPr>
          <a:xfrm>
            <a:off x="1236287" y="2510535"/>
            <a:ext cx="6816290"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 Proton (p): mang điện tích dương (+).</a:t>
            </a:r>
            <a:endParaRPr lang="en-SG"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3F6E864-B031-416A-BBDA-B87C7E63501E}"/>
              </a:ext>
            </a:extLst>
          </p:cNvPr>
          <p:cNvSpPr txBox="1"/>
          <p:nvPr/>
        </p:nvSpPr>
        <p:spPr>
          <a:xfrm>
            <a:off x="1236287" y="3192254"/>
            <a:ext cx="5543505"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 Nơtron (n): không mang điện.</a:t>
            </a:r>
            <a:endParaRPr lang="en-SG" sz="32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D5E65CB-C5C0-4370-8D0F-6B1B9EC4EEB3}"/>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143537" y="1737675"/>
            <a:ext cx="1021993" cy="1160269"/>
          </a:xfrm>
          <a:prstGeom prst="rect">
            <a:avLst/>
          </a:prstGeom>
        </p:spPr>
      </p:pic>
      <p:sp>
        <p:nvSpPr>
          <p:cNvPr id="10" name="TextBox 9">
            <a:extLst>
              <a:ext uri="{FF2B5EF4-FFF2-40B4-BE49-F238E27FC236}">
                <a16:creationId xmlns:a16="http://schemas.microsoft.com/office/drawing/2014/main" id="{B1160E08-BC87-4713-8EC1-E7E8FF43B752}"/>
              </a:ext>
            </a:extLst>
          </p:cNvPr>
          <p:cNvSpPr txBox="1"/>
          <p:nvPr/>
        </p:nvSpPr>
        <p:spPr>
          <a:xfrm>
            <a:off x="1165530" y="3878600"/>
            <a:ext cx="4256293"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Số proton = số electron</a:t>
            </a:r>
            <a:endParaRPr lang="en-SG" sz="32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A7D423C-6F2E-4C59-ACBC-EAD1780D7E76}"/>
              </a:ext>
            </a:extLst>
          </p:cNvPr>
          <p:cNvSpPr txBox="1"/>
          <p:nvPr/>
        </p:nvSpPr>
        <p:spPr>
          <a:xfrm>
            <a:off x="1165530" y="4569187"/>
            <a:ext cx="10813364"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Các nguyên tử cùng loại đều có </a:t>
            </a:r>
            <a:r>
              <a:rPr lang="en-US" sz="3200">
                <a:solidFill>
                  <a:srgbClr val="FF0000"/>
                </a:solidFill>
                <a:latin typeface="Times New Roman" panose="02020603050405020304" pitchFamily="18" charset="0"/>
                <a:cs typeface="Times New Roman" panose="02020603050405020304" pitchFamily="18" charset="0"/>
              </a:rPr>
              <a:t>cùng số proton </a:t>
            </a:r>
            <a:r>
              <a:rPr lang="en-US" sz="3200">
                <a:latin typeface="Times New Roman" panose="02020603050405020304" pitchFamily="18" charset="0"/>
                <a:cs typeface="Times New Roman" panose="02020603050405020304" pitchFamily="18" charset="0"/>
              </a:rPr>
              <a:t>trong hạt nhân.</a:t>
            </a:r>
            <a:endParaRPr lang="en-SG" sz="32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34B082-06EB-4337-86F6-4BEE888E00E2}"/>
              </a:ext>
            </a:extLst>
          </p:cNvPr>
          <p:cNvSpPr txBox="1"/>
          <p:nvPr/>
        </p:nvSpPr>
        <p:spPr>
          <a:xfrm>
            <a:off x="1165530" y="5255533"/>
            <a:ext cx="1061947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Khối lượng của </a:t>
            </a:r>
            <a:r>
              <a:rPr lang="en-US" sz="3200">
                <a:solidFill>
                  <a:srgbClr val="FF0000"/>
                </a:solidFill>
                <a:latin typeface="Times New Roman" panose="02020603050405020304" pitchFamily="18" charset="0"/>
                <a:cs typeface="Times New Roman" panose="02020603050405020304" pitchFamily="18" charset="0"/>
              </a:rPr>
              <a:t>hạt nhân </a:t>
            </a:r>
            <a:r>
              <a:rPr lang="en-US" sz="3200">
                <a:latin typeface="Times New Roman" panose="02020603050405020304" pitchFamily="18" charset="0"/>
                <a:cs typeface="Times New Roman" panose="02020603050405020304" pitchFamily="18" charset="0"/>
              </a:rPr>
              <a:t>được coi là khối lượng </a:t>
            </a:r>
            <a:r>
              <a:rPr lang="en-US" sz="3200">
                <a:solidFill>
                  <a:srgbClr val="FF0000"/>
                </a:solidFill>
                <a:latin typeface="Times New Roman" panose="02020603050405020304" pitchFamily="18" charset="0"/>
                <a:cs typeface="Times New Roman" panose="02020603050405020304" pitchFamily="18" charset="0"/>
              </a:rPr>
              <a:t>nguyên tử</a:t>
            </a:r>
            <a:r>
              <a:rPr lang="en-US" sz="3200">
                <a:latin typeface="Times New Roman" panose="02020603050405020304" pitchFamily="18" charset="0"/>
                <a:cs typeface="Times New Roman" panose="02020603050405020304" pitchFamily="18" charset="0"/>
              </a:rPr>
              <a:t>.</a:t>
            </a:r>
            <a:endParaRPr lang="en-SG"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21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191B4-12D4-47B1-AD24-642B0F97BD66}"/>
              </a:ext>
            </a:extLst>
          </p:cNvPr>
          <p:cNvSpPr/>
          <p:nvPr/>
        </p:nvSpPr>
        <p:spPr>
          <a:xfrm>
            <a:off x="2601613" y="2111774"/>
            <a:ext cx="6988773"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a:ln/>
                <a:solidFill>
                  <a:srgbClr val="FF0000"/>
                </a:solidFill>
                <a:effectLst/>
                <a:latin typeface="Times New Roman" panose="02020603050405020304" pitchFamily="18" charset="0"/>
                <a:cs typeface="Times New Roman" panose="02020603050405020304" pitchFamily="18" charset="0"/>
              </a:rPr>
              <a:t>III. Lớp electron </a:t>
            </a:r>
          </a:p>
        </p:txBody>
      </p:sp>
      <p:sp>
        <p:nvSpPr>
          <p:cNvPr id="3" name="TextBox 2">
            <a:extLst>
              <a:ext uri="{FF2B5EF4-FFF2-40B4-BE49-F238E27FC236}">
                <a16:creationId xmlns:a16="http://schemas.microsoft.com/office/drawing/2014/main" id="{79A396FD-8B6D-4753-B608-70E0FAF5E941}"/>
              </a:ext>
            </a:extLst>
          </p:cNvPr>
          <p:cNvSpPr txBox="1"/>
          <p:nvPr/>
        </p:nvSpPr>
        <p:spPr>
          <a:xfrm>
            <a:off x="3916556" y="3545898"/>
            <a:ext cx="4358886" cy="707886"/>
          </a:xfrm>
          <a:prstGeom prst="rect">
            <a:avLst/>
          </a:prstGeom>
          <a:noFill/>
        </p:spPr>
        <p:txBody>
          <a:bodyPr wrap="none" rtlCol="0">
            <a:spAutoFit/>
          </a:bodyPr>
          <a:lstStyle/>
          <a:p>
            <a:r>
              <a:rPr lang="en-US" sz="4000">
                <a:latin typeface="Times New Roman" panose="02020603050405020304" pitchFamily="18" charset="0"/>
                <a:cs typeface="Times New Roman" panose="02020603050405020304" pitchFamily="18" charset="0"/>
              </a:rPr>
              <a:t>Xem sách giáo khoa</a:t>
            </a:r>
            <a:endParaRPr lang="en-SG"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21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87A9124-0802-47BE-A0C9-00C89ED5E0C3}"/>
              </a:ext>
            </a:extLst>
          </p:cNvPr>
          <p:cNvGrpSpPr/>
          <p:nvPr/>
        </p:nvGrpSpPr>
        <p:grpSpPr>
          <a:xfrm>
            <a:off x="4598322" y="565374"/>
            <a:ext cx="2124193" cy="2043859"/>
            <a:chOff x="7454347" y="516834"/>
            <a:chExt cx="2292626" cy="2292626"/>
          </a:xfrm>
        </p:grpSpPr>
        <p:sp>
          <p:nvSpPr>
            <p:cNvPr id="12" name="Oval 11">
              <a:extLst>
                <a:ext uri="{FF2B5EF4-FFF2-40B4-BE49-F238E27FC236}">
                  <a16:creationId xmlns:a16="http://schemas.microsoft.com/office/drawing/2014/main" id="{6D448631-DF6C-466A-AC82-56AF00B3D188}"/>
                </a:ext>
              </a:extLst>
            </p:cNvPr>
            <p:cNvSpPr/>
            <p:nvPr/>
          </p:nvSpPr>
          <p:spPr>
            <a:xfrm>
              <a:off x="7454347" y="516834"/>
              <a:ext cx="2292626" cy="229262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09526F93-6963-433E-916F-A9DEB75BDB58}"/>
                </a:ext>
              </a:extLst>
            </p:cNvPr>
            <p:cNvSpPr/>
            <p:nvPr/>
          </p:nvSpPr>
          <p:spPr>
            <a:xfrm>
              <a:off x="7757489" y="846479"/>
              <a:ext cx="1717815" cy="17178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6CA82D84-474C-41B0-A99C-3E2820583282}"/>
                </a:ext>
              </a:extLst>
            </p:cNvPr>
            <p:cNvSpPr/>
            <p:nvPr/>
          </p:nvSpPr>
          <p:spPr>
            <a:xfrm>
              <a:off x="8279293" y="1341781"/>
              <a:ext cx="642731" cy="642731"/>
            </a:xfrm>
            <a:prstGeom prst="ellipse">
              <a:avLst/>
            </a:prstGeom>
            <a:solidFill>
              <a:srgbClr val="FF0000"/>
            </a:solidFill>
            <a:ln>
              <a:solidFill>
                <a:srgbClr val="FF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Times New Roman" panose="02020603050405020304" pitchFamily="18" charset="0"/>
                  <a:cs typeface="Times New Roman" panose="02020603050405020304" pitchFamily="18" charset="0"/>
                </a:rPr>
                <a:t>6+</a:t>
              </a:r>
              <a:endParaRPr lang="en-SG" sz="160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498528AC-55FB-4501-AD5B-2EED4871B3AF}"/>
                </a:ext>
              </a:extLst>
            </p:cNvPr>
            <p:cNvSpPr/>
            <p:nvPr/>
          </p:nvSpPr>
          <p:spPr>
            <a:xfrm>
              <a:off x="8560904" y="773592"/>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035DF8F4-900E-4A0A-8CAF-C6A5C8D77394}"/>
                </a:ext>
              </a:extLst>
            </p:cNvPr>
            <p:cNvSpPr/>
            <p:nvPr/>
          </p:nvSpPr>
          <p:spPr>
            <a:xfrm>
              <a:off x="8543509" y="246821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05E8468-858E-4230-A999-3F3A9EF8D5A0}"/>
                </a:ext>
              </a:extLst>
            </p:cNvPr>
            <p:cNvSpPr/>
            <p:nvPr/>
          </p:nvSpPr>
          <p:spPr>
            <a:xfrm>
              <a:off x="7567816" y="992253"/>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FD5B34E2-5C41-4B8A-B5F2-27ECFC371433}"/>
                </a:ext>
              </a:extLst>
            </p:cNvPr>
            <p:cNvSpPr/>
            <p:nvPr/>
          </p:nvSpPr>
          <p:spPr>
            <a:xfrm>
              <a:off x="7780267" y="2491407"/>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A2ACF33-7575-4F66-87F2-6A12DBAC5FC0}"/>
                </a:ext>
              </a:extLst>
            </p:cNvPr>
            <p:cNvSpPr/>
            <p:nvPr/>
          </p:nvSpPr>
          <p:spPr>
            <a:xfrm>
              <a:off x="9458738" y="91936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EBAE0609-28E9-44D2-8C64-DD51C55E1505}"/>
                </a:ext>
              </a:extLst>
            </p:cNvPr>
            <p:cNvSpPr/>
            <p:nvPr/>
          </p:nvSpPr>
          <p:spPr>
            <a:xfrm>
              <a:off x="9385851" y="2345633"/>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E3119200-ADDB-4BC1-813B-0D6CEEC81B3A}"/>
              </a:ext>
            </a:extLst>
          </p:cNvPr>
          <p:cNvGrpSpPr/>
          <p:nvPr/>
        </p:nvGrpSpPr>
        <p:grpSpPr>
          <a:xfrm>
            <a:off x="8468159" y="108407"/>
            <a:ext cx="2876031" cy="2691062"/>
            <a:chOff x="4265696" y="3428999"/>
            <a:chExt cx="2704217" cy="2541105"/>
          </a:xfrm>
        </p:grpSpPr>
        <p:sp>
          <p:nvSpPr>
            <p:cNvPr id="22" name="Oval 21">
              <a:extLst>
                <a:ext uri="{FF2B5EF4-FFF2-40B4-BE49-F238E27FC236}">
                  <a16:creationId xmlns:a16="http://schemas.microsoft.com/office/drawing/2014/main" id="{09174541-04D2-4127-908B-37810F0D6296}"/>
                </a:ext>
              </a:extLst>
            </p:cNvPr>
            <p:cNvSpPr/>
            <p:nvPr/>
          </p:nvSpPr>
          <p:spPr>
            <a:xfrm>
              <a:off x="4363277" y="3428999"/>
              <a:ext cx="2541105" cy="25411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03A21FC0-D986-4633-8B46-5F0B266BBB6A}"/>
                </a:ext>
              </a:extLst>
            </p:cNvPr>
            <p:cNvSpPr/>
            <p:nvPr/>
          </p:nvSpPr>
          <p:spPr>
            <a:xfrm>
              <a:off x="4681831" y="3747553"/>
              <a:ext cx="1903995" cy="190399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C9A762B-F2A6-477F-A0C9-8A14ABB6B85B}"/>
                </a:ext>
              </a:extLst>
            </p:cNvPr>
            <p:cNvSpPr/>
            <p:nvPr/>
          </p:nvSpPr>
          <p:spPr>
            <a:xfrm>
              <a:off x="5007272" y="4072994"/>
              <a:ext cx="1253112" cy="12531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C5C14514-5FC3-4047-B2B7-895A4BDA64AB}"/>
                </a:ext>
              </a:extLst>
            </p:cNvPr>
            <p:cNvSpPr/>
            <p:nvPr/>
          </p:nvSpPr>
          <p:spPr>
            <a:xfrm>
              <a:off x="5277632" y="4343354"/>
              <a:ext cx="712391" cy="712391"/>
            </a:xfrm>
            <a:prstGeom prst="ellipse">
              <a:avLst/>
            </a:prstGeom>
            <a:solidFill>
              <a:srgbClr val="FF0000"/>
            </a:solidFill>
            <a:ln>
              <a:solidFill>
                <a:srgbClr val="FF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Times New Roman" panose="02020603050405020304" pitchFamily="18" charset="0"/>
                  <a:cs typeface="Times New Roman" panose="02020603050405020304" pitchFamily="18" charset="0"/>
                </a:rPr>
                <a:t>12+</a:t>
              </a:r>
              <a:endParaRPr lang="en-SG" sz="1600">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5732843D-71DC-4FB6-85EE-588D10DA8D0C}"/>
                </a:ext>
              </a:extLst>
            </p:cNvPr>
            <p:cNvSpPr/>
            <p:nvPr/>
          </p:nvSpPr>
          <p:spPr>
            <a:xfrm>
              <a:off x="5560940" y="400010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E32640AA-1B80-4F25-87F6-7C42FD7E324D}"/>
                </a:ext>
              </a:extLst>
            </p:cNvPr>
            <p:cNvSpPr/>
            <p:nvPr/>
          </p:nvSpPr>
          <p:spPr>
            <a:xfrm>
              <a:off x="5560940" y="5253218"/>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5B4A6372-8A01-4210-9A16-9EAF1DC92C97}"/>
                </a:ext>
              </a:extLst>
            </p:cNvPr>
            <p:cNvSpPr/>
            <p:nvPr/>
          </p:nvSpPr>
          <p:spPr>
            <a:xfrm>
              <a:off x="4975612" y="389077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F6C71FFF-93EF-4341-975D-5B86827C8F57}"/>
                </a:ext>
              </a:extLst>
            </p:cNvPr>
            <p:cNvSpPr/>
            <p:nvPr/>
          </p:nvSpPr>
          <p:spPr>
            <a:xfrm>
              <a:off x="4771665" y="410688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746015D5-97AB-4028-BFA0-6059F1B0B09E}"/>
                </a:ext>
              </a:extLst>
            </p:cNvPr>
            <p:cNvSpPr/>
            <p:nvPr/>
          </p:nvSpPr>
          <p:spPr>
            <a:xfrm>
              <a:off x="4698778" y="5055745"/>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1B67858E-C0D8-477E-9F79-E95AEFE55731}"/>
                </a:ext>
              </a:extLst>
            </p:cNvPr>
            <p:cNvSpPr/>
            <p:nvPr/>
          </p:nvSpPr>
          <p:spPr>
            <a:xfrm>
              <a:off x="4853025" y="5280759"/>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A83D8DA0-FA3D-43AA-A74D-749E00C8E1C8}"/>
                </a:ext>
              </a:extLst>
            </p:cNvPr>
            <p:cNvSpPr/>
            <p:nvPr/>
          </p:nvSpPr>
          <p:spPr>
            <a:xfrm>
              <a:off x="6187495" y="389077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533BBC3E-F955-4E4A-AB62-99A01365E9CF}"/>
                </a:ext>
              </a:extLst>
            </p:cNvPr>
            <p:cNvSpPr/>
            <p:nvPr/>
          </p:nvSpPr>
          <p:spPr>
            <a:xfrm>
              <a:off x="6391445" y="410688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04FD5A-5ECA-4B7B-904F-AA528EFEFE9B}"/>
                </a:ext>
              </a:extLst>
            </p:cNvPr>
            <p:cNvSpPr/>
            <p:nvPr/>
          </p:nvSpPr>
          <p:spPr>
            <a:xfrm>
              <a:off x="6180141" y="5326105"/>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61C4F297-3E95-4B51-8E8F-5B0E810F8EA7}"/>
                </a:ext>
              </a:extLst>
            </p:cNvPr>
            <p:cNvSpPr/>
            <p:nvPr/>
          </p:nvSpPr>
          <p:spPr>
            <a:xfrm>
              <a:off x="6391445" y="5107444"/>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7C6FF4A4-F26A-40A6-98CC-D5946A729102}"/>
                </a:ext>
              </a:extLst>
            </p:cNvPr>
            <p:cNvSpPr/>
            <p:nvPr/>
          </p:nvSpPr>
          <p:spPr>
            <a:xfrm>
              <a:off x="6824139" y="4626662"/>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8B0D9DB3-0122-410B-8B37-28AEC2B06552}"/>
                </a:ext>
              </a:extLst>
            </p:cNvPr>
            <p:cNvSpPr/>
            <p:nvPr/>
          </p:nvSpPr>
          <p:spPr>
            <a:xfrm>
              <a:off x="4265696" y="4699549"/>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graphicFrame>
        <p:nvGraphicFramePr>
          <p:cNvPr id="38" name="Table 38">
            <a:extLst>
              <a:ext uri="{FF2B5EF4-FFF2-40B4-BE49-F238E27FC236}">
                <a16:creationId xmlns:a16="http://schemas.microsoft.com/office/drawing/2014/main" id="{D50E681A-47F5-4641-A73C-C0CE9A3C4BF0}"/>
              </a:ext>
            </a:extLst>
          </p:cNvPr>
          <p:cNvGraphicFramePr>
            <a:graphicFrameLocks noGrp="1"/>
          </p:cNvGraphicFramePr>
          <p:nvPr>
            <p:extLst>
              <p:ext uri="{D42A27DB-BD31-4B8C-83A1-F6EECF244321}">
                <p14:modId xmlns:p14="http://schemas.microsoft.com/office/powerpoint/2010/main" val="501458804"/>
              </p:ext>
            </p:extLst>
          </p:nvPr>
        </p:nvGraphicFramePr>
        <p:xfrm>
          <a:off x="450572" y="3540481"/>
          <a:ext cx="11290855" cy="3103524"/>
        </p:xfrm>
        <a:graphic>
          <a:graphicData uri="http://schemas.openxmlformats.org/drawingml/2006/table">
            <a:tbl>
              <a:tblPr firstRow="1" bandRow="1">
                <a:tableStyleId>{5DA37D80-6434-44D0-A028-1B22A696006F}</a:tableStyleId>
              </a:tblPr>
              <a:tblGrid>
                <a:gridCol w="2258171">
                  <a:extLst>
                    <a:ext uri="{9D8B030D-6E8A-4147-A177-3AD203B41FA5}">
                      <a16:colId xmlns:a16="http://schemas.microsoft.com/office/drawing/2014/main" val="1613629200"/>
                    </a:ext>
                  </a:extLst>
                </a:gridCol>
                <a:gridCol w="2258171">
                  <a:extLst>
                    <a:ext uri="{9D8B030D-6E8A-4147-A177-3AD203B41FA5}">
                      <a16:colId xmlns:a16="http://schemas.microsoft.com/office/drawing/2014/main" val="1652127216"/>
                    </a:ext>
                  </a:extLst>
                </a:gridCol>
                <a:gridCol w="2258171">
                  <a:extLst>
                    <a:ext uri="{9D8B030D-6E8A-4147-A177-3AD203B41FA5}">
                      <a16:colId xmlns:a16="http://schemas.microsoft.com/office/drawing/2014/main" val="2576068042"/>
                    </a:ext>
                  </a:extLst>
                </a:gridCol>
                <a:gridCol w="2258171">
                  <a:extLst>
                    <a:ext uri="{9D8B030D-6E8A-4147-A177-3AD203B41FA5}">
                      <a16:colId xmlns:a16="http://schemas.microsoft.com/office/drawing/2014/main" val="3916684684"/>
                    </a:ext>
                  </a:extLst>
                </a:gridCol>
                <a:gridCol w="2258171">
                  <a:extLst>
                    <a:ext uri="{9D8B030D-6E8A-4147-A177-3AD203B41FA5}">
                      <a16:colId xmlns:a16="http://schemas.microsoft.com/office/drawing/2014/main" val="678684241"/>
                    </a:ext>
                  </a:extLst>
                </a:gridCol>
              </a:tblGrid>
              <a:tr h="728802">
                <a:tc>
                  <a:txBody>
                    <a:bodyPr/>
                    <a:lstStyle/>
                    <a:p>
                      <a:pPr algn="ctr"/>
                      <a:r>
                        <a:rPr lang="en-US" sz="2400">
                          <a:latin typeface="Times New Roman" panose="02020603050405020304" pitchFamily="18" charset="0"/>
                          <a:cs typeface="Times New Roman" panose="02020603050405020304" pitchFamily="18" charset="0"/>
                        </a:rPr>
                        <a:t>Nguyên tử</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a:latin typeface="Times New Roman" panose="02020603050405020304" pitchFamily="18" charset="0"/>
                          <a:cs typeface="Times New Roman" panose="02020603050405020304" pitchFamily="18" charset="0"/>
                        </a:rPr>
                        <a:t>Số p trong hạt nhân</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a:latin typeface="Times New Roman" panose="02020603050405020304" pitchFamily="18" charset="0"/>
                          <a:cs typeface="Times New Roman" panose="02020603050405020304" pitchFamily="18" charset="0"/>
                        </a:rPr>
                        <a:t>Số e trong nguyên tử</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a:latin typeface="Times New Roman" panose="02020603050405020304" pitchFamily="18" charset="0"/>
                          <a:cs typeface="Times New Roman" panose="02020603050405020304" pitchFamily="18" charset="0"/>
                        </a:rPr>
                        <a:t>Số lớp electron</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a:latin typeface="Times New Roman" panose="02020603050405020304" pitchFamily="18" charset="0"/>
                          <a:cs typeface="Times New Roman" panose="02020603050405020304" pitchFamily="18" charset="0"/>
                        </a:rPr>
                        <a:t>Số e lớp ngoài cùng</a:t>
                      </a:r>
                      <a:endParaRPr lang="en-SG"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06845075"/>
                  </a:ext>
                </a:extLst>
              </a:tr>
              <a:tr h="728802">
                <a:tc>
                  <a:txBody>
                    <a:bodyPr/>
                    <a:lstStyle/>
                    <a:p>
                      <a:pPr algn="ctr"/>
                      <a:r>
                        <a:rPr lang="en-US" sz="2400">
                          <a:latin typeface="Times New Roman" panose="02020603050405020304" pitchFamily="18" charset="0"/>
                          <a:cs typeface="Times New Roman" panose="02020603050405020304" pitchFamily="18" charset="0"/>
                        </a:rPr>
                        <a:t>Oxi (oxygen)</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98852627"/>
                  </a:ext>
                </a:extLst>
              </a:tr>
              <a:tr h="728802">
                <a:tc>
                  <a:txBody>
                    <a:bodyPr/>
                    <a:lstStyle/>
                    <a:p>
                      <a:pPr algn="ctr"/>
                      <a:r>
                        <a:rPr lang="en-US" sz="2400">
                          <a:latin typeface="Times New Roman" panose="02020603050405020304" pitchFamily="18" charset="0"/>
                          <a:cs typeface="Times New Roman" panose="02020603050405020304" pitchFamily="18" charset="0"/>
                        </a:rPr>
                        <a:t>Cacbon (carbon)</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32179117"/>
                  </a:ext>
                </a:extLst>
              </a:tr>
              <a:tr h="728802">
                <a:tc>
                  <a:txBody>
                    <a:bodyPr/>
                    <a:lstStyle/>
                    <a:p>
                      <a:pPr algn="ctr"/>
                      <a:r>
                        <a:rPr lang="en-US" sz="2400">
                          <a:latin typeface="Times New Roman" panose="02020603050405020304" pitchFamily="18" charset="0"/>
                          <a:cs typeface="Times New Roman" panose="02020603050405020304" pitchFamily="18" charset="0"/>
                        </a:rPr>
                        <a:t>Magie (magnesium)</a:t>
                      </a: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tc>
                  <a:txBody>
                    <a:bodyPr/>
                    <a:lstStyle/>
                    <a:p>
                      <a:pPr algn="ctr"/>
                      <a:endParaRPr lang="en-SG"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15474648"/>
                  </a:ext>
                </a:extLst>
              </a:tr>
            </a:tbl>
          </a:graphicData>
        </a:graphic>
      </p:graphicFrame>
      <p:sp>
        <p:nvSpPr>
          <p:cNvPr id="39" name="TextBox 38">
            <a:extLst>
              <a:ext uri="{FF2B5EF4-FFF2-40B4-BE49-F238E27FC236}">
                <a16:creationId xmlns:a16="http://schemas.microsoft.com/office/drawing/2014/main" id="{BD06FD44-3FF1-40A4-A0AF-1D5243528A52}"/>
              </a:ext>
            </a:extLst>
          </p:cNvPr>
          <p:cNvSpPr txBox="1"/>
          <p:nvPr/>
        </p:nvSpPr>
        <p:spPr>
          <a:xfrm>
            <a:off x="553585" y="2671773"/>
            <a:ext cx="27034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Oxi (oxygen (O))</a:t>
            </a:r>
            <a:endParaRPr lang="en-SG"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4A7651C7-BB68-47E8-A5EC-B6B4FC78E154}"/>
              </a:ext>
            </a:extLst>
          </p:cNvPr>
          <p:cNvSpPr txBox="1"/>
          <p:nvPr/>
        </p:nvSpPr>
        <p:spPr>
          <a:xfrm>
            <a:off x="4247553" y="2766561"/>
            <a:ext cx="3177210"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Cacbon (carbon (C))</a:t>
            </a:r>
            <a:endParaRPr lang="en-SG"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8D5F265F-EB05-4449-88A0-B15569FAD2A1}"/>
              </a:ext>
            </a:extLst>
          </p:cNvPr>
          <p:cNvSpPr txBox="1"/>
          <p:nvPr/>
        </p:nvSpPr>
        <p:spPr>
          <a:xfrm>
            <a:off x="7992497" y="2728422"/>
            <a:ext cx="4016471"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Magie (magnesium (Mg))</a:t>
            </a:r>
            <a:endParaRPr lang="en-SG" sz="2800">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0EC3BD4E-B26C-42DA-B073-D53235752FE6}"/>
              </a:ext>
            </a:extLst>
          </p:cNvPr>
          <p:cNvSpPr/>
          <p:nvPr/>
        </p:nvSpPr>
        <p:spPr>
          <a:xfrm>
            <a:off x="4780421" y="0"/>
            <a:ext cx="211147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a:ln/>
                <a:solidFill>
                  <a:schemeClr val="accent4"/>
                </a:solidFill>
                <a:latin typeface="Times New Roman" panose="02020603050405020304" pitchFamily="18" charset="0"/>
                <a:cs typeface="Times New Roman" panose="02020603050405020304" pitchFamily="18" charset="0"/>
              </a:rPr>
              <a:t>CỦNG CỐ</a:t>
            </a:r>
            <a:endParaRPr lang="en-US" sz="3200" b="1" cap="none" spc="0">
              <a:ln/>
              <a:solidFill>
                <a:schemeClr val="accent4"/>
              </a:solidFill>
              <a:effectLst/>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28908731-6DF3-4FC5-B68C-77105B4E6025}"/>
              </a:ext>
            </a:extLst>
          </p:cNvPr>
          <p:cNvGrpSpPr/>
          <p:nvPr/>
        </p:nvGrpSpPr>
        <p:grpSpPr>
          <a:xfrm>
            <a:off x="702602" y="565374"/>
            <a:ext cx="2241013" cy="2043859"/>
            <a:chOff x="4539825" y="565374"/>
            <a:chExt cx="2241013" cy="2043859"/>
          </a:xfrm>
        </p:grpSpPr>
        <p:grpSp>
          <p:nvGrpSpPr>
            <p:cNvPr id="47" name="Group 46">
              <a:extLst>
                <a:ext uri="{FF2B5EF4-FFF2-40B4-BE49-F238E27FC236}">
                  <a16:creationId xmlns:a16="http://schemas.microsoft.com/office/drawing/2014/main" id="{269E5B68-B6CC-4E8C-9DA8-915623124120}"/>
                </a:ext>
              </a:extLst>
            </p:cNvPr>
            <p:cNvGrpSpPr/>
            <p:nvPr/>
          </p:nvGrpSpPr>
          <p:grpSpPr>
            <a:xfrm>
              <a:off x="4598322" y="565374"/>
              <a:ext cx="2124193" cy="2043859"/>
              <a:chOff x="7454347" y="516834"/>
              <a:chExt cx="2292626" cy="2292626"/>
            </a:xfrm>
          </p:grpSpPr>
          <p:sp>
            <p:nvSpPr>
              <p:cNvPr id="50" name="Oval 49">
                <a:extLst>
                  <a:ext uri="{FF2B5EF4-FFF2-40B4-BE49-F238E27FC236}">
                    <a16:creationId xmlns:a16="http://schemas.microsoft.com/office/drawing/2014/main" id="{87EFC285-CDCB-4C7D-8B59-5E2C41731FEA}"/>
                  </a:ext>
                </a:extLst>
              </p:cNvPr>
              <p:cNvSpPr/>
              <p:nvPr/>
            </p:nvSpPr>
            <p:spPr>
              <a:xfrm>
                <a:off x="7454347" y="516834"/>
                <a:ext cx="2292626" cy="229262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804A3351-CB64-4E4A-A3F6-93CCE094C47C}"/>
                  </a:ext>
                </a:extLst>
              </p:cNvPr>
              <p:cNvSpPr/>
              <p:nvPr/>
            </p:nvSpPr>
            <p:spPr>
              <a:xfrm>
                <a:off x="7757489" y="846479"/>
                <a:ext cx="1717815" cy="17178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199A4BA3-6347-4DFA-A051-F76F28384198}"/>
                  </a:ext>
                </a:extLst>
              </p:cNvPr>
              <p:cNvSpPr/>
              <p:nvPr/>
            </p:nvSpPr>
            <p:spPr>
              <a:xfrm>
                <a:off x="8279293" y="1341781"/>
                <a:ext cx="642731" cy="642731"/>
              </a:xfrm>
              <a:prstGeom prst="ellipse">
                <a:avLst/>
              </a:prstGeom>
              <a:solidFill>
                <a:srgbClr val="FF0000"/>
              </a:solidFill>
              <a:ln>
                <a:solidFill>
                  <a:srgbClr val="FF006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latin typeface="Times New Roman" panose="02020603050405020304" pitchFamily="18" charset="0"/>
                    <a:cs typeface="Times New Roman" panose="02020603050405020304" pitchFamily="18" charset="0"/>
                  </a:rPr>
                  <a:t>8+</a:t>
                </a:r>
                <a:endParaRPr lang="en-SG" sz="160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35B888FD-565E-466C-B2D7-D6EC035C4CA2}"/>
                  </a:ext>
                </a:extLst>
              </p:cNvPr>
              <p:cNvSpPr/>
              <p:nvPr/>
            </p:nvSpPr>
            <p:spPr>
              <a:xfrm>
                <a:off x="8560904" y="773592"/>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id="{C536BC42-77F2-4098-8D09-2BC469C5E266}"/>
                  </a:ext>
                </a:extLst>
              </p:cNvPr>
              <p:cNvSpPr/>
              <p:nvPr/>
            </p:nvSpPr>
            <p:spPr>
              <a:xfrm>
                <a:off x="8543509" y="246821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50136C3B-4E6D-48C1-8BB6-5666FA17F555}"/>
                  </a:ext>
                </a:extLst>
              </p:cNvPr>
              <p:cNvSpPr/>
              <p:nvPr/>
            </p:nvSpPr>
            <p:spPr>
              <a:xfrm>
                <a:off x="7567816" y="992253"/>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2F7AAA6F-979C-4F46-A5F3-BF466FC822E3}"/>
                  </a:ext>
                </a:extLst>
              </p:cNvPr>
              <p:cNvSpPr/>
              <p:nvPr/>
            </p:nvSpPr>
            <p:spPr>
              <a:xfrm>
                <a:off x="7780267" y="2491407"/>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id="{6023B4DE-BB3E-4E38-B124-7986754D72F9}"/>
                  </a:ext>
                </a:extLst>
              </p:cNvPr>
              <p:cNvSpPr/>
              <p:nvPr/>
            </p:nvSpPr>
            <p:spPr>
              <a:xfrm>
                <a:off x="9458738" y="919366"/>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id="{75F79F42-D697-4D4B-B40B-9FA8DE523556}"/>
                  </a:ext>
                </a:extLst>
              </p:cNvPr>
              <p:cNvSpPr/>
              <p:nvPr/>
            </p:nvSpPr>
            <p:spPr>
              <a:xfrm>
                <a:off x="9385851" y="2345633"/>
                <a:ext cx="145774" cy="1457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sp>
          <p:nvSpPr>
            <p:cNvPr id="48" name="Oval 47">
              <a:extLst>
                <a:ext uri="{FF2B5EF4-FFF2-40B4-BE49-F238E27FC236}">
                  <a16:creationId xmlns:a16="http://schemas.microsoft.com/office/drawing/2014/main" id="{777B6248-EF66-4382-8933-C4215C1F78EA}"/>
                </a:ext>
              </a:extLst>
            </p:cNvPr>
            <p:cNvSpPr/>
            <p:nvPr/>
          </p:nvSpPr>
          <p:spPr>
            <a:xfrm>
              <a:off x="6645774" y="1518845"/>
              <a:ext cx="135064" cy="1299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92DFB552-70F8-4C49-8509-6DF063020E9E}"/>
                </a:ext>
              </a:extLst>
            </p:cNvPr>
            <p:cNvSpPr/>
            <p:nvPr/>
          </p:nvSpPr>
          <p:spPr>
            <a:xfrm>
              <a:off x="4539825" y="1624959"/>
              <a:ext cx="135064" cy="1299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6700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F86765F-BF40-4AD3-87D0-C89D63943033}"/>
              </a:ext>
            </a:extLst>
          </p:cNvPr>
          <p:cNvSpPr/>
          <p:nvPr/>
        </p:nvSpPr>
        <p:spPr>
          <a:xfrm>
            <a:off x="4111817" y="180508"/>
            <a:ext cx="4553881"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latin typeface="Times New Roman" panose="02020603050405020304" pitchFamily="18" charset="0"/>
                <a:cs typeface="Times New Roman" panose="02020603050405020304" pitchFamily="18" charset="0"/>
              </a:rPr>
              <a:t>CỦNG CỐ</a:t>
            </a:r>
            <a:endParaRPr lang="en-US" sz="5400" b="1" cap="none" spc="0">
              <a:ln/>
              <a:solidFill>
                <a:schemeClr val="accent4"/>
              </a:solidFill>
              <a:effectLst/>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B5FB97D6-FFB1-41B9-8A36-8DBCD46944EC}"/>
              </a:ext>
            </a:extLst>
          </p:cNvPr>
          <p:cNvSpPr txBox="1"/>
          <p:nvPr/>
        </p:nvSpPr>
        <p:spPr>
          <a:xfrm flipH="1">
            <a:off x="1529529" y="1218619"/>
            <a:ext cx="8554942"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Câu 1: Trong nguyên tử, hạt mang điện là:</a:t>
            </a:r>
            <a:endParaRPr lang="en-SG" sz="360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DD237D7-8DE6-4125-BE0B-B5D882476E8C}"/>
              </a:ext>
            </a:extLst>
          </p:cNvPr>
          <p:cNvSpPr txBox="1"/>
          <p:nvPr/>
        </p:nvSpPr>
        <p:spPr>
          <a:xfrm>
            <a:off x="1696456" y="2117322"/>
            <a:ext cx="206979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A. Nơtron</a:t>
            </a:r>
            <a:endParaRPr lang="en-SG" sz="360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24BE19DA-3F2E-4417-85C2-151E1E6E352D}"/>
              </a:ext>
            </a:extLst>
          </p:cNvPr>
          <p:cNvSpPr txBox="1"/>
          <p:nvPr/>
        </p:nvSpPr>
        <p:spPr>
          <a:xfrm>
            <a:off x="1696456" y="2922557"/>
            <a:ext cx="372845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B. Electron, nơtron</a:t>
            </a:r>
            <a:endParaRPr lang="en-SG" sz="360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9216DCA3-75DD-4647-B17E-7FC6049B560D}"/>
              </a:ext>
            </a:extLst>
          </p:cNvPr>
          <p:cNvSpPr txBox="1"/>
          <p:nvPr/>
        </p:nvSpPr>
        <p:spPr>
          <a:xfrm>
            <a:off x="6613393" y="2117322"/>
            <a:ext cx="3695114"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C. Electron, proton</a:t>
            </a:r>
            <a:endParaRPr lang="en-SG" sz="360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51B417EB-88DE-44E3-A90F-14A3EB6B20EB}"/>
              </a:ext>
            </a:extLst>
          </p:cNvPr>
          <p:cNvSpPr txBox="1"/>
          <p:nvPr/>
        </p:nvSpPr>
        <p:spPr>
          <a:xfrm>
            <a:off x="6613393" y="2922557"/>
            <a:ext cx="3471078"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D. Proton, nơtron</a:t>
            </a:r>
            <a:endParaRPr lang="en-SG" sz="360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DCC135B7-4611-4CFA-84DF-5E995E686340}"/>
              </a:ext>
            </a:extLst>
          </p:cNvPr>
          <p:cNvSpPr txBox="1"/>
          <p:nvPr/>
        </p:nvSpPr>
        <p:spPr>
          <a:xfrm flipH="1">
            <a:off x="0" y="3678532"/>
            <a:ext cx="12192000"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Câu 2: Hạt nhân nguyên tử do những loại hạt nào cấu tạo thành?</a:t>
            </a:r>
            <a:endParaRPr lang="en-SG" sz="3600">
              <a:solidFill>
                <a:srgbClr val="FF0000"/>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39AF4F82-12C4-4960-8E0A-6CF1A7CD9CA0}"/>
              </a:ext>
            </a:extLst>
          </p:cNvPr>
          <p:cNvSpPr txBox="1"/>
          <p:nvPr/>
        </p:nvSpPr>
        <p:spPr>
          <a:xfrm>
            <a:off x="1696456" y="4554357"/>
            <a:ext cx="2313454"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A. Electron</a:t>
            </a:r>
            <a:endParaRPr lang="en-SG" sz="360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D7ADF7A7-07B9-4FA8-BB34-8C2DC3EF745B}"/>
              </a:ext>
            </a:extLst>
          </p:cNvPr>
          <p:cNvSpPr txBox="1"/>
          <p:nvPr/>
        </p:nvSpPr>
        <p:spPr>
          <a:xfrm>
            <a:off x="1696456" y="5359592"/>
            <a:ext cx="372845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B. Electron, nơtron</a:t>
            </a:r>
            <a:endParaRPr lang="en-SG" sz="360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E83D8AB1-8712-44A6-B165-6E870563E39F}"/>
              </a:ext>
            </a:extLst>
          </p:cNvPr>
          <p:cNvSpPr txBox="1"/>
          <p:nvPr/>
        </p:nvSpPr>
        <p:spPr>
          <a:xfrm>
            <a:off x="6613393" y="4554357"/>
            <a:ext cx="5216941"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C. Electron, proton, nơtron</a:t>
            </a:r>
            <a:endParaRPr lang="en-SG" sz="360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D361667E-A6C1-46A8-AD4F-7F1C2A3815A8}"/>
              </a:ext>
            </a:extLst>
          </p:cNvPr>
          <p:cNvSpPr txBox="1"/>
          <p:nvPr/>
        </p:nvSpPr>
        <p:spPr>
          <a:xfrm>
            <a:off x="6613393" y="5359592"/>
            <a:ext cx="3471078"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D. Proton, nơtron</a:t>
            </a:r>
            <a:endParaRPr lang="en-SG"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4"/>
                                        </p:tgtEl>
                                        <p:attrNameLst>
                                          <p:attrName>style.color</p:attrName>
                                        </p:attrNameLst>
                                      </p:cBhvr>
                                      <p:to>
                                        <p:clrVal>
                                          <a:srgbClr val="FF0000"/>
                                        </p:clrVal>
                                      </p:to>
                                    </p:set>
                                    <p:set>
                                      <p:cBhvr>
                                        <p:cTn id="7" dur="500" fill="hold"/>
                                        <p:tgtEl>
                                          <p:spTgt spid="64"/>
                                        </p:tgtEl>
                                        <p:attrNameLst>
                                          <p:attrName>fillcolor</p:attrName>
                                        </p:attrNameLst>
                                      </p:cBhvr>
                                      <p:to>
                                        <p:clrVal>
                                          <a:srgbClr val="FF0000"/>
                                        </p:clrVal>
                                      </p:to>
                                    </p:set>
                                    <p:set>
                                      <p:cBhvr>
                                        <p:cTn id="8" dur="500" fill="hold"/>
                                        <p:tgtEl>
                                          <p:spTgt spid="6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1" nodeType="clickEffect">
                                  <p:stCondLst>
                                    <p:cond delay="0"/>
                                  </p:stCondLst>
                                  <p:iterate type="lt">
                                    <p:tmPct val="4000"/>
                                  </p:iterate>
                                  <p:childTnLst>
                                    <p:set>
                                      <p:cBhvr override="childStyle">
                                        <p:cTn id="24" dur="500" fill="hold"/>
                                        <p:tgtEl>
                                          <p:spTgt spid="70"/>
                                        </p:tgtEl>
                                        <p:attrNameLst>
                                          <p:attrName>style.color</p:attrName>
                                        </p:attrNameLst>
                                      </p:cBhvr>
                                      <p:to>
                                        <p:clrVal>
                                          <a:srgbClr val="FF0000"/>
                                        </p:clrVal>
                                      </p:to>
                                    </p:set>
                                    <p:set>
                                      <p:cBhvr>
                                        <p:cTn id="25" dur="500" fill="hold"/>
                                        <p:tgtEl>
                                          <p:spTgt spid="70"/>
                                        </p:tgtEl>
                                        <p:attrNameLst>
                                          <p:attrName>fillcolor</p:attrName>
                                        </p:attrNameLst>
                                      </p:cBhvr>
                                      <p:to>
                                        <p:clrVal>
                                          <a:srgbClr val="FF0000"/>
                                        </p:clrVal>
                                      </p:to>
                                    </p:set>
                                    <p:set>
                                      <p:cBhvr>
                                        <p:cTn id="26" dur="500" fill="hold"/>
                                        <p:tgtEl>
                                          <p:spTgt spid="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7" grpId="0"/>
      <p:bldP spid="68" grpId="0"/>
      <p:bldP spid="69" grpId="0"/>
      <p:bldP spid="70" grpId="0"/>
      <p:bldP spid="7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3EA33D-92F3-45DB-98E2-DB441B6189DF}"/>
              </a:ext>
            </a:extLst>
          </p:cNvPr>
          <p:cNvSpPr txBox="1"/>
          <p:nvPr/>
        </p:nvSpPr>
        <p:spPr>
          <a:xfrm flipH="1">
            <a:off x="808382" y="1372653"/>
            <a:ext cx="10986052"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Câu 3: Nguyên tử được cấu tạo từ mấy loại hạt cơ bản?</a:t>
            </a:r>
            <a:endParaRPr lang="en-SG" sz="360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CD92BB5-3D55-4169-8AA8-5E2F7D162E46}"/>
              </a:ext>
            </a:extLst>
          </p:cNvPr>
          <p:cNvSpPr txBox="1"/>
          <p:nvPr/>
        </p:nvSpPr>
        <p:spPr>
          <a:xfrm>
            <a:off x="1696456" y="2117322"/>
            <a:ext cx="979755"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A. 2</a:t>
            </a:r>
            <a:endParaRPr lang="en-SG" sz="3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5A5F9A9-0DA1-4473-AF1C-DDF3F2C37313}"/>
              </a:ext>
            </a:extLst>
          </p:cNvPr>
          <p:cNvSpPr txBox="1"/>
          <p:nvPr/>
        </p:nvSpPr>
        <p:spPr>
          <a:xfrm>
            <a:off x="1696456" y="2922557"/>
            <a:ext cx="95410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B. 3</a:t>
            </a:r>
            <a:endParaRPr lang="en-SG" sz="3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8E2364-F4FC-47DB-8CF2-CDE71D159ACB}"/>
              </a:ext>
            </a:extLst>
          </p:cNvPr>
          <p:cNvSpPr txBox="1"/>
          <p:nvPr/>
        </p:nvSpPr>
        <p:spPr>
          <a:xfrm>
            <a:off x="6613393" y="2117322"/>
            <a:ext cx="95410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C. 1</a:t>
            </a:r>
            <a:endParaRPr lang="en-SG" sz="36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5244F65-272B-42B0-8B32-6123767ADF3F}"/>
              </a:ext>
            </a:extLst>
          </p:cNvPr>
          <p:cNvSpPr txBox="1"/>
          <p:nvPr/>
        </p:nvSpPr>
        <p:spPr>
          <a:xfrm>
            <a:off x="6613393" y="2922557"/>
            <a:ext cx="979755"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D. 4</a:t>
            </a:r>
            <a:endParaRPr lang="en-SG"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2E7CF33-5543-48D2-92A1-9AA9DBB2DBE4}"/>
              </a:ext>
            </a:extLst>
          </p:cNvPr>
          <p:cNvSpPr txBox="1"/>
          <p:nvPr/>
        </p:nvSpPr>
        <p:spPr>
          <a:xfrm flipH="1">
            <a:off x="808382" y="3823104"/>
            <a:ext cx="10986052" cy="1200329"/>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Câu 4: Nguyên tử Canxi (Ca) có 20 proton. Xác định số electron?</a:t>
            </a:r>
            <a:endParaRPr lang="en-SG" sz="360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169383E-92F3-427D-811F-8AB8FAE97C1C}"/>
              </a:ext>
            </a:extLst>
          </p:cNvPr>
          <p:cNvSpPr txBox="1"/>
          <p:nvPr/>
        </p:nvSpPr>
        <p:spPr>
          <a:xfrm>
            <a:off x="1670423" y="5039570"/>
            <a:ext cx="1210588"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A. 20</a:t>
            </a:r>
            <a:endParaRPr lang="en-SG" sz="36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1B8037B-DB92-43FD-A240-9B4C92699E30}"/>
              </a:ext>
            </a:extLst>
          </p:cNvPr>
          <p:cNvSpPr txBox="1"/>
          <p:nvPr/>
        </p:nvSpPr>
        <p:spPr>
          <a:xfrm>
            <a:off x="1670423" y="5844805"/>
            <a:ext cx="1184940"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B. 18</a:t>
            </a:r>
            <a:endParaRPr lang="en-SG" sz="36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14A253-26D3-4653-AB51-5530D8E04F9B}"/>
              </a:ext>
            </a:extLst>
          </p:cNvPr>
          <p:cNvSpPr txBox="1"/>
          <p:nvPr/>
        </p:nvSpPr>
        <p:spPr>
          <a:xfrm>
            <a:off x="6587360" y="5039570"/>
            <a:ext cx="1184940"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C. 17</a:t>
            </a:r>
            <a:endParaRPr lang="en-SG" sz="36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BC08DF9-3A0A-4C50-B22D-58CE380ED884}"/>
              </a:ext>
            </a:extLst>
          </p:cNvPr>
          <p:cNvSpPr txBox="1"/>
          <p:nvPr/>
        </p:nvSpPr>
        <p:spPr>
          <a:xfrm>
            <a:off x="6587360" y="5844805"/>
            <a:ext cx="1210588"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D. 19</a:t>
            </a:r>
            <a:endParaRPr lang="en-SG" sz="36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DF1127F4-8EC4-4D12-BAA3-41C984A0E090}"/>
              </a:ext>
            </a:extLst>
          </p:cNvPr>
          <p:cNvSpPr/>
          <p:nvPr/>
        </p:nvSpPr>
        <p:spPr>
          <a:xfrm>
            <a:off x="4111817" y="180508"/>
            <a:ext cx="4553881"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latin typeface="Times New Roman" panose="02020603050405020304" pitchFamily="18" charset="0"/>
                <a:cs typeface="Times New Roman" panose="02020603050405020304" pitchFamily="18" charset="0"/>
              </a:rPr>
              <a:t>CỦNG CỐ</a:t>
            </a:r>
            <a:endParaRPr lang="en-US" sz="5400" b="1" cap="none" spc="0">
              <a:ln/>
              <a:solidFill>
                <a:schemeClr val="accent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6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1" nodeType="clickEffect">
                                  <p:stCondLst>
                                    <p:cond delay="0"/>
                                  </p:stCondLst>
                                  <p:iterate type="lt">
                                    <p:tmPct val="4000"/>
                                  </p:iterate>
                                  <p:childTnLst>
                                    <p:set>
                                      <p:cBhvr override="childStyle">
                                        <p:cTn id="24" dur="500" fill="hold"/>
                                        <p:tgtEl>
                                          <p:spTgt spid="13"/>
                                        </p:tgtEl>
                                        <p:attrNameLst>
                                          <p:attrName>style.color</p:attrName>
                                        </p:attrNameLst>
                                      </p:cBhvr>
                                      <p:to>
                                        <p:clrVal>
                                          <a:srgbClr val="FF0000"/>
                                        </p:clrVal>
                                      </p:to>
                                    </p:set>
                                    <p:set>
                                      <p:cBhvr>
                                        <p:cTn id="25" dur="500" fill="hold"/>
                                        <p:tgtEl>
                                          <p:spTgt spid="13"/>
                                        </p:tgtEl>
                                        <p:attrNameLst>
                                          <p:attrName>fillcolor</p:attrName>
                                        </p:attrNameLst>
                                      </p:cBhvr>
                                      <p:to>
                                        <p:clrVal>
                                          <a:srgbClr val="FF0000"/>
                                        </p:clrVal>
                                      </p:to>
                                    </p:set>
                                    <p:set>
                                      <p:cBhvr>
                                        <p:cTn id="26"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3" grpId="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9E6FED-596D-4C2F-B2B7-D717CCC72CE6}"/>
              </a:ext>
            </a:extLst>
          </p:cNvPr>
          <p:cNvSpPr/>
          <p:nvPr/>
        </p:nvSpPr>
        <p:spPr>
          <a:xfrm>
            <a:off x="3436680" y="2705725"/>
            <a:ext cx="831445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a:ln w="38100">
                  <a:solidFill>
                    <a:srgbClr val="FF0000"/>
                  </a:solidFill>
                </a:ln>
                <a:solidFill>
                  <a:srgbClr val="FF0000"/>
                </a:solidFill>
                <a:effectLst/>
                <a:latin typeface="Times New Roman" panose="02020603050405020304" pitchFamily="18" charset="0"/>
                <a:cs typeface="Times New Roman" panose="02020603050405020304" pitchFamily="18" charset="0"/>
              </a:rPr>
              <a:t>Bài 4: NGUYÊN TỬ</a:t>
            </a:r>
          </a:p>
        </p:txBody>
      </p:sp>
    </p:spTree>
    <p:extLst>
      <p:ext uri="{BB962C8B-B14F-4D97-AF65-F5344CB8AC3E}">
        <p14:creationId xmlns:p14="http://schemas.microsoft.com/office/powerpoint/2010/main" val="65027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2BC0E-0B81-4E18-8114-440F44572DAF}"/>
              </a:ext>
            </a:extLst>
          </p:cNvPr>
          <p:cNvSpPr/>
          <p:nvPr/>
        </p:nvSpPr>
        <p:spPr>
          <a:xfrm>
            <a:off x="689712" y="3105443"/>
            <a:ext cx="10812575" cy="1754326"/>
          </a:xfrm>
          <a:prstGeom prst="rect">
            <a:avLst/>
          </a:prstGeom>
          <a:noFill/>
        </p:spPr>
        <p:txBody>
          <a:bodyPr wrap="none" lIns="91440" tIns="45720" rIns="91440" bIns="45720">
            <a:spAutoFit/>
          </a:bodyPr>
          <a:lstStyle/>
          <a:p>
            <a:pPr algn="ctr"/>
            <a:r>
              <a:rPr lang="en-US" sz="5400">
                <a:ln w="0"/>
                <a:solidFill>
                  <a:srgbClr val="FF0000"/>
                </a:solidFill>
                <a:latin typeface="Times New Roman" panose="02020603050405020304" pitchFamily="18" charset="0"/>
                <a:cs typeface="Times New Roman" panose="02020603050405020304" pitchFamily="18" charset="0"/>
              </a:rPr>
              <a:t>Dặn dò</a:t>
            </a:r>
          </a:p>
          <a:p>
            <a:pPr algn="ctr"/>
            <a:r>
              <a:rPr lang="en-US" sz="5400">
                <a:ln w="0"/>
                <a:solidFill>
                  <a:srgbClr val="FF0000"/>
                </a:solidFill>
                <a:latin typeface="Times New Roman" panose="02020603050405020304" pitchFamily="18" charset="0"/>
                <a:cs typeface="Times New Roman" panose="02020603050405020304" pitchFamily="18" charset="0"/>
              </a:rPr>
              <a:t> Xem trước bài “</a:t>
            </a:r>
            <a:r>
              <a:rPr lang="en-US" sz="5400" b="1">
                <a:ln w="0"/>
                <a:solidFill>
                  <a:srgbClr val="FF0000"/>
                </a:solidFill>
                <a:latin typeface="Times New Roman" panose="02020603050405020304" pitchFamily="18" charset="0"/>
                <a:cs typeface="Times New Roman" panose="02020603050405020304" pitchFamily="18" charset="0"/>
              </a:rPr>
              <a:t>Nguyên tố hóa học</a:t>
            </a:r>
            <a:r>
              <a:rPr lang="en-US" sz="5400">
                <a:ln w="0"/>
                <a:solidFill>
                  <a:srgbClr val="FF0000"/>
                </a:solidFill>
                <a:latin typeface="Times New Roman" panose="02020603050405020304" pitchFamily="18" charset="0"/>
                <a:cs typeface="Times New Roman" panose="02020603050405020304" pitchFamily="18" charset="0"/>
              </a:rPr>
              <a:t>”.</a:t>
            </a:r>
            <a:endParaRPr lang="en-US" sz="5400" b="0" cap="none" spc="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6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53C7FAF-5D62-4A1D-9A41-6AC40D48FD0D}"/>
              </a:ext>
            </a:extLst>
          </p:cNvPr>
          <p:cNvSpPr/>
          <p:nvPr/>
        </p:nvSpPr>
        <p:spPr>
          <a:xfrm>
            <a:off x="4827562" y="1320466"/>
            <a:ext cx="5624733" cy="1336431"/>
          </a:xfrm>
          <a:prstGeom prst="roundRect">
            <a:avLst/>
          </a:prstGeom>
          <a:solidFill>
            <a:srgbClr val="C00000"/>
          </a:solidFill>
          <a:ln w="38100">
            <a:solidFill>
              <a:srgbClr val="C00000"/>
            </a:solidFill>
          </a:ln>
          <a:effectLst>
            <a:glow rad="139700">
              <a:schemeClr val="accent1">
                <a:satMod val="175000"/>
                <a:alpha val="40000"/>
              </a:schemeClr>
            </a:glow>
          </a:effectLst>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I. NGUYÊN TỬ LÀ GÌ?</a:t>
            </a:r>
            <a:endParaRPr lang="en-SG" sz="3600" b="1">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11DD7907-CD5E-4555-93E9-9D3CC3DBD95B}"/>
              </a:ext>
            </a:extLst>
          </p:cNvPr>
          <p:cNvSpPr/>
          <p:nvPr/>
        </p:nvSpPr>
        <p:spPr>
          <a:xfrm>
            <a:off x="5624733" y="3016966"/>
            <a:ext cx="6360941" cy="1336431"/>
          </a:xfrm>
          <a:prstGeom prst="roundRect">
            <a:avLst/>
          </a:prstGeom>
          <a:solidFill>
            <a:schemeClr val="bg2"/>
          </a:solidFill>
          <a:ln w="38100">
            <a:solidFill>
              <a:schemeClr val="bg2"/>
            </a:solidFill>
          </a:ln>
          <a:effectLst>
            <a:glow rad="139700">
              <a:schemeClr val="accent2">
                <a:satMod val="175000"/>
                <a:alpha val="40000"/>
              </a:schemeClr>
            </a:glow>
          </a:effectLst>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II. HẠT NHÂN NGUYÊN TỬ</a:t>
            </a:r>
            <a:endParaRPr lang="en-SG" sz="3600" b="1">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F5A04B0-53AC-46A5-AD9F-1D503037FDC0}"/>
              </a:ext>
            </a:extLst>
          </p:cNvPr>
          <p:cNvSpPr/>
          <p:nvPr/>
        </p:nvSpPr>
        <p:spPr>
          <a:xfrm>
            <a:off x="4827561" y="4634750"/>
            <a:ext cx="5624733" cy="1336431"/>
          </a:xfrm>
          <a:prstGeom prst="roundRect">
            <a:avLst/>
          </a:prstGeom>
          <a:solidFill>
            <a:srgbClr val="C00000"/>
          </a:solidFill>
          <a:ln w="38100">
            <a:solidFill>
              <a:srgbClr val="C00000"/>
            </a:solidFill>
          </a:ln>
          <a:effectLst>
            <a:glow rad="139700">
              <a:schemeClr val="accent1">
                <a:satMod val="175000"/>
                <a:alpha val="40000"/>
              </a:schemeClr>
            </a:glow>
          </a:effectLst>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III. LỚP ELECTRON</a:t>
            </a:r>
            <a:endParaRPr lang="en-SG" sz="3600" b="1">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FAE23E51-2C57-4FA7-9D1B-2A406CC7A95A}"/>
              </a:ext>
            </a:extLst>
          </p:cNvPr>
          <p:cNvSpPr/>
          <p:nvPr/>
        </p:nvSpPr>
        <p:spPr>
          <a:xfrm>
            <a:off x="548640" y="1320466"/>
            <a:ext cx="4278921" cy="4650715"/>
          </a:xfrm>
          <a:prstGeom prst="ellipse">
            <a:avLst/>
          </a:prstGeom>
          <a:solidFill>
            <a:srgbClr val="FF0000"/>
          </a:solidFill>
          <a:ln>
            <a:solidFill>
              <a:srgbClr val="FF0000"/>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a:t>
            </a:r>
            <a:endParaRPr lang="en-US" sz="7200" b="1" cap="none" spc="0">
              <a:ln w="38100">
                <a:solidFill>
                  <a:schemeClr val="tx1"/>
                </a:solid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54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84A149-F26E-482E-8AA0-B5405D22F0B2}"/>
              </a:ext>
            </a:extLst>
          </p:cNvPr>
          <p:cNvSpPr/>
          <p:nvPr/>
        </p:nvSpPr>
        <p:spPr>
          <a:xfrm>
            <a:off x="576775" y="1983545"/>
            <a:ext cx="3376246" cy="3376246"/>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Times New Roman" panose="02020603050405020304" pitchFamily="18" charset="0"/>
                <a:cs typeface="Times New Roman" panose="02020603050405020304" pitchFamily="18" charset="0"/>
              </a:rPr>
              <a:t>Chất có ở đâu ?</a:t>
            </a:r>
            <a:endParaRPr lang="en-SG" sz="600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7A40CAA-85B7-41FC-8601-1573CC98192D}"/>
              </a:ext>
            </a:extLst>
          </p:cNvPr>
          <p:cNvSpPr/>
          <p:nvPr/>
        </p:nvSpPr>
        <p:spPr>
          <a:xfrm>
            <a:off x="4407877" y="3120684"/>
            <a:ext cx="3376246" cy="3376246"/>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Chất có ở xung quanh chúng ta</a:t>
            </a:r>
            <a:endParaRPr lang="en-SG" sz="440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22862AF4-F1DE-4EEB-B8FA-A010172C73FC}"/>
              </a:ext>
            </a:extLst>
          </p:cNvPr>
          <p:cNvSpPr/>
          <p:nvPr/>
        </p:nvSpPr>
        <p:spPr>
          <a:xfrm>
            <a:off x="8238979" y="1983545"/>
            <a:ext cx="3376246" cy="3376246"/>
          </a:xfrm>
          <a:prstGeom prst="ellipse">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Times New Roman" panose="02020603050405020304" pitchFamily="18" charset="0"/>
                <a:cs typeface="Times New Roman" panose="02020603050405020304" pitchFamily="18" charset="0"/>
              </a:rPr>
              <a:t>Vậy chất được tạo ra từ đâu?</a:t>
            </a:r>
            <a:endParaRPr lang="en-SG" sz="440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5AAD0577-3ABB-4C43-914E-925A848481FB}"/>
              </a:ext>
            </a:extLst>
          </p:cNvPr>
          <p:cNvCxnSpPr>
            <a:cxnSpLocks/>
            <a:endCxn id="2" idx="0"/>
          </p:cNvCxnSpPr>
          <p:nvPr/>
        </p:nvCxnSpPr>
        <p:spPr>
          <a:xfrm>
            <a:off x="1758462" y="1153551"/>
            <a:ext cx="506436" cy="829994"/>
          </a:xfrm>
          <a:prstGeom prst="line">
            <a:avLst/>
          </a:prstGeom>
          <a:ln w="38100">
            <a:solidFill>
              <a:srgbClr val="C00000"/>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17175D1-508E-4F62-8AAC-544EC5F63F18}"/>
              </a:ext>
            </a:extLst>
          </p:cNvPr>
          <p:cNvCxnSpPr>
            <a:cxnSpLocks/>
            <a:stCxn id="3" idx="0"/>
          </p:cNvCxnSpPr>
          <p:nvPr/>
        </p:nvCxnSpPr>
        <p:spPr>
          <a:xfrm flipV="1">
            <a:off x="6096000" y="844062"/>
            <a:ext cx="0" cy="2276622"/>
          </a:xfrm>
          <a:prstGeom prst="line">
            <a:avLst/>
          </a:prstGeom>
          <a:ln w="38100">
            <a:solidFill>
              <a:srgbClr val="C00000"/>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4326C004-760E-4F57-B833-A2D4AA5B45AD}"/>
              </a:ext>
            </a:extLst>
          </p:cNvPr>
          <p:cNvCxnSpPr>
            <a:cxnSpLocks/>
            <a:stCxn id="4" idx="0"/>
          </p:cNvCxnSpPr>
          <p:nvPr/>
        </p:nvCxnSpPr>
        <p:spPr>
          <a:xfrm flipV="1">
            <a:off x="9927102" y="1498209"/>
            <a:ext cx="506436" cy="485336"/>
          </a:xfrm>
          <a:prstGeom prst="line">
            <a:avLst/>
          </a:prstGeom>
          <a:ln w="38100">
            <a:solidFill>
              <a:srgbClr val="C00000"/>
            </a:solidFill>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59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753AD7-7591-4547-B52A-4C394B209F02}"/>
              </a:ext>
            </a:extLst>
          </p:cNvPr>
          <p:cNvSpPr/>
          <p:nvPr/>
        </p:nvSpPr>
        <p:spPr>
          <a:xfrm>
            <a:off x="145235" y="263892"/>
            <a:ext cx="58320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 Nguyên tử là gì?</a:t>
            </a:r>
          </a:p>
        </p:txBody>
      </p:sp>
      <p:grpSp>
        <p:nvGrpSpPr>
          <p:cNvPr id="60" name="Group 59">
            <a:extLst>
              <a:ext uri="{FF2B5EF4-FFF2-40B4-BE49-F238E27FC236}">
                <a16:creationId xmlns:a16="http://schemas.microsoft.com/office/drawing/2014/main" id="{0ED79990-87B2-436E-B946-69D5FD684E2F}"/>
              </a:ext>
            </a:extLst>
          </p:cNvPr>
          <p:cNvGrpSpPr/>
          <p:nvPr/>
        </p:nvGrpSpPr>
        <p:grpSpPr>
          <a:xfrm>
            <a:off x="5438897" y="1759803"/>
            <a:ext cx="2266120" cy="3033594"/>
            <a:chOff x="1033669" y="2332379"/>
            <a:chExt cx="2266120" cy="3033594"/>
          </a:xfrm>
          <a:effectLst>
            <a:glow rad="63500">
              <a:schemeClr val="accent4">
                <a:satMod val="175000"/>
                <a:alpha val="40000"/>
              </a:schemeClr>
            </a:glow>
            <a:outerShdw blurRad="203200" dist="76200" dir="18000000" algn="br" rotWithShape="0">
              <a:prstClr val="black">
                <a:alpha val="40000"/>
              </a:prstClr>
            </a:outerShdw>
          </a:effectLst>
        </p:grpSpPr>
        <p:sp>
          <p:nvSpPr>
            <p:cNvPr id="22" name="Rectangle 21">
              <a:extLst>
                <a:ext uri="{FF2B5EF4-FFF2-40B4-BE49-F238E27FC236}">
                  <a16:creationId xmlns:a16="http://schemas.microsoft.com/office/drawing/2014/main" id="{CCA6BF5E-4FEF-45F6-A976-251753D3DC13}"/>
                </a:ext>
              </a:extLst>
            </p:cNvPr>
            <p:cNvSpPr/>
            <p:nvPr/>
          </p:nvSpPr>
          <p:spPr>
            <a:xfrm>
              <a:off x="1033670" y="2332382"/>
              <a:ext cx="2266118" cy="303359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6B02FC07-60D5-40CF-83D7-C7F2E2473DB6}"/>
                </a:ext>
              </a:extLst>
            </p:cNvPr>
            <p:cNvSpPr/>
            <p:nvPr/>
          </p:nvSpPr>
          <p:spPr>
            <a:xfrm>
              <a:off x="1033671" y="2332383"/>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5ADBCE6D-CA07-4902-A16E-EAFCD28C2856}"/>
                </a:ext>
              </a:extLst>
            </p:cNvPr>
            <p:cNvSpPr/>
            <p:nvPr/>
          </p:nvSpPr>
          <p:spPr>
            <a:xfrm>
              <a:off x="1789043" y="2332382"/>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CA8199D0-2D37-4255-A8DD-4CD4DADCD6BD}"/>
                </a:ext>
              </a:extLst>
            </p:cNvPr>
            <p:cNvSpPr/>
            <p:nvPr/>
          </p:nvSpPr>
          <p:spPr>
            <a:xfrm>
              <a:off x="1033671" y="3087755"/>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FEE5D900-5B26-4F9F-8980-EA5432C47225}"/>
                </a:ext>
              </a:extLst>
            </p:cNvPr>
            <p:cNvSpPr/>
            <p:nvPr/>
          </p:nvSpPr>
          <p:spPr>
            <a:xfrm>
              <a:off x="1789043" y="3087754"/>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76718364-CB17-4558-9122-97518C1C74D2}"/>
                </a:ext>
              </a:extLst>
            </p:cNvPr>
            <p:cNvSpPr/>
            <p:nvPr/>
          </p:nvSpPr>
          <p:spPr>
            <a:xfrm>
              <a:off x="1033670" y="3843126"/>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AC6AA73D-ECDF-4C90-A25A-0CCBFDBE998F}"/>
                </a:ext>
              </a:extLst>
            </p:cNvPr>
            <p:cNvSpPr/>
            <p:nvPr/>
          </p:nvSpPr>
          <p:spPr>
            <a:xfrm>
              <a:off x="1789042" y="3843124"/>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C1999FB3-914E-4686-8D80-D8581DA0B1E3}"/>
                </a:ext>
              </a:extLst>
            </p:cNvPr>
            <p:cNvSpPr/>
            <p:nvPr/>
          </p:nvSpPr>
          <p:spPr>
            <a:xfrm>
              <a:off x="2544416" y="2332379"/>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177979E0-C89F-4CFE-ACC1-2AC472B672F1}"/>
                </a:ext>
              </a:extLst>
            </p:cNvPr>
            <p:cNvSpPr/>
            <p:nvPr/>
          </p:nvSpPr>
          <p:spPr>
            <a:xfrm>
              <a:off x="2544415" y="3087751"/>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A5AAE476-0EEA-49E9-BF41-CEA3F75DECC8}"/>
                </a:ext>
              </a:extLst>
            </p:cNvPr>
            <p:cNvSpPr/>
            <p:nvPr/>
          </p:nvSpPr>
          <p:spPr>
            <a:xfrm>
              <a:off x="2544415" y="3862993"/>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0EC28DC1-8D53-4FAC-9CB5-66C2B050FB89}"/>
                </a:ext>
              </a:extLst>
            </p:cNvPr>
            <p:cNvSpPr/>
            <p:nvPr/>
          </p:nvSpPr>
          <p:spPr>
            <a:xfrm>
              <a:off x="1033669" y="4610600"/>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id="{600734C4-9DCD-4589-891C-383F64F4C534}"/>
                </a:ext>
              </a:extLst>
            </p:cNvPr>
            <p:cNvSpPr/>
            <p:nvPr/>
          </p:nvSpPr>
          <p:spPr>
            <a:xfrm>
              <a:off x="1789042" y="4603965"/>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id="{13003B86-2015-49DC-B216-0A1C33DE89CB}"/>
                </a:ext>
              </a:extLst>
            </p:cNvPr>
            <p:cNvSpPr/>
            <p:nvPr/>
          </p:nvSpPr>
          <p:spPr>
            <a:xfrm>
              <a:off x="2544414" y="4603964"/>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grpSp>
      <p:sp>
        <p:nvSpPr>
          <p:cNvPr id="63" name="AutoShape 2" descr="Một số loại vàng phổ biến trên thế giới">
            <a:extLst>
              <a:ext uri="{FF2B5EF4-FFF2-40B4-BE49-F238E27FC236}">
                <a16:creationId xmlns:a16="http://schemas.microsoft.com/office/drawing/2014/main" id="{AE19494E-E2FD-4D1D-8D7E-EBB4B5EE77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08A19698-08C2-4BCD-8E81-1131020585FF}"/>
              </a:ext>
            </a:extLst>
          </p:cNvPr>
          <p:cNvPicPr>
            <a:picLocks noChangeAspect="1"/>
          </p:cNvPicPr>
          <p:nvPr/>
        </p:nvPicPr>
        <p:blipFill>
          <a:blip r:embed="rId3"/>
          <a:stretch>
            <a:fillRect/>
          </a:stretch>
        </p:blipFill>
        <p:spPr>
          <a:xfrm>
            <a:off x="1591906" y="1759803"/>
            <a:ext cx="3129404" cy="3033594"/>
          </a:xfrm>
          <a:prstGeom prst="rect">
            <a:avLst/>
          </a:prstGeom>
        </p:spPr>
      </p:pic>
      <p:sp>
        <p:nvSpPr>
          <p:cNvPr id="65" name="Oval 64">
            <a:extLst>
              <a:ext uri="{FF2B5EF4-FFF2-40B4-BE49-F238E27FC236}">
                <a16:creationId xmlns:a16="http://schemas.microsoft.com/office/drawing/2014/main" id="{356C3361-0D79-469C-95F9-6ACDAA1737D7}"/>
              </a:ext>
            </a:extLst>
          </p:cNvPr>
          <p:cNvSpPr/>
          <p:nvPr/>
        </p:nvSpPr>
        <p:spPr>
          <a:xfrm>
            <a:off x="9293139" y="2826027"/>
            <a:ext cx="755373" cy="7553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3161E5-B96F-480B-BAD7-CA03C51F371C}"/>
              </a:ext>
            </a:extLst>
          </p:cNvPr>
          <p:cNvSpPr txBox="1"/>
          <p:nvPr/>
        </p:nvSpPr>
        <p:spPr>
          <a:xfrm>
            <a:off x="8422604" y="3707824"/>
            <a:ext cx="2374496" cy="707886"/>
          </a:xfrm>
          <a:prstGeom prst="rect">
            <a:avLst/>
          </a:prstGeom>
          <a:noFill/>
        </p:spPr>
        <p:txBody>
          <a:bodyPr wrap="none" rtlCol="0">
            <a:spAutoFit/>
          </a:bodyPr>
          <a:lstStyle/>
          <a:p>
            <a:r>
              <a:rPr lang="en-US" sz="4000">
                <a:solidFill>
                  <a:srgbClr val="FF0000"/>
                </a:solidFill>
                <a:latin typeface="Times New Roman" panose="02020603050405020304" pitchFamily="18" charset="0"/>
                <a:cs typeface="Times New Roman" panose="02020603050405020304" pitchFamily="18" charset="0"/>
              </a:rPr>
              <a:t>Nguyên tử</a:t>
            </a:r>
            <a:endParaRPr lang="en-SG" sz="400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388E3EB-E465-421D-B89F-83A594150C05}"/>
              </a:ext>
            </a:extLst>
          </p:cNvPr>
          <p:cNvSpPr txBox="1"/>
          <p:nvPr/>
        </p:nvSpPr>
        <p:spPr>
          <a:xfrm>
            <a:off x="2298328" y="5068964"/>
            <a:ext cx="1747594"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Chất: vàng</a:t>
            </a:r>
            <a:endParaRPr lang="en-SG"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53035D-D9DA-41D4-9D85-05E41FA384E6}"/>
              </a:ext>
            </a:extLst>
          </p:cNvPr>
          <p:cNvSpPr txBox="1"/>
          <p:nvPr/>
        </p:nvSpPr>
        <p:spPr>
          <a:xfrm>
            <a:off x="2594061" y="5890865"/>
            <a:ext cx="6699078" cy="646331"/>
          </a:xfrm>
          <a:prstGeom prst="rect">
            <a:avLst/>
          </a:prstGeom>
          <a:noFill/>
        </p:spPr>
        <p:txBody>
          <a:bodyPr wrap="none" rtlCol="0">
            <a:spAutoFit/>
          </a:bodyPr>
          <a:lstStyle/>
          <a:p>
            <a:r>
              <a:rPr lang="en-SG" sz="3600">
                <a:solidFill>
                  <a:srgbClr val="FF0000"/>
                </a:solidFill>
                <a:latin typeface="Times New Roman" panose="02020603050405020304" pitchFamily="18" charset="0"/>
                <a:cs typeface="Times New Roman" panose="02020603050405020304" pitchFamily="18" charset="0"/>
              </a:rPr>
              <a:t>→ Chất được cấu tạo từ nguyên tử</a:t>
            </a:r>
          </a:p>
        </p:txBody>
      </p:sp>
    </p:spTree>
    <p:extLst>
      <p:ext uri="{BB962C8B-B14F-4D97-AF65-F5344CB8AC3E}">
        <p14:creationId xmlns:p14="http://schemas.microsoft.com/office/powerpoint/2010/main" val="7746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A5971-BB31-495E-B819-82A22C4DADBE}"/>
              </a:ext>
            </a:extLst>
          </p:cNvPr>
          <p:cNvSpPr/>
          <p:nvPr/>
        </p:nvSpPr>
        <p:spPr>
          <a:xfrm>
            <a:off x="436232" y="334996"/>
            <a:ext cx="58320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 Nguyên tử là gì?</a:t>
            </a:r>
          </a:p>
        </p:txBody>
      </p:sp>
      <p:sp>
        <p:nvSpPr>
          <p:cNvPr id="3" name="AutoShape 2" descr="Nguyên tử liti. Một nguyên tử liti là một nguyên tử của nguyên tố hóa học  liti. Liti gồm có ba electron bị ràng buộc bởi lực điện từ vào một hạt">
            <a:extLst>
              <a:ext uri="{FF2B5EF4-FFF2-40B4-BE49-F238E27FC236}">
                <a16:creationId xmlns:a16="http://schemas.microsoft.com/office/drawing/2014/main" id="{717FAABF-F5C2-46B2-8FCC-2CA4CF5E38A5}"/>
              </a:ext>
            </a:extLst>
          </p:cNvPr>
          <p:cNvSpPr>
            <a:spLocks noChangeAspect="1" noChangeArrowheads="1"/>
          </p:cNvSpPr>
          <p:nvPr/>
        </p:nvSpPr>
        <p:spPr bwMode="auto">
          <a:xfrm>
            <a:off x="7533861" y="32284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CD8342-9E93-472B-8127-48981AB979EC}"/>
              </a:ext>
            </a:extLst>
          </p:cNvPr>
          <p:cNvPicPr>
            <a:picLocks noChangeAspect="1"/>
          </p:cNvPicPr>
          <p:nvPr/>
        </p:nvPicPr>
        <p:blipFill rotWithShape="1">
          <a:blip r:embed="rId3"/>
          <a:srcRect l="2241" t="1440" b="19237"/>
          <a:stretch/>
        </p:blipFill>
        <p:spPr>
          <a:xfrm>
            <a:off x="2607977" y="2484553"/>
            <a:ext cx="2772405" cy="2770887"/>
          </a:xfrm>
          <a:prstGeom prst="rect">
            <a:avLst/>
          </a:prstGeom>
        </p:spPr>
      </p:pic>
      <p:pic>
        <p:nvPicPr>
          <p:cNvPr id="5" name="Picture 4">
            <a:extLst>
              <a:ext uri="{FF2B5EF4-FFF2-40B4-BE49-F238E27FC236}">
                <a16:creationId xmlns:a16="http://schemas.microsoft.com/office/drawing/2014/main" id="{881456A1-3881-4C51-91C0-6E070EFEFA22}"/>
              </a:ext>
            </a:extLst>
          </p:cNvPr>
          <p:cNvPicPr>
            <a:picLocks noChangeAspect="1"/>
          </p:cNvPicPr>
          <p:nvPr/>
        </p:nvPicPr>
        <p:blipFill>
          <a:blip r:embed="rId4"/>
          <a:stretch>
            <a:fillRect/>
          </a:stretch>
        </p:blipFill>
        <p:spPr>
          <a:xfrm>
            <a:off x="5473148" y="2434198"/>
            <a:ext cx="2835965" cy="2897854"/>
          </a:xfrm>
          <a:prstGeom prst="rect">
            <a:avLst/>
          </a:prstGeom>
        </p:spPr>
      </p:pic>
      <p:sp>
        <p:nvSpPr>
          <p:cNvPr id="6" name="TextBox 5">
            <a:extLst>
              <a:ext uri="{FF2B5EF4-FFF2-40B4-BE49-F238E27FC236}">
                <a16:creationId xmlns:a16="http://schemas.microsoft.com/office/drawing/2014/main" id="{D4F6B33D-B93E-47F5-9FED-058708B842CC}"/>
              </a:ext>
            </a:extLst>
          </p:cNvPr>
          <p:cNvSpPr txBox="1"/>
          <p:nvPr/>
        </p:nvSpPr>
        <p:spPr>
          <a:xfrm>
            <a:off x="4489144" y="5411740"/>
            <a:ext cx="1980029"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Hạt nhân </a:t>
            </a:r>
            <a:endParaRPr lang="en-SG" sz="360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43643C4B-B442-41E7-B816-08A0F9179670}"/>
              </a:ext>
            </a:extLst>
          </p:cNvPr>
          <p:cNvCxnSpPr>
            <a:cxnSpLocks/>
            <a:endCxn id="6" idx="0"/>
          </p:cNvCxnSpPr>
          <p:nvPr/>
        </p:nvCxnSpPr>
        <p:spPr>
          <a:xfrm>
            <a:off x="4147931" y="4180807"/>
            <a:ext cx="1331228" cy="1230933"/>
          </a:xfrm>
          <a:prstGeom prst="line">
            <a:avLst/>
          </a:prstGeom>
          <a:ln w="28575"/>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5BFF13F0-1697-488D-9D14-60A4E1B08F39}"/>
              </a:ext>
            </a:extLst>
          </p:cNvPr>
          <p:cNvCxnSpPr>
            <a:cxnSpLocks/>
            <a:endCxn id="6" idx="0"/>
          </p:cNvCxnSpPr>
          <p:nvPr/>
        </p:nvCxnSpPr>
        <p:spPr>
          <a:xfrm flipH="1">
            <a:off x="5479159" y="3934114"/>
            <a:ext cx="1303438" cy="1477626"/>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F6280758-5EED-45DF-8CFA-07B616B0D10A}"/>
              </a:ext>
            </a:extLst>
          </p:cNvPr>
          <p:cNvCxnSpPr>
            <a:cxnSpLocks/>
          </p:cNvCxnSpPr>
          <p:nvPr/>
        </p:nvCxnSpPr>
        <p:spPr>
          <a:xfrm flipV="1">
            <a:off x="4278059" y="2070095"/>
            <a:ext cx="1417546" cy="1172192"/>
          </a:xfrm>
          <a:prstGeom prst="line">
            <a:avLst/>
          </a:prstGeom>
          <a:ln w="28575"/>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A7FC3722-08D7-458A-B0A1-89D44C7C7E26}"/>
              </a:ext>
            </a:extLst>
          </p:cNvPr>
          <p:cNvCxnSpPr>
            <a:cxnSpLocks/>
          </p:cNvCxnSpPr>
          <p:nvPr/>
        </p:nvCxnSpPr>
        <p:spPr>
          <a:xfrm>
            <a:off x="5695605" y="2070095"/>
            <a:ext cx="757619" cy="1062859"/>
          </a:xfrm>
          <a:prstGeom prst="line">
            <a:avLst/>
          </a:prstGeom>
          <a:ln w="28575"/>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95911391-2832-4384-812B-D74A204A3005}"/>
              </a:ext>
            </a:extLst>
          </p:cNvPr>
          <p:cNvCxnSpPr>
            <a:cxnSpLocks/>
          </p:cNvCxnSpPr>
          <p:nvPr/>
        </p:nvCxnSpPr>
        <p:spPr>
          <a:xfrm>
            <a:off x="5695605" y="2070095"/>
            <a:ext cx="864221" cy="555316"/>
          </a:xfrm>
          <a:prstGeom prst="line">
            <a:avLst/>
          </a:prstGeom>
          <a:ln w="28575"/>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7979C7CB-839C-4FA5-BBCA-8783636CCB11}"/>
              </a:ext>
            </a:extLst>
          </p:cNvPr>
          <p:cNvCxnSpPr>
            <a:cxnSpLocks/>
          </p:cNvCxnSpPr>
          <p:nvPr/>
        </p:nvCxnSpPr>
        <p:spPr>
          <a:xfrm flipH="1">
            <a:off x="4278075" y="2070095"/>
            <a:ext cx="1417530" cy="645709"/>
          </a:xfrm>
          <a:prstGeom prst="line">
            <a:avLst/>
          </a:prstGeom>
          <a:ln w="28575"/>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3410D5BA-66BA-417C-BCE6-FB5B70768374}"/>
              </a:ext>
            </a:extLst>
          </p:cNvPr>
          <p:cNvSpPr txBox="1"/>
          <p:nvPr/>
        </p:nvSpPr>
        <p:spPr>
          <a:xfrm>
            <a:off x="7870754" y="1448951"/>
            <a:ext cx="3082895"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Electron (e): (-)</a:t>
            </a:r>
            <a:endParaRPr lang="en-SG" sz="36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D2489FE-FB08-46B6-8D48-79858BDCC5AB}"/>
              </a:ext>
            </a:extLst>
          </p:cNvPr>
          <p:cNvSpPr txBox="1"/>
          <p:nvPr/>
        </p:nvSpPr>
        <p:spPr>
          <a:xfrm>
            <a:off x="6249821" y="5411740"/>
            <a:ext cx="752129"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a:t>
            </a:r>
            <a:endParaRPr lang="en-SG" sz="3600">
              <a:latin typeface="Times New Roman" panose="02020603050405020304" pitchFamily="18" charset="0"/>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8B4883F2-F122-4800-9CF2-24EEA090869C}"/>
              </a:ext>
            </a:extLst>
          </p:cNvPr>
          <p:cNvCxnSpPr>
            <a:cxnSpLocks/>
            <a:stCxn id="59" idx="3"/>
            <a:endCxn id="28" idx="1"/>
          </p:cNvCxnSpPr>
          <p:nvPr/>
        </p:nvCxnSpPr>
        <p:spPr>
          <a:xfrm flipV="1">
            <a:off x="6403940" y="1772117"/>
            <a:ext cx="146681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3B0F32A-6313-47FA-82A7-F9F1F7D51B92}"/>
              </a:ext>
            </a:extLst>
          </p:cNvPr>
          <p:cNvSpPr txBox="1"/>
          <p:nvPr/>
        </p:nvSpPr>
        <p:spPr>
          <a:xfrm>
            <a:off x="4885576" y="1448952"/>
            <a:ext cx="1518364"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Lớp vỏ</a:t>
            </a:r>
            <a:endParaRPr lang="en-SG" sz="360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DE1A28F0-61AB-40DA-ACE1-93B6F36F0B6F}"/>
              </a:ext>
            </a:extLst>
          </p:cNvPr>
          <p:cNvSpPr txBox="1"/>
          <p:nvPr/>
        </p:nvSpPr>
        <p:spPr>
          <a:xfrm>
            <a:off x="6604989" y="1176825"/>
            <a:ext cx="1064715"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Chứa</a:t>
            </a:r>
            <a:endParaRPr lang="en-SG"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4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P spid="59"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48F66-BB51-4162-A2EC-6CDAAE31EB24}"/>
              </a:ext>
            </a:extLst>
          </p:cNvPr>
          <p:cNvSpPr/>
          <p:nvPr/>
        </p:nvSpPr>
        <p:spPr>
          <a:xfrm>
            <a:off x="145235" y="263892"/>
            <a:ext cx="58320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 Nguyên tử là gì?</a:t>
            </a:r>
          </a:p>
        </p:txBody>
      </p:sp>
      <p:grpSp>
        <p:nvGrpSpPr>
          <p:cNvPr id="9" name="Group 8">
            <a:extLst>
              <a:ext uri="{FF2B5EF4-FFF2-40B4-BE49-F238E27FC236}">
                <a16:creationId xmlns:a16="http://schemas.microsoft.com/office/drawing/2014/main" id="{76A2F517-2F7E-4418-AF74-5C4B01B46BD6}"/>
              </a:ext>
            </a:extLst>
          </p:cNvPr>
          <p:cNvGrpSpPr/>
          <p:nvPr/>
        </p:nvGrpSpPr>
        <p:grpSpPr>
          <a:xfrm>
            <a:off x="1537250" y="1362691"/>
            <a:ext cx="3366053" cy="3366053"/>
            <a:chOff x="2100470" y="1590263"/>
            <a:chExt cx="2451652" cy="2451652"/>
          </a:xfrm>
          <a:solidFill>
            <a:schemeClr val="bg1">
              <a:lumMod val="75000"/>
            </a:schemeClr>
          </a:solidFill>
        </p:grpSpPr>
        <p:sp>
          <p:nvSpPr>
            <p:cNvPr id="6" name="Oval 5">
              <a:extLst>
                <a:ext uri="{FF2B5EF4-FFF2-40B4-BE49-F238E27FC236}">
                  <a16:creationId xmlns:a16="http://schemas.microsoft.com/office/drawing/2014/main" id="{03FDB3B3-A3DC-490C-A05E-721FE4B6E836}"/>
                </a:ext>
              </a:extLst>
            </p:cNvPr>
            <p:cNvSpPr/>
            <p:nvPr/>
          </p:nvSpPr>
          <p:spPr>
            <a:xfrm>
              <a:off x="2100470" y="1590263"/>
              <a:ext cx="2451652" cy="2451652"/>
            </a:xfrm>
            <a:prstGeom prst="ellipse">
              <a:avLst/>
            </a:prstGeom>
            <a:grpFill/>
            <a:ln>
              <a:solidFill>
                <a:schemeClr val="bg1">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G">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1CAE146-A0ED-4B75-9C83-25405D5EEA73}"/>
                </a:ext>
              </a:extLst>
            </p:cNvPr>
            <p:cNvCxnSpPr>
              <a:cxnSpLocks/>
              <a:endCxn id="6" idx="6"/>
            </p:cNvCxnSpPr>
            <p:nvPr/>
          </p:nvCxnSpPr>
          <p:spPr>
            <a:xfrm flipV="1">
              <a:off x="2100470" y="2816089"/>
              <a:ext cx="2451652" cy="19880"/>
            </a:xfrm>
            <a:prstGeom prst="line">
              <a:avLst/>
            </a:prstGeom>
            <a:grpFill/>
            <a:ln w="57150"/>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6330CC-F9E5-4956-B444-0E3391F0C8FD}"/>
                  </a:ext>
                </a:extLst>
              </p:cNvPr>
              <p:cNvSpPr txBox="1"/>
              <p:nvPr/>
            </p:nvSpPr>
            <p:spPr>
              <a:xfrm>
                <a:off x="2194441" y="2539261"/>
                <a:ext cx="231913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 =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m:t>
                        </m:r>
                        <m:r>
                          <a:rPr lang="en-US" sz="2800" b="0" i="1" smtClean="0">
                            <a:latin typeface="Cambria Math" panose="02040503050406030204" pitchFamily="18" charset="0"/>
                          </a:rPr>
                          <m:t>8</m:t>
                        </m:r>
                      </m:sup>
                    </m:sSup>
                  </m:oMath>
                </a14:m>
                <a:r>
                  <a:rPr lang="en-SG" sz="2800">
                    <a:latin typeface="Times New Roman" panose="02020603050405020304" pitchFamily="18" charset="0"/>
                    <a:cs typeface="Times New Roman" panose="02020603050405020304" pitchFamily="18" charset="0"/>
                  </a:rPr>
                  <a:t> cm</a:t>
                </a:r>
              </a:p>
            </p:txBody>
          </p:sp>
        </mc:Choice>
        <mc:Fallback xmlns="">
          <p:sp>
            <p:nvSpPr>
              <p:cNvPr id="10" name="TextBox 9">
                <a:extLst>
                  <a:ext uri="{FF2B5EF4-FFF2-40B4-BE49-F238E27FC236}">
                    <a16:creationId xmlns:a16="http://schemas.microsoft.com/office/drawing/2014/main" id="{BC6330CC-F9E5-4956-B444-0E3391F0C8FD}"/>
                  </a:ext>
                </a:extLst>
              </p:cNvPr>
              <p:cNvSpPr txBox="1">
                <a:spLocks noRot="1" noChangeAspect="1" noMove="1" noResize="1" noEditPoints="1" noAdjustHandles="1" noChangeArrowheads="1" noChangeShapeType="1" noTextEdit="1"/>
              </p:cNvSpPr>
              <p:nvPr/>
            </p:nvSpPr>
            <p:spPr>
              <a:xfrm>
                <a:off x="2194441" y="2539261"/>
                <a:ext cx="2319131" cy="523220"/>
              </a:xfrm>
              <a:prstGeom prst="rect">
                <a:avLst/>
              </a:prstGeom>
              <a:blipFill>
                <a:blip r:embed="rId3"/>
                <a:stretch>
                  <a:fillRect l="-5526" t="-12941" b="-32941"/>
                </a:stretch>
              </a:blipFill>
            </p:spPr>
            <p:txBody>
              <a:bodyPr/>
              <a:lstStyle/>
              <a:p>
                <a:r>
                  <a:rPr lang="en-SG">
                    <a:noFill/>
                  </a:rPr>
                  <a:t> </a:t>
                </a:r>
              </a:p>
            </p:txBody>
          </p:sp>
        </mc:Fallback>
      </mc:AlternateContent>
      <p:sp>
        <p:nvSpPr>
          <p:cNvPr id="11" name="TextBox 10">
            <a:extLst>
              <a:ext uri="{FF2B5EF4-FFF2-40B4-BE49-F238E27FC236}">
                <a16:creationId xmlns:a16="http://schemas.microsoft.com/office/drawing/2014/main" id="{525F2A23-3A79-499E-9FC4-384FBC38A26B}"/>
              </a:ext>
            </a:extLst>
          </p:cNvPr>
          <p:cNvSpPr txBox="1"/>
          <p:nvPr/>
        </p:nvSpPr>
        <p:spPr>
          <a:xfrm>
            <a:off x="2353828" y="4752701"/>
            <a:ext cx="1717586"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Nguyên tử</a:t>
            </a:r>
            <a:endParaRPr lang="en-SG"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37CA2BA-4D48-4A3C-BAC6-2BEC83545F0D}"/>
              </a:ext>
            </a:extLst>
          </p:cNvPr>
          <p:cNvSpPr txBox="1"/>
          <p:nvPr/>
        </p:nvSpPr>
        <p:spPr>
          <a:xfrm>
            <a:off x="490331" y="5548910"/>
            <a:ext cx="650681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Cần đến 4 triệu nguyên tử sắp xếp thành hàng dọc liền nhau sẽ có chiều dài 1mm</a:t>
            </a:r>
            <a:endParaRPr lang="en-SG" sz="2800">
              <a:latin typeface="Times New Roman" panose="02020603050405020304" pitchFamily="18" charset="0"/>
              <a:cs typeface="Times New Roman" panose="02020603050405020304" pitchFamily="18" charset="0"/>
            </a:endParaRPr>
          </a:p>
        </p:txBody>
      </p:sp>
      <p:sp>
        <p:nvSpPr>
          <p:cNvPr id="13" name="Speech Bubble: Rectangle with Corners Rounded 12">
            <a:extLst>
              <a:ext uri="{FF2B5EF4-FFF2-40B4-BE49-F238E27FC236}">
                <a16:creationId xmlns:a16="http://schemas.microsoft.com/office/drawing/2014/main" id="{91056515-1834-4749-A15B-6674B3507F1D}"/>
              </a:ext>
            </a:extLst>
          </p:cNvPr>
          <p:cNvSpPr/>
          <p:nvPr/>
        </p:nvSpPr>
        <p:spPr>
          <a:xfrm>
            <a:off x="6783278" y="2265486"/>
            <a:ext cx="4068418" cy="1549477"/>
          </a:xfrm>
          <a:prstGeom prst="wedgeRoundRectCallout">
            <a:avLst>
              <a:gd name="adj1" fmla="val -99465"/>
              <a:gd name="adj2" fmla="val 47877"/>
              <a:gd name="adj3" fmla="val 16667"/>
            </a:avLst>
          </a:prstGeom>
          <a:solidFill>
            <a:srgbClr val="CCFFFF"/>
          </a:solidFill>
          <a:ln>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Nhận xét về kích thước của nguyên tử</a:t>
            </a:r>
            <a:endParaRPr lang="en-SG" sz="320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6564A75-6D3F-4F25-915E-EC22E4D105B9}"/>
              </a:ext>
            </a:extLst>
          </p:cNvPr>
          <p:cNvSpPr txBox="1"/>
          <p:nvPr/>
        </p:nvSpPr>
        <p:spPr>
          <a:xfrm>
            <a:off x="6075484" y="3045717"/>
            <a:ext cx="5090111" cy="584775"/>
          </a:xfrm>
          <a:prstGeom prst="rect">
            <a:avLst/>
          </a:prstGeom>
          <a:noFill/>
        </p:spPr>
        <p:txBody>
          <a:bodyPr wrap="none" rtlCol="0">
            <a:spAutoFit/>
          </a:bodyPr>
          <a:lstStyle/>
          <a:p>
            <a:r>
              <a:rPr lang="en-US" sz="3200">
                <a:ln>
                  <a:solidFill>
                    <a:srgbClr val="FF0066"/>
                  </a:solidFill>
                </a:ln>
                <a:solidFill>
                  <a:srgbClr val="FF0066"/>
                </a:solidFill>
                <a:latin typeface="Times New Roman" panose="02020603050405020304" pitchFamily="18" charset="0"/>
                <a:cs typeface="Times New Roman" panose="02020603050405020304" pitchFamily="18" charset="0"/>
              </a:rPr>
              <a:t>Nguyên tử là hạt vô cùng nhỏ</a:t>
            </a:r>
            <a:endParaRPr lang="en-SG" sz="3200">
              <a:ln>
                <a:solidFill>
                  <a:srgbClr val="FF0066"/>
                </a:solidFill>
              </a:ln>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3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8EB672-49A5-44DF-8C6F-411F4276374E}"/>
              </a:ext>
            </a:extLst>
          </p:cNvPr>
          <p:cNvSpPr/>
          <p:nvPr/>
        </p:nvSpPr>
        <p:spPr>
          <a:xfrm>
            <a:off x="145235" y="263892"/>
            <a:ext cx="58320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 Nguyên tử là gì?</a:t>
            </a:r>
          </a:p>
        </p:txBody>
      </p:sp>
      <p:sp>
        <p:nvSpPr>
          <p:cNvPr id="6" name="AutoShape 2" descr="Nguyên tử liti. Một nguyên tử liti là một nguyên tử của nguyên tố hóa học  liti. Liti gồm có ba electron bị ràng buộc bởi lực điện từ vào một hạt">
            <a:extLst>
              <a:ext uri="{FF2B5EF4-FFF2-40B4-BE49-F238E27FC236}">
                <a16:creationId xmlns:a16="http://schemas.microsoft.com/office/drawing/2014/main" id="{2F8A33D9-BE36-4967-A635-682778BFA9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B359F4A-24D5-41F4-971B-64D2A995BBB5}"/>
              </a:ext>
            </a:extLst>
          </p:cNvPr>
          <p:cNvPicPr>
            <a:picLocks noChangeAspect="1"/>
          </p:cNvPicPr>
          <p:nvPr/>
        </p:nvPicPr>
        <p:blipFill>
          <a:blip r:embed="rId2"/>
          <a:stretch>
            <a:fillRect/>
          </a:stretch>
        </p:blipFill>
        <p:spPr>
          <a:xfrm>
            <a:off x="954156" y="2482357"/>
            <a:ext cx="2835965" cy="3493221"/>
          </a:xfrm>
          <a:prstGeom prst="rect">
            <a:avLst/>
          </a:prstGeom>
        </p:spPr>
      </p:pic>
      <p:pic>
        <p:nvPicPr>
          <p:cNvPr id="8" name="Picture 7">
            <a:extLst>
              <a:ext uri="{FF2B5EF4-FFF2-40B4-BE49-F238E27FC236}">
                <a16:creationId xmlns:a16="http://schemas.microsoft.com/office/drawing/2014/main" id="{292D633E-D0E8-4EB8-ADC0-2EBA9ACE2363}"/>
              </a:ext>
            </a:extLst>
          </p:cNvPr>
          <p:cNvPicPr>
            <a:picLocks noChangeAspect="1"/>
          </p:cNvPicPr>
          <p:nvPr/>
        </p:nvPicPr>
        <p:blipFill>
          <a:blip r:embed="rId3"/>
          <a:stretch>
            <a:fillRect/>
          </a:stretch>
        </p:blipFill>
        <p:spPr>
          <a:xfrm>
            <a:off x="3882887" y="2482358"/>
            <a:ext cx="2835965" cy="2897854"/>
          </a:xfrm>
          <a:prstGeom prst="rect">
            <a:avLst/>
          </a:prstGeom>
        </p:spPr>
      </p:pic>
      <p:sp>
        <p:nvSpPr>
          <p:cNvPr id="15" name="TextBox 14">
            <a:extLst>
              <a:ext uri="{FF2B5EF4-FFF2-40B4-BE49-F238E27FC236}">
                <a16:creationId xmlns:a16="http://schemas.microsoft.com/office/drawing/2014/main" id="{39DDB36C-D9DB-43DC-811F-0FD5E58903FD}"/>
              </a:ext>
            </a:extLst>
          </p:cNvPr>
          <p:cNvSpPr txBox="1"/>
          <p:nvPr/>
        </p:nvSpPr>
        <p:spPr>
          <a:xfrm>
            <a:off x="3061258" y="5961173"/>
            <a:ext cx="2284600"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Hạt nhân (+)</a:t>
            </a:r>
            <a:endParaRPr lang="en-SG" sz="32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EBC323C-5E43-4AF3-BF81-581BE2E3A45B}"/>
              </a:ext>
            </a:extLst>
          </p:cNvPr>
          <p:cNvSpPr txBox="1"/>
          <p:nvPr/>
        </p:nvSpPr>
        <p:spPr>
          <a:xfrm>
            <a:off x="2401343" y="1458080"/>
            <a:ext cx="3408305"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Lớp vỏ electron (-) </a:t>
            </a:r>
            <a:endParaRPr lang="en-SG" sz="3200">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C260223E-2129-4615-A8E1-3C4FB36F4369}"/>
              </a:ext>
            </a:extLst>
          </p:cNvPr>
          <p:cNvCxnSpPr>
            <a:cxnSpLocks/>
          </p:cNvCxnSpPr>
          <p:nvPr/>
        </p:nvCxnSpPr>
        <p:spPr>
          <a:xfrm>
            <a:off x="2557670" y="4228967"/>
            <a:ext cx="1497495" cy="1840529"/>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E38CEA0-AFD3-4E66-85EE-C1B8758F7DFB}"/>
              </a:ext>
            </a:extLst>
          </p:cNvPr>
          <p:cNvCxnSpPr>
            <a:cxnSpLocks/>
          </p:cNvCxnSpPr>
          <p:nvPr/>
        </p:nvCxnSpPr>
        <p:spPr>
          <a:xfrm flipH="1">
            <a:off x="4055166" y="4038325"/>
            <a:ext cx="1123732" cy="2031171"/>
          </a:xfrm>
          <a:prstGeom prst="line">
            <a:avLst/>
          </a:prstGeom>
          <a:ln w="28575"/>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49983610-5C41-410E-B795-D6AE80EC2C6A}"/>
              </a:ext>
            </a:extLst>
          </p:cNvPr>
          <p:cNvCxnSpPr>
            <a:cxnSpLocks/>
            <a:endCxn id="20" idx="2"/>
          </p:cNvCxnSpPr>
          <p:nvPr/>
        </p:nvCxnSpPr>
        <p:spPr>
          <a:xfrm flipV="1">
            <a:off x="2687798" y="2042855"/>
            <a:ext cx="1417698" cy="1233746"/>
          </a:xfrm>
          <a:prstGeom prst="line">
            <a:avLst/>
          </a:prstGeom>
          <a:ln w="28575"/>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C83A31B2-76F6-4F66-9BBD-FB1F6772626A}"/>
              </a:ext>
            </a:extLst>
          </p:cNvPr>
          <p:cNvCxnSpPr>
            <a:cxnSpLocks/>
            <a:stCxn id="20" idx="2"/>
          </p:cNvCxnSpPr>
          <p:nvPr/>
        </p:nvCxnSpPr>
        <p:spPr>
          <a:xfrm>
            <a:off x="4105496" y="2042855"/>
            <a:ext cx="757467" cy="1124415"/>
          </a:xfrm>
          <a:prstGeom prst="line">
            <a:avLst/>
          </a:prstGeom>
          <a:ln w="28575"/>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093D33AA-5D24-4100-8212-9AF75C3F0F4C}"/>
              </a:ext>
            </a:extLst>
          </p:cNvPr>
          <p:cNvCxnSpPr>
            <a:cxnSpLocks/>
            <a:stCxn id="20" idx="2"/>
          </p:cNvCxnSpPr>
          <p:nvPr/>
        </p:nvCxnSpPr>
        <p:spPr>
          <a:xfrm>
            <a:off x="4105496" y="2042855"/>
            <a:ext cx="864069" cy="616872"/>
          </a:xfrm>
          <a:prstGeom prst="line">
            <a:avLst/>
          </a:prstGeom>
          <a:ln w="28575"/>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E5604D90-9618-4970-9F0D-E9F6050872CA}"/>
              </a:ext>
            </a:extLst>
          </p:cNvPr>
          <p:cNvCxnSpPr>
            <a:cxnSpLocks/>
            <a:stCxn id="20" idx="2"/>
          </p:cNvCxnSpPr>
          <p:nvPr/>
        </p:nvCxnSpPr>
        <p:spPr>
          <a:xfrm flipH="1">
            <a:off x="2687804" y="2042855"/>
            <a:ext cx="1417692" cy="707265"/>
          </a:xfrm>
          <a:prstGeom prst="line">
            <a:avLst/>
          </a:prstGeom>
          <a:ln w="28575"/>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B7009380-3745-4449-A93E-9572C6D0D225}"/>
              </a:ext>
            </a:extLst>
          </p:cNvPr>
          <p:cNvSpPr txBox="1"/>
          <p:nvPr/>
        </p:nvSpPr>
        <p:spPr>
          <a:xfrm>
            <a:off x="6655663" y="1494484"/>
            <a:ext cx="5331296" cy="138499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Nhận xét về số điện tích âm (ở lớp vỏ electron), và điện tích dương (ở hạt nhân) trong nguyên tử?</a:t>
            </a:r>
            <a:endParaRPr lang="en-SG" sz="280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7239C58-EE86-4EA0-ADDD-A0B47BF5B8EA}"/>
              </a:ext>
            </a:extLst>
          </p:cNvPr>
          <p:cNvSpPr txBox="1"/>
          <p:nvPr/>
        </p:nvSpPr>
        <p:spPr>
          <a:xfrm>
            <a:off x="6596590" y="5140078"/>
            <a:ext cx="4973413" cy="584775"/>
          </a:xfrm>
          <a:prstGeom prst="rect">
            <a:avLst/>
          </a:prstGeom>
          <a:noFill/>
        </p:spPr>
        <p:txBody>
          <a:bodyPr wrap="none" rtlCol="0">
            <a:spAutoFit/>
          </a:bodyPr>
          <a:lstStyle/>
          <a:p>
            <a:r>
              <a:rPr lang="en-US" sz="3200">
                <a:solidFill>
                  <a:srgbClr val="FF0066"/>
                </a:solidFill>
                <a:latin typeface="Times New Roman" panose="02020603050405020304" pitchFamily="18" charset="0"/>
                <a:cs typeface="Times New Roman" panose="02020603050405020304" pitchFamily="18" charset="0"/>
              </a:rPr>
              <a:t>Nguyên tử trung hòa về điện</a:t>
            </a:r>
            <a:endParaRPr lang="en-SG" sz="3200">
              <a:solidFill>
                <a:srgbClr val="FF006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CB9A0B5-0CFB-4A16-878B-484F205C9066}"/>
              </a:ext>
            </a:extLst>
          </p:cNvPr>
          <p:cNvSpPr txBox="1"/>
          <p:nvPr/>
        </p:nvSpPr>
        <p:spPr>
          <a:xfrm>
            <a:off x="6596590" y="3276600"/>
            <a:ext cx="5331296"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Số điện tích âm (ở lớp vỏ electron) </a:t>
            </a:r>
            <a:r>
              <a:rPr lang="en-US" sz="2800" b="1">
                <a:solidFill>
                  <a:srgbClr val="FF0066"/>
                </a:solidFill>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số điện tích dương (hạt nhân)</a:t>
            </a:r>
            <a:endParaRPr lang="en-SG" sz="280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7F7C72D6-7D29-4830-B938-AB74042976E3}"/>
              </a:ext>
            </a:extLst>
          </p:cNvPr>
          <p:cNvCxnSpPr>
            <a:stCxn id="4" idx="2"/>
          </p:cNvCxnSpPr>
          <p:nvPr/>
        </p:nvCxnSpPr>
        <p:spPr>
          <a:xfrm>
            <a:off x="9262238" y="4230707"/>
            <a:ext cx="0" cy="918524"/>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3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01315-63EF-47EF-9D83-1E6DA1A318F2}"/>
              </a:ext>
            </a:extLst>
          </p:cNvPr>
          <p:cNvSpPr/>
          <p:nvPr/>
        </p:nvSpPr>
        <p:spPr>
          <a:xfrm>
            <a:off x="145235" y="263892"/>
            <a:ext cx="583204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I. Nguyên tử là gì?</a:t>
            </a:r>
          </a:p>
        </p:txBody>
      </p:sp>
      <p:sp>
        <p:nvSpPr>
          <p:cNvPr id="4" name="TextBox 3">
            <a:extLst>
              <a:ext uri="{FF2B5EF4-FFF2-40B4-BE49-F238E27FC236}">
                <a16:creationId xmlns:a16="http://schemas.microsoft.com/office/drawing/2014/main" id="{D8B6960F-D21A-4105-ABB6-5A377184E264}"/>
              </a:ext>
            </a:extLst>
          </p:cNvPr>
          <p:cNvSpPr txBox="1"/>
          <p:nvPr/>
        </p:nvSpPr>
        <p:spPr>
          <a:xfrm>
            <a:off x="590059" y="1837842"/>
            <a:ext cx="10644452"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Nguyên tử là những hạt vô cùng nhỏ, trung hòa về điện.</a:t>
            </a:r>
            <a:endParaRPr lang="en-SG" sz="3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9EA3028-CA1F-438B-9E1D-443ED92A45C8}"/>
              </a:ext>
            </a:extLst>
          </p:cNvPr>
          <p:cNvSpPr txBox="1"/>
          <p:nvPr/>
        </p:nvSpPr>
        <p:spPr>
          <a:xfrm>
            <a:off x="2885310" y="1402529"/>
            <a:ext cx="5908477" cy="646331"/>
          </a:xfrm>
          <a:prstGeom prst="rect">
            <a:avLst/>
          </a:prstGeom>
          <a:noFill/>
        </p:spPr>
        <p:txBody>
          <a:bodyPr wrap="none" rtlCol="0">
            <a:spAutoFit/>
          </a:bodyPr>
          <a:lstStyle/>
          <a:p>
            <a:r>
              <a:rPr lang="en-US" sz="3600">
                <a:solidFill>
                  <a:srgbClr val="00B0F0"/>
                </a:solidFill>
                <a:latin typeface="Times New Roman" panose="02020603050405020304" pitchFamily="18" charset="0"/>
                <a:cs typeface="Times New Roman" panose="02020603050405020304" pitchFamily="18" charset="0"/>
              </a:rPr>
              <a:t>Nêu định nghĩa về nguyên tử?</a:t>
            </a:r>
            <a:endParaRPr lang="en-SG" sz="3600">
              <a:solidFill>
                <a:srgbClr val="00B0F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312543C-BDDD-4F8F-886A-97D0F5EDAE8A}"/>
              </a:ext>
            </a:extLst>
          </p:cNvPr>
          <p:cNvSpPr txBox="1"/>
          <p:nvPr/>
        </p:nvSpPr>
        <p:spPr>
          <a:xfrm>
            <a:off x="2968972" y="2581236"/>
            <a:ext cx="4564070" cy="646331"/>
          </a:xfrm>
          <a:prstGeom prst="rect">
            <a:avLst/>
          </a:prstGeom>
          <a:noFill/>
        </p:spPr>
        <p:txBody>
          <a:bodyPr wrap="none" rtlCol="0">
            <a:spAutoFit/>
          </a:bodyPr>
          <a:lstStyle/>
          <a:p>
            <a:r>
              <a:rPr lang="en-US" sz="3600">
                <a:solidFill>
                  <a:srgbClr val="00B0F0"/>
                </a:solidFill>
                <a:latin typeface="Times New Roman" panose="02020603050405020304" pitchFamily="18" charset="0"/>
                <a:cs typeface="Times New Roman" panose="02020603050405020304" pitchFamily="18" charset="0"/>
              </a:rPr>
              <a:t>Nêu cấu tạo nguyên tử?</a:t>
            </a:r>
            <a:endParaRPr lang="en-SG" sz="3600">
              <a:solidFill>
                <a:srgbClr val="00B0F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CF4ACF-8DE6-425B-B547-E4C664882991}"/>
              </a:ext>
            </a:extLst>
          </p:cNvPr>
          <p:cNvSpPr txBox="1"/>
          <p:nvPr/>
        </p:nvSpPr>
        <p:spPr>
          <a:xfrm>
            <a:off x="590059" y="2726986"/>
            <a:ext cx="3752887"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Cấu tạo nguyên tử:</a:t>
            </a:r>
            <a:endParaRPr lang="en-SG" sz="36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AE58C18-90DD-4F9E-B793-EAEF7B9AD9B4}"/>
              </a:ext>
            </a:extLst>
          </p:cNvPr>
          <p:cNvSpPr txBox="1"/>
          <p:nvPr/>
        </p:nvSpPr>
        <p:spPr>
          <a:xfrm>
            <a:off x="1284025" y="4342951"/>
            <a:ext cx="7207935"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 Hạt nhân: mang điện tích dương (+)</a:t>
            </a:r>
            <a:endParaRPr lang="en-SG" sz="36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C3CC70B-B289-4E62-A7B5-31D30C5BCA09}"/>
              </a:ext>
            </a:extLst>
          </p:cNvPr>
          <p:cNvSpPr txBox="1"/>
          <p:nvPr/>
        </p:nvSpPr>
        <p:spPr>
          <a:xfrm>
            <a:off x="1284025" y="3565817"/>
            <a:ext cx="8369599"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 Lớp vỏ electron (e): mang điện tích âm (-)</a:t>
            </a:r>
            <a:endParaRPr lang="en-SG" sz="36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E8E3D47-2257-495E-BF2C-01929491687C}"/>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01576" y="1050867"/>
            <a:ext cx="884595" cy="923330"/>
          </a:xfrm>
          <a:prstGeom prst="rect">
            <a:avLst/>
          </a:prstGeom>
        </p:spPr>
      </p:pic>
    </p:spTree>
    <p:extLst>
      <p:ext uri="{BB962C8B-B14F-4D97-AF65-F5344CB8AC3E}">
        <p14:creationId xmlns:p14="http://schemas.microsoft.com/office/powerpoint/2010/main" val="1572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845</Words>
  <Application>Microsoft Office PowerPoint</Application>
  <PresentationFormat>Widescreen</PresentationFormat>
  <Paragraphs>129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22</cp:revision>
  <dcterms:created xsi:type="dcterms:W3CDTF">2021-08-23T09:39:41Z</dcterms:created>
  <dcterms:modified xsi:type="dcterms:W3CDTF">2021-09-21T11:11:52Z</dcterms:modified>
</cp:coreProperties>
</file>