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9" r:id="rId2"/>
    <p:sldId id="297" r:id="rId3"/>
    <p:sldId id="284" r:id="rId4"/>
    <p:sldId id="316" r:id="rId5"/>
    <p:sldId id="317" r:id="rId6"/>
    <p:sldId id="286" r:id="rId7"/>
    <p:sldId id="283" r:id="rId8"/>
    <p:sldId id="299" r:id="rId9"/>
    <p:sldId id="273" r:id="rId10"/>
    <p:sldId id="287" r:id="rId11"/>
    <p:sldId id="318" r:id="rId12"/>
    <p:sldId id="325" r:id="rId13"/>
    <p:sldId id="288" r:id="rId14"/>
    <p:sldId id="274" r:id="rId15"/>
    <p:sldId id="321" r:id="rId16"/>
    <p:sldId id="326" r:id="rId17"/>
    <p:sldId id="328" r:id="rId18"/>
    <p:sldId id="291" r:id="rId19"/>
    <p:sldId id="323" r:id="rId20"/>
    <p:sldId id="327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8080"/>
    <a:srgbClr val="FFFF66"/>
    <a:srgbClr val="FF0066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F2871-F639-4793-AFCF-E1E37DF3FB4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B2BBF310-6F16-4109-8BC7-2BA1D27F78A4}">
      <dgm:prSet phldrT="[Text]" custT="1"/>
      <dgm:spPr>
        <a:solidFill>
          <a:srgbClr val="FFFF66"/>
        </a:solidFill>
        <a:ln w="28575">
          <a:solidFill>
            <a:srgbClr val="FFFF66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CÓ BAO NHIÊU NGUYÊN TỐ HÓA HỌC</a:t>
          </a:r>
          <a:endParaRPr lang="en-SG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DE1EB-B77E-407C-99AC-D58BDDC8BA07}" type="parTrans" cxnId="{AA47AF74-B4C5-4478-ABE1-F532B582EE24}">
      <dgm:prSet/>
      <dgm:spPr/>
      <dgm:t>
        <a:bodyPr/>
        <a:lstStyle/>
        <a:p>
          <a:endParaRPr lang="en-SG" b="1">
            <a:solidFill>
              <a:schemeClr val="tx1"/>
            </a:solidFill>
          </a:endParaRPr>
        </a:p>
      </dgm:t>
    </dgm:pt>
    <dgm:pt modelId="{0A8F8A7D-D1B2-49F8-9235-E570FC5C268F}" type="sibTrans" cxnId="{AA47AF74-B4C5-4478-ABE1-F532B582EE24}">
      <dgm:prSet/>
      <dgm:spPr/>
      <dgm:t>
        <a:bodyPr/>
        <a:lstStyle/>
        <a:p>
          <a:endParaRPr lang="en-SG" b="1">
            <a:solidFill>
              <a:schemeClr val="tx1"/>
            </a:solidFill>
          </a:endParaRPr>
        </a:p>
      </dgm:t>
    </dgm:pt>
    <dgm:pt modelId="{294254E9-07E5-4841-A11D-D598AFE9E83F}">
      <dgm:prSet phldrT="[Text]" custT="1"/>
      <dgm:spPr>
        <a:solidFill>
          <a:srgbClr val="FFFF66"/>
        </a:solidFill>
        <a:ln w="28575">
          <a:solidFill>
            <a:srgbClr val="FFFF66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NGUYÊN TỬ KHỐI</a:t>
          </a:r>
          <a:endParaRPr lang="en-SG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65E18-5F42-4139-B236-C636CD9742FC}" type="parTrans" cxnId="{D3E465DF-6A4A-4AC9-8F99-691394788F06}">
      <dgm:prSet/>
      <dgm:spPr/>
      <dgm:t>
        <a:bodyPr/>
        <a:lstStyle/>
        <a:p>
          <a:endParaRPr lang="en-SG" b="1">
            <a:solidFill>
              <a:schemeClr val="tx1"/>
            </a:solidFill>
          </a:endParaRPr>
        </a:p>
      </dgm:t>
    </dgm:pt>
    <dgm:pt modelId="{30EC6739-18D2-4BEC-9B6A-5FB6A696A84F}" type="sibTrans" cxnId="{D3E465DF-6A4A-4AC9-8F99-691394788F06}">
      <dgm:prSet/>
      <dgm:spPr/>
      <dgm:t>
        <a:bodyPr/>
        <a:lstStyle/>
        <a:p>
          <a:endParaRPr lang="en-SG" b="1">
            <a:solidFill>
              <a:schemeClr val="tx1"/>
            </a:solidFill>
          </a:endParaRPr>
        </a:p>
      </dgm:t>
    </dgm:pt>
    <dgm:pt modelId="{CF90D4DF-71E8-4CC7-BD91-61E573A4993A}">
      <dgm:prSet phldrT="[Text]" custT="1"/>
      <dgm:spPr>
        <a:solidFill>
          <a:srgbClr val="FFFF66"/>
        </a:solidFill>
        <a:ln w="28575">
          <a:solidFill>
            <a:srgbClr val="FFFF66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NGUYÊN TỐ HÓA HỌC LÀ GÌ? </a:t>
          </a:r>
          <a:endParaRPr lang="en-SG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2614C-AAE2-42E7-B785-194FFEDBDAF9}" type="sibTrans" cxnId="{5950B9A3-35D8-4D40-A246-ABD7645ACEF0}">
      <dgm:prSet/>
      <dgm:spPr/>
      <dgm:t>
        <a:bodyPr/>
        <a:lstStyle/>
        <a:p>
          <a:endParaRPr lang="en-SG" b="1">
            <a:solidFill>
              <a:schemeClr val="tx1"/>
            </a:solidFill>
          </a:endParaRPr>
        </a:p>
      </dgm:t>
    </dgm:pt>
    <dgm:pt modelId="{2B6C77C4-AD3D-4151-BDE4-39513B10A31E}" type="parTrans" cxnId="{5950B9A3-35D8-4D40-A246-ABD7645ACEF0}">
      <dgm:prSet/>
      <dgm:spPr/>
      <dgm:t>
        <a:bodyPr/>
        <a:lstStyle/>
        <a:p>
          <a:endParaRPr lang="en-SG" b="1">
            <a:solidFill>
              <a:schemeClr val="tx1"/>
            </a:solidFill>
          </a:endParaRPr>
        </a:p>
      </dgm:t>
    </dgm:pt>
    <dgm:pt modelId="{8A03BDDA-0979-4A73-BDA8-45390361095A}" type="pres">
      <dgm:prSet presAssocID="{45BF2871-F639-4793-AFCF-E1E37DF3FB4D}" presName="linearFlow" presStyleCnt="0">
        <dgm:presLayoutVars>
          <dgm:dir/>
          <dgm:resizeHandles val="exact"/>
        </dgm:presLayoutVars>
      </dgm:prSet>
      <dgm:spPr/>
    </dgm:pt>
    <dgm:pt modelId="{400A9092-8E03-4DD0-A1BC-19F8182BB03B}" type="pres">
      <dgm:prSet presAssocID="{CF90D4DF-71E8-4CC7-BD91-61E573A4993A}" presName="composite" presStyleCnt="0"/>
      <dgm:spPr/>
    </dgm:pt>
    <dgm:pt modelId="{B387E930-7CCF-473A-BD66-FC6F387DB848}" type="pres">
      <dgm:prSet presAssocID="{CF90D4DF-71E8-4CC7-BD91-61E573A4993A}" presName="imgShp" presStyleLbl="fgImgPlace1" presStyleIdx="0" presStyleCnt="3" custLinFactNeighborX="-68761" custLinFactNeighborY="-79"/>
      <dgm:spPr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  <dgm:pt modelId="{F95FB723-A9B7-4270-8AA7-4958B86812FA}" type="pres">
      <dgm:prSet presAssocID="{CF90D4DF-71E8-4CC7-BD91-61E573A4993A}" presName="txShp" presStyleLbl="node1" presStyleIdx="0" presStyleCnt="3" custScaleX="149693">
        <dgm:presLayoutVars>
          <dgm:bulletEnabled val="1"/>
        </dgm:presLayoutVars>
      </dgm:prSet>
      <dgm:spPr/>
    </dgm:pt>
    <dgm:pt modelId="{112012BC-82C8-424F-9C96-AB45F095565F}" type="pres">
      <dgm:prSet presAssocID="{B5E2614C-AAE2-42E7-B785-194FFEDBDAF9}" presName="spacing" presStyleCnt="0"/>
      <dgm:spPr/>
    </dgm:pt>
    <dgm:pt modelId="{D02BAB69-7FA9-4639-AD47-B99C97CA4B72}" type="pres">
      <dgm:prSet presAssocID="{B2BBF310-6F16-4109-8BC7-2BA1D27F78A4}" presName="composite" presStyleCnt="0"/>
      <dgm:spPr/>
    </dgm:pt>
    <dgm:pt modelId="{AAA46012-84CB-4525-82E7-8F0CBA154A10}" type="pres">
      <dgm:prSet presAssocID="{B2BBF310-6F16-4109-8BC7-2BA1D27F78A4}" presName="imgShp" presStyleLbl="fgImgPlace1" presStyleIdx="1" presStyleCnt="3" custLinFactNeighborX="-68761" custLinFactNeighborY="500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DEE180F7-0C93-4783-B8BB-277BBA8995BB}" type="pres">
      <dgm:prSet presAssocID="{B2BBF310-6F16-4109-8BC7-2BA1D27F78A4}" presName="txShp" presStyleLbl="node1" presStyleIdx="1" presStyleCnt="3" custScaleX="148104" custLinFactNeighborX="693" custLinFactNeighborY="1001">
        <dgm:presLayoutVars>
          <dgm:bulletEnabled val="1"/>
        </dgm:presLayoutVars>
      </dgm:prSet>
      <dgm:spPr/>
    </dgm:pt>
    <dgm:pt modelId="{F7010249-2451-4DF8-B0E4-CFBDF1E192A8}" type="pres">
      <dgm:prSet presAssocID="{0A8F8A7D-D1B2-49F8-9235-E570FC5C268F}" presName="spacing" presStyleCnt="0"/>
      <dgm:spPr/>
    </dgm:pt>
    <dgm:pt modelId="{D4561F5A-2BE3-405E-8F12-3F5ED05C1397}" type="pres">
      <dgm:prSet presAssocID="{294254E9-07E5-4841-A11D-D598AFE9E83F}" presName="composite" presStyleCnt="0"/>
      <dgm:spPr/>
    </dgm:pt>
    <dgm:pt modelId="{806704D0-5052-43C7-8FA4-5E4C3AA1375E}" type="pres">
      <dgm:prSet presAssocID="{294254E9-07E5-4841-A11D-D598AFE9E83F}" presName="imgShp" presStyleLbl="fgImgPlace1" presStyleIdx="2" presStyleCnt="3" custLinFactNeighborX="-74755" custLinFactNeighborY="79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5D062FBB-5F67-45B2-8D70-1BC03F221ABA}" type="pres">
      <dgm:prSet presAssocID="{294254E9-07E5-4841-A11D-D598AFE9E83F}" presName="txShp" presStyleLbl="node1" presStyleIdx="2" presStyleCnt="3" custScaleX="149694">
        <dgm:presLayoutVars>
          <dgm:bulletEnabled val="1"/>
        </dgm:presLayoutVars>
      </dgm:prSet>
      <dgm:spPr/>
    </dgm:pt>
  </dgm:ptLst>
  <dgm:cxnLst>
    <dgm:cxn modelId="{6B75B625-5434-4409-8D6C-FC6D09B53D1E}" type="presOf" srcId="{B2BBF310-6F16-4109-8BC7-2BA1D27F78A4}" destId="{DEE180F7-0C93-4783-B8BB-277BBA8995BB}" srcOrd="0" destOrd="0" presId="urn:microsoft.com/office/officeart/2005/8/layout/vList3"/>
    <dgm:cxn modelId="{2890B83B-C896-48EB-A2B6-7E9FA12C429E}" type="presOf" srcId="{CF90D4DF-71E8-4CC7-BD91-61E573A4993A}" destId="{F95FB723-A9B7-4270-8AA7-4958B86812FA}" srcOrd="0" destOrd="0" presId="urn:microsoft.com/office/officeart/2005/8/layout/vList3"/>
    <dgm:cxn modelId="{AA47AF74-B4C5-4478-ABE1-F532B582EE24}" srcId="{45BF2871-F639-4793-AFCF-E1E37DF3FB4D}" destId="{B2BBF310-6F16-4109-8BC7-2BA1D27F78A4}" srcOrd="1" destOrd="0" parTransId="{47CDE1EB-B77E-407C-99AC-D58BDDC8BA07}" sibTransId="{0A8F8A7D-D1B2-49F8-9235-E570FC5C268F}"/>
    <dgm:cxn modelId="{5950B9A3-35D8-4D40-A246-ABD7645ACEF0}" srcId="{45BF2871-F639-4793-AFCF-E1E37DF3FB4D}" destId="{CF90D4DF-71E8-4CC7-BD91-61E573A4993A}" srcOrd="0" destOrd="0" parTransId="{2B6C77C4-AD3D-4151-BDE4-39513B10A31E}" sibTransId="{B5E2614C-AAE2-42E7-B785-194FFEDBDAF9}"/>
    <dgm:cxn modelId="{45DB68A8-5669-4B2E-9CE8-A5AD14258B0F}" type="presOf" srcId="{45BF2871-F639-4793-AFCF-E1E37DF3FB4D}" destId="{8A03BDDA-0979-4A73-BDA8-45390361095A}" srcOrd="0" destOrd="0" presId="urn:microsoft.com/office/officeart/2005/8/layout/vList3"/>
    <dgm:cxn modelId="{9EC84DD7-5F5F-4DE5-ABFD-DFA0F08B8104}" type="presOf" srcId="{294254E9-07E5-4841-A11D-D598AFE9E83F}" destId="{5D062FBB-5F67-45B2-8D70-1BC03F221ABA}" srcOrd="0" destOrd="0" presId="urn:microsoft.com/office/officeart/2005/8/layout/vList3"/>
    <dgm:cxn modelId="{D3E465DF-6A4A-4AC9-8F99-691394788F06}" srcId="{45BF2871-F639-4793-AFCF-E1E37DF3FB4D}" destId="{294254E9-07E5-4841-A11D-D598AFE9E83F}" srcOrd="2" destOrd="0" parTransId="{F4865E18-5F42-4139-B236-C636CD9742FC}" sibTransId="{30EC6739-18D2-4BEC-9B6A-5FB6A696A84F}"/>
    <dgm:cxn modelId="{79F689C9-45C5-44A0-9640-71DEB8F8DF35}" type="presParOf" srcId="{8A03BDDA-0979-4A73-BDA8-45390361095A}" destId="{400A9092-8E03-4DD0-A1BC-19F8182BB03B}" srcOrd="0" destOrd="0" presId="urn:microsoft.com/office/officeart/2005/8/layout/vList3"/>
    <dgm:cxn modelId="{8524F3AB-0DED-4585-8166-5AF66E47C9D1}" type="presParOf" srcId="{400A9092-8E03-4DD0-A1BC-19F8182BB03B}" destId="{B387E930-7CCF-473A-BD66-FC6F387DB848}" srcOrd="0" destOrd="0" presId="urn:microsoft.com/office/officeart/2005/8/layout/vList3"/>
    <dgm:cxn modelId="{626182C0-560C-46A0-842F-A1C92C7F6BC6}" type="presParOf" srcId="{400A9092-8E03-4DD0-A1BC-19F8182BB03B}" destId="{F95FB723-A9B7-4270-8AA7-4958B86812FA}" srcOrd="1" destOrd="0" presId="urn:microsoft.com/office/officeart/2005/8/layout/vList3"/>
    <dgm:cxn modelId="{FB7F731C-3DEC-454C-A941-F0B99BF556F8}" type="presParOf" srcId="{8A03BDDA-0979-4A73-BDA8-45390361095A}" destId="{112012BC-82C8-424F-9C96-AB45F095565F}" srcOrd="1" destOrd="0" presId="urn:microsoft.com/office/officeart/2005/8/layout/vList3"/>
    <dgm:cxn modelId="{EF221E70-58CF-4AAF-B904-494A47579026}" type="presParOf" srcId="{8A03BDDA-0979-4A73-BDA8-45390361095A}" destId="{D02BAB69-7FA9-4639-AD47-B99C97CA4B72}" srcOrd="2" destOrd="0" presId="urn:microsoft.com/office/officeart/2005/8/layout/vList3"/>
    <dgm:cxn modelId="{68B7CCDB-FDB6-4E63-85A4-BE9B97C3BBAA}" type="presParOf" srcId="{D02BAB69-7FA9-4639-AD47-B99C97CA4B72}" destId="{AAA46012-84CB-4525-82E7-8F0CBA154A10}" srcOrd="0" destOrd="0" presId="urn:microsoft.com/office/officeart/2005/8/layout/vList3"/>
    <dgm:cxn modelId="{22263904-4488-49B2-A390-C9B255101E0F}" type="presParOf" srcId="{D02BAB69-7FA9-4639-AD47-B99C97CA4B72}" destId="{DEE180F7-0C93-4783-B8BB-277BBA8995BB}" srcOrd="1" destOrd="0" presId="urn:microsoft.com/office/officeart/2005/8/layout/vList3"/>
    <dgm:cxn modelId="{AB3B6BFD-9927-4091-A841-B554DAF5F725}" type="presParOf" srcId="{8A03BDDA-0979-4A73-BDA8-45390361095A}" destId="{F7010249-2451-4DF8-B0E4-CFBDF1E192A8}" srcOrd="3" destOrd="0" presId="urn:microsoft.com/office/officeart/2005/8/layout/vList3"/>
    <dgm:cxn modelId="{B048A006-A103-418F-A66E-EBB6DAA94681}" type="presParOf" srcId="{8A03BDDA-0979-4A73-BDA8-45390361095A}" destId="{D4561F5A-2BE3-405E-8F12-3F5ED05C1397}" srcOrd="4" destOrd="0" presId="urn:microsoft.com/office/officeart/2005/8/layout/vList3"/>
    <dgm:cxn modelId="{797A9977-C6FC-4C32-B914-26C837EF7247}" type="presParOf" srcId="{D4561F5A-2BE3-405E-8F12-3F5ED05C1397}" destId="{806704D0-5052-43C7-8FA4-5E4C3AA1375E}" srcOrd="0" destOrd="0" presId="urn:microsoft.com/office/officeart/2005/8/layout/vList3"/>
    <dgm:cxn modelId="{D3D848F5-AB14-49B1-B8DF-AC82AF3A2F6B}" type="presParOf" srcId="{D4561F5A-2BE3-405E-8F12-3F5ED05C1397}" destId="{5D062FBB-5F67-45B2-8D70-1BC03F221A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FB723-A9B7-4270-8AA7-4958B86812FA}">
      <dsp:nvSpPr>
        <dsp:cNvPr id="0" name=""/>
        <dsp:cNvSpPr/>
      </dsp:nvSpPr>
      <dsp:spPr>
        <a:xfrm rot="10800000">
          <a:off x="20678" y="1048"/>
          <a:ext cx="9065141" cy="1324244"/>
        </a:xfrm>
        <a:prstGeom prst="homePlate">
          <a:avLst/>
        </a:prstGeom>
        <a:solidFill>
          <a:srgbClr val="FFFF66"/>
        </a:solidFill>
        <a:ln w="28575" cap="flat" cmpd="sng" algn="ctr">
          <a:solidFill>
            <a:srgbClr val="FFFF66"/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95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NGUYÊN TỐ HÓA HỌC LÀ GÌ? </a:t>
          </a:r>
          <a:endParaRPr lang="en-SG" sz="2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51739" y="1048"/>
        <a:ext cx="8734080" cy="1324244"/>
      </dsp:txXfrm>
    </dsp:sp>
    <dsp:sp modelId="{B387E930-7CCF-473A-BD66-FC6F387DB848}">
      <dsp:nvSpPr>
        <dsp:cNvPr id="0" name=""/>
        <dsp:cNvSpPr/>
      </dsp:nvSpPr>
      <dsp:spPr>
        <a:xfrm>
          <a:off x="0" y="1"/>
          <a:ext cx="1324244" cy="132424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180F7-0C93-4783-B8BB-277BBA8995BB}">
      <dsp:nvSpPr>
        <dsp:cNvPr id="0" name=""/>
        <dsp:cNvSpPr/>
      </dsp:nvSpPr>
      <dsp:spPr>
        <a:xfrm rot="10800000">
          <a:off x="110759" y="1733844"/>
          <a:ext cx="8968914" cy="1324244"/>
        </a:xfrm>
        <a:prstGeom prst="homePlate">
          <a:avLst/>
        </a:prstGeom>
        <a:solidFill>
          <a:srgbClr val="FFFF66"/>
        </a:solidFill>
        <a:ln w="28575" cap="flat" cmpd="sng" algn="ctr">
          <a:solidFill>
            <a:srgbClr val="FFFF66"/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95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CÓ BAO NHIÊU NGUYÊN TỐ HÓA HỌC</a:t>
          </a:r>
          <a:endParaRPr lang="en-SG" sz="2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41820" y="1733844"/>
        <a:ext cx="8637853" cy="1324244"/>
      </dsp:txXfrm>
    </dsp:sp>
    <dsp:sp modelId="{AAA46012-84CB-4525-82E7-8F0CBA154A10}">
      <dsp:nvSpPr>
        <dsp:cNvPr id="0" name=""/>
        <dsp:cNvSpPr/>
      </dsp:nvSpPr>
      <dsp:spPr>
        <a:xfrm>
          <a:off x="0" y="1786840"/>
          <a:ext cx="1324244" cy="132424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62FBB-5F67-45B2-8D70-1BC03F221ABA}">
      <dsp:nvSpPr>
        <dsp:cNvPr id="0" name=""/>
        <dsp:cNvSpPr/>
      </dsp:nvSpPr>
      <dsp:spPr>
        <a:xfrm rot="10800000">
          <a:off x="20648" y="3440129"/>
          <a:ext cx="9065201" cy="1324244"/>
        </a:xfrm>
        <a:prstGeom prst="homePlate">
          <a:avLst/>
        </a:prstGeom>
        <a:solidFill>
          <a:srgbClr val="FFFF66"/>
        </a:solidFill>
        <a:ln w="28575" cap="flat" cmpd="sng" algn="ctr">
          <a:solidFill>
            <a:srgbClr val="FFFF66"/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95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NGUYÊN TỬ KHỐI</a:t>
          </a:r>
          <a:endParaRPr lang="en-SG" sz="2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51709" y="3440129"/>
        <a:ext cx="8734140" cy="1324244"/>
      </dsp:txXfrm>
    </dsp:sp>
    <dsp:sp modelId="{806704D0-5052-43C7-8FA4-5E4C3AA1375E}">
      <dsp:nvSpPr>
        <dsp:cNvPr id="0" name=""/>
        <dsp:cNvSpPr/>
      </dsp:nvSpPr>
      <dsp:spPr>
        <a:xfrm>
          <a:off x="0" y="3441175"/>
          <a:ext cx="1324244" cy="132424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DFB9F-203A-4EDA-85CF-FDD3E358395B}" type="datetimeFigureOut">
              <a:rPr lang="en-SG" smtClean="0"/>
              <a:t>21/9/2021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EEBAD-F047-4B4D-9F3A-2F891B6AAD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585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68D17EA7-2DCE-433E-B417-91D7A0F0DC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11258E8-FE2D-4698-A91D-7E8FBED29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54B133F-3A49-48FB-A97B-D0D51BAC1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B216168-16E2-44A0-9E6A-5EEB2CBD4D68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912A-1AF3-460F-9DB8-4A3D991E6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3EDCB-A480-4F48-A4C3-9DEFDED7B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EF14E-9E97-4F20-8CB2-B31CD722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5C8-7AC3-4588-859C-AE3FBE5296F7}" type="datetimeFigureOut">
              <a:rPr lang="en-SG" smtClean="0"/>
              <a:t>21/9/2021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AD6D2-5CBE-4A7F-8CEA-1D7ACC4B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4E012-C382-4BBD-BAB6-3DDBB7C8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E40-36E6-4117-8BED-866A806127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661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24DC-C0BC-45D0-8D71-768779B9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F9CFD-35ED-48D8-9E9F-CB9739B43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FAD51-FB4A-4A50-8069-FB6C744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5C8-7AC3-4588-859C-AE3FBE5296F7}" type="datetimeFigureOut">
              <a:rPr lang="en-SG" smtClean="0"/>
              <a:t>21/9/2021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F9050-E491-496C-A97C-AB92F9C0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F61B-F1A4-45B3-9E58-F9DCDE90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E40-36E6-4117-8BED-866A806127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13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9F884-0150-4A00-8929-D361ED633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D5741-87D0-493C-AB1F-889F7F2B4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0DDD3-CAD8-472A-B92A-56DBF8AF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5C8-7AC3-4588-859C-AE3FBE5296F7}" type="datetimeFigureOut">
              <a:rPr lang="en-SG" smtClean="0"/>
              <a:t>21/9/2021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463BE-7ECC-4F7D-B239-4DDBD5C7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1AFBC-B1C0-4656-9ACD-C04692A3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E40-36E6-4117-8BED-866A806127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894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C675-53AF-4781-9AB7-83887E74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BD18-FB96-40DD-A95A-4C4604964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83236-23A3-445A-A569-36A6A4DF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5C8-7AC3-4588-859C-AE3FBE5296F7}" type="datetimeFigureOut">
              <a:rPr lang="en-SG" smtClean="0"/>
              <a:t>21/9/2021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DE9BB-6A6E-428D-9E3F-AA6EC2CE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D7D54-67D1-4C83-A451-4B61B756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E40-36E6-4117-8BED-866A806127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181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36D4-08C8-4ED2-A5D7-E0A3E073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19247-68AB-4A19-9444-004E8B009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220BB-A007-407F-8278-53EA46A9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5C8-7AC3-4588-859C-AE3FBE5296F7}" type="datetimeFigureOut">
              <a:rPr lang="en-SG" smtClean="0"/>
              <a:t>21/9/2021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CEEB0-189C-4659-995E-7721E96A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C8996-92DA-45A7-B6A5-32A3B398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E40-36E6-4117-8BED-866A806127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426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608D4-9DF3-4567-90F9-429DE86F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3698-C1A6-4BCE-B90A-93F5133E4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B0653-36C9-4833-9322-93FD8B931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D6387-3D11-4ADA-9249-51D6F9E3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5C8-7AC3-4588-859C-AE3FBE5296F7}" type="datetimeFigureOut">
              <a:rPr lang="en-SG" smtClean="0"/>
              <a:t>21/9/2021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0165B-F3AC-4137-8E08-B90F7A6F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0C740-3E04-4AD7-A203-64DB1206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E40-36E6-4117-8BED-866A806127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808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C7C8-50CE-4781-BA9D-B85C17FC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D90BD-0959-4B37-B52B-46B8B7AC0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DD1D8-4643-4B42-8841-4C8855BD4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F9F71-CB47-41D6-9B43-781DC9B54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647B2-F31A-489F-B385-4940EFAFE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36BB2-0507-4B7C-9D6D-7F8BB815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5C8-7AC3-4588-859C-AE3FBE5296F7}" type="datetimeFigureOut">
              <a:rPr lang="en-SG" smtClean="0"/>
              <a:t>21/9/2021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B775B2-F42F-4A50-B469-D8E1AD41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0B1F3-1B3B-4746-8BB2-5DD26F53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E40-36E6-4117-8BED-866A806127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884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BCE2-735F-4641-95A5-EAAF755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3AF13-A928-475C-9B1C-F5591B1D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5C8-7AC3-4588-859C-AE3FBE5296F7}" type="datetimeFigureOut">
              <a:rPr lang="en-SG" smtClean="0"/>
              <a:t>21/9/2021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D1FED-317E-4EE3-9EB7-0B486230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5652D-9327-4DA7-985D-0A243125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E40-36E6-4117-8BED-866A806127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741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B8679-80ED-45C3-97BB-9017BD4E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5C8-7AC3-4588-859C-AE3FBE5296F7}" type="datetimeFigureOut">
              <a:rPr lang="en-SG" smtClean="0"/>
              <a:t>21/9/2021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42904-F732-42D3-87AA-C0D521B8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FD64A-C75A-4D31-B213-3D90B738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E40-36E6-4117-8BED-866A806127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610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F024-F93E-4389-AD28-0CAB7A96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E8654-0121-42C5-B982-1EB0FD69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3CC22-ADC8-43D6-B936-47168E877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E5D96-7240-4634-BCB2-558AE584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5C8-7AC3-4588-859C-AE3FBE5296F7}" type="datetimeFigureOut">
              <a:rPr lang="en-SG" smtClean="0"/>
              <a:t>21/9/2021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FA236-ECDF-400C-8869-044E69F2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BDC8C-F37B-40FF-AD8C-215C8E6D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E40-36E6-4117-8BED-866A806127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537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A65F-5646-4ABD-9446-191CFA8E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1B6D0-EEE7-4227-8D82-62763CA35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366FC-08D1-490D-841F-4E3273A6A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A090A-7678-4E1A-8725-16D94641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5C8-7AC3-4588-859C-AE3FBE5296F7}" type="datetimeFigureOut">
              <a:rPr lang="en-SG" smtClean="0"/>
              <a:t>21/9/2021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CE3EF-CA1B-4469-93C7-720F82B3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17C59-2C12-4A2D-BFC9-75F1E54C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E40-36E6-4117-8BED-866A806127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505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08C9BA-2E54-4206-9F6C-80D572F8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5AA14-0740-44FE-A440-90BE2266C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6B7C-40A3-420B-BCDB-C227FC680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15C8-7AC3-4588-859C-AE3FBE5296F7}" type="datetimeFigureOut">
              <a:rPr lang="en-SG" smtClean="0"/>
              <a:t>21/9/2021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F768F-2C66-48B5-9ECC-4C0122561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5A49A-70B0-41CC-B930-C6D045616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D6E40-36E6-4117-8BED-866A806127C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445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8EFA9D-FB4F-4725-A031-F26D062D6EC3}"/>
              </a:ext>
            </a:extLst>
          </p:cNvPr>
          <p:cNvSpPr/>
          <p:nvPr/>
        </p:nvSpPr>
        <p:spPr>
          <a:xfrm>
            <a:off x="1477108" y="2994991"/>
            <a:ext cx="9594165" cy="22576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LỚP ĐẾN TIẾT HỌC HÓA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135993-9DD0-41D2-A58E-EA311248BA75}"/>
              </a:ext>
            </a:extLst>
          </p:cNvPr>
          <p:cNvSpPr/>
          <p:nvPr/>
        </p:nvSpPr>
        <p:spPr>
          <a:xfrm>
            <a:off x="1942755" y="4790998"/>
            <a:ext cx="7764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Ngọc Thu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A1C647-AC56-4F8F-9BA5-415D2C8F8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97" y="343686"/>
            <a:ext cx="2941467" cy="15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7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D7DA694-6D8D-4E90-A28F-F10FBF92A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650" y="1143763"/>
            <a:ext cx="4114800" cy="792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hoá học</a:t>
            </a:r>
          </a:p>
        </p:txBody>
      </p:sp>
      <p:sp>
        <p:nvSpPr>
          <p:cNvPr id="16388" name="Rectangle 15">
            <a:extLst>
              <a:ext uri="{FF2B5EF4-FFF2-40B4-BE49-F238E27FC236}">
                <a16:creationId xmlns:a16="http://schemas.microsoft.com/office/drawing/2014/main" id="{FF64CBBD-CF7B-4715-8A82-F95D9EED0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24" y="239151"/>
            <a:ext cx="6858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5748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0320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4892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29464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C00000"/>
                </a:solidFill>
              </a:rPr>
              <a:t>I. Nguyên tố hoá học là gì?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97AD7-554E-4116-8AA8-0BBFD31628FD}"/>
              </a:ext>
            </a:extLst>
          </p:cNvPr>
          <p:cNvSpPr txBox="1"/>
          <p:nvPr/>
        </p:nvSpPr>
        <p:spPr>
          <a:xfrm>
            <a:off x="533224" y="1912923"/>
            <a:ext cx="10966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KHHH của các nguyên tố hóa học trang 42 sgk hóa 8 và trả lời câu hỏi:</a:t>
            </a: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17819-4315-4607-8FD7-12D22BAF4118}"/>
              </a:ext>
            </a:extLst>
          </p:cNvPr>
          <p:cNvSpPr txBox="1"/>
          <p:nvPr/>
        </p:nvSpPr>
        <p:spPr>
          <a:xfrm>
            <a:off x="612840" y="4181768"/>
            <a:ext cx="10833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Các nguyên tố hóa học được kí hiệu bằng bao nhiêu chữ cái ? Đặc điểm các chữ cái kí hiệu?</a:t>
            </a:r>
            <a:endParaRPr lang="en-SG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91EBF-A4E4-4ECB-8189-F0F9C3949C1E}"/>
              </a:ext>
            </a:extLst>
          </p:cNvPr>
          <p:cNvSpPr txBox="1"/>
          <p:nvPr/>
        </p:nvSpPr>
        <p:spPr>
          <a:xfrm>
            <a:off x="612840" y="3104550"/>
            <a:ext cx="10966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Mỗi nguyên tố hóa học được biểu diễn bằng bao nhiêu kí hiệu hóa học?</a:t>
            </a:r>
            <a:endParaRPr lang="en-SG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CFED21-F92A-4D82-9641-AA7BDD4FCEDE}"/>
              </a:ext>
            </a:extLst>
          </p:cNvPr>
          <p:cNvSpPr txBox="1">
            <a:spLocks noChangeArrowheads="1"/>
          </p:cNvSpPr>
          <p:nvPr/>
        </p:nvSpPr>
        <p:spPr>
          <a:xfrm>
            <a:off x="757311" y="1113192"/>
            <a:ext cx="3800621" cy="6667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hoá học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6B8C0BF-323D-43EC-952A-5772A10E7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83" y="0"/>
            <a:ext cx="6858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5748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0320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4892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29464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C00000"/>
                </a:solidFill>
              </a:rPr>
              <a:t>I. Nguyên tố hoá học là gì?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C7881-AE69-411B-B36B-7E20651994EC}"/>
              </a:ext>
            </a:extLst>
          </p:cNvPr>
          <p:cNvSpPr txBox="1"/>
          <p:nvPr/>
        </p:nvSpPr>
        <p:spPr>
          <a:xfrm>
            <a:off x="831930" y="3983451"/>
            <a:ext cx="10833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Các nguyên tố hóa học được kí hiệu bằng bao nhiêu chữ cái? Đặc điểm các chữ cái kí hiệu?</a:t>
            </a:r>
            <a:endParaRPr lang="en-SG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B6021-1E45-4C8F-A1A5-DDE93800904F}"/>
              </a:ext>
            </a:extLst>
          </p:cNvPr>
          <p:cNvSpPr txBox="1"/>
          <p:nvPr/>
        </p:nvSpPr>
        <p:spPr>
          <a:xfrm>
            <a:off x="831930" y="1925426"/>
            <a:ext cx="10966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Mỗi nguyên tố hóa học được biểu diễn bằng bao nhiêu kí hiệu hóa học?</a:t>
            </a:r>
            <a:endParaRPr lang="en-SG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705EDC-1B98-4E06-8722-B51FBA255137}"/>
              </a:ext>
            </a:extLst>
          </p:cNvPr>
          <p:cNvSpPr txBox="1"/>
          <p:nvPr/>
        </p:nvSpPr>
        <p:spPr>
          <a:xfrm>
            <a:off x="757311" y="5206199"/>
            <a:ext cx="102611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Các nguyên tố hóa học được kí hiệu bằng 1 hoặc 2 chữ cái.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Chữ cái đầu viết in hoa, chữ cái thứ hai viết thường.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DD43D-A748-4792-A434-E599DF8514EF}"/>
              </a:ext>
            </a:extLst>
          </p:cNvPr>
          <p:cNvSpPr txBox="1"/>
          <p:nvPr/>
        </p:nvSpPr>
        <p:spPr>
          <a:xfrm>
            <a:off x="840247" y="3200660"/>
            <a:ext cx="10825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Mỗi nguyên tố hóa học được biểu diễn bằng 1 kí hiệu hóa học.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04">
            <a:extLst>
              <a:ext uri="{FF2B5EF4-FFF2-40B4-BE49-F238E27FC236}">
                <a16:creationId xmlns:a16="http://schemas.microsoft.com/office/drawing/2014/main" id="{6D1366B1-B0ED-41F1-9D44-9D988B721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049470"/>
              </p:ext>
            </p:extLst>
          </p:nvPr>
        </p:nvGraphicFramePr>
        <p:xfrm>
          <a:off x="6215822" y="842889"/>
          <a:ext cx="5118547" cy="5699760"/>
        </p:xfrm>
        <a:graphic>
          <a:graphicData uri="http://schemas.openxmlformats.org/drawingml/2006/table">
            <a:tbl>
              <a:tblPr/>
              <a:tblGrid>
                <a:gridCol w="1038474">
                  <a:extLst>
                    <a:ext uri="{9D8B030D-6E8A-4147-A177-3AD203B41FA5}">
                      <a16:colId xmlns:a16="http://schemas.microsoft.com/office/drawing/2014/main" val="1787406465"/>
                    </a:ext>
                  </a:extLst>
                </a:gridCol>
                <a:gridCol w="1471938">
                  <a:extLst>
                    <a:ext uri="{9D8B030D-6E8A-4147-A177-3AD203B41FA5}">
                      <a16:colId xmlns:a16="http://schemas.microsoft.com/office/drawing/2014/main" val="1579262091"/>
                    </a:ext>
                  </a:extLst>
                </a:gridCol>
                <a:gridCol w="2608135">
                  <a:extLst>
                    <a:ext uri="{9D8B030D-6E8A-4147-A177-3AD203B41FA5}">
                      <a16:colId xmlns:a16="http://schemas.microsoft.com/office/drawing/2014/main" val="252606313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tiếng việt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96076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472012"/>
                  </a:ext>
                </a:extLst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257303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4131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597019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93796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047195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613664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50044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50604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4710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CC207B-9825-4658-8626-56AA5541D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521795"/>
              </p:ext>
            </p:extLst>
          </p:nvPr>
        </p:nvGraphicFramePr>
        <p:xfrm>
          <a:off x="431993" y="842889"/>
          <a:ext cx="5544187" cy="5650523"/>
        </p:xfrm>
        <a:graphic>
          <a:graphicData uri="http://schemas.openxmlformats.org/drawingml/2006/table">
            <a:tbl>
              <a:tblPr/>
              <a:tblGrid>
                <a:gridCol w="979643">
                  <a:extLst>
                    <a:ext uri="{9D8B030D-6E8A-4147-A177-3AD203B41FA5}">
                      <a16:colId xmlns:a16="http://schemas.microsoft.com/office/drawing/2014/main" val="391896119"/>
                    </a:ext>
                  </a:extLst>
                </a:gridCol>
                <a:gridCol w="1414896">
                  <a:extLst>
                    <a:ext uri="{9D8B030D-6E8A-4147-A177-3AD203B41FA5}">
                      <a16:colId xmlns:a16="http://schemas.microsoft.com/office/drawing/2014/main" val="3921225644"/>
                    </a:ext>
                  </a:extLst>
                </a:gridCol>
                <a:gridCol w="3149648">
                  <a:extLst>
                    <a:ext uri="{9D8B030D-6E8A-4147-A177-3AD203B41FA5}">
                      <a16:colId xmlns:a16="http://schemas.microsoft.com/office/drawing/2014/main" val="1574674473"/>
                    </a:ext>
                  </a:extLst>
                </a:gridCol>
              </a:tblGrid>
              <a:tr h="812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tiếng việt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956548"/>
                  </a:ext>
                </a:extLst>
              </a:tr>
              <a:tr h="673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Hidro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791831"/>
                  </a:ext>
                </a:extLst>
              </a:tr>
              <a:tr h="673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Cacbon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94543"/>
                  </a:ext>
                </a:extLst>
              </a:tr>
              <a:tr h="783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781140"/>
                  </a:ext>
                </a:extLst>
              </a:tr>
              <a:tr h="673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17541"/>
                  </a:ext>
                </a:extLst>
              </a:tr>
              <a:tr h="673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2816"/>
                  </a:ext>
                </a:extLst>
              </a:tr>
              <a:tr h="688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huỳnh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043268"/>
                  </a:ext>
                </a:extLst>
              </a:tr>
              <a:tr h="673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24679"/>
                  </a:ext>
                </a:extLst>
              </a:tr>
            </a:tbl>
          </a:graphicData>
        </a:graphic>
      </p:graphicFrame>
      <p:sp>
        <p:nvSpPr>
          <p:cNvPr id="10" name="Text Box 394">
            <a:extLst>
              <a:ext uri="{FF2B5EF4-FFF2-40B4-BE49-F238E27FC236}">
                <a16:creationId xmlns:a16="http://schemas.microsoft.com/office/drawing/2014/main" id="{DBC2099C-9824-44F4-A447-7562A998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938" y="90268"/>
            <a:ext cx="7420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6600"/>
                </a:solidFill>
              </a:rPr>
              <a:t>    Một số nguyên tố hóa học thường gặp.</a:t>
            </a:r>
          </a:p>
        </p:txBody>
      </p:sp>
    </p:spTree>
    <p:extLst>
      <p:ext uri="{BB962C8B-B14F-4D97-AF65-F5344CB8AC3E}">
        <p14:creationId xmlns:p14="http://schemas.microsoft.com/office/powerpoint/2010/main" val="102895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2E444F27-EF08-4F63-BB74-33DC5C354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0738" y="1248793"/>
            <a:ext cx="3287396" cy="4572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hoá học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4A5C1CA-043E-4E8B-9DF5-B4583B2E6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0738" y="1973839"/>
            <a:ext cx="10100603" cy="533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Mỗi nguyên tố hoá học được biểu diễn bằng 1 kí hiệu hoá học </a:t>
            </a:r>
          </a:p>
        </p:txBody>
      </p:sp>
      <p:grpSp>
        <p:nvGrpSpPr>
          <p:cNvPr id="40982" name="Group 22">
            <a:extLst>
              <a:ext uri="{FF2B5EF4-FFF2-40B4-BE49-F238E27FC236}">
                <a16:creationId xmlns:a16="http://schemas.microsoft.com/office/drawing/2014/main" id="{4D4172D6-0E20-45A6-AA97-856D376CA5F3}"/>
              </a:ext>
            </a:extLst>
          </p:cNvPr>
          <p:cNvGrpSpPr>
            <a:grpSpLocks/>
          </p:cNvGrpSpPr>
          <p:nvPr/>
        </p:nvGrpSpPr>
        <p:grpSpPr bwMode="auto">
          <a:xfrm>
            <a:off x="3819839" y="4170931"/>
            <a:ext cx="5605516" cy="1438276"/>
            <a:chOff x="960" y="2418"/>
            <a:chExt cx="2160" cy="906"/>
          </a:xfrm>
        </p:grpSpPr>
        <p:sp>
          <p:nvSpPr>
            <p:cNvPr id="19472" name="Text Box 6">
              <a:extLst>
                <a:ext uri="{FF2B5EF4-FFF2-40B4-BE49-F238E27FC236}">
                  <a16:creationId xmlns:a16="http://schemas.microsoft.com/office/drawing/2014/main" id="{931D227D-9E2F-4CA4-BB15-C528C455B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418"/>
              <a:ext cx="2064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800"/>
                <a:t>Nguyên tố hidro (hydrogen) là H </a:t>
              </a:r>
            </a:p>
          </p:txBody>
        </p:sp>
        <p:sp>
          <p:nvSpPr>
            <p:cNvPr id="19473" name="Text Box 7">
              <a:extLst>
                <a:ext uri="{FF2B5EF4-FFF2-40B4-BE49-F238E27FC236}">
                  <a16:creationId xmlns:a16="http://schemas.microsoft.com/office/drawing/2014/main" id="{88D9EC16-D931-4235-8F69-E6E172F65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706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800"/>
                <a:t>Nguyên tố canxi (calcium) là Ca </a:t>
              </a:r>
            </a:p>
          </p:txBody>
        </p:sp>
        <p:sp>
          <p:nvSpPr>
            <p:cNvPr id="19474" name="Text Box 8">
              <a:extLst>
                <a:ext uri="{FF2B5EF4-FFF2-40B4-BE49-F238E27FC236}">
                  <a16:creationId xmlns:a16="http://schemas.microsoft.com/office/drawing/2014/main" id="{3E073CC2-21A2-4CF9-A0E0-654E65102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994"/>
              <a:ext cx="21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800"/>
                <a:t>Nguyên tố clo (chlorine) là Cl </a:t>
              </a:r>
            </a:p>
          </p:txBody>
        </p:sp>
      </p:grpSp>
      <p:sp>
        <p:nvSpPr>
          <p:cNvPr id="19464" name="Rectangle 14">
            <a:extLst>
              <a:ext uri="{FF2B5EF4-FFF2-40B4-BE49-F238E27FC236}">
                <a16:creationId xmlns:a16="http://schemas.microsoft.com/office/drawing/2014/main" id="{EA48C8B5-F59C-4E43-BF45-09F4987CD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3862"/>
            <a:ext cx="514184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5748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0320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4892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29464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</a:rPr>
              <a:t>I. Nguyên tố hoá học là gì?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DC0F2E0B-2977-441D-B3F9-390FE15C0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582" y="4166864"/>
            <a:ext cx="1374147" cy="533400"/>
          </a:xfrm>
          <a:prstGeom prst="wave">
            <a:avLst>
              <a:gd name="adj1" fmla="val 7551"/>
              <a:gd name="adj2" fmla="val 0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dụ: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9D44C-A78E-4432-AFA7-C728CD1550B3}"/>
              </a:ext>
            </a:extLst>
          </p:cNvPr>
          <p:cNvSpPr txBox="1"/>
          <p:nvPr/>
        </p:nvSpPr>
        <p:spPr>
          <a:xfrm>
            <a:off x="897207" y="2504405"/>
            <a:ext cx="94836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Cách viết: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Gồm 1 hoặc 2 chữ cái.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đó chữ cái đầu viết in hoa, chữ cái thứ hai viết thường. </a:t>
            </a:r>
          </a:p>
        </p:txBody>
      </p:sp>
      <p:pic>
        <p:nvPicPr>
          <p:cNvPr id="13" name="Picture 8" descr="AG00218_">
            <a:extLst>
              <a:ext uri="{FF2B5EF4-FFF2-40B4-BE49-F238E27FC236}">
                <a16:creationId xmlns:a16="http://schemas.microsoft.com/office/drawing/2014/main" id="{94FA375A-DEF7-4E85-86AA-8F11A3184B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8" y="1780205"/>
            <a:ext cx="685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  <p:bldP spid="12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>
            <a:extLst>
              <a:ext uri="{FF2B5EF4-FFF2-40B4-BE49-F238E27FC236}">
                <a16:creationId xmlns:a16="http://schemas.microsoft.com/office/drawing/2014/main" id="{FCA2718A-8DBB-4A18-B64C-A65567B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2240638"/>
            <a:ext cx="6324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Kí hiệu hoá học dùng  để :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/>
              <a:t>  Biểu diễn nguyên tố hoá học.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/>
              <a:t>  Chỉ một </a:t>
            </a:r>
            <a:r>
              <a:rPr lang="en-US" altLang="en-US" b="1">
                <a:solidFill>
                  <a:srgbClr val="C00000"/>
                </a:solidFill>
              </a:rPr>
              <a:t>nguyên tử </a:t>
            </a:r>
            <a:r>
              <a:rPr lang="en-US" altLang="en-US"/>
              <a:t>của </a:t>
            </a:r>
            <a:r>
              <a:rPr lang="en-US" altLang="en-US" b="1">
                <a:solidFill>
                  <a:srgbClr val="C00000"/>
                </a:solidFill>
              </a:rPr>
              <a:t>nguyên tố.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B04F7D-EAF1-465F-8576-33F30EAB8A0B}"/>
              </a:ext>
            </a:extLst>
          </p:cNvPr>
          <p:cNvSpPr/>
          <p:nvPr/>
        </p:nvSpPr>
        <p:spPr>
          <a:xfrm>
            <a:off x="4778417" y="997655"/>
            <a:ext cx="3183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F4BD1025-CA5D-4198-8511-018073139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368" y="4225047"/>
            <a:ext cx="1374147" cy="533400"/>
          </a:xfrm>
          <a:prstGeom prst="wave">
            <a:avLst>
              <a:gd name="adj1" fmla="val 7551"/>
              <a:gd name="adj2" fmla="val 0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dụ: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E92E8-C1D8-4EDF-B61D-AC41325FB696}"/>
              </a:ext>
            </a:extLst>
          </p:cNvPr>
          <p:cNvSpPr txBox="1"/>
          <p:nvPr/>
        </p:nvSpPr>
        <p:spPr>
          <a:xfrm>
            <a:off x="4841614" y="3945286"/>
            <a:ext cx="5375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Na: 2 nguyên tử natri (sodium)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6A950-E074-4AE1-97C9-3DFD13C6A50A}"/>
              </a:ext>
            </a:extLst>
          </p:cNvPr>
          <p:cNvSpPr txBox="1"/>
          <p:nvPr/>
        </p:nvSpPr>
        <p:spPr>
          <a:xfrm>
            <a:off x="4841615" y="470202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 Cu: 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7A15A-E7D6-4038-B74A-25E578D481BB}"/>
              </a:ext>
            </a:extLst>
          </p:cNvPr>
          <p:cNvSpPr txBox="1"/>
          <p:nvPr/>
        </p:nvSpPr>
        <p:spPr>
          <a:xfrm>
            <a:off x="5667963" y="4702028"/>
            <a:ext cx="400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 nguyên tử đồng (copper)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7A8869-5D33-4BD6-A07C-427DBD3A7AAF}"/>
              </a:ext>
            </a:extLst>
          </p:cNvPr>
          <p:cNvSpPr/>
          <p:nvPr/>
        </p:nvSpPr>
        <p:spPr>
          <a:xfrm>
            <a:off x="4841615" y="3968527"/>
            <a:ext cx="36419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FEEA02-5560-4644-81B8-438E28358584}"/>
              </a:ext>
            </a:extLst>
          </p:cNvPr>
          <p:cNvSpPr/>
          <p:nvPr/>
        </p:nvSpPr>
        <p:spPr>
          <a:xfrm>
            <a:off x="4834502" y="4659893"/>
            <a:ext cx="36419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9FB85800-06B2-4636-90F7-46AA5F2EB7FE}"/>
              </a:ext>
            </a:extLst>
          </p:cNvPr>
          <p:cNvSpPr/>
          <p:nvPr/>
        </p:nvSpPr>
        <p:spPr>
          <a:xfrm>
            <a:off x="4616505" y="4096789"/>
            <a:ext cx="217997" cy="900481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763AF6-88AD-4C16-A692-CCD6FD0CAAD9}"/>
              </a:ext>
            </a:extLst>
          </p:cNvPr>
          <p:cNvSpPr txBox="1"/>
          <p:nvPr/>
        </p:nvSpPr>
        <p:spPr>
          <a:xfrm>
            <a:off x="3617514" y="4245499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số</a:t>
            </a:r>
            <a:endParaRPr lang="en-SG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4" grpId="0"/>
      <p:bldP spid="11" grpId="0"/>
      <p:bldP spid="13" grpId="0" animBg="1"/>
      <p:bldP spid="16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110C4AA-39D6-4BD4-86B3-60EEC3034E4E}"/>
              </a:ext>
            </a:extLst>
          </p:cNvPr>
          <p:cNvSpPr txBox="1">
            <a:spLocks noChangeArrowheads="1"/>
          </p:cNvSpPr>
          <p:nvPr/>
        </p:nvSpPr>
        <p:spPr>
          <a:xfrm>
            <a:off x="910843" y="1329899"/>
            <a:ext cx="3906271" cy="45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hoá học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DDE4B415-8B80-4235-ADEC-595C6A37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85" y="351329"/>
            <a:ext cx="8476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5748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0320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4892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29464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C00000"/>
                </a:solidFill>
              </a:rPr>
              <a:t>I. Nguyên tố hoá học là gì?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51C3F-18B9-4377-8F55-79A9F44F343A}"/>
              </a:ext>
            </a:extLst>
          </p:cNvPr>
          <p:cNvSpPr txBox="1"/>
          <p:nvPr/>
        </p:nvSpPr>
        <p:spPr>
          <a:xfrm>
            <a:off x="1511192" y="2153682"/>
            <a:ext cx="7168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KHHH còn chỉ nguyên tử của nguyên tố.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955DDF68-4582-44FF-90E2-73292EF0D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802" y="3244989"/>
            <a:ext cx="939396" cy="533400"/>
          </a:xfrm>
          <a:prstGeom prst="wave">
            <a:avLst>
              <a:gd name="adj1" fmla="val 7551"/>
              <a:gd name="adj2" fmla="val 0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Ví dụ: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0E7726-623F-4D8C-BB8E-3DC97A905D86}"/>
              </a:ext>
            </a:extLst>
          </p:cNvPr>
          <p:cNvSpPr txBox="1"/>
          <p:nvPr/>
        </p:nvSpPr>
        <p:spPr>
          <a:xfrm>
            <a:off x="4112264" y="2944862"/>
            <a:ext cx="58724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 Na: 2 nguyên tử natri (sodium)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5CCD00-64D4-4F75-A3BD-A960B16E24E9}"/>
              </a:ext>
            </a:extLst>
          </p:cNvPr>
          <p:cNvSpPr txBox="1"/>
          <p:nvPr/>
        </p:nvSpPr>
        <p:spPr>
          <a:xfrm>
            <a:off x="4112264" y="3742554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 Cu: 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5E5A79-9D3F-4279-AE3C-BD692C8FC35B}"/>
              </a:ext>
            </a:extLst>
          </p:cNvPr>
          <p:cNvSpPr txBox="1"/>
          <p:nvPr/>
        </p:nvSpPr>
        <p:spPr>
          <a:xfrm>
            <a:off x="5095667" y="3783830"/>
            <a:ext cx="479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 nguyên tử đồng (copper)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59465EE-ECA2-45E3-8FD7-567F35432CE9}"/>
              </a:ext>
            </a:extLst>
          </p:cNvPr>
          <p:cNvSpPr/>
          <p:nvPr/>
        </p:nvSpPr>
        <p:spPr>
          <a:xfrm>
            <a:off x="4125984" y="2962780"/>
            <a:ext cx="36419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B30E0A-1C90-43F0-98AC-BD0FE562A5D6}"/>
              </a:ext>
            </a:extLst>
          </p:cNvPr>
          <p:cNvSpPr/>
          <p:nvPr/>
        </p:nvSpPr>
        <p:spPr>
          <a:xfrm>
            <a:off x="4112264" y="3760472"/>
            <a:ext cx="36419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75362846-75E1-403A-8150-D340E98231B2}"/>
              </a:ext>
            </a:extLst>
          </p:cNvPr>
          <p:cNvSpPr/>
          <p:nvPr/>
        </p:nvSpPr>
        <p:spPr>
          <a:xfrm>
            <a:off x="3846364" y="3224390"/>
            <a:ext cx="217997" cy="900481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29C5C-57AB-488E-8CE8-D0D748812E4D}"/>
              </a:ext>
            </a:extLst>
          </p:cNvPr>
          <p:cNvSpPr txBox="1"/>
          <p:nvPr/>
        </p:nvSpPr>
        <p:spPr>
          <a:xfrm>
            <a:off x="2840253" y="3320353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số</a:t>
            </a: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8" descr="AG00218_">
            <a:extLst>
              <a:ext uri="{FF2B5EF4-FFF2-40B4-BE49-F238E27FC236}">
                <a16:creationId xmlns:a16="http://schemas.microsoft.com/office/drawing/2014/main" id="{FAF8195D-FEC5-4D3D-A84D-A6479DBF8B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57" y="1558499"/>
            <a:ext cx="685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0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717BA-FF6F-4B84-BBBC-21C615F57E89}"/>
              </a:ext>
            </a:extLst>
          </p:cNvPr>
          <p:cNvSpPr/>
          <p:nvPr/>
        </p:nvSpPr>
        <p:spPr>
          <a:xfrm>
            <a:off x="4815842" y="378880"/>
            <a:ext cx="25603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98CCA-4B2A-4FB4-B742-F7DB6A8CC570}"/>
              </a:ext>
            </a:extLst>
          </p:cNvPr>
          <p:cNvSpPr txBox="1"/>
          <p:nvPr/>
        </p:nvSpPr>
        <p:spPr>
          <a:xfrm>
            <a:off x="998807" y="2161514"/>
            <a:ext cx="856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Khi có chữ số đứng trước kí hiệu: đọc nguyên tử.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6449-339C-404E-8033-3F9D82996EBD}"/>
              </a:ext>
            </a:extLst>
          </p:cNvPr>
          <p:cNvSpPr txBox="1"/>
          <p:nvPr/>
        </p:nvSpPr>
        <p:spPr>
          <a:xfrm>
            <a:off x="998807" y="2775170"/>
            <a:ext cx="10474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Khi không có chữ số đứng trước kí hiệu (hoặc có chỉ số hoặc hợp chất): đọc phân tử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F1EDF-8B61-44A0-B92F-D76A1681C0D2}"/>
              </a:ext>
            </a:extLst>
          </p:cNvPr>
          <p:cNvSpPr txBox="1"/>
          <p:nvPr/>
        </p:nvSpPr>
        <p:spPr>
          <a:xfrm>
            <a:off x="3370690" y="3910151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FAE11-F932-4CF1-84BE-4430A02241E9}"/>
              </a:ext>
            </a:extLst>
          </p:cNvPr>
          <p:cNvSpPr txBox="1"/>
          <p:nvPr/>
        </p:nvSpPr>
        <p:spPr>
          <a:xfrm>
            <a:off x="4695092" y="5230355"/>
            <a:ext cx="3450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HCl: 1 phân tử HCl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82ED6-F724-4DAA-9024-2A0A19356922}"/>
              </a:ext>
            </a:extLst>
          </p:cNvPr>
          <p:cNvSpPr txBox="1"/>
          <p:nvPr/>
        </p:nvSpPr>
        <p:spPr>
          <a:xfrm>
            <a:off x="4690406" y="3881269"/>
            <a:ext cx="3051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3200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phân tử nitơ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B6B95-EA6E-4A92-8915-3E87D76037B5}"/>
              </a:ext>
            </a:extLst>
          </p:cNvPr>
          <p:cNvSpPr txBox="1"/>
          <p:nvPr/>
        </p:nvSpPr>
        <p:spPr>
          <a:xfrm>
            <a:off x="4690406" y="4571851"/>
            <a:ext cx="3637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3N</a:t>
            </a:r>
            <a:r>
              <a:rPr lang="en-US" sz="3200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 phân tử nitơ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E687D7B9-7C7C-43B8-B8AD-379B65F62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294" y="2714701"/>
            <a:ext cx="8476900" cy="206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117600" indent="-1117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5748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0320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4892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2946400" indent="-111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C00000"/>
                </a:solidFill>
              </a:rPr>
              <a:t>II. Có bao nhiêu nguyên tố hóa học?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54507-DFA0-4AC1-A2BF-73B997C2BD23}"/>
              </a:ext>
            </a:extLst>
          </p:cNvPr>
          <p:cNvSpPr txBox="1"/>
          <p:nvPr/>
        </p:nvSpPr>
        <p:spPr>
          <a:xfrm>
            <a:off x="3995225" y="5036236"/>
            <a:ext cx="5189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Xem sách giáo khoa</a:t>
            </a:r>
            <a:endParaRPr lang="en-SG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1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F106D0CC-0CFF-4958-A001-7D3E1458C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5522" y="368997"/>
            <a:ext cx="3625775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93D62B01-CDAE-4C6A-8A8E-365838667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957" y="2081211"/>
            <a:ext cx="836324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396875" algn="l"/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tabLst>
                <a:tab pos="396875" algn="l"/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57300" indent="-342900">
              <a:tabLst>
                <a:tab pos="396875" algn="l"/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14500" indent="-342900">
              <a:tabLst>
                <a:tab pos="396875" algn="l"/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171700" indent="-342900">
              <a:tabLst>
                <a:tab pos="396875" algn="l"/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  <a:tab pos="6286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A. Tất cả những nguyên tử có số nơtron bằng nhau thuộc cùng một nguyên tố hoá học.</a:t>
            </a:r>
          </a:p>
          <a:p>
            <a:pPr eaLnBrk="1" hangingPunct="1"/>
            <a:r>
              <a:rPr lang="en-US" altLang="en-US" sz="2800"/>
              <a:t>B. Tất cả những nguyên tử có số proton bằng nhau thuộc cùng một nguyên tố hoá học.</a:t>
            </a:r>
          </a:p>
          <a:p>
            <a:pPr eaLnBrk="1" hangingPunct="1"/>
            <a:r>
              <a:rPr lang="en-US" altLang="en-US" sz="2800"/>
              <a:t>C. Trong hạt nhân nguyên tử: số  proton luôn luôn bằng số nơtron. </a:t>
            </a:r>
          </a:p>
          <a:p>
            <a:pPr eaLnBrk="1" hangingPunct="1"/>
            <a:r>
              <a:rPr lang="en-US" altLang="en-US" sz="2800"/>
              <a:t>D. Trong nguyên tử, số proton luôn luôn bằng số electron. Vì vậy nguyên tử trung hoà về điện.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F8EABDCA-03DE-44EA-AA62-77DEA697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886" y="2101196"/>
            <a:ext cx="4572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7F185373-F781-47A2-B36E-07BEAA027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886" y="2996066"/>
            <a:ext cx="4572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C38452FF-82C1-4A84-B4D2-D29CDF69C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886" y="4779030"/>
            <a:ext cx="4572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23ED4392-ECCA-46C6-8773-0E9E636AF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886" y="3890936"/>
            <a:ext cx="4572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0F20EF-A540-4DAE-A89B-97A9D812C609}"/>
              </a:ext>
            </a:extLst>
          </p:cNvPr>
          <p:cNvSpPr txBox="1"/>
          <p:nvPr/>
        </p:nvSpPr>
        <p:spPr>
          <a:xfrm>
            <a:off x="587912" y="1350635"/>
            <a:ext cx="10226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trong các câu sau đây, câu nào đúng, câu nào sai: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8" grpId="0" animBg="1"/>
      <p:bldP spid="440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36D454-0A83-48B7-9466-F7C979294A64}"/>
              </a:ext>
            </a:extLst>
          </p:cNvPr>
          <p:cNvSpPr txBox="1"/>
          <p:nvPr/>
        </p:nvSpPr>
        <p:spPr>
          <a:xfrm>
            <a:off x="922605" y="931912"/>
            <a:ext cx="93468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2: </a:t>
            </a: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 cách diễn đạt đúng “năm nguyên tử kẽm”.</a:t>
            </a:r>
            <a:endParaRPr lang="en-SG" sz="3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ED9AC-332A-4E78-983C-C3A4059A2032}"/>
              </a:ext>
            </a:extLst>
          </p:cNvPr>
          <p:cNvSpPr txBox="1"/>
          <p:nvPr/>
        </p:nvSpPr>
        <p:spPr>
          <a:xfrm>
            <a:off x="4048598" y="4276319"/>
            <a:ext cx="3063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3 phân tử nitơ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BC790-EE1E-4C88-8A10-94F9117F80B9}"/>
              </a:ext>
            </a:extLst>
          </p:cNvPr>
          <p:cNvSpPr txBox="1"/>
          <p:nvPr/>
        </p:nvSpPr>
        <p:spPr>
          <a:xfrm>
            <a:off x="2873762" y="2245455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5Zn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5B0C4-9E20-4A32-9E05-B2B5AC11672B}"/>
              </a:ext>
            </a:extLst>
          </p:cNvPr>
          <p:cNvSpPr txBox="1"/>
          <p:nvPr/>
        </p:nvSpPr>
        <p:spPr>
          <a:xfrm>
            <a:off x="6327529" y="1588683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5zn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93BBE2-32BA-4C97-AA44-502217B2EAF8}"/>
              </a:ext>
            </a:extLst>
          </p:cNvPr>
          <p:cNvSpPr txBox="1"/>
          <p:nvPr/>
        </p:nvSpPr>
        <p:spPr>
          <a:xfrm>
            <a:off x="6327529" y="2245454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Zn5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BF84DA4-BBE0-4E43-9C54-231C0095A5EC}"/>
              </a:ext>
            </a:extLst>
          </p:cNvPr>
          <p:cNvSpPr txBox="1">
            <a:spLocks noChangeArrowheads="1"/>
          </p:cNvSpPr>
          <p:nvPr/>
        </p:nvSpPr>
        <p:spPr>
          <a:xfrm>
            <a:off x="4048598" y="203144"/>
            <a:ext cx="3625775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B3157D-A08C-4317-B35E-20361232018E}"/>
              </a:ext>
            </a:extLst>
          </p:cNvPr>
          <p:cNvSpPr txBox="1"/>
          <p:nvPr/>
        </p:nvSpPr>
        <p:spPr>
          <a:xfrm>
            <a:off x="922605" y="2908163"/>
            <a:ext cx="7051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3: </a:t>
            </a: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 thích cách viết sau “3N”.</a:t>
            </a:r>
            <a:endParaRPr lang="en-SG" sz="3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16DDA8-5145-4D3B-86DE-CFB22ABBD671}"/>
              </a:ext>
            </a:extLst>
          </p:cNvPr>
          <p:cNvSpPr txBox="1"/>
          <p:nvPr/>
        </p:nvSpPr>
        <p:spPr>
          <a:xfrm>
            <a:off x="4031633" y="3630285"/>
            <a:ext cx="280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Phân tử nitơ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639E5-5764-4429-9C57-CF2089C07BDF}"/>
              </a:ext>
            </a:extLst>
          </p:cNvPr>
          <p:cNvSpPr txBox="1"/>
          <p:nvPr/>
        </p:nvSpPr>
        <p:spPr>
          <a:xfrm>
            <a:off x="2843487" y="1615025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5K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2F7B32-33E8-4544-BD6B-56CC436507EB}"/>
              </a:ext>
            </a:extLst>
          </p:cNvPr>
          <p:cNvSpPr txBox="1"/>
          <p:nvPr/>
        </p:nvSpPr>
        <p:spPr>
          <a:xfrm>
            <a:off x="4031633" y="4922353"/>
            <a:ext cx="3474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3 nguyên tử nitơ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2440AC-2457-4592-9011-34497A48AD56}"/>
              </a:ext>
            </a:extLst>
          </p:cNvPr>
          <p:cNvSpPr txBox="1"/>
          <p:nvPr/>
        </p:nvSpPr>
        <p:spPr>
          <a:xfrm>
            <a:off x="4031633" y="5568387"/>
            <a:ext cx="317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Nguyên tử nitơ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>
            <a:extLst>
              <a:ext uri="{FF2B5EF4-FFF2-40B4-BE49-F238E27FC236}">
                <a16:creationId xmlns:a16="http://schemas.microsoft.com/office/drawing/2014/main" id="{782893BA-CEA4-4028-8060-64413F375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42" y="111295"/>
            <a:ext cx="6130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chemeClr val="bg1"/>
                </a:solidFill>
              </a:rPr>
              <a:t>Cho biết sơ đồ một số nguyên tử sau:</a:t>
            </a:r>
          </a:p>
        </p:txBody>
      </p:sp>
      <p:sp>
        <p:nvSpPr>
          <p:cNvPr id="50185" name="Oval 9">
            <a:extLst>
              <a:ext uri="{FF2B5EF4-FFF2-40B4-BE49-F238E27FC236}">
                <a16:creationId xmlns:a16="http://schemas.microsoft.com/office/drawing/2014/main" id="{DDC5FF20-3A38-4481-9026-C275958CD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533" y="1098290"/>
            <a:ext cx="1171575" cy="1171575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6" name="Oval 10">
            <a:extLst>
              <a:ext uri="{FF2B5EF4-FFF2-40B4-BE49-F238E27FC236}">
                <a16:creationId xmlns:a16="http://schemas.microsoft.com/office/drawing/2014/main" id="{B435D2A9-50A8-4BC4-A18C-12A5CD6B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207" y="1407853"/>
            <a:ext cx="539750" cy="522287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37A5503C-6D12-4F4A-BF12-22A0B4635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108" y="1493577"/>
            <a:ext cx="512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1600" b="1">
                <a:solidFill>
                  <a:srgbClr val="FF0000"/>
                </a:solidFill>
              </a:rPr>
              <a:t>6+</a:t>
            </a:r>
          </a:p>
        </p:txBody>
      </p:sp>
      <p:sp>
        <p:nvSpPr>
          <p:cNvPr id="50188" name="Oval 12">
            <a:extLst>
              <a:ext uri="{FF2B5EF4-FFF2-40B4-BE49-F238E27FC236}">
                <a16:creationId xmlns:a16="http://schemas.microsoft.com/office/drawing/2014/main" id="{6C7E7173-4FA5-49FE-9D9C-F971BB1F5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882" y="1052253"/>
            <a:ext cx="90488" cy="904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9" name="Oval 13">
            <a:extLst>
              <a:ext uri="{FF2B5EF4-FFF2-40B4-BE49-F238E27FC236}">
                <a16:creationId xmlns:a16="http://schemas.microsoft.com/office/drawing/2014/main" id="{013CB597-4269-4B55-98FC-0A050BB46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057" y="2228589"/>
            <a:ext cx="90488" cy="904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0" name="Oval 14">
            <a:extLst>
              <a:ext uri="{FF2B5EF4-FFF2-40B4-BE49-F238E27FC236}">
                <a16:creationId xmlns:a16="http://schemas.microsoft.com/office/drawing/2014/main" id="{98FA7FB2-DC86-4DE9-98EF-0A4FA7F69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932" y="880802"/>
            <a:ext cx="1619250" cy="1619250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1" name="Oval 15">
            <a:extLst>
              <a:ext uri="{FF2B5EF4-FFF2-40B4-BE49-F238E27FC236}">
                <a16:creationId xmlns:a16="http://schemas.microsoft.com/office/drawing/2014/main" id="{FCD6C2B3-E55D-4339-BBBC-54CC1898D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832" y="2377814"/>
            <a:ext cx="90488" cy="904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2" name="Oval 16">
            <a:extLst>
              <a:ext uri="{FF2B5EF4-FFF2-40B4-BE49-F238E27FC236}">
                <a16:creationId xmlns:a16="http://schemas.microsoft.com/office/drawing/2014/main" id="{0916C6FC-E49A-4631-AB5D-BB9DFF0E0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496" y="2311139"/>
            <a:ext cx="90487" cy="904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3" name="Oval 17">
            <a:extLst>
              <a:ext uri="{FF2B5EF4-FFF2-40B4-BE49-F238E27FC236}">
                <a16:creationId xmlns:a16="http://schemas.microsoft.com/office/drawing/2014/main" id="{028BE607-A1B1-4B55-9B2D-8514203F4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107" y="928428"/>
            <a:ext cx="90488" cy="904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4" name="Oval 18">
            <a:extLst>
              <a:ext uri="{FF2B5EF4-FFF2-40B4-BE49-F238E27FC236}">
                <a16:creationId xmlns:a16="http://schemas.microsoft.com/office/drawing/2014/main" id="{E2142BFF-AF4D-4E23-8305-2E66DF901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357" y="918903"/>
            <a:ext cx="90488" cy="904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5" name="Oval 19">
            <a:extLst>
              <a:ext uri="{FF2B5EF4-FFF2-40B4-BE49-F238E27FC236}">
                <a16:creationId xmlns:a16="http://schemas.microsoft.com/office/drawing/2014/main" id="{31BA2F7C-FF04-458D-93DC-8935BF1C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379" y="1210208"/>
            <a:ext cx="1171575" cy="1171575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6" name="Oval 20">
            <a:extLst>
              <a:ext uri="{FF2B5EF4-FFF2-40B4-BE49-F238E27FC236}">
                <a16:creationId xmlns:a16="http://schemas.microsoft.com/office/drawing/2014/main" id="{4F1EC298-8DA2-492B-B892-25ECEDEF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053" y="1519769"/>
            <a:ext cx="539750" cy="53975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7" name="Text Box 21">
            <a:extLst>
              <a:ext uri="{FF2B5EF4-FFF2-40B4-BE49-F238E27FC236}">
                <a16:creationId xmlns:a16="http://schemas.microsoft.com/office/drawing/2014/main" id="{F88888C1-1FD0-461E-AFE3-E9FDC4377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041" y="1619782"/>
            <a:ext cx="512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1600" b="1">
                <a:solidFill>
                  <a:srgbClr val="FF0000"/>
                </a:solidFill>
              </a:rPr>
              <a:t>13+</a:t>
            </a:r>
          </a:p>
        </p:txBody>
      </p:sp>
      <p:sp>
        <p:nvSpPr>
          <p:cNvPr id="50198" name="Oval 22">
            <a:extLst>
              <a:ext uri="{FF2B5EF4-FFF2-40B4-BE49-F238E27FC236}">
                <a16:creationId xmlns:a16="http://schemas.microsoft.com/office/drawing/2014/main" id="{4C73AB37-73E6-4712-8C87-C2D9B46EC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729" y="1164169"/>
            <a:ext cx="90487" cy="904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9" name="Oval 23">
            <a:extLst>
              <a:ext uri="{FF2B5EF4-FFF2-40B4-BE49-F238E27FC236}">
                <a16:creationId xmlns:a16="http://schemas.microsoft.com/office/drawing/2014/main" id="{4626F66A-3B7C-40B6-8CA3-041A5FC66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8904" y="2340508"/>
            <a:ext cx="90487" cy="904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0" name="Oval 24">
            <a:extLst>
              <a:ext uri="{FF2B5EF4-FFF2-40B4-BE49-F238E27FC236}">
                <a16:creationId xmlns:a16="http://schemas.microsoft.com/office/drawing/2014/main" id="{6C45EFD9-C35A-4400-846E-B6C55F6CD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778" y="992719"/>
            <a:ext cx="1619250" cy="1619250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1" name="Oval 25">
            <a:extLst>
              <a:ext uri="{FF2B5EF4-FFF2-40B4-BE49-F238E27FC236}">
                <a16:creationId xmlns:a16="http://schemas.microsoft.com/office/drawing/2014/main" id="{3C7F34F3-E0FB-45D1-B456-0B486280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7679" y="2489733"/>
            <a:ext cx="90487" cy="904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2" name="Oval 26">
            <a:extLst>
              <a:ext uri="{FF2B5EF4-FFF2-40B4-BE49-F238E27FC236}">
                <a16:creationId xmlns:a16="http://schemas.microsoft.com/office/drawing/2014/main" id="{CB06B3B7-554C-43DF-BB8F-A8C13E540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340" y="2423058"/>
            <a:ext cx="90488" cy="904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3" name="Oval 27">
            <a:extLst>
              <a:ext uri="{FF2B5EF4-FFF2-40B4-BE49-F238E27FC236}">
                <a16:creationId xmlns:a16="http://schemas.microsoft.com/office/drawing/2014/main" id="{25EC2BE5-E6DA-4EF9-9226-053C19C17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954" y="1040344"/>
            <a:ext cx="90487" cy="904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4" name="Oval 28">
            <a:extLst>
              <a:ext uri="{FF2B5EF4-FFF2-40B4-BE49-F238E27FC236}">
                <a16:creationId xmlns:a16="http://schemas.microsoft.com/office/drawing/2014/main" id="{4A4ADC51-3841-4CDB-BC5A-0701515ED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204" y="1030819"/>
            <a:ext cx="90487" cy="904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5" name="Oval 29">
            <a:extLst>
              <a:ext uri="{FF2B5EF4-FFF2-40B4-BE49-F238E27FC236}">
                <a16:creationId xmlns:a16="http://schemas.microsoft.com/office/drawing/2014/main" id="{7BAB29BB-8284-411F-968E-3700949AB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728" y="722844"/>
            <a:ext cx="2159000" cy="2159000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6" name="Oval 30">
            <a:extLst>
              <a:ext uri="{FF2B5EF4-FFF2-40B4-BE49-F238E27FC236}">
                <a16:creationId xmlns:a16="http://schemas.microsoft.com/office/drawing/2014/main" id="{CE4EDEC4-83D7-4BFA-99B4-903BEE140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290" y="1378483"/>
            <a:ext cx="90488" cy="904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7" name="Oval 31">
            <a:extLst>
              <a:ext uri="{FF2B5EF4-FFF2-40B4-BE49-F238E27FC236}">
                <a16:creationId xmlns:a16="http://schemas.microsoft.com/office/drawing/2014/main" id="{3C962C5F-6C09-4120-9657-2CD6F1A1D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140" y="1981733"/>
            <a:ext cx="90488" cy="904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8" name="Oval 32">
            <a:extLst>
              <a:ext uri="{FF2B5EF4-FFF2-40B4-BE49-F238E27FC236}">
                <a16:creationId xmlns:a16="http://schemas.microsoft.com/office/drawing/2014/main" id="{B5D728CA-1C2E-42FE-A020-2AFFCE76D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5504" y="2126194"/>
            <a:ext cx="90487" cy="904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9" name="Oval 33">
            <a:extLst>
              <a:ext uri="{FF2B5EF4-FFF2-40B4-BE49-F238E27FC236}">
                <a16:creationId xmlns:a16="http://schemas.microsoft.com/office/drawing/2014/main" id="{5A1E8BEE-5A99-4654-B193-B3B45639D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104" y="1351494"/>
            <a:ext cx="90487" cy="904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10" name="Oval 34">
            <a:extLst>
              <a:ext uri="{FF2B5EF4-FFF2-40B4-BE49-F238E27FC236}">
                <a16:creationId xmlns:a16="http://schemas.microsoft.com/office/drawing/2014/main" id="{23BC33E5-B0E9-4F7D-B62F-786E83AEC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654" y="683158"/>
            <a:ext cx="90487" cy="904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11" name="Oval 35">
            <a:extLst>
              <a:ext uri="{FF2B5EF4-FFF2-40B4-BE49-F238E27FC236}">
                <a16:creationId xmlns:a16="http://schemas.microsoft.com/office/drawing/2014/main" id="{9C263EEA-4153-4D1F-9A74-D3E975489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1879" y="2303994"/>
            <a:ext cx="90487" cy="904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12" name="Oval 36">
            <a:extLst>
              <a:ext uri="{FF2B5EF4-FFF2-40B4-BE49-F238E27FC236}">
                <a16:creationId xmlns:a16="http://schemas.microsoft.com/office/drawing/2014/main" id="{065B8BCE-663C-4E95-A109-A6E4EBFF5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7665" y="2097619"/>
            <a:ext cx="90488" cy="904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41" name="Text Box 65">
            <a:extLst>
              <a:ext uri="{FF2B5EF4-FFF2-40B4-BE49-F238E27FC236}">
                <a16:creationId xmlns:a16="http://schemas.microsoft.com/office/drawing/2014/main" id="{42049899-2D74-4006-B0D8-1DE90F414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485" y="1169101"/>
            <a:ext cx="14398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>
                <a:solidFill>
                  <a:schemeClr val="bg1"/>
                </a:solidFill>
              </a:rPr>
              <a:t>Cacbon </a:t>
            </a:r>
            <a:r>
              <a:rPr lang="en-US" altLang="en-US" sz="2800">
                <a:solidFill>
                  <a:schemeClr val="bg1"/>
                </a:solidFill>
              </a:rPr>
              <a:t>(carbon)</a:t>
            </a:r>
            <a:endParaRPr lang="vi-VN" altLang="en-US" sz="2800">
              <a:solidFill>
                <a:schemeClr val="bg1"/>
              </a:solidFill>
            </a:endParaRPr>
          </a:p>
        </p:txBody>
      </p:sp>
      <p:sp>
        <p:nvSpPr>
          <p:cNvPr id="50242" name="Text Box 66">
            <a:extLst>
              <a:ext uri="{FF2B5EF4-FFF2-40B4-BE49-F238E27FC236}">
                <a16:creationId xmlns:a16="http://schemas.microsoft.com/office/drawing/2014/main" id="{74B276A1-8BA8-4617-ACEE-20A7F3564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2117" y="1076063"/>
            <a:ext cx="20034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Nhôm (aluminium)</a:t>
            </a:r>
            <a:r>
              <a:rPr lang="vi-VN" altLang="en-US" sz="280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70" name="Table 4">
            <a:extLst>
              <a:ext uri="{FF2B5EF4-FFF2-40B4-BE49-F238E27FC236}">
                <a16:creationId xmlns:a16="http://schemas.microsoft.com/office/drawing/2014/main" id="{5F8208DD-645B-4E91-B6D7-63449D69B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091893"/>
              </p:ext>
            </p:extLst>
          </p:nvPr>
        </p:nvGraphicFramePr>
        <p:xfrm>
          <a:off x="307145" y="3189029"/>
          <a:ext cx="11577709" cy="32789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40530">
                  <a:extLst>
                    <a:ext uri="{9D8B030D-6E8A-4147-A177-3AD203B41FA5}">
                      <a16:colId xmlns:a16="http://schemas.microsoft.com/office/drawing/2014/main" val="1033967835"/>
                    </a:ext>
                  </a:extLst>
                </a:gridCol>
                <a:gridCol w="1990553">
                  <a:extLst>
                    <a:ext uri="{9D8B030D-6E8A-4147-A177-3AD203B41FA5}">
                      <a16:colId xmlns:a16="http://schemas.microsoft.com/office/drawing/2014/main" val="1035194200"/>
                    </a:ext>
                  </a:extLst>
                </a:gridCol>
                <a:gridCol w="2315542">
                  <a:extLst>
                    <a:ext uri="{9D8B030D-6E8A-4147-A177-3AD203B41FA5}">
                      <a16:colId xmlns:a16="http://schemas.microsoft.com/office/drawing/2014/main" val="2258374123"/>
                    </a:ext>
                  </a:extLst>
                </a:gridCol>
                <a:gridCol w="2315542">
                  <a:extLst>
                    <a:ext uri="{9D8B030D-6E8A-4147-A177-3AD203B41FA5}">
                      <a16:colId xmlns:a16="http://schemas.microsoft.com/office/drawing/2014/main" val="2968873632"/>
                    </a:ext>
                  </a:extLst>
                </a:gridCol>
                <a:gridCol w="2315542">
                  <a:extLst>
                    <a:ext uri="{9D8B030D-6E8A-4147-A177-3AD203B41FA5}">
                      <a16:colId xmlns:a16="http://schemas.microsoft.com/office/drawing/2014/main" val="868913552"/>
                    </a:ext>
                  </a:extLst>
                </a:gridCol>
              </a:tblGrid>
              <a:tr h="1092993">
                <a:tc>
                  <a:txBody>
                    <a:bodyPr/>
                    <a:lstStyle/>
                    <a:p>
                      <a:pPr algn="ctr"/>
                      <a:endParaRPr lang="en-SG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Số p trong hạt nhân</a:t>
                      </a:r>
                      <a:endParaRPr lang="en-SG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Số e trong nguyên tử</a:t>
                      </a:r>
                      <a:endParaRPr lang="en-SG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Số lớp electron</a:t>
                      </a:r>
                      <a:endParaRPr lang="en-SG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Số e lớp ngoài cùng</a:t>
                      </a:r>
                      <a:endParaRPr lang="en-SG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758128"/>
                  </a:ext>
                </a:extLst>
              </a:tr>
              <a:tr h="1092993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Cacbon (Carbon)</a:t>
                      </a:r>
                      <a:endParaRPr lang="en-SG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42596"/>
                  </a:ext>
                </a:extLst>
              </a:tr>
              <a:tr h="1092993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Nhôm (Aluminium)</a:t>
                      </a:r>
                      <a:endParaRPr lang="en-SG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2529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2D700E-4FEE-473E-AFCD-C38E13E25295}"/>
              </a:ext>
            </a:extLst>
          </p:cNvPr>
          <p:cNvSpPr txBox="1"/>
          <p:nvPr/>
        </p:nvSpPr>
        <p:spPr>
          <a:xfrm>
            <a:off x="1965753" y="1335875"/>
            <a:ext cx="7067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4: </a:t>
            </a: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 thích cách viết sau “7CuO”.</a:t>
            </a:r>
            <a:endParaRPr lang="en-SG" sz="3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FA39D-3A83-4360-849E-0552876DEC24}"/>
              </a:ext>
            </a:extLst>
          </p:cNvPr>
          <p:cNvSpPr txBox="1"/>
          <p:nvPr/>
        </p:nvSpPr>
        <p:spPr>
          <a:xfrm>
            <a:off x="1966929" y="2889880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Phân tử CuO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EF46A-D1D2-4A7A-927E-270E74BF239B}"/>
              </a:ext>
            </a:extLst>
          </p:cNvPr>
          <p:cNvSpPr txBox="1"/>
          <p:nvPr/>
        </p:nvSpPr>
        <p:spPr>
          <a:xfrm>
            <a:off x="7341578" y="2112876"/>
            <a:ext cx="3087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7 phân tử CuO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5DE7D-4844-46FC-8235-3CCDD7C7F42C}"/>
              </a:ext>
            </a:extLst>
          </p:cNvPr>
          <p:cNvSpPr txBox="1"/>
          <p:nvPr/>
        </p:nvSpPr>
        <p:spPr>
          <a:xfrm>
            <a:off x="7341578" y="2844225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Nguyên tử CuO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13C1C-BA24-4E6F-BC4A-589BA535FF17}"/>
              </a:ext>
            </a:extLst>
          </p:cNvPr>
          <p:cNvSpPr txBox="1"/>
          <p:nvPr/>
        </p:nvSpPr>
        <p:spPr>
          <a:xfrm>
            <a:off x="1952347" y="2112877"/>
            <a:ext cx="3520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7 nguyên tử CuO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3DCA2-FE85-40A9-9A0E-1AA75AF23863}"/>
                  </a:ext>
                </a:extLst>
              </p:cNvPr>
              <p:cNvSpPr txBox="1"/>
              <p:nvPr/>
            </p:nvSpPr>
            <p:spPr>
              <a:xfrm>
                <a:off x="1952347" y="3794035"/>
                <a:ext cx="70678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5: </a:t>
                </a:r>
                <a:r>
                  <a:rPr lang="en-US" sz="3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 thích cách viết sau “3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”.</a:t>
                </a:r>
                <a:endParaRPr lang="en-SG" sz="32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3DCA2-FE85-40A9-9A0E-1AA75AF23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47" y="3794035"/>
                <a:ext cx="7067844" cy="584775"/>
              </a:xfrm>
              <a:prstGeom prst="rect">
                <a:avLst/>
              </a:prstGeom>
              <a:blipFill>
                <a:blip r:embed="rId2"/>
                <a:stretch>
                  <a:fillRect l="-2155" t="-14583" b="-322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0E7089B-CBA7-4D63-BFE4-C7C7B1D55FD9}"/>
              </a:ext>
            </a:extLst>
          </p:cNvPr>
          <p:cNvSpPr txBox="1"/>
          <p:nvPr/>
        </p:nvSpPr>
        <p:spPr>
          <a:xfrm>
            <a:off x="2162496" y="5374276"/>
            <a:ext cx="3587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3 nguyên tử hidro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53AE2-5EE2-4F43-BF91-55C208BEABCB}"/>
              </a:ext>
            </a:extLst>
          </p:cNvPr>
          <p:cNvSpPr txBox="1"/>
          <p:nvPr/>
        </p:nvSpPr>
        <p:spPr>
          <a:xfrm>
            <a:off x="7537145" y="4557099"/>
            <a:ext cx="2892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Phân tử hidro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E447B-82EF-4BAA-98E4-E6A9BDF93487}"/>
              </a:ext>
            </a:extLst>
          </p:cNvPr>
          <p:cNvSpPr txBox="1"/>
          <p:nvPr/>
        </p:nvSpPr>
        <p:spPr>
          <a:xfrm>
            <a:off x="7537145" y="5328621"/>
            <a:ext cx="319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3 phân tử hidro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E2D397-0EBD-46E1-BBF3-6210FCDFB684}"/>
              </a:ext>
            </a:extLst>
          </p:cNvPr>
          <p:cNvSpPr txBox="1"/>
          <p:nvPr/>
        </p:nvSpPr>
        <p:spPr>
          <a:xfrm>
            <a:off x="2160945" y="4561328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Nguyên tử hidro</a:t>
            </a:r>
            <a:endParaRPr lang="en-SG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4C181E7-4B0A-4922-A754-907359E981BF}"/>
              </a:ext>
            </a:extLst>
          </p:cNvPr>
          <p:cNvSpPr txBox="1">
            <a:spLocks noChangeArrowheads="1"/>
          </p:cNvSpPr>
          <p:nvPr/>
        </p:nvSpPr>
        <p:spPr>
          <a:xfrm>
            <a:off x="4283112" y="320939"/>
            <a:ext cx="3625775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892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8627AF-D699-46BC-8D7D-B5511AA26800}"/>
              </a:ext>
            </a:extLst>
          </p:cNvPr>
          <p:cNvSpPr/>
          <p:nvPr/>
        </p:nvSpPr>
        <p:spPr>
          <a:xfrm>
            <a:off x="1474763" y="3207433"/>
            <a:ext cx="9242473" cy="295656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“II. Nguyên tử khối”</a:t>
            </a:r>
          </a:p>
          <a:p>
            <a:pPr algn="ctr"/>
            <a:r>
              <a:rPr lang="en-US" sz="5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3 sgk/20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0E002-751B-42FD-8B32-7306640F6BDF}"/>
              </a:ext>
            </a:extLst>
          </p:cNvPr>
          <p:cNvSpPr/>
          <p:nvPr/>
        </p:nvSpPr>
        <p:spPr>
          <a:xfrm>
            <a:off x="4119489" y="1322364"/>
            <a:ext cx="4954173" cy="147710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37969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0A206DF-5E55-4A07-9054-A08DA5620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19700" y="1848863"/>
            <a:ext cx="19548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555A9F9-C33B-48AD-8518-E06838056159}"/>
              </a:ext>
            </a:extLst>
          </p:cNvPr>
          <p:cNvSpPr txBox="1">
            <a:spLocks noChangeArrowheads="1"/>
          </p:cNvSpPr>
          <p:nvPr/>
        </p:nvSpPr>
        <p:spPr>
          <a:xfrm>
            <a:off x="5219700" y="4452675"/>
            <a:ext cx="19548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075B45-7710-4298-8C70-474B45CC8CF6}"/>
              </a:ext>
            </a:extLst>
          </p:cNvPr>
          <p:cNvSpPr/>
          <p:nvPr/>
        </p:nvSpPr>
        <p:spPr>
          <a:xfrm>
            <a:off x="1475698" y="2991863"/>
            <a:ext cx="9442825" cy="20154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</a:t>
            </a:r>
            <a:endParaRPr lang="en-US" sz="5400" b="1" cap="none" spc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01B3DE-2227-4170-B1BC-5C8E95B741CD}"/>
              </a:ext>
            </a:extLst>
          </p:cNvPr>
          <p:cNvSpPr/>
          <p:nvPr/>
        </p:nvSpPr>
        <p:spPr>
          <a:xfrm>
            <a:off x="3809360" y="66261"/>
            <a:ext cx="53992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4DE7002-D447-4B23-A100-A35D5AF80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377794"/>
              </p:ext>
            </p:extLst>
          </p:nvPr>
        </p:nvGraphicFramePr>
        <p:xfrm>
          <a:off x="1955729" y="1703371"/>
          <a:ext cx="9106499" cy="476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842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A048EB-E239-41F2-8B52-3B2254FD079E}"/>
              </a:ext>
            </a:extLst>
          </p:cNvPr>
          <p:cNvSpPr txBox="1"/>
          <p:nvPr/>
        </p:nvSpPr>
        <p:spPr>
          <a:xfrm>
            <a:off x="478820" y="164208"/>
            <a:ext cx="5855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vi-V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Nguyên tố hoá học là gì? 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6FA5C3D-3652-45A5-8833-8C1AB3468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14585"/>
              </p:ext>
            </p:extLst>
          </p:nvPr>
        </p:nvGraphicFramePr>
        <p:xfrm>
          <a:off x="897070" y="1437148"/>
          <a:ext cx="10142808" cy="3466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5702">
                  <a:extLst>
                    <a:ext uri="{9D8B030D-6E8A-4147-A177-3AD203B41FA5}">
                      <a16:colId xmlns:a16="http://schemas.microsoft.com/office/drawing/2014/main" val="2834471231"/>
                    </a:ext>
                  </a:extLst>
                </a:gridCol>
                <a:gridCol w="2535702">
                  <a:extLst>
                    <a:ext uri="{9D8B030D-6E8A-4147-A177-3AD203B41FA5}">
                      <a16:colId xmlns:a16="http://schemas.microsoft.com/office/drawing/2014/main" val="4011731558"/>
                    </a:ext>
                  </a:extLst>
                </a:gridCol>
                <a:gridCol w="2535702">
                  <a:extLst>
                    <a:ext uri="{9D8B030D-6E8A-4147-A177-3AD203B41FA5}">
                      <a16:colId xmlns:a16="http://schemas.microsoft.com/office/drawing/2014/main" val="1468875653"/>
                    </a:ext>
                  </a:extLst>
                </a:gridCol>
                <a:gridCol w="2535702">
                  <a:extLst>
                    <a:ext uri="{9D8B030D-6E8A-4147-A177-3AD203B41FA5}">
                      <a16:colId xmlns:a16="http://schemas.microsoft.com/office/drawing/2014/main" val="4160932593"/>
                    </a:ext>
                  </a:extLst>
                </a:gridCol>
              </a:tblGrid>
              <a:tr h="2087930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Nguyên tử H-1</a:t>
                      </a:r>
                      <a:endParaRPr lang="en-SG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Nguyên tử H-2</a:t>
                      </a:r>
                      <a:endParaRPr lang="en-SG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Nguyên tử H-3</a:t>
                      </a:r>
                      <a:endParaRPr lang="en-SG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81952"/>
                  </a:ext>
                </a:extLst>
              </a:tr>
              <a:tr h="728869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Số p</a:t>
                      </a:r>
                      <a:endParaRPr lang="en-SG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254692"/>
                  </a:ext>
                </a:extLst>
              </a:tr>
              <a:tr h="649357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Số n</a:t>
                      </a:r>
                      <a:endParaRPr lang="en-SG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1411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EBC6E7-6C9F-488D-873A-9B1DB636AB7C}"/>
              </a:ext>
            </a:extLst>
          </p:cNvPr>
          <p:cNvSpPr txBox="1"/>
          <p:nvPr/>
        </p:nvSpPr>
        <p:spPr>
          <a:xfrm>
            <a:off x="2054880" y="1400197"/>
            <a:ext cx="1558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hidro (hydrogen)</a:t>
            </a:r>
            <a:endParaRPr lang="en-SG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6E833-A7C7-4F7B-98FA-B4ADCB685911}"/>
              </a:ext>
            </a:extLst>
          </p:cNvPr>
          <p:cNvSpPr txBox="1"/>
          <p:nvPr/>
        </p:nvSpPr>
        <p:spPr>
          <a:xfrm>
            <a:off x="993880" y="2568428"/>
            <a:ext cx="160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Hạt nhân nguyên tử</a:t>
            </a:r>
            <a:endParaRPr lang="en-SG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F555C4-CC4F-4383-BDC8-958DFDE41033}"/>
              </a:ext>
            </a:extLst>
          </p:cNvPr>
          <p:cNvSpPr/>
          <p:nvPr/>
        </p:nvSpPr>
        <p:spPr>
          <a:xfrm>
            <a:off x="4088293" y="2268145"/>
            <a:ext cx="629479" cy="62948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SG" sz="2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60E55E-9AF5-47FC-8405-125BDEAADAED}"/>
              </a:ext>
            </a:extLst>
          </p:cNvPr>
          <p:cNvGrpSpPr/>
          <p:nvPr/>
        </p:nvGrpSpPr>
        <p:grpSpPr>
          <a:xfrm>
            <a:off x="6588013" y="2325902"/>
            <a:ext cx="1124755" cy="901004"/>
            <a:chOff x="6535005" y="1610285"/>
            <a:chExt cx="1124755" cy="90100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801AE5-0F34-4C55-87BC-B7521DF3A3A2}"/>
                </a:ext>
              </a:extLst>
            </p:cNvPr>
            <p:cNvSpPr/>
            <p:nvPr/>
          </p:nvSpPr>
          <p:spPr>
            <a:xfrm>
              <a:off x="6535005" y="1881809"/>
              <a:ext cx="629479" cy="62948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SG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42FA6A-3EA7-439E-B9A0-374ADBB650E4}"/>
                </a:ext>
              </a:extLst>
            </p:cNvPr>
            <p:cNvSpPr/>
            <p:nvPr/>
          </p:nvSpPr>
          <p:spPr>
            <a:xfrm>
              <a:off x="7030281" y="1610285"/>
              <a:ext cx="629479" cy="629480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SG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447A33-D3F6-4DFD-8993-9C9E3700E180}"/>
              </a:ext>
            </a:extLst>
          </p:cNvPr>
          <p:cNvGrpSpPr/>
          <p:nvPr/>
        </p:nvGrpSpPr>
        <p:grpSpPr>
          <a:xfrm>
            <a:off x="9091055" y="2119913"/>
            <a:ext cx="1172754" cy="1215744"/>
            <a:chOff x="8986726" y="1549284"/>
            <a:chExt cx="1172754" cy="121574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8836040-71DF-4D3A-9FA3-C1825A37B017}"/>
                </a:ext>
              </a:extLst>
            </p:cNvPr>
            <p:cNvGrpSpPr/>
            <p:nvPr/>
          </p:nvGrpSpPr>
          <p:grpSpPr>
            <a:xfrm>
              <a:off x="8986726" y="1549284"/>
              <a:ext cx="1119749" cy="969997"/>
              <a:chOff x="8986726" y="1549284"/>
              <a:chExt cx="1119749" cy="969997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CF3A5C6-5A28-4181-A930-AF4D249B12D7}"/>
                  </a:ext>
                </a:extLst>
              </p:cNvPr>
              <p:cNvSpPr/>
              <p:nvPr/>
            </p:nvSpPr>
            <p:spPr>
              <a:xfrm>
                <a:off x="8986726" y="1889801"/>
                <a:ext cx="629479" cy="62948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SG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49689F-18E1-4200-BA15-226F28992B0C}"/>
                  </a:ext>
                </a:extLst>
              </p:cNvPr>
              <p:cNvSpPr/>
              <p:nvPr/>
            </p:nvSpPr>
            <p:spPr>
              <a:xfrm>
                <a:off x="9476996" y="1549284"/>
                <a:ext cx="629479" cy="62948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SG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A5C1A54-B928-4076-B1E0-C936C89C60D8}"/>
                </a:ext>
              </a:extLst>
            </p:cNvPr>
            <p:cNvSpPr/>
            <p:nvPr/>
          </p:nvSpPr>
          <p:spPr>
            <a:xfrm>
              <a:off x="9530001" y="2135548"/>
              <a:ext cx="629479" cy="629480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SG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D12C5E-E33F-4387-9ACE-99D88A511CD0}"/>
              </a:ext>
            </a:extLst>
          </p:cNvPr>
          <p:cNvCxnSpPr/>
          <p:nvPr/>
        </p:nvCxnSpPr>
        <p:spPr>
          <a:xfrm>
            <a:off x="897070" y="1437148"/>
            <a:ext cx="2561747" cy="2074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ECB2B63-D0A3-4FE4-A72F-F773A86A0185}"/>
              </a:ext>
            </a:extLst>
          </p:cNvPr>
          <p:cNvSpPr txBox="1"/>
          <p:nvPr/>
        </p:nvSpPr>
        <p:spPr>
          <a:xfrm>
            <a:off x="4366927" y="36388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BD0DE5-6641-41EE-A9C4-05FA0A1BA711}"/>
              </a:ext>
            </a:extLst>
          </p:cNvPr>
          <p:cNvSpPr txBox="1"/>
          <p:nvPr/>
        </p:nvSpPr>
        <p:spPr>
          <a:xfrm>
            <a:off x="7033788" y="36388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DD5D8E-60F4-40F9-8C91-6275F3F00D96}"/>
              </a:ext>
            </a:extLst>
          </p:cNvPr>
          <p:cNvSpPr txBox="1"/>
          <p:nvPr/>
        </p:nvSpPr>
        <p:spPr>
          <a:xfrm>
            <a:off x="9581661" y="3642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9EDA1F-7274-43A7-939C-934E046A453F}"/>
              </a:ext>
            </a:extLst>
          </p:cNvPr>
          <p:cNvSpPr txBox="1"/>
          <p:nvPr/>
        </p:nvSpPr>
        <p:spPr>
          <a:xfrm>
            <a:off x="4403032" y="43199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D6E9CE-80E1-41B5-91E7-BBF4B565996C}"/>
              </a:ext>
            </a:extLst>
          </p:cNvPr>
          <p:cNvSpPr txBox="1"/>
          <p:nvPr/>
        </p:nvSpPr>
        <p:spPr>
          <a:xfrm>
            <a:off x="7030620" y="43199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6985F2-54C7-4F71-B4CF-9F6404B175FA}"/>
              </a:ext>
            </a:extLst>
          </p:cNvPr>
          <p:cNvSpPr txBox="1"/>
          <p:nvPr/>
        </p:nvSpPr>
        <p:spPr>
          <a:xfrm>
            <a:off x="9581661" y="43081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SG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B5C79C-3BBE-48CC-B130-00A096ECE58F}"/>
              </a:ext>
            </a:extLst>
          </p:cNvPr>
          <p:cNvSpPr txBox="1"/>
          <p:nvPr/>
        </p:nvSpPr>
        <p:spPr>
          <a:xfrm>
            <a:off x="1216991" y="5070976"/>
            <a:ext cx="1009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hidro (hydrogen) có đặc điểm gì giống nhau?</a:t>
            </a:r>
            <a:endParaRPr lang="en-SG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A162F5-3E3F-4BA4-8726-AD50227426EF}"/>
              </a:ext>
            </a:extLst>
          </p:cNvPr>
          <p:cNvSpPr/>
          <p:nvPr/>
        </p:nvSpPr>
        <p:spPr>
          <a:xfrm>
            <a:off x="897070" y="3511826"/>
            <a:ext cx="10128738" cy="7412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2D61D1B7-3DAE-43FD-AC3D-76F575155316}"/>
              </a:ext>
            </a:extLst>
          </p:cNvPr>
          <p:cNvSpPr txBox="1">
            <a:spLocks noChangeArrowheads="1"/>
          </p:cNvSpPr>
          <p:nvPr/>
        </p:nvSpPr>
        <p:spPr>
          <a:xfrm>
            <a:off x="877373" y="802490"/>
            <a:ext cx="2438400" cy="508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Định nghĩa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4A1957B6-8B66-4970-ABBB-EF94B0EC939D}"/>
              </a:ext>
            </a:extLst>
          </p:cNvPr>
          <p:cNvSpPr/>
          <p:nvPr/>
        </p:nvSpPr>
        <p:spPr>
          <a:xfrm>
            <a:off x="478820" y="3882440"/>
            <a:ext cx="374655" cy="1773311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C3757-EBBD-4A48-B15F-C775D64BF392}"/>
              </a:ext>
            </a:extLst>
          </p:cNvPr>
          <p:cNvSpPr txBox="1"/>
          <p:nvPr/>
        </p:nvSpPr>
        <p:spPr>
          <a:xfrm>
            <a:off x="867545" y="5201026"/>
            <a:ext cx="4807726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cùng loại.</a:t>
            </a:r>
            <a:endParaRPr lang="en-SG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2FB2A35-E625-4E26-8052-026FA4F27D57}"/>
              </a:ext>
            </a:extLst>
          </p:cNvPr>
          <p:cNvCxnSpPr>
            <a:stCxn id="10" idx="3"/>
          </p:cNvCxnSpPr>
          <p:nvPr/>
        </p:nvCxnSpPr>
        <p:spPr>
          <a:xfrm flipV="1">
            <a:off x="5675271" y="5524191"/>
            <a:ext cx="902914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A94A9B4-4CA5-4EAE-87A6-48E08003A891}"/>
              </a:ext>
            </a:extLst>
          </p:cNvPr>
          <p:cNvSpPr txBox="1"/>
          <p:nvPr/>
        </p:nvSpPr>
        <p:spPr>
          <a:xfrm>
            <a:off x="6588013" y="5177092"/>
            <a:ext cx="3685624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</a:t>
            </a:r>
            <a:endParaRPr lang="en-SG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615301-3413-4969-A33D-6300AEB0D687}"/>
              </a:ext>
            </a:extLst>
          </p:cNvPr>
          <p:cNvSpPr txBox="1"/>
          <p:nvPr/>
        </p:nvSpPr>
        <p:spPr>
          <a:xfrm>
            <a:off x="3311288" y="6063687"/>
            <a:ext cx="6189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Vậy thế nào là nguyên tố hóa học?</a:t>
            </a:r>
            <a:endParaRPr lang="en-SG" sz="3200" b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2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8" grpId="0" animBg="1"/>
      <p:bldP spid="9" grpId="0" animBg="1"/>
      <p:bldP spid="10" grpId="0" animBg="1"/>
      <p:bldP spid="30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>
            <a:extLst>
              <a:ext uri="{FF2B5EF4-FFF2-40B4-BE49-F238E27FC236}">
                <a16:creationId xmlns:a16="http://schemas.microsoft.com/office/drawing/2014/main" id="{E847D6A6-ADBB-4A7A-9D25-D6733987E4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74625"/>
            <a:ext cx="7919908" cy="990600"/>
          </a:xfrm>
        </p:spPr>
        <p:txBody>
          <a:bodyPr anchor="ctr">
            <a:noAutofit/>
          </a:bodyPr>
          <a:lstStyle/>
          <a:p>
            <a:pPr marL="1117600" indent="-1117600"/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Nguyên tố hoá học là gì?</a:t>
            </a: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07BBA2B8-8B26-4776-82E2-E0FCC99FB5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9336" y="1411830"/>
            <a:ext cx="3706904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Định nghĩa</a:t>
            </a:r>
          </a:p>
        </p:txBody>
      </p:sp>
      <p:sp>
        <p:nvSpPr>
          <p:cNvPr id="37905" name="Text Box 17">
            <a:extLst>
              <a:ext uri="{FF2B5EF4-FFF2-40B4-BE49-F238E27FC236}">
                <a16:creationId xmlns:a16="http://schemas.microsoft.com/office/drawing/2014/main" id="{322F8F66-8B5F-42F3-9906-7523E1961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95" y="2344236"/>
            <a:ext cx="104162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282575" indent="-282575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715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vi-VN" altLang="en-US" sz="3200">
                <a:ln w="0"/>
              </a:rPr>
              <a:t>- </a:t>
            </a:r>
            <a:r>
              <a:rPr lang="en-US" altLang="en-US" sz="3200">
                <a:ln w="0"/>
              </a:rPr>
              <a:t>Nguyên tố hoá học là tập hợp những nguyên tử cùng loại, có cùng số proton trong hạt nhân.</a:t>
            </a:r>
          </a:p>
        </p:txBody>
      </p:sp>
      <p:pic>
        <p:nvPicPr>
          <p:cNvPr id="11270" name="Picture 11" descr="Nguyên tố hóa học - Ứng dụng trên Google Play">
            <a:extLst>
              <a:ext uri="{FF2B5EF4-FFF2-40B4-BE49-F238E27FC236}">
                <a16:creationId xmlns:a16="http://schemas.microsoft.com/office/drawing/2014/main" id="{3BDBBB86-2282-41EA-8DCA-75BFB1C8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174625"/>
            <a:ext cx="108743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G00218_">
            <a:extLst>
              <a:ext uri="{FF2B5EF4-FFF2-40B4-BE49-F238E27FC236}">
                <a16:creationId xmlns:a16="http://schemas.microsoft.com/office/drawing/2014/main" id="{75957F01-75DE-4FB9-9730-F61CC5799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6" y="2268439"/>
            <a:ext cx="685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A1A0E0-D60F-45E4-8520-873B70C803FC}"/>
              </a:ext>
            </a:extLst>
          </p:cNvPr>
          <p:cNvSpPr txBox="1"/>
          <p:nvPr/>
        </p:nvSpPr>
        <p:spPr>
          <a:xfrm>
            <a:off x="887895" y="3668060"/>
            <a:ext cx="965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>
                <a:latin typeface="Times New Roman" panose="02020603050405020304" pitchFamily="18" charset="0"/>
                <a:cs typeface="Times New Roman" panose="02020603050405020304" pitchFamily="18" charset="0"/>
              </a:rPr>
              <a:t>→ Số proton (p) là đặc trưng của một nguyên tố hóa học.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>
            <a:extLst>
              <a:ext uri="{FF2B5EF4-FFF2-40B4-BE49-F238E27FC236}">
                <a16:creationId xmlns:a16="http://schemas.microsoft.com/office/drawing/2014/main" id="{23C5392E-45B0-4435-B73C-D60929622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1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980E9920-6F42-4EDA-B36D-CD737E4C6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31" y="2951946"/>
            <a:ext cx="111889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/>
              <a:t>- </a:t>
            </a:r>
            <a:r>
              <a:rPr lang="en-US" altLang="en-US" sz="2800" b="1"/>
              <a:t>Các nguyên tử thuộc cùng một nguyên tố hoá học có cùng số p </a:t>
            </a:r>
            <a:r>
              <a:rPr lang="en-US" altLang="en-US" sz="2800" b="1">
                <a:sym typeface="Symbol" panose="05050102010706020507" pitchFamily="18" charset="2"/>
              </a:rPr>
              <a:t></a:t>
            </a:r>
            <a:r>
              <a:rPr lang="en-US" altLang="en-US" sz="2800" b="1"/>
              <a:t> cùng số e nên có tính chất hoá học giống nhau. </a:t>
            </a:r>
          </a:p>
        </p:txBody>
      </p:sp>
      <p:sp>
        <p:nvSpPr>
          <p:cNvPr id="34820" name="AutoShape 4">
            <a:extLst>
              <a:ext uri="{FF2B5EF4-FFF2-40B4-BE49-F238E27FC236}">
                <a16:creationId xmlns:a16="http://schemas.microsoft.com/office/drawing/2014/main" id="{F1AB6405-15DF-4ED7-AA71-51F3F463A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35870"/>
            <a:ext cx="1219200" cy="533400"/>
          </a:xfrm>
          <a:prstGeom prst="wave">
            <a:avLst>
              <a:gd name="adj1" fmla="val 7551"/>
              <a:gd name="adj2" fmla="val 0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dụ</a:t>
            </a:r>
          </a:p>
        </p:txBody>
      </p:sp>
      <p:sp>
        <p:nvSpPr>
          <p:cNvPr id="10247" name="Text Box 5">
            <a:extLst>
              <a:ext uri="{FF2B5EF4-FFF2-40B4-BE49-F238E27FC236}">
                <a16:creationId xmlns:a16="http://schemas.microsoft.com/office/drawing/2014/main" id="{E865F679-E9B4-4FF0-9BCC-42F146E07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594" y="4669270"/>
            <a:ext cx="8532812" cy="10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/>
              <a:t>Tập hợp tất cả các nguyên tử có số p = 8 đều là nguyên tố oxi.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/>
              <a:t>Các nguyên tử oxi đều có tính chất hoá học giống nhau .</a:t>
            </a:r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408D5863-A877-4896-90EC-C1F70A8A3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417" y="228599"/>
            <a:ext cx="7885044" cy="1978857"/>
          </a:xfrm>
          <a:prstGeom prst="cloudCallout">
            <a:avLst>
              <a:gd name="adj1" fmla="val 46437"/>
              <a:gd name="adj2" fmla="val 33097"/>
            </a:avLst>
          </a:prstGeom>
          <a:solidFill>
            <a:srgbClr val="F9FDCB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</a:rPr>
              <a:t>Các nguyên tử của cùng một nguyên tố hoá học có tính chất hoá học giống nhau hay không?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6600"/>
              </a:solidFill>
            </a:endParaRPr>
          </a:p>
        </p:txBody>
      </p:sp>
      <p:pic>
        <p:nvPicPr>
          <p:cNvPr id="34824" name="Picture 8" descr="AG00317_">
            <a:extLst>
              <a:ext uri="{FF2B5EF4-FFF2-40B4-BE49-F238E27FC236}">
                <a16:creationId xmlns:a16="http://schemas.microsoft.com/office/drawing/2014/main" id="{5CA5818A-EBC4-4753-906C-1CD954F56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92" y="1262063"/>
            <a:ext cx="1038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1024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6">
            <a:extLst>
              <a:ext uri="{FF2B5EF4-FFF2-40B4-BE49-F238E27FC236}">
                <a16:creationId xmlns:a16="http://schemas.microsoft.com/office/drawing/2014/main" id="{75BC02FF-5F67-4016-A62F-425388CB5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603" y="2288131"/>
            <a:ext cx="1069450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/>
              <a:t>- </a:t>
            </a:r>
            <a:r>
              <a:rPr lang="en-US" altLang="en-US"/>
              <a:t>Các nguyên tử thuộc cùng một nguyên tố hoá học đều có tính chất hoá học giống nhau. </a:t>
            </a:r>
          </a:p>
        </p:txBody>
      </p:sp>
      <p:pic>
        <p:nvPicPr>
          <p:cNvPr id="14343" name="Picture 11" descr="Nguyên tố hóa học - Ứng dụng trên Google Play">
            <a:extLst>
              <a:ext uri="{FF2B5EF4-FFF2-40B4-BE49-F238E27FC236}">
                <a16:creationId xmlns:a16="http://schemas.microsoft.com/office/drawing/2014/main" id="{5A525576-AF71-4C44-825C-F61943B6C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174625"/>
            <a:ext cx="108743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E794675A-CC32-4A2C-A217-7BA9F1F5517E}"/>
              </a:ext>
            </a:extLst>
          </p:cNvPr>
          <p:cNvSpPr txBox="1">
            <a:spLocks noChangeArrowheads="1"/>
          </p:cNvSpPr>
          <p:nvPr/>
        </p:nvSpPr>
        <p:spPr>
          <a:xfrm>
            <a:off x="421378" y="230731"/>
            <a:ext cx="7500222" cy="990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7600" indent="-1117600"/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Nguyên tố hoá học là gì?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F2F85B2-A6AD-456C-B6FF-F4F11716B2EF}"/>
              </a:ext>
            </a:extLst>
          </p:cNvPr>
          <p:cNvSpPr txBox="1">
            <a:spLocks noChangeArrowheads="1"/>
          </p:cNvSpPr>
          <p:nvPr/>
        </p:nvSpPr>
        <p:spPr>
          <a:xfrm>
            <a:off x="988617" y="1411831"/>
            <a:ext cx="3188744" cy="68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Định nghĩa</a:t>
            </a:r>
          </a:p>
        </p:txBody>
      </p:sp>
      <p:pic>
        <p:nvPicPr>
          <p:cNvPr id="14" name="Picture 11" descr="Nguyên tố hóa học - Ứng dụng trên Google Play">
            <a:extLst>
              <a:ext uri="{FF2B5EF4-FFF2-40B4-BE49-F238E27FC236}">
                <a16:creationId xmlns:a16="http://schemas.microsoft.com/office/drawing/2014/main" id="{7535A779-B8A7-4F7C-98F0-EA7F9C41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75" y="327025"/>
            <a:ext cx="108743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3E81334E-B63C-47EF-8E56-59813F734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59" y="3365349"/>
            <a:ext cx="1219200" cy="533400"/>
          </a:xfrm>
          <a:prstGeom prst="wave">
            <a:avLst>
              <a:gd name="adj1" fmla="val 7551"/>
              <a:gd name="adj2" fmla="val 0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/>
              <a:t>Ví dụ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0B1EA969-E410-49BE-AEC9-61DE8F6B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752" y="3898749"/>
            <a:ext cx="9836426" cy="124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800"/>
              <a:t>Tập hợp tất cả các nguyên tử có số p = 8 đều là nguyên tố oxi.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800"/>
              <a:t>Các nguyên tử oxi đều có tính chất hoá học giống nhau .</a:t>
            </a:r>
          </a:p>
        </p:txBody>
      </p:sp>
      <p:pic>
        <p:nvPicPr>
          <p:cNvPr id="10" name="Picture 8" descr="AG00218_">
            <a:extLst>
              <a:ext uri="{FF2B5EF4-FFF2-40B4-BE49-F238E27FC236}">
                <a16:creationId xmlns:a16="http://schemas.microsoft.com/office/drawing/2014/main" id="{9553F0F0-8959-4C23-BCBA-A1B916E7C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2" y="2542577"/>
            <a:ext cx="685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4966825C-7957-486C-812F-25DEF2874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1804646"/>
            <a:ext cx="75438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2746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tabLst>
                <a:tab pos="2746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4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46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46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6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6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6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6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3200" b="1"/>
              <a:t> Trong khoa học để trao đổi với nhau về nguyên tố hoá học, cần phải có cách </a:t>
            </a:r>
            <a:r>
              <a:rPr lang="en-US" altLang="en-US" sz="3200" b="1" i="1">
                <a:solidFill>
                  <a:srgbClr val="FF0000"/>
                </a:solidFill>
              </a:rPr>
              <a:t>biểu diễn ngắn gọn</a:t>
            </a:r>
            <a:r>
              <a:rPr lang="en-US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3200" b="1"/>
              <a:t>chúng mà ai cũng có thể hiểu được, </a:t>
            </a:r>
            <a:r>
              <a:rPr lang="en-US" altLang="en-US" sz="3200" b="1" i="1">
                <a:solidFill>
                  <a:srgbClr val="FF0000"/>
                </a:solidFill>
              </a:rPr>
              <a:t>người ta dùng kí hiệu hoá học.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3200" b="1"/>
              <a:t> Ký hiệu hóa học được thống nhất trên toàn thế giới. Vậy ký hiệu hóa học là gì?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81F320-C63A-4E3A-BFD9-A906501C46A6}"/>
              </a:ext>
            </a:extLst>
          </p:cNvPr>
          <p:cNvSpPr/>
          <p:nvPr/>
        </p:nvSpPr>
        <p:spPr>
          <a:xfrm>
            <a:off x="4349378" y="519557"/>
            <a:ext cx="3183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Em có biết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1205</Words>
  <Application>Microsoft Office PowerPoint</Application>
  <PresentationFormat>Widescreen</PresentationFormat>
  <Paragraphs>205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Bài 5</vt:lpstr>
      <vt:lpstr>PowerPoint Presentation</vt:lpstr>
      <vt:lpstr>PowerPoint Presentation</vt:lpstr>
      <vt:lpstr>I. Nguyên tố hoá học là gì?</vt:lpstr>
      <vt:lpstr>PowerPoint Presentation</vt:lpstr>
      <vt:lpstr>PowerPoint Presentation</vt:lpstr>
      <vt:lpstr>PowerPoint Presentation</vt:lpstr>
      <vt:lpstr>2. Kí hiệu hoá học</vt:lpstr>
      <vt:lpstr>PowerPoint Presentation</vt:lpstr>
      <vt:lpstr>PowerPoint Presentation</vt:lpstr>
      <vt:lpstr>2. Kí hiệu hoá học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26</cp:revision>
  <dcterms:created xsi:type="dcterms:W3CDTF">2021-08-24T14:13:40Z</dcterms:created>
  <dcterms:modified xsi:type="dcterms:W3CDTF">2021-09-21T11:11:47Z</dcterms:modified>
</cp:coreProperties>
</file>