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1"/>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87" r:id="rId19"/>
    <p:sldId id="274" r:id="rId20"/>
    <p:sldId id="275" r:id="rId21"/>
    <p:sldId id="276" r:id="rId22"/>
    <p:sldId id="277" r:id="rId23"/>
    <p:sldId id="278" r:id="rId24"/>
    <p:sldId id="279" r:id="rId25"/>
    <p:sldId id="281" r:id="rId26"/>
    <p:sldId id="282" r:id="rId27"/>
    <p:sldId id="284" r:id="rId28"/>
    <p:sldId id="285" r:id="rId29"/>
    <p:sldId id="286" r:id="rId30"/>
  </p:sldIdLst>
  <p:sldSz cx="12192000" cy="6858000"/>
  <p:notesSz cx="6858000" cy="91440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83"/>
    <p:restoredTop sz="94243"/>
  </p:normalViewPr>
  <p:slideViewPr>
    <p:cSldViewPr snapToGrid="0" snapToObjects="1">
      <p:cViewPr varScale="1">
        <p:scale>
          <a:sx n="70" d="100"/>
          <a:sy n="70" d="100"/>
        </p:scale>
        <p:origin x="8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F9B8D3-C475-4E24-B9C0-D85977815ED4}" type="datetimeFigureOut">
              <a:rPr lang="en-US" smtClean="0"/>
              <a:t>9/22/2021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F2F63D-DD50-4D9B-80F8-8BC7731BBB7A}" type="slidenum">
              <a:rPr lang="en-US" smtClean="0"/>
              <a:t>‹#›</a:t>
            </a:fld>
            <a:endParaRPr lang="en-US"/>
          </a:p>
        </p:txBody>
      </p:sp>
    </p:spTree>
    <p:extLst>
      <p:ext uri="{BB962C8B-B14F-4D97-AF65-F5344CB8AC3E}">
        <p14:creationId xmlns:p14="http://schemas.microsoft.com/office/powerpoint/2010/main" val="3364815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3F2F63D-DD50-4D9B-80F8-8BC7731BBB7A}" type="slidenum">
              <a:rPr lang="en-US" smtClean="0"/>
              <a:t>2</a:t>
            </a:fld>
            <a:endParaRPr lang="en-US"/>
          </a:p>
        </p:txBody>
      </p:sp>
    </p:spTree>
    <p:extLst>
      <p:ext uri="{BB962C8B-B14F-4D97-AF65-F5344CB8AC3E}">
        <p14:creationId xmlns:p14="http://schemas.microsoft.com/office/powerpoint/2010/main" val="2794223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A321AA-3433-A144-82D2-0805017D4B3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x-none"/>
          </a:p>
        </p:txBody>
      </p:sp>
      <p:sp>
        <p:nvSpPr>
          <p:cNvPr id="3" name="Subtitle 2">
            <a:extLst>
              <a:ext uri="{FF2B5EF4-FFF2-40B4-BE49-F238E27FC236}">
                <a16:creationId xmlns:a16="http://schemas.microsoft.com/office/drawing/2014/main" xmlns="" id="{9E69ECE2-5D49-F34B-9B58-8D95C87B93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sp>
        <p:nvSpPr>
          <p:cNvPr id="4" name="Date Placeholder 3">
            <a:extLst>
              <a:ext uri="{FF2B5EF4-FFF2-40B4-BE49-F238E27FC236}">
                <a16:creationId xmlns:a16="http://schemas.microsoft.com/office/drawing/2014/main" xmlns="" id="{16C12D52-AE3B-6049-BD7A-C9DCBEF5D130}"/>
              </a:ext>
            </a:extLst>
          </p:cNvPr>
          <p:cNvSpPr>
            <a:spLocks noGrp="1"/>
          </p:cNvSpPr>
          <p:nvPr>
            <p:ph type="dt" sz="half" idx="10"/>
          </p:nvPr>
        </p:nvSpPr>
        <p:spPr/>
        <p:txBody>
          <a:bodyPr/>
          <a:lstStyle/>
          <a:p>
            <a:fld id="{C18B51C4-E427-694B-858E-6D02E7F732EE}" type="datetimeFigureOut">
              <a:rPr lang="x-none" smtClean="0"/>
              <a:t>9/22/2021</a:t>
            </a:fld>
            <a:endParaRPr lang="x-none"/>
          </a:p>
        </p:txBody>
      </p:sp>
      <p:sp>
        <p:nvSpPr>
          <p:cNvPr id="5" name="Footer Placeholder 4">
            <a:extLst>
              <a:ext uri="{FF2B5EF4-FFF2-40B4-BE49-F238E27FC236}">
                <a16:creationId xmlns:a16="http://schemas.microsoft.com/office/drawing/2014/main" xmlns="" id="{59205208-247A-EF41-B4F5-D15102FC45DB}"/>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xmlns="" id="{DE20AD7F-DB1E-914F-AB88-38E5D6E9088E}"/>
              </a:ext>
            </a:extLst>
          </p:cNvPr>
          <p:cNvSpPr>
            <a:spLocks noGrp="1"/>
          </p:cNvSpPr>
          <p:nvPr>
            <p:ph type="sldNum" sz="quarter" idx="12"/>
          </p:nvPr>
        </p:nvSpPr>
        <p:spPr/>
        <p:txBody>
          <a:bodyPr/>
          <a:lstStyle/>
          <a:p>
            <a:fld id="{16799486-AF6E-DD49-8E80-BC98A89AD8FE}" type="slidenum">
              <a:rPr lang="x-none" smtClean="0"/>
              <a:t>‹#›</a:t>
            </a:fld>
            <a:endParaRPr lang="x-none"/>
          </a:p>
        </p:txBody>
      </p:sp>
    </p:spTree>
    <p:extLst>
      <p:ext uri="{BB962C8B-B14F-4D97-AF65-F5344CB8AC3E}">
        <p14:creationId xmlns:p14="http://schemas.microsoft.com/office/powerpoint/2010/main" val="145677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C5A52A-E3F7-FE4F-A614-51B36FBE4452}"/>
              </a:ext>
            </a:extLst>
          </p:cNvPr>
          <p:cNvSpPr>
            <a:spLocks noGrp="1"/>
          </p:cNvSpPr>
          <p:nvPr>
            <p:ph type="title"/>
          </p:nvPr>
        </p:nvSpPr>
        <p:spPr/>
        <p:txBody>
          <a:bodyPr/>
          <a:lstStyle/>
          <a:p>
            <a:r>
              <a:rPr lang="en-US"/>
              <a:t>Click to edit Master title style</a:t>
            </a:r>
            <a:endParaRPr lang="x-none"/>
          </a:p>
        </p:txBody>
      </p:sp>
      <p:sp>
        <p:nvSpPr>
          <p:cNvPr id="3" name="Vertical Text Placeholder 2">
            <a:extLst>
              <a:ext uri="{FF2B5EF4-FFF2-40B4-BE49-F238E27FC236}">
                <a16:creationId xmlns:a16="http://schemas.microsoft.com/office/drawing/2014/main" xmlns="" id="{DF22D040-8A95-C949-832C-3A48ACACCC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xmlns="" id="{D4473BB9-886B-BB4C-8F30-87720191582A}"/>
              </a:ext>
            </a:extLst>
          </p:cNvPr>
          <p:cNvSpPr>
            <a:spLocks noGrp="1"/>
          </p:cNvSpPr>
          <p:nvPr>
            <p:ph type="dt" sz="half" idx="10"/>
          </p:nvPr>
        </p:nvSpPr>
        <p:spPr/>
        <p:txBody>
          <a:bodyPr/>
          <a:lstStyle/>
          <a:p>
            <a:fld id="{C18B51C4-E427-694B-858E-6D02E7F732EE}" type="datetimeFigureOut">
              <a:rPr lang="x-none" smtClean="0"/>
              <a:t>9/22/2021</a:t>
            </a:fld>
            <a:endParaRPr lang="x-none"/>
          </a:p>
        </p:txBody>
      </p:sp>
      <p:sp>
        <p:nvSpPr>
          <p:cNvPr id="5" name="Footer Placeholder 4">
            <a:extLst>
              <a:ext uri="{FF2B5EF4-FFF2-40B4-BE49-F238E27FC236}">
                <a16:creationId xmlns:a16="http://schemas.microsoft.com/office/drawing/2014/main" xmlns="" id="{9920075F-1355-7B4C-821E-244E16E29C06}"/>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xmlns="" id="{8F93BC87-A1F8-2743-89DE-9AA30A7727D6}"/>
              </a:ext>
            </a:extLst>
          </p:cNvPr>
          <p:cNvSpPr>
            <a:spLocks noGrp="1"/>
          </p:cNvSpPr>
          <p:nvPr>
            <p:ph type="sldNum" sz="quarter" idx="12"/>
          </p:nvPr>
        </p:nvSpPr>
        <p:spPr/>
        <p:txBody>
          <a:bodyPr/>
          <a:lstStyle/>
          <a:p>
            <a:fld id="{16799486-AF6E-DD49-8E80-BC98A89AD8FE}" type="slidenum">
              <a:rPr lang="x-none" smtClean="0"/>
              <a:t>‹#›</a:t>
            </a:fld>
            <a:endParaRPr lang="x-none"/>
          </a:p>
        </p:txBody>
      </p:sp>
    </p:spTree>
    <p:extLst>
      <p:ext uri="{BB962C8B-B14F-4D97-AF65-F5344CB8AC3E}">
        <p14:creationId xmlns:p14="http://schemas.microsoft.com/office/powerpoint/2010/main" val="3679344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8D00BCF9-A82F-284F-9C4B-E4C44A60F4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x-none"/>
          </a:p>
        </p:txBody>
      </p:sp>
      <p:sp>
        <p:nvSpPr>
          <p:cNvPr id="3" name="Vertical Text Placeholder 2">
            <a:extLst>
              <a:ext uri="{FF2B5EF4-FFF2-40B4-BE49-F238E27FC236}">
                <a16:creationId xmlns:a16="http://schemas.microsoft.com/office/drawing/2014/main" xmlns="" id="{2EBC9BE9-DFB6-9145-B959-AF3034D6879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xmlns="" id="{AF0FC347-08C9-1A45-9EC8-86F4E8CD4200}"/>
              </a:ext>
            </a:extLst>
          </p:cNvPr>
          <p:cNvSpPr>
            <a:spLocks noGrp="1"/>
          </p:cNvSpPr>
          <p:nvPr>
            <p:ph type="dt" sz="half" idx="10"/>
          </p:nvPr>
        </p:nvSpPr>
        <p:spPr/>
        <p:txBody>
          <a:bodyPr/>
          <a:lstStyle/>
          <a:p>
            <a:fld id="{C18B51C4-E427-694B-858E-6D02E7F732EE}" type="datetimeFigureOut">
              <a:rPr lang="x-none" smtClean="0"/>
              <a:t>9/22/2021</a:t>
            </a:fld>
            <a:endParaRPr lang="x-none"/>
          </a:p>
        </p:txBody>
      </p:sp>
      <p:sp>
        <p:nvSpPr>
          <p:cNvPr id="5" name="Footer Placeholder 4">
            <a:extLst>
              <a:ext uri="{FF2B5EF4-FFF2-40B4-BE49-F238E27FC236}">
                <a16:creationId xmlns:a16="http://schemas.microsoft.com/office/drawing/2014/main" xmlns="" id="{F22B2890-607F-E941-A2B7-0C6BEE3B6880}"/>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xmlns="" id="{BF3923C7-C35D-0144-A889-D119882D568A}"/>
              </a:ext>
            </a:extLst>
          </p:cNvPr>
          <p:cNvSpPr>
            <a:spLocks noGrp="1"/>
          </p:cNvSpPr>
          <p:nvPr>
            <p:ph type="sldNum" sz="quarter" idx="12"/>
          </p:nvPr>
        </p:nvSpPr>
        <p:spPr/>
        <p:txBody>
          <a:bodyPr/>
          <a:lstStyle/>
          <a:p>
            <a:fld id="{16799486-AF6E-DD49-8E80-BC98A89AD8FE}" type="slidenum">
              <a:rPr lang="x-none" smtClean="0"/>
              <a:t>‹#›</a:t>
            </a:fld>
            <a:endParaRPr lang="x-none"/>
          </a:p>
        </p:txBody>
      </p:sp>
    </p:spTree>
    <p:extLst>
      <p:ext uri="{BB962C8B-B14F-4D97-AF65-F5344CB8AC3E}">
        <p14:creationId xmlns:p14="http://schemas.microsoft.com/office/powerpoint/2010/main" val="1546723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A6F27C-21D0-3941-98A3-2DE84D5E5819}"/>
              </a:ext>
            </a:extLst>
          </p:cNvPr>
          <p:cNvSpPr>
            <a:spLocks noGrp="1"/>
          </p:cNvSpPr>
          <p:nvPr>
            <p:ph type="title"/>
          </p:nvPr>
        </p:nvSpPr>
        <p:spPr/>
        <p:txBody>
          <a:bodyPr/>
          <a:lstStyle/>
          <a:p>
            <a:r>
              <a:rPr lang="en-US"/>
              <a:t>Click to edit Master title style</a:t>
            </a:r>
            <a:endParaRPr lang="x-none"/>
          </a:p>
        </p:txBody>
      </p:sp>
      <p:sp>
        <p:nvSpPr>
          <p:cNvPr id="3" name="Content Placeholder 2">
            <a:extLst>
              <a:ext uri="{FF2B5EF4-FFF2-40B4-BE49-F238E27FC236}">
                <a16:creationId xmlns:a16="http://schemas.microsoft.com/office/drawing/2014/main" xmlns="" id="{95B7AD7F-2C0D-5B40-A6BE-2AABC4007D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xmlns="" id="{7CD1EBC8-2FFA-F54E-AA94-9011051FE80A}"/>
              </a:ext>
            </a:extLst>
          </p:cNvPr>
          <p:cNvSpPr>
            <a:spLocks noGrp="1"/>
          </p:cNvSpPr>
          <p:nvPr>
            <p:ph type="dt" sz="half" idx="10"/>
          </p:nvPr>
        </p:nvSpPr>
        <p:spPr/>
        <p:txBody>
          <a:bodyPr/>
          <a:lstStyle/>
          <a:p>
            <a:fld id="{C18B51C4-E427-694B-858E-6D02E7F732EE}" type="datetimeFigureOut">
              <a:rPr lang="x-none" smtClean="0"/>
              <a:t>9/22/2021</a:t>
            </a:fld>
            <a:endParaRPr lang="x-none"/>
          </a:p>
        </p:txBody>
      </p:sp>
      <p:sp>
        <p:nvSpPr>
          <p:cNvPr id="5" name="Footer Placeholder 4">
            <a:extLst>
              <a:ext uri="{FF2B5EF4-FFF2-40B4-BE49-F238E27FC236}">
                <a16:creationId xmlns:a16="http://schemas.microsoft.com/office/drawing/2014/main" xmlns="" id="{690E5F20-4465-0747-AFC0-B09FBA721694}"/>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xmlns="" id="{18A3CAC7-42B4-6343-83A6-7B5A8D6A4402}"/>
              </a:ext>
            </a:extLst>
          </p:cNvPr>
          <p:cNvSpPr>
            <a:spLocks noGrp="1"/>
          </p:cNvSpPr>
          <p:nvPr>
            <p:ph type="sldNum" sz="quarter" idx="12"/>
          </p:nvPr>
        </p:nvSpPr>
        <p:spPr/>
        <p:txBody>
          <a:bodyPr/>
          <a:lstStyle/>
          <a:p>
            <a:fld id="{16799486-AF6E-DD49-8E80-BC98A89AD8FE}" type="slidenum">
              <a:rPr lang="x-none" smtClean="0"/>
              <a:t>‹#›</a:t>
            </a:fld>
            <a:endParaRPr lang="x-none"/>
          </a:p>
        </p:txBody>
      </p:sp>
    </p:spTree>
    <p:extLst>
      <p:ext uri="{BB962C8B-B14F-4D97-AF65-F5344CB8AC3E}">
        <p14:creationId xmlns:p14="http://schemas.microsoft.com/office/powerpoint/2010/main" val="229938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273A9F5-6B4D-7944-BF78-34B364B093A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x-none"/>
          </a:p>
        </p:txBody>
      </p:sp>
      <p:sp>
        <p:nvSpPr>
          <p:cNvPr id="3" name="Text Placeholder 2">
            <a:extLst>
              <a:ext uri="{FF2B5EF4-FFF2-40B4-BE49-F238E27FC236}">
                <a16:creationId xmlns:a16="http://schemas.microsoft.com/office/drawing/2014/main" xmlns="" id="{D104615A-5215-0D4E-853D-1897BBA9AF7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51927D82-1520-AD47-A3F7-0F1BBCCEF26C}"/>
              </a:ext>
            </a:extLst>
          </p:cNvPr>
          <p:cNvSpPr>
            <a:spLocks noGrp="1"/>
          </p:cNvSpPr>
          <p:nvPr>
            <p:ph type="dt" sz="half" idx="10"/>
          </p:nvPr>
        </p:nvSpPr>
        <p:spPr/>
        <p:txBody>
          <a:bodyPr/>
          <a:lstStyle/>
          <a:p>
            <a:fld id="{C18B51C4-E427-694B-858E-6D02E7F732EE}" type="datetimeFigureOut">
              <a:rPr lang="x-none" smtClean="0"/>
              <a:t>9/22/2021</a:t>
            </a:fld>
            <a:endParaRPr lang="x-none"/>
          </a:p>
        </p:txBody>
      </p:sp>
      <p:sp>
        <p:nvSpPr>
          <p:cNvPr id="5" name="Footer Placeholder 4">
            <a:extLst>
              <a:ext uri="{FF2B5EF4-FFF2-40B4-BE49-F238E27FC236}">
                <a16:creationId xmlns:a16="http://schemas.microsoft.com/office/drawing/2014/main" xmlns="" id="{70BB9185-15B7-EA4F-A968-76D4A32BC7B4}"/>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xmlns="" id="{F3293FAD-48E7-3C48-A596-F67370F383C7}"/>
              </a:ext>
            </a:extLst>
          </p:cNvPr>
          <p:cNvSpPr>
            <a:spLocks noGrp="1"/>
          </p:cNvSpPr>
          <p:nvPr>
            <p:ph type="sldNum" sz="quarter" idx="12"/>
          </p:nvPr>
        </p:nvSpPr>
        <p:spPr/>
        <p:txBody>
          <a:bodyPr/>
          <a:lstStyle/>
          <a:p>
            <a:fld id="{16799486-AF6E-DD49-8E80-BC98A89AD8FE}" type="slidenum">
              <a:rPr lang="x-none" smtClean="0"/>
              <a:t>‹#›</a:t>
            </a:fld>
            <a:endParaRPr lang="x-none"/>
          </a:p>
        </p:txBody>
      </p:sp>
    </p:spTree>
    <p:extLst>
      <p:ext uri="{BB962C8B-B14F-4D97-AF65-F5344CB8AC3E}">
        <p14:creationId xmlns:p14="http://schemas.microsoft.com/office/powerpoint/2010/main" val="503646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A449FEE-5551-E449-9AED-3B710CCBC864}"/>
              </a:ext>
            </a:extLst>
          </p:cNvPr>
          <p:cNvSpPr>
            <a:spLocks noGrp="1"/>
          </p:cNvSpPr>
          <p:nvPr>
            <p:ph type="title"/>
          </p:nvPr>
        </p:nvSpPr>
        <p:spPr/>
        <p:txBody>
          <a:bodyPr/>
          <a:lstStyle/>
          <a:p>
            <a:r>
              <a:rPr lang="en-US"/>
              <a:t>Click to edit Master title style</a:t>
            </a:r>
            <a:endParaRPr lang="x-none"/>
          </a:p>
        </p:txBody>
      </p:sp>
      <p:sp>
        <p:nvSpPr>
          <p:cNvPr id="3" name="Content Placeholder 2">
            <a:extLst>
              <a:ext uri="{FF2B5EF4-FFF2-40B4-BE49-F238E27FC236}">
                <a16:creationId xmlns:a16="http://schemas.microsoft.com/office/drawing/2014/main" xmlns="" id="{A4C494F2-4AAF-7644-A3CD-E9E91EB2EE5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Content Placeholder 3">
            <a:extLst>
              <a:ext uri="{FF2B5EF4-FFF2-40B4-BE49-F238E27FC236}">
                <a16:creationId xmlns:a16="http://schemas.microsoft.com/office/drawing/2014/main" xmlns="" id="{895CD4F2-5DF1-3F4B-9C4D-198C9EB360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5" name="Date Placeholder 4">
            <a:extLst>
              <a:ext uri="{FF2B5EF4-FFF2-40B4-BE49-F238E27FC236}">
                <a16:creationId xmlns:a16="http://schemas.microsoft.com/office/drawing/2014/main" xmlns="" id="{D8AA454B-E398-A149-8DAA-527653ABDAC2}"/>
              </a:ext>
            </a:extLst>
          </p:cNvPr>
          <p:cNvSpPr>
            <a:spLocks noGrp="1"/>
          </p:cNvSpPr>
          <p:nvPr>
            <p:ph type="dt" sz="half" idx="10"/>
          </p:nvPr>
        </p:nvSpPr>
        <p:spPr/>
        <p:txBody>
          <a:bodyPr/>
          <a:lstStyle/>
          <a:p>
            <a:fld id="{C18B51C4-E427-694B-858E-6D02E7F732EE}" type="datetimeFigureOut">
              <a:rPr lang="x-none" smtClean="0"/>
              <a:t>9/22/2021</a:t>
            </a:fld>
            <a:endParaRPr lang="x-none"/>
          </a:p>
        </p:txBody>
      </p:sp>
      <p:sp>
        <p:nvSpPr>
          <p:cNvPr id="6" name="Footer Placeholder 5">
            <a:extLst>
              <a:ext uri="{FF2B5EF4-FFF2-40B4-BE49-F238E27FC236}">
                <a16:creationId xmlns:a16="http://schemas.microsoft.com/office/drawing/2014/main" xmlns="" id="{0D2DC668-AA78-9F40-A803-E92F36A11611}"/>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a16="http://schemas.microsoft.com/office/drawing/2014/main" xmlns="" id="{A720668E-5012-344B-94FA-A2BF3D1CCE42}"/>
              </a:ext>
            </a:extLst>
          </p:cNvPr>
          <p:cNvSpPr>
            <a:spLocks noGrp="1"/>
          </p:cNvSpPr>
          <p:nvPr>
            <p:ph type="sldNum" sz="quarter" idx="12"/>
          </p:nvPr>
        </p:nvSpPr>
        <p:spPr/>
        <p:txBody>
          <a:bodyPr/>
          <a:lstStyle/>
          <a:p>
            <a:fld id="{16799486-AF6E-DD49-8E80-BC98A89AD8FE}" type="slidenum">
              <a:rPr lang="x-none" smtClean="0"/>
              <a:t>‹#›</a:t>
            </a:fld>
            <a:endParaRPr lang="x-none"/>
          </a:p>
        </p:txBody>
      </p:sp>
    </p:spTree>
    <p:extLst>
      <p:ext uri="{BB962C8B-B14F-4D97-AF65-F5344CB8AC3E}">
        <p14:creationId xmlns:p14="http://schemas.microsoft.com/office/powerpoint/2010/main" val="1736971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CE9BD1-24E2-9243-B22C-8EB6894D5AB6}"/>
              </a:ext>
            </a:extLst>
          </p:cNvPr>
          <p:cNvSpPr>
            <a:spLocks noGrp="1"/>
          </p:cNvSpPr>
          <p:nvPr>
            <p:ph type="title"/>
          </p:nvPr>
        </p:nvSpPr>
        <p:spPr>
          <a:xfrm>
            <a:off x="839788" y="365125"/>
            <a:ext cx="10515600" cy="1325563"/>
          </a:xfrm>
        </p:spPr>
        <p:txBody>
          <a:bodyPr/>
          <a:lstStyle/>
          <a:p>
            <a:r>
              <a:rPr lang="en-US"/>
              <a:t>Click to edit Master title style</a:t>
            </a:r>
            <a:endParaRPr lang="x-none"/>
          </a:p>
        </p:txBody>
      </p:sp>
      <p:sp>
        <p:nvSpPr>
          <p:cNvPr id="3" name="Text Placeholder 2">
            <a:extLst>
              <a:ext uri="{FF2B5EF4-FFF2-40B4-BE49-F238E27FC236}">
                <a16:creationId xmlns:a16="http://schemas.microsoft.com/office/drawing/2014/main" xmlns="" id="{1C9291B8-68D5-A44B-B2E0-01CEB19818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1627922C-1DC3-F64C-9080-E982F04FA6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5" name="Text Placeholder 4">
            <a:extLst>
              <a:ext uri="{FF2B5EF4-FFF2-40B4-BE49-F238E27FC236}">
                <a16:creationId xmlns:a16="http://schemas.microsoft.com/office/drawing/2014/main" xmlns="" id="{932078E2-7A5A-7244-A4A2-6A7C267C4F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480A7299-8917-194A-A934-A830F832BEA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7" name="Date Placeholder 6">
            <a:extLst>
              <a:ext uri="{FF2B5EF4-FFF2-40B4-BE49-F238E27FC236}">
                <a16:creationId xmlns:a16="http://schemas.microsoft.com/office/drawing/2014/main" xmlns="" id="{BA804B3E-CAE0-AB40-B77F-6FB7A2C1B873}"/>
              </a:ext>
            </a:extLst>
          </p:cNvPr>
          <p:cNvSpPr>
            <a:spLocks noGrp="1"/>
          </p:cNvSpPr>
          <p:nvPr>
            <p:ph type="dt" sz="half" idx="10"/>
          </p:nvPr>
        </p:nvSpPr>
        <p:spPr/>
        <p:txBody>
          <a:bodyPr/>
          <a:lstStyle/>
          <a:p>
            <a:fld id="{C18B51C4-E427-694B-858E-6D02E7F732EE}" type="datetimeFigureOut">
              <a:rPr lang="x-none" smtClean="0"/>
              <a:t>9/22/2021</a:t>
            </a:fld>
            <a:endParaRPr lang="x-none"/>
          </a:p>
        </p:txBody>
      </p:sp>
      <p:sp>
        <p:nvSpPr>
          <p:cNvPr id="8" name="Footer Placeholder 7">
            <a:extLst>
              <a:ext uri="{FF2B5EF4-FFF2-40B4-BE49-F238E27FC236}">
                <a16:creationId xmlns:a16="http://schemas.microsoft.com/office/drawing/2014/main" xmlns="" id="{083EEDBB-E489-AB46-8E31-3C42C697524C}"/>
              </a:ext>
            </a:extLst>
          </p:cNvPr>
          <p:cNvSpPr>
            <a:spLocks noGrp="1"/>
          </p:cNvSpPr>
          <p:nvPr>
            <p:ph type="ftr" sz="quarter" idx="11"/>
          </p:nvPr>
        </p:nvSpPr>
        <p:spPr/>
        <p:txBody>
          <a:bodyPr/>
          <a:lstStyle/>
          <a:p>
            <a:endParaRPr lang="x-none"/>
          </a:p>
        </p:txBody>
      </p:sp>
      <p:sp>
        <p:nvSpPr>
          <p:cNvPr id="9" name="Slide Number Placeholder 8">
            <a:extLst>
              <a:ext uri="{FF2B5EF4-FFF2-40B4-BE49-F238E27FC236}">
                <a16:creationId xmlns:a16="http://schemas.microsoft.com/office/drawing/2014/main" xmlns="" id="{06E6F60B-828A-474A-AC95-FD2BEE2EA98F}"/>
              </a:ext>
            </a:extLst>
          </p:cNvPr>
          <p:cNvSpPr>
            <a:spLocks noGrp="1"/>
          </p:cNvSpPr>
          <p:nvPr>
            <p:ph type="sldNum" sz="quarter" idx="12"/>
          </p:nvPr>
        </p:nvSpPr>
        <p:spPr/>
        <p:txBody>
          <a:bodyPr/>
          <a:lstStyle/>
          <a:p>
            <a:fld id="{16799486-AF6E-DD49-8E80-BC98A89AD8FE}" type="slidenum">
              <a:rPr lang="x-none" smtClean="0"/>
              <a:t>‹#›</a:t>
            </a:fld>
            <a:endParaRPr lang="x-none"/>
          </a:p>
        </p:txBody>
      </p:sp>
    </p:spTree>
    <p:extLst>
      <p:ext uri="{BB962C8B-B14F-4D97-AF65-F5344CB8AC3E}">
        <p14:creationId xmlns:p14="http://schemas.microsoft.com/office/powerpoint/2010/main" val="3014023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AE861A-F313-DB4A-B720-0A0E408F5D7C}"/>
              </a:ext>
            </a:extLst>
          </p:cNvPr>
          <p:cNvSpPr>
            <a:spLocks noGrp="1"/>
          </p:cNvSpPr>
          <p:nvPr>
            <p:ph type="title"/>
          </p:nvPr>
        </p:nvSpPr>
        <p:spPr/>
        <p:txBody>
          <a:bodyPr/>
          <a:lstStyle/>
          <a:p>
            <a:r>
              <a:rPr lang="en-US"/>
              <a:t>Click to edit Master title style</a:t>
            </a:r>
            <a:endParaRPr lang="x-none"/>
          </a:p>
        </p:txBody>
      </p:sp>
      <p:sp>
        <p:nvSpPr>
          <p:cNvPr id="3" name="Date Placeholder 2">
            <a:extLst>
              <a:ext uri="{FF2B5EF4-FFF2-40B4-BE49-F238E27FC236}">
                <a16:creationId xmlns:a16="http://schemas.microsoft.com/office/drawing/2014/main" xmlns="" id="{ED3CE21B-973F-0E4D-A7A6-7B6AD501FC6E}"/>
              </a:ext>
            </a:extLst>
          </p:cNvPr>
          <p:cNvSpPr>
            <a:spLocks noGrp="1"/>
          </p:cNvSpPr>
          <p:nvPr>
            <p:ph type="dt" sz="half" idx="10"/>
          </p:nvPr>
        </p:nvSpPr>
        <p:spPr/>
        <p:txBody>
          <a:bodyPr/>
          <a:lstStyle/>
          <a:p>
            <a:fld id="{C18B51C4-E427-694B-858E-6D02E7F732EE}" type="datetimeFigureOut">
              <a:rPr lang="x-none" smtClean="0"/>
              <a:t>9/22/2021</a:t>
            </a:fld>
            <a:endParaRPr lang="x-none"/>
          </a:p>
        </p:txBody>
      </p:sp>
      <p:sp>
        <p:nvSpPr>
          <p:cNvPr id="4" name="Footer Placeholder 3">
            <a:extLst>
              <a:ext uri="{FF2B5EF4-FFF2-40B4-BE49-F238E27FC236}">
                <a16:creationId xmlns:a16="http://schemas.microsoft.com/office/drawing/2014/main" xmlns="" id="{447F4577-B80F-E048-B13C-C72A6A020809}"/>
              </a:ext>
            </a:extLst>
          </p:cNvPr>
          <p:cNvSpPr>
            <a:spLocks noGrp="1"/>
          </p:cNvSpPr>
          <p:nvPr>
            <p:ph type="ftr" sz="quarter" idx="11"/>
          </p:nvPr>
        </p:nvSpPr>
        <p:spPr/>
        <p:txBody>
          <a:bodyPr/>
          <a:lstStyle/>
          <a:p>
            <a:endParaRPr lang="x-none"/>
          </a:p>
        </p:txBody>
      </p:sp>
      <p:sp>
        <p:nvSpPr>
          <p:cNvPr id="5" name="Slide Number Placeholder 4">
            <a:extLst>
              <a:ext uri="{FF2B5EF4-FFF2-40B4-BE49-F238E27FC236}">
                <a16:creationId xmlns:a16="http://schemas.microsoft.com/office/drawing/2014/main" xmlns="" id="{7D50AC49-6B1A-C143-9B4E-B02C98FA3EEB}"/>
              </a:ext>
            </a:extLst>
          </p:cNvPr>
          <p:cNvSpPr>
            <a:spLocks noGrp="1"/>
          </p:cNvSpPr>
          <p:nvPr>
            <p:ph type="sldNum" sz="quarter" idx="12"/>
          </p:nvPr>
        </p:nvSpPr>
        <p:spPr/>
        <p:txBody>
          <a:bodyPr/>
          <a:lstStyle/>
          <a:p>
            <a:fld id="{16799486-AF6E-DD49-8E80-BC98A89AD8FE}" type="slidenum">
              <a:rPr lang="x-none" smtClean="0"/>
              <a:t>‹#›</a:t>
            </a:fld>
            <a:endParaRPr lang="x-none"/>
          </a:p>
        </p:txBody>
      </p:sp>
    </p:spTree>
    <p:extLst>
      <p:ext uri="{BB962C8B-B14F-4D97-AF65-F5344CB8AC3E}">
        <p14:creationId xmlns:p14="http://schemas.microsoft.com/office/powerpoint/2010/main" val="2174059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ED1E8AC2-15FE-9749-857F-27206692B7C2}"/>
              </a:ext>
            </a:extLst>
          </p:cNvPr>
          <p:cNvSpPr>
            <a:spLocks noGrp="1"/>
          </p:cNvSpPr>
          <p:nvPr>
            <p:ph type="dt" sz="half" idx="10"/>
          </p:nvPr>
        </p:nvSpPr>
        <p:spPr/>
        <p:txBody>
          <a:bodyPr/>
          <a:lstStyle/>
          <a:p>
            <a:fld id="{C18B51C4-E427-694B-858E-6D02E7F732EE}" type="datetimeFigureOut">
              <a:rPr lang="x-none" smtClean="0"/>
              <a:t>9/22/2021</a:t>
            </a:fld>
            <a:endParaRPr lang="x-none"/>
          </a:p>
        </p:txBody>
      </p:sp>
      <p:sp>
        <p:nvSpPr>
          <p:cNvPr id="3" name="Footer Placeholder 2">
            <a:extLst>
              <a:ext uri="{FF2B5EF4-FFF2-40B4-BE49-F238E27FC236}">
                <a16:creationId xmlns:a16="http://schemas.microsoft.com/office/drawing/2014/main" xmlns="" id="{06DCD716-2AA5-2D40-A426-5E27E2106533}"/>
              </a:ext>
            </a:extLst>
          </p:cNvPr>
          <p:cNvSpPr>
            <a:spLocks noGrp="1"/>
          </p:cNvSpPr>
          <p:nvPr>
            <p:ph type="ftr" sz="quarter" idx="11"/>
          </p:nvPr>
        </p:nvSpPr>
        <p:spPr/>
        <p:txBody>
          <a:bodyPr/>
          <a:lstStyle/>
          <a:p>
            <a:endParaRPr lang="x-none"/>
          </a:p>
        </p:txBody>
      </p:sp>
      <p:sp>
        <p:nvSpPr>
          <p:cNvPr id="4" name="Slide Number Placeholder 3">
            <a:extLst>
              <a:ext uri="{FF2B5EF4-FFF2-40B4-BE49-F238E27FC236}">
                <a16:creationId xmlns:a16="http://schemas.microsoft.com/office/drawing/2014/main" xmlns="" id="{67EEF1C0-E5DB-614E-9161-D21CDE42AEB0}"/>
              </a:ext>
            </a:extLst>
          </p:cNvPr>
          <p:cNvSpPr>
            <a:spLocks noGrp="1"/>
          </p:cNvSpPr>
          <p:nvPr>
            <p:ph type="sldNum" sz="quarter" idx="12"/>
          </p:nvPr>
        </p:nvSpPr>
        <p:spPr/>
        <p:txBody>
          <a:bodyPr/>
          <a:lstStyle/>
          <a:p>
            <a:fld id="{16799486-AF6E-DD49-8E80-BC98A89AD8FE}" type="slidenum">
              <a:rPr lang="x-none" smtClean="0"/>
              <a:t>‹#›</a:t>
            </a:fld>
            <a:endParaRPr lang="x-none"/>
          </a:p>
        </p:txBody>
      </p:sp>
    </p:spTree>
    <p:extLst>
      <p:ext uri="{BB962C8B-B14F-4D97-AF65-F5344CB8AC3E}">
        <p14:creationId xmlns:p14="http://schemas.microsoft.com/office/powerpoint/2010/main" val="634565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9A0078D-FEC1-EA49-A922-302E8057E7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x-none"/>
          </a:p>
        </p:txBody>
      </p:sp>
      <p:sp>
        <p:nvSpPr>
          <p:cNvPr id="3" name="Content Placeholder 2">
            <a:extLst>
              <a:ext uri="{FF2B5EF4-FFF2-40B4-BE49-F238E27FC236}">
                <a16:creationId xmlns:a16="http://schemas.microsoft.com/office/drawing/2014/main" xmlns="" id="{8043A691-7086-0044-9099-D3C4AA56A3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Text Placeholder 3">
            <a:extLst>
              <a:ext uri="{FF2B5EF4-FFF2-40B4-BE49-F238E27FC236}">
                <a16:creationId xmlns:a16="http://schemas.microsoft.com/office/drawing/2014/main" xmlns="" id="{19A746AD-4356-E041-BCC6-BD23129CC8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A65D8D95-BED9-6C41-AAFB-BBA1AB36B6F6}"/>
              </a:ext>
            </a:extLst>
          </p:cNvPr>
          <p:cNvSpPr>
            <a:spLocks noGrp="1"/>
          </p:cNvSpPr>
          <p:nvPr>
            <p:ph type="dt" sz="half" idx="10"/>
          </p:nvPr>
        </p:nvSpPr>
        <p:spPr/>
        <p:txBody>
          <a:bodyPr/>
          <a:lstStyle/>
          <a:p>
            <a:fld id="{C18B51C4-E427-694B-858E-6D02E7F732EE}" type="datetimeFigureOut">
              <a:rPr lang="x-none" smtClean="0"/>
              <a:t>9/22/2021</a:t>
            </a:fld>
            <a:endParaRPr lang="x-none"/>
          </a:p>
        </p:txBody>
      </p:sp>
      <p:sp>
        <p:nvSpPr>
          <p:cNvPr id="6" name="Footer Placeholder 5">
            <a:extLst>
              <a:ext uri="{FF2B5EF4-FFF2-40B4-BE49-F238E27FC236}">
                <a16:creationId xmlns:a16="http://schemas.microsoft.com/office/drawing/2014/main" xmlns="" id="{5F9C706E-446F-CD4A-A614-8C48AEA61086}"/>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a16="http://schemas.microsoft.com/office/drawing/2014/main" xmlns="" id="{967730DA-7181-EA4E-BAF4-904790E13DBC}"/>
              </a:ext>
            </a:extLst>
          </p:cNvPr>
          <p:cNvSpPr>
            <a:spLocks noGrp="1"/>
          </p:cNvSpPr>
          <p:nvPr>
            <p:ph type="sldNum" sz="quarter" idx="12"/>
          </p:nvPr>
        </p:nvSpPr>
        <p:spPr/>
        <p:txBody>
          <a:bodyPr/>
          <a:lstStyle/>
          <a:p>
            <a:fld id="{16799486-AF6E-DD49-8E80-BC98A89AD8FE}" type="slidenum">
              <a:rPr lang="x-none" smtClean="0"/>
              <a:t>‹#›</a:t>
            </a:fld>
            <a:endParaRPr lang="x-none"/>
          </a:p>
        </p:txBody>
      </p:sp>
    </p:spTree>
    <p:extLst>
      <p:ext uri="{BB962C8B-B14F-4D97-AF65-F5344CB8AC3E}">
        <p14:creationId xmlns:p14="http://schemas.microsoft.com/office/powerpoint/2010/main" val="3424625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3BB6CF-8714-AC4B-9AA3-10A24CD611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x-none"/>
          </a:p>
        </p:txBody>
      </p:sp>
      <p:sp>
        <p:nvSpPr>
          <p:cNvPr id="3" name="Picture Placeholder 2">
            <a:extLst>
              <a:ext uri="{FF2B5EF4-FFF2-40B4-BE49-F238E27FC236}">
                <a16:creationId xmlns:a16="http://schemas.microsoft.com/office/drawing/2014/main" xmlns="" id="{95A8130F-B7DC-5049-92C5-1E3EF1E300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x-none"/>
          </a:p>
        </p:txBody>
      </p:sp>
      <p:sp>
        <p:nvSpPr>
          <p:cNvPr id="4" name="Text Placeholder 3">
            <a:extLst>
              <a:ext uri="{FF2B5EF4-FFF2-40B4-BE49-F238E27FC236}">
                <a16:creationId xmlns:a16="http://schemas.microsoft.com/office/drawing/2014/main" xmlns="" id="{3C5DFA5D-F163-2742-9FA1-0ABFA5ACAD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257523E0-E1C3-2240-B54E-700B9E89AD33}"/>
              </a:ext>
            </a:extLst>
          </p:cNvPr>
          <p:cNvSpPr>
            <a:spLocks noGrp="1"/>
          </p:cNvSpPr>
          <p:nvPr>
            <p:ph type="dt" sz="half" idx="10"/>
          </p:nvPr>
        </p:nvSpPr>
        <p:spPr/>
        <p:txBody>
          <a:bodyPr/>
          <a:lstStyle/>
          <a:p>
            <a:fld id="{C18B51C4-E427-694B-858E-6D02E7F732EE}" type="datetimeFigureOut">
              <a:rPr lang="x-none" smtClean="0"/>
              <a:t>9/22/2021</a:t>
            </a:fld>
            <a:endParaRPr lang="x-none"/>
          </a:p>
        </p:txBody>
      </p:sp>
      <p:sp>
        <p:nvSpPr>
          <p:cNvPr id="6" name="Footer Placeholder 5">
            <a:extLst>
              <a:ext uri="{FF2B5EF4-FFF2-40B4-BE49-F238E27FC236}">
                <a16:creationId xmlns:a16="http://schemas.microsoft.com/office/drawing/2014/main" xmlns="" id="{5A024B89-CC7D-1545-8D7B-7EE0BDBC8CD8}"/>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a16="http://schemas.microsoft.com/office/drawing/2014/main" xmlns="" id="{8ED1814C-8A80-FC46-8DA2-84BE38C92A6B}"/>
              </a:ext>
            </a:extLst>
          </p:cNvPr>
          <p:cNvSpPr>
            <a:spLocks noGrp="1"/>
          </p:cNvSpPr>
          <p:nvPr>
            <p:ph type="sldNum" sz="quarter" idx="12"/>
          </p:nvPr>
        </p:nvSpPr>
        <p:spPr/>
        <p:txBody>
          <a:bodyPr/>
          <a:lstStyle/>
          <a:p>
            <a:fld id="{16799486-AF6E-DD49-8E80-BC98A89AD8FE}" type="slidenum">
              <a:rPr lang="x-none" smtClean="0"/>
              <a:t>‹#›</a:t>
            </a:fld>
            <a:endParaRPr lang="x-none"/>
          </a:p>
        </p:txBody>
      </p:sp>
    </p:spTree>
    <p:extLst>
      <p:ext uri="{BB962C8B-B14F-4D97-AF65-F5344CB8AC3E}">
        <p14:creationId xmlns:p14="http://schemas.microsoft.com/office/powerpoint/2010/main" val="3221446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57000">
              <a:schemeClr val="accent5">
                <a:lumMod val="20000"/>
                <a:lumOff val="80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204D550A-154B-E34D-97A4-FE31BC9F5C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x-none"/>
          </a:p>
        </p:txBody>
      </p:sp>
      <p:sp>
        <p:nvSpPr>
          <p:cNvPr id="3" name="Text Placeholder 2">
            <a:extLst>
              <a:ext uri="{FF2B5EF4-FFF2-40B4-BE49-F238E27FC236}">
                <a16:creationId xmlns:a16="http://schemas.microsoft.com/office/drawing/2014/main" xmlns="" id="{D60755ED-73D9-E247-AC3F-9E7826FC28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xmlns="" id="{A60C3B1D-DEF4-244A-ADDD-EF7EA17AB0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8B51C4-E427-694B-858E-6D02E7F732EE}" type="datetimeFigureOut">
              <a:rPr lang="x-none" smtClean="0"/>
              <a:t>9/22/2021</a:t>
            </a:fld>
            <a:endParaRPr lang="x-none"/>
          </a:p>
        </p:txBody>
      </p:sp>
      <p:sp>
        <p:nvSpPr>
          <p:cNvPr id="5" name="Footer Placeholder 4">
            <a:extLst>
              <a:ext uri="{FF2B5EF4-FFF2-40B4-BE49-F238E27FC236}">
                <a16:creationId xmlns:a16="http://schemas.microsoft.com/office/drawing/2014/main" xmlns="" id="{84322883-5E60-B740-B890-371F7B5EAD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x-none"/>
          </a:p>
        </p:txBody>
      </p:sp>
      <p:sp>
        <p:nvSpPr>
          <p:cNvPr id="6" name="Slide Number Placeholder 5">
            <a:extLst>
              <a:ext uri="{FF2B5EF4-FFF2-40B4-BE49-F238E27FC236}">
                <a16:creationId xmlns:a16="http://schemas.microsoft.com/office/drawing/2014/main" xmlns="" id="{F4315DFD-10CB-0A41-810F-A3F33424697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799486-AF6E-DD49-8E80-BC98A89AD8FE}" type="slidenum">
              <a:rPr lang="x-none" smtClean="0"/>
              <a:t>‹#›</a:t>
            </a:fld>
            <a:endParaRPr lang="x-none"/>
          </a:p>
        </p:txBody>
      </p:sp>
    </p:spTree>
    <p:extLst>
      <p:ext uri="{BB962C8B-B14F-4D97-AF65-F5344CB8AC3E}">
        <p14:creationId xmlns:p14="http://schemas.microsoft.com/office/powerpoint/2010/main" val="15598175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 Id="rId4" Type="http://schemas.openxmlformats.org/officeDocument/2006/relationships/image" Target="../media/image17.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5DDFED6F-F0CD-BC4F-8A23-A66C8B67CC59}"/>
              </a:ext>
            </a:extLst>
          </p:cNvPr>
          <p:cNvSpPr txBox="1"/>
          <p:nvPr/>
        </p:nvSpPr>
        <p:spPr>
          <a:xfrm>
            <a:off x="3276029" y="1354329"/>
            <a:ext cx="5639941" cy="4149341"/>
          </a:xfrm>
          <a:prstGeom prst="rect">
            <a:avLst/>
          </a:prstGeom>
          <a:noFill/>
        </p:spPr>
        <p:txBody>
          <a:bodyPr wrap="none" rtlCol="0">
            <a:spAutoFit/>
          </a:bodyPr>
          <a:lstStyle/>
          <a:p>
            <a:pPr algn="ctr">
              <a:lnSpc>
                <a:spcPct val="150000"/>
              </a:lnSpc>
            </a:pPr>
            <a:r>
              <a:rPr lang="x-none" sz="3200" b="1" dirty="0">
                <a:latin typeface="American Typewriter Condensed" panose="02090606020004020304" pitchFamily="18" charset="77"/>
                <a:cs typeface="Times New Roman" panose="02020603050405020304" pitchFamily="18" charset="0"/>
              </a:rPr>
              <a:t>VĂN BẢN</a:t>
            </a:r>
          </a:p>
          <a:p>
            <a:pPr algn="ctr">
              <a:lnSpc>
                <a:spcPct val="150000"/>
              </a:lnSpc>
            </a:pPr>
            <a:r>
              <a:rPr lang="x-none" sz="11500" b="1" dirty="0">
                <a:solidFill>
                  <a:schemeClr val="accent2">
                    <a:lumMod val="50000"/>
                  </a:schemeClr>
                </a:solidFill>
                <a:latin typeface="American Typewriter Condensed" panose="02090606020004020304" pitchFamily="18" charset="77"/>
                <a:cs typeface="Times New Roman" panose="02020603050405020304" pitchFamily="18" charset="0"/>
              </a:rPr>
              <a:t>LÃO HẠC</a:t>
            </a:r>
          </a:p>
          <a:p>
            <a:pPr algn="ctr">
              <a:lnSpc>
                <a:spcPct val="150000"/>
              </a:lnSpc>
            </a:pPr>
            <a:r>
              <a:rPr lang="x-none" sz="3200" b="1" dirty="0">
                <a:latin typeface="American Typewriter Condensed" panose="02090606020004020304" pitchFamily="18" charset="77"/>
                <a:cs typeface="Times New Roman" panose="02020603050405020304" pitchFamily="18" charset="0"/>
              </a:rPr>
              <a:t>NAM CAO</a:t>
            </a:r>
          </a:p>
        </p:txBody>
      </p:sp>
      <p:sp>
        <p:nvSpPr>
          <p:cNvPr id="2" name="TextBox 1"/>
          <p:cNvSpPr txBox="1"/>
          <p:nvPr/>
        </p:nvSpPr>
        <p:spPr>
          <a:xfrm>
            <a:off x="1214202" y="5666282"/>
            <a:ext cx="5006715" cy="523220"/>
          </a:xfrm>
          <a:prstGeom prst="rect">
            <a:avLst/>
          </a:prstGeom>
          <a:noFill/>
        </p:spPr>
        <p:txBody>
          <a:bodyPr wrap="square" rtlCol="0">
            <a:spAutoFit/>
          </a:bodyPr>
          <a:lstStyle/>
          <a:p>
            <a:r>
              <a:rPr lang="en-US" sz="2800" dirty="0" smtClean="0">
                <a:latin typeface="Times New Roman" panose="02020603050405020304" pitchFamily="18" charset="0"/>
                <a:cs typeface="Times New Roman" panose="02020603050405020304" pitchFamily="18" charset="0"/>
              </a:rPr>
              <a:t>Giáo viên: Nguyễn Thị Thảo Nhi</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187333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9B47D947-4A26-4B45-88A8-3176F5825336}"/>
              </a:ext>
            </a:extLst>
          </p:cNvPr>
          <p:cNvSpPr/>
          <p:nvPr/>
        </p:nvSpPr>
        <p:spPr>
          <a:xfrm>
            <a:off x="311888" y="1628488"/>
            <a:ext cx="11568223" cy="3805722"/>
          </a:xfrm>
          <a:prstGeom prst="rect">
            <a:avLst/>
          </a:prstGeom>
        </p:spPr>
        <p:txBody>
          <a:bodyPr wrap="square">
            <a:spAutoFit/>
          </a:bodyPr>
          <a:lstStyle/>
          <a:p>
            <a:pPr indent="457200" algn="just">
              <a:lnSpc>
                <a:spcPct val="200000"/>
              </a:lnSpc>
            </a:pPr>
            <a:r>
              <a:rPr lang="vi-VN" sz="2800" b="1" dirty="0">
                <a:solidFill>
                  <a:schemeClr val="accent6">
                    <a:lumMod val="75000"/>
                  </a:schemeClr>
                </a:solidFill>
                <a:latin typeface="American Typewriter Condensed" panose="02090606020004020304" pitchFamily="18" charset="77"/>
                <a:ea typeface="DengXian" panose="02010600030101010101" pitchFamily="2" charset="-122"/>
                <a:cs typeface="Times New Roman" panose="02020603050405020304" pitchFamily="18" charset="0"/>
              </a:rPr>
              <a:t>Ý nghĩa nhan đề </a:t>
            </a:r>
            <a:r>
              <a:rPr lang="vi-VN" sz="2800" b="1" i="1" dirty="0">
                <a:solidFill>
                  <a:schemeClr val="accent6">
                    <a:lumMod val="75000"/>
                  </a:schemeClr>
                </a:solidFill>
                <a:latin typeface="American Typewriter Condensed" panose="02090606020004020304" pitchFamily="18" charset="77"/>
                <a:ea typeface="DengXian" panose="02010600030101010101" pitchFamily="2" charset="-122"/>
                <a:cs typeface="Times New Roman" panose="02020603050405020304" pitchFamily="18" charset="0"/>
              </a:rPr>
              <a:t>Lão </a:t>
            </a:r>
            <a:r>
              <a:rPr lang="vi-VN" sz="2800" b="1" i="1" dirty="0">
                <a:solidFill>
                  <a:schemeClr val="accent6">
                    <a:lumMod val="75000"/>
                  </a:schemeClr>
                </a:solidFill>
                <a:latin typeface="AMERICAN TYPEWRITER CONDENSED" panose="02090606020004020304" pitchFamily="18" charset="77"/>
                <a:ea typeface="DengXian" panose="02010600030101010101" pitchFamily="2" charset="-122"/>
                <a:cs typeface="Times New Roman" panose="02020603050405020304" pitchFamily="18" charset="0"/>
              </a:rPr>
              <a:t>Hạc: </a:t>
            </a:r>
            <a:endParaRPr lang="vi-VN" sz="2800" b="1" i="1" dirty="0">
              <a:solidFill>
                <a:schemeClr val="accent6">
                  <a:lumMod val="75000"/>
                </a:schemeClr>
              </a:solidFill>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200000"/>
              </a:lnSpc>
            </a:pP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 Lão Hạc là nhân vật trung tâm trong tác phẩm cùng tên của Nam Cao.</a:t>
            </a:r>
            <a:endParaRPr lang="x-none" sz="24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200000"/>
              </a:lnSpc>
            </a:pP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 Nội dung chính xoay quanh số phận nghèo khổ của nhân vật lão Hạc.</a:t>
            </a:r>
            <a:endParaRPr lang="x-none" sz="24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200000"/>
              </a:lnSpc>
            </a:pP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 Gợi sự đồng cảm của người đọc với thân phận người nông dân, đồng thời gợi sự căm phẫn đối với ách thống trị của chế độ thực dân phong kiến.</a:t>
            </a:r>
            <a:endParaRPr lang="x-none" sz="2400" dirty="0">
              <a:latin typeface="American Typewriter Condensed" panose="02090606020004020304" pitchFamily="18" charset="77"/>
            </a:endParaRPr>
          </a:p>
        </p:txBody>
      </p:sp>
      <p:sp>
        <p:nvSpPr>
          <p:cNvPr id="5" name="TextBox 4">
            <a:extLst>
              <a:ext uri="{FF2B5EF4-FFF2-40B4-BE49-F238E27FC236}">
                <a16:creationId xmlns:a16="http://schemas.microsoft.com/office/drawing/2014/main" xmlns="" id="{1FC0B5DF-4665-C245-997B-DBD615A86095}"/>
              </a:ext>
            </a:extLst>
          </p:cNvPr>
          <p:cNvSpPr txBox="1"/>
          <p:nvPr/>
        </p:nvSpPr>
        <p:spPr>
          <a:xfrm>
            <a:off x="613144" y="359257"/>
            <a:ext cx="6124061" cy="1015663"/>
          </a:xfrm>
          <a:prstGeom prst="rect">
            <a:avLst/>
          </a:prstGeom>
          <a:noFill/>
        </p:spPr>
        <p:txBody>
          <a:bodyPr wrap="square" rtlCol="0">
            <a:spAutoFit/>
          </a:bodyPr>
          <a:lstStyle/>
          <a:p>
            <a:r>
              <a:rPr lang="x-none" sz="2800" b="1" dirty="0">
                <a:solidFill>
                  <a:schemeClr val="accent5">
                    <a:lumMod val="75000"/>
                  </a:schemeClr>
                </a:solidFill>
                <a:latin typeface="American Typewriter Condensed" panose="02090606020004020304" pitchFamily="18" charset="77"/>
              </a:rPr>
              <a:t>I. TÌM HIỂU </a:t>
            </a:r>
            <a:r>
              <a:rPr lang="x-none" sz="2800" b="1" dirty="0" smtClean="0">
                <a:solidFill>
                  <a:schemeClr val="accent5">
                    <a:lumMod val="75000"/>
                  </a:schemeClr>
                </a:solidFill>
                <a:latin typeface="American Typewriter Condensed" panose="02090606020004020304" pitchFamily="18" charset="77"/>
              </a:rPr>
              <a:t>CH</a:t>
            </a:r>
            <a:r>
              <a:rPr lang="en-US" sz="2800" b="1" dirty="0" smtClean="0">
                <a:solidFill>
                  <a:schemeClr val="accent5">
                    <a:lumMod val="75000"/>
                  </a:schemeClr>
                </a:solidFill>
                <a:latin typeface="American Typewriter Condensed" panose="02090606020004020304" pitchFamily="18" charset="77"/>
              </a:rPr>
              <a:t>Ú THÍCH</a:t>
            </a:r>
            <a:endParaRPr lang="x-none" sz="2800" b="1" dirty="0">
              <a:solidFill>
                <a:schemeClr val="accent5">
                  <a:lumMod val="75000"/>
                </a:schemeClr>
              </a:solidFill>
              <a:latin typeface="American Typewriter Condensed" panose="02090606020004020304" pitchFamily="18" charset="77"/>
            </a:endParaRPr>
          </a:p>
          <a:p>
            <a:r>
              <a:rPr lang="x-none" sz="3200" b="1" dirty="0">
                <a:solidFill>
                  <a:srgbClr val="C00000"/>
                </a:solidFill>
                <a:latin typeface="American Typewriter Condensed" panose="02090606020004020304" pitchFamily="18" charset="77"/>
              </a:rPr>
              <a:t>  2. TÁC PHẨM</a:t>
            </a:r>
            <a:endParaRPr lang="x-none" sz="3200" b="1" dirty="0">
              <a:solidFill>
                <a:schemeClr val="accent6">
                  <a:lumMod val="75000"/>
                </a:schemeClr>
              </a:solidFill>
              <a:latin typeface="American Typewriter Condensed" panose="02090606020004020304" pitchFamily="18" charset="77"/>
            </a:endParaRPr>
          </a:p>
        </p:txBody>
      </p:sp>
    </p:spTree>
    <p:extLst>
      <p:ext uri="{BB962C8B-B14F-4D97-AF65-F5344CB8AC3E}">
        <p14:creationId xmlns:p14="http://schemas.microsoft.com/office/powerpoint/2010/main" val="235438851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553402E6-2890-5749-B5A8-0FF9A31EABF5}"/>
              </a:ext>
            </a:extLst>
          </p:cNvPr>
          <p:cNvSpPr/>
          <p:nvPr/>
        </p:nvSpPr>
        <p:spPr>
          <a:xfrm>
            <a:off x="2602691" y="1817695"/>
            <a:ext cx="7360016" cy="4544386"/>
          </a:xfrm>
          <a:prstGeom prst="rect">
            <a:avLst/>
          </a:prstGeom>
        </p:spPr>
        <p:txBody>
          <a:bodyPr wrap="square">
            <a:spAutoFit/>
          </a:bodyPr>
          <a:lstStyle/>
          <a:p>
            <a:pPr>
              <a:lnSpc>
                <a:spcPct val="200000"/>
              </a:lnSpc>
            </a:pPr>
            <a:r>
              <a:rPr lang="vi-VN" sz="2800" b="1" dirty="0">
                <a:solidFill>
                  <a:schemeClr val="accent6">
                    <a:lumMod val="75000"/>
                  </a:schemeClr>
                </a:solidFill>
                <a:latin typeface="American Typewriter Condensed" panose="02090606020004020304" pitchFamily="18" charset="77"/>
              </a:rPr>
              <a:t>Nội dung xoay quanh nhân vật lão Hạc:</a:t>
            </a:r>
            <a:endParaRPr lang="x-none" sz="2800" b="1" dirty="0">
              <a:solidFill>
                <a:schemeClr val="accent6">
                  <a:lumMod val="75000"/>
                </a:schemeClr>
              </a:solidFill>
              <a:latin typeface="American Typewriter Condensed" panose="02090606020004020304" pitchFamily="18" charset="77"/>
            </a:endParaRPr>
          </a:p>
          <a:p>
            <a:pPr>
              <a:lnSpc>
                <a:spcPct val="200000"/>
              </a:lnSpc>
            </a:pPr>
            <a:r>
              <a:rPr lang="vi-VN" sz="2400" dirty="0">
                <a:latin typeface="American Typewriter Condensed" panose="02090606020004020304" pitchFamily="18" charset="77"/>
              </a:rPr>
              <a:t>	- Tình cảnh của lão Hạc.</a:t>
            </a:r>
            <a:endParaRPr lang="x-none" sz="2400" dirty="0">
              <a:latin typeface="American Typewriter Condensed" panose="02090606020004020304" pitchFamily="18" charset="77"/>
            </a:endParaRPr>
          </a:p>
          <a:p>
            <a:pPr>
              <a:lnSpc>
                <a:spcPct val="200000"/>
              </a:lnSpc>
            </a:pPr>
            <a:r>
              <a:rPr lang="vi-VN" sz="2400" dirty="0">
                <a:latin typeface="American Typewriter Condensed" panose="02090606020004020304" pitchFamily="18" charset="77"/>
              </a:rPr>
              <a:t>	- Chuyện lão Hạc bán chó.</a:t>
            </a:r>
            <a:endParaRPr lang="x-none" sz="2400" dirty="0">
              <a:latin typeface="American Typewriter Condensed" panose="02090606020004020304" pitchFamily="18" charset="77"/>
            </a:endParaRPr>
          </a:p>
          <a:p>
            <a:pPr>
              <a:lnSpc>
                <a:spcPct val="200000"/>
              </a:lnSpc>
            </a:pPr>
            <a:r>
              <a:rPr lang="vi-VN" sz="2400" dirty="0">
                <a:latin typeface="American Typewriter Condensed" panose="02090606020004020304" pitchFamily="18" charset="77"/>
              </a:rPr>
              <a:t>	- Việc nhờ cậy ông giáo.</a:t>
            </a:r>
            <a:endParaRPr lang="x-none" sz="2400" dirty="0">
              <a:latin typeface="American Typewriter Condensed" panose="02090606020004020304" pitchFamily="18" charset="77"/>
            </a:endParaRPr>
          </a:p>
          <a:p>
            <a:pPr>
              <a:lnSpc>
                <a:spcPct val="200000"/>
              </a:lnSpc>
            </a:pPr>
            <a:r>
              <a:rPr lang="vi-VN" sz="2400" dirty="0">
                <a:latin typeface="American Typewriter Condensed" panose="02090606020004020304" pitchFamily="18" charset="77"/>
              </a:rPr>
              <a:t>	- Cuộc sống của lão Hạc sau khi bán chó.</a:t>
            </a:r>
            <a:endParaRPr lang="x-none" sz="2400" dirty="0">
              <a:latin typeface="American Typewriter Condensed" panose="02090606020004020304" pitchFamily="18" charset="77"/>
            </a:endParaRPr>
          </a:p>
          <a:p>
            <a:pPr>
              <a:lnSpc>
                <a:spcPct val="200000"/>
              </a:lnSpc>
            </a:pPr>
            <a:r>
              <a:rPr lang="vi-VN" sz="2400" dirty="0">
                <a:latin typeface="American Typewriter Condensed" panose="02090606020004020304" pitchFamily="18" charset="77"/>
              </a:rPr>
              <a:t>	- Cái chết của lão Hạc.</a:t>
            </a:r>
            <a:r>
              <a:rPr lang="x-none" sz="2400" dirty="0">
                <a:effectLst/>
                <a:latin typeface="American Typewriter Condensed" panose="02090606020004020304" pitchFamily="18" charset="77"/>
              </a:rPr>
              <a:t> </a:t>
            </a: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 </a:t>
            </a:r>
            <a:endParaRPr lang="x-none" sz="2400" dirty="0">
              <a:latin typeface="American Typewriter Condensed" panose="02090606020004020304" pitchFamily="18" charset="77"/>
            </a:endParaRPr>
          </a:p>
        </p:txBody>
      </p:sp>
      <p:sp>
        <p:nvSpPr>
          <p:cNvPr id="5" name="TextBox 4">
            <a:extLst>
              <a:ext uri="{FF2B5EF4-FFF2-40B4-BE49-F238E27FC236}">
                <a16:creationId xmlns:a16="http://schemas.microsoft.com/office/drawing/2014/main" xmlns="" id="{D16EE9EB-7B21-0A4A-BB96-28418E7397C7}"/>
              </a:ext>
            </a:extLst>
          </p:cNvPr>
          <p:cNvSpPr txBox="1"/>
          <p:nvPr/>
        </p:nvSpPr>
        <p:spPr>
          <a:xfrm>
            <a:off x="549349" y="375150"/>
            <a:ext cx="8169349" cy="1077218"/>
          </a:xfrm>
          <a:prstGeom prst="rect">
            <a:avLst/>
          </a:prstGeom>
          <a:noFill/>
        </p:spPr>
        <p:txBody>
          <a:bodyPr wrap="square" rtlCol="0">
            <a:spAutoFit/>
          </a:bodyPr>
          <a:lstStyle/>
          <a:p>
            <a:r>
              <a:rPr lang="x-none" sz="2800" b="1" dirty="0">
                <a:solidFill>
                  <a:schemeClr val="accent5">
                    <a:lumMod val="75000"/>
                  </a:schemeClr>
                </a:solidFill>
                <a:latin typeface="American Typewriter Condensed" panose="02090606020004020304" pitchFamily="18" charset="77"/>
              </a:rPr>
              <a:t>II. ĐỌC HIỂU VĂN BẢN</a:t>
            </a:r>
          </a:p>
          <a:p>
            <a:r>
              <a:rPr lang="x-none" sz="3600" b="1" dirty="0">
                <a:solidFill>
                  <a:srgbClr val="C00000"/>
                </a:solidFill>
                <a:latin typeface="American Typewriter Condensed" panose="02090606020004020304" pitchFamily="18" charset="77"/>
              </a:rPr>
              <a:t>  </a:t>
            </a:r>
            <a:r>
              <a:rPr lang="x-none" sz="2800" b="1" dirty="0">
                <a:solidFill>
                  <a:srgbClr val="C00000"/>
                </a:solidFill>
                <a:latin typeface="American Typewriter Condensed" panose="02090606020004020304" pitchFamily="18" charset="77"/>
              </a:rPr>
              <a:t>1. HÌNH ẢNH NHÂN VẬT LÃO HẠC</a:t>
            </a:r>
            <a:endParaRPr lang="x-none" sz="3600" b="1" dirty="0">
              <a:solidFill>
                <a:schemeClr val="accent6">
                  <a:lumMod val="75000"/>
                </a:schemeClr>
              </a:solidFill>
              <a:latin typeface="American Typewriter Condensed" panose="02090606020004020304" pitchFamily="18" charset="77"/>
            </a:endParaRPr>
          </a:p>
        </p:txBody>
      </p:sp>
    </p:spTree>
    <p:extLst>
      <p:ext uri="{BB962C8B-B14F-4D97-AF65-F5344CB8AC3E}">
        <p14:creationId xmlns:p14="http://schemas.microsoft.com/office/powerpoint/2010/main" val="350573736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2182C3D4-A47B-544E-8F9B-A7F4E41B7141}"/>
              </a:ext>
            </a:extLst>
          </p:cNvPr>
          <p:cNvSpPr/>
          <p:nvPr/>
        </p:nvSpPr>
        <p:spPr>
          <a:xfrm>
            <a:off x="411761" y="1993605"/>
            <a:ext cx="6096000" cy="5021439"/>
          </a:xfrm>
          <a:prstGeom prst="rect">
            <a:avLst/>
          </a:prstGeom>
        </p:spPr>
        <p:txBody>
          <a:bodyPr>
            <a:spAutoFit/>
          </a:bodyPr>
          <a:lstStyle/>
          <a:p>
            <a:pPr marL="285750" indent="-285750" algn="just">
              <a:lnSpc>
                <a:spcPct val="150000"/>
              </a:lnSpc>
              <a:buFontTx/>
              <a:buChar char="-"/>
            </a:pP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Lão Hạc là lão nông nhà nghèo, già cả.</a:t>
            </a:r>
            <a:endParaRPr lang="x-none" sz="2400" dirty="0">
              <a:latin typeface="American Typewriter Condensed" panose="02090606020004020304" pitchFamily="18" charset="77"/>
              <a:ea typeface="DengXian" panose="02010600030101010101" pitchFamily="2" charset="-122"/>
              <a:cs typeface="Times New Roman" panose="02020603050405020304" pitchFamily="18" charset="0"/>
            </a:endParaRPr>
          </a:p>
          <a:p>
            <a:pPr marL="285750" indent="-285750" algn="just">
              <a:lnSpc>
                <a:spcPct val="150000"/>
              </a:lnSpc>
              <a:buFontTx/>
              <a:buChar char="-"/>
            </a:pP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Vợ mất sớm, một mình nuôi con.</a:t>
            </a:r>
            <a:endParaRPr lang="x-none" sz="2400" dirty="0">
              <a:latin typeface="American Typewriter Condensed" panose="02090606020004020304" pitchFamily="18" charset="77"/>
              <a:ea typeface="DengXian" panose="02010600030101010101" pitchFamily="2" charset="-122"/>
              <a:cs typeface="Times New Roman" panose="02020603050405020304" pitchFamily="18" charset="0"/>
            </a:endParaRPr>
          </a:p>
          <a:p>
            <a:pPr marL="285750" indent="-285750" algn="just">
              <a:lnSpc>
                <a:spcPct val="150000"/>
              </a:lnSpc>
              <a:buFontTx/>
              <a:buChar char="-"/>
            </a:pP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Con trai không có tiền cưới vợ, phẫn chí bỏ đi phu đồn điền cao su, một năm không có tin tức.</a:t>
            </a:r>
          </a:p>
          <a:p>
            <a:pPr marL="285750" indent="-285750" algn="just">
              <a:lnSpc>
                <a:spcPct val="150000"/>
              </a:lnSpc>
              <a:buFontTx/>
              <a:buChar char="-"/>
            </a:pPr>
            <a:r>
              <a:rPr lang="vi-VN" sz="2400" dirty="0">
                <a:latin typeface="American Typewriter Condensed" panose="02090606020004020304" pitchFamily="18" charset="77"/>
              </a:rPr>
              <a:t>Sống thui thủi một mình, chỉ có con chó Vàng làm bạn</a:t>
            </a:r>
            <a:r>
              <a:rPr lang="x-none" sz="2400" dirty="0">
                <a:effectLst/>
                <a:latin typeface="American Typewriter Condensed" panose="02090606020004020304" pitchFamily="18" charset="77"/>
              </a:rPr>
              <a:t> </a:t>
            </a:r>
          </a:p>
          <a:p>
            <a:pPr marL="285750" indent="-285750" algn="just">
              <a:lnSpc>
                <a:spcPct val="150000"/>
              </a:lnSpc>
              <a:buFontTx/>
              <a:buChar char="-"/>
            </a:pPr>
            <a:r>
              <a:rPr lang="vi-VN" sz="2400" dirty="0">
                <a:latin typeface="American Typewriter Condensed" panose="02090606020004020304" pitchFamily="18" charset="77"/>
              </a:rPr>
              <a:t>Làm thuê để kiếm ăn.</a:t>
            </a:r>
          </a:p>
          <a:p>
            <a:pPr algn="just">
              <a:lnSpc>
                <a:spcPct val="150000"/>
              </a:lnSpc>
            </a:pPr>
            <a:r>
              <a:rPr lang="vi-VN" sz="2400" b="1" dirty="0">
                <a:latin typeface="American Typewriter Condensed" panose="02090606020004020304" pitchFamily="18" charset="77"/>
                <a:sym typeface="Wingdings" pitchFamily="2" charset="2"/>
              </a:rPr>
              <a:t> N</a:t>
            </a:r>
            <a:r>
              <a:rPr lang="vi-VN" sz="2400" b="1" dirty="0">
                <a:latin typeface="American Typewriter Condensed" panose="02090606020004020304" pitchFamily="18" charset="77"/>
              </a:rPr>
              <a:t>ghèo khổ, cô đơn, bất hạnh và đáng thương</a:t>
            </a:r>
            <a:r>
              <a:rPr lang="x-none" sz="2400" b="1" dirty="0">
                <a:latin typeface="American Typewriter Condensed" panose="02090606020004020304" pitchFamily="18" charset="77"/>
              </a:rPr>
              <a:t>.</a:t>
            </a:r>
          </a:p>
          <a:p>
            <a:pPr marL="285750" indent="-285750" algn="just">
              <a:lnSpc>
                <a:spcPct val="150000"/>
              </a:lnSpc>
              <a:buFontTx/>
              <a:buChar char="-"/>
            </a:pPr>
            <a:endParaRPr lang="x-none" sz="2400" dirty="0">
              <a:latin typeface="American Typewriter Condensed" panose="02090606020004020304" pitchFamily="18" charset="77"/>
            </a:endParaRPr>
          </a:p>
        </p:txBody>
      </p:sp>
      <p:sp>
        <p:nvSpPr>
          <p:cNvPr id="6" name="TextBox 5">
            <a:extLst>
              <a:ext uri="{FF2B5EF4-FFF2-40B4-BE49-F238E27FC236}">
                <a16:creationId xmlns:a16="http://schemas.microsoft.com/office/drawing/2014/main" xmlns="" id="{DC6BDC95-F3F3-AC47-AC7B-5A2DD7955E0D}"/>
              </a:ext>
            </a:extLst>
          </p:cNvPr>
          <p:cNvSpPr txBox="1"/>
          <p:nvPr/>
        </p:nvSpPr>
        <p:spPr>
          <a:xfrm>
            <a:off x="411761" y="369693"/>
            <a:ext cx="8169349" cy="1508105"/>
          </a:xfrm>
          <a:prstGeom prst="rect">
            <a:avLst/>
          </a:prstGeom>
          <a:noFill/>
        </p:spPr>
        <p:txBody>
          <a:bodyPr wrap="square" rtlCol="0">
            <a:spAutoFit/>
          </a:bodyPr>
          <a:lstStyle/>
          <a:p>
            <a:r>
              <a:rPr lang="x-none" sz="2800" b="1" dirty="0">
                <a:solidFill>
                  <a:schemeClr val="accent5">
                    <a:lumMod val="75000"/>
                  </a:schemeClr>
                </a:solidFill>
                <a:latin typeface="American Typewriter Condensed" panose="02090606020004020304" pitchFamily="18" charset="77"/>
              </a:rPr>
              <a:t>II. ĐỌC HIỂU VĂN BẢN</a:t>
            </a:r>
          </a:p>
          <a:p>
            <a:r>
              <a:rPr lang="x-none" sz="3600" b="1" dirty="0">
                <a:solidFill>
                  <a:srgbClr val="C00000"/>
                </a:solidFill>
                <a:latin typeface="American Typewriter Condensed" panose="02090606020004020304" pitchFamily="18" charset="77"/>
              </a:rPr>
              <a:t>  </a:t>
            </a:r>
            <a:r>
              <a:rPr lang="x-none" sz="2800" b="1" dirty="0">
                <a:solidFill>
                  <a:srgbClr val="C00000"/>
                </a:solidFill>
                <a:latin typeface="American Typewriter Condensed" panose="02090606020004020304" pitchFamily="18" charset="77"/>
              </a:rPr>
              <a:t>1. HÌNH ẢNH NHÂN VẬT LÃO HẠC</a:t>
            </a:r>
          </a:p>
          <a:p>
            <a:r>
              <a:rPr lang="x-none" sz="2800" b="1" dirty="0">
                <a:solidFill>
                  <a:schemeClr val="accent6">
                    <a:lumMod val="75000"/>
                  </a:schemeClr>
                </a:solidFill>
                <a:latin typeface="American Typewriter Condensed" panose="02090606020004020304" pitchFamily="18" charset="77"/>
              </a:rPr>
              <a:t>      a. Tình cảnh của Lão Hạc</a:t>
            </a:r>
            <a:endParaRPr lang="x-none" sz="3600" b="1" dirty="0">
              <a:solidFill>
                <a:schemeClr val="accent6">
                  <a:lumMod val="75000"/>
                </a:schemeClr>
              </a:solidFill>
              <a:latin typeface="American Typewriter Condensed" panose="02090606020004020304" pitchFamily="18" charset="77"/>
            </a:endParaRPr>
          </a:p>
        </p:txBody>
      </p:sp>
      <p:pic>
        <p:nvPicPr>
          <p:cNvPr id="13316" name="Picture 4" descr="Đúng, nhà văn Kim Lân từng đóng vai lão Hạc - VnExpress">
            <a:extLst>
              <a:ext uri="{FF2B5EF4-FFF2-40B4-BE49-F238E27FC236}">
                <a16:creationId xmlns:a16="http://schemas.microsoft.com/office/drawing/2014/main" xmlns="" id="{8D102B4D-BC90-9348-A54D-AF1123EC1F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20985" y="543412"/>
            <a:ext cx="3359253" cy="300786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Lão Hạc: Bức tranh u ám về cuộc sống người dân Việt Nam trước năm 1945 -  Revelogue">
            <a:extLst>
              <a:ext uri="{FF2B5EF4-FFF2-40B4-BE49-F238E27FC236}">
                <a16:creationId xmlns:a16="http://schemas.microsoft.com/office/drawing/2014/main" xmlns="" id="{2BF00F26-B26C-7449-9C11-EEDD68A769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98491" y="2923954"/>
            <a:ext cx="3944549" cy="2923953"/>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xmlns="" id="{C0E2D4FF-196C-C543-8A05-8A8CB0C44CC4}"/>
              </a:ext>
            </a:extLst>
          </p:cNvPr>
          <p:cNvSpPr txBox="1"/>
          <p:nvPr/>
        </p:nvSpPr>
        <p:spPr>
          <a:xfrm>
            <a:off x="10099719" y="6477157"/>
            <a:ext cx="1973617" cy="369332"/>
          </a:xfrm>
          <a:prstGeom prst="rect">
            <a:avLst/>
          </a:prstGeom>
          <a:noFill/>
        </p:spPr>
        <p:txBody>
          <a:bodyPr wrap="none" rtlCol="0">
            <a:spAutoFit/>
          </a:bodyPr>
          <a:lstStyle/>
          <a:p>
            <a:r>
              <a:rPr lang="en-US" i="1" dirty="0">
                <a:latin typeface="AMERICAN TYPEWRITER CONDENSED" panose="02090606020004020304" pitchFamily="18" charset="77"/>
              </a:rPr>
              <a:t>N</a:t>
            </a:r>
            <a:r>
              <a:rPr lang="x-none" i="1" dirty="0">
                <a:latin typeface="AMERICAN TYPEWRITER CONDENSED" panose="02090606020004020304" pitchFamily="18" charset="77"/>
              </a:rPr>
              <a:t>guồn ảnh: Internet</a:t>
            </a:r>
          </a:p>
        </p:txBody>
      </p:sp>
    </p:spTree>
    <p:extLst>
      <p:ext uri="{BB962C8B-B14F-4D97-AF65-F5344CB8AC3E}">
        <p14:creationId xmlns:p14="http://schemas.microsoft.com/office/powerpoint/2010/main" val="266558345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in)">
                                      <p:cBhvr>
                                        <p:cTn id="7" dur="2000"/>
                                        <p:tgtEl>
                                          <p:spTgt spid="9"/>
                                        </p:tgtEl>
                                      </p:cBhvr>
                                    </p:animEffect>
                                  </p:childTnLst>
                                </p:cTn>
                              </p:par>
                              <p:par>
                                <p:cTn id="8" presetID="6" presetClass="entr" presetSubtype="16" fill="hold" nodeType="withEffect">
                                  <p:stCondLst>
                                    <p:cond delay="0"/>
                                  </p:stCondLst>
                                  <p:childTnLst>
                                    <p:set>
                                      <p:cBhvr>
                                        <p:cTn id="9" dur="1" fill="hold">
                                          <p:stCondLst>
                                            <p:cond delay="0"/>
                                          </p:stCondLst>
                                        </p:cTn>
                                        <p:tgtEl>
                                          <p:spTgt spid="13316"/>
                                        </p:tgtEl>
                                        <p:attrNameLst>
                                          <p:attrName>style.visibility</p:attrName>
                                        </p:attrNameLst>
                                      </p:cBhvr>
                                      <p:to>
                                        <p:strVal val="visible"/>
                                      </p:to>
                                    </p:set>
                                    <p:animEffect transition="in" filter="circle(in)">
                                      <p:cBhvr>
                                        <p:cTn id="10" dur="2000"/>
                                        <p:tgtEl>
                                          <p:spTgt spid="1331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0D9B152F-F371-974E-ABA4-69D09633B7E5}"/>
              </a:ext>
            </a:extLst>
          </p:cNvPr>
          <p:cNvSpPr/>
          <p:nvPr/>
        </p:nvSpPr>
        <p:spPr>
          <a:xfrm>
            <a:off x="406539" y="2022956"/>
            <a:ext cx="6377034" cy="4524315"/>
          </a:xfrm>
          <a:prstGeom prst="rect">
            <a:avLst/>
          </a:prstGeom>
        </p:spPr>
        <p:txBody>
          <a:bodyPr wrap="square">
            <a:spAutoFit/>
          </a:bodyPr>
          <a:lstStyle/>
          <a:p>
            <a:pPr algn="just"/>
            <a:endParaRPr lang="x-none" sz="2400" b="1" dirty="0">
              <a:latin typeface="American Typewriter Condensed" panose="02090606020004020304" pitchFamily="18" charset="77"/>
            </a:endParaRPr>
          </a:p>
          <a:p>
            <a:pPr algn="just"/>
            <a:r>
              <a:rPr lang="vi-VN" sz="2400" dirty="0">
                <a:latin typeface="American Typewriter Condensed" panose="02090606020004020304" pitchFamily="18" charset="77"/>
              </a:rPr>
              <a:t>   - Con chó chính là:</a:t>
            </a:r>
            <a:endParaRPr lang="x-none" sz="2400" dirty="0">
              <a:latin typeface="American Typewriter Condensed" panose="02090606020004020304" pitchFamily="18" charset="77"/>
            </a:endParaRPr>
          </a:p>
          <a:p>
            <a:pPr algn="just"/>
            <a:r>
              <a:rPr lang="vi-VN" sz="2400" dirty="0">
                <a:latin typeface="American Typewriter Condensed" panose="02090606020004020304" pitchFamily="18" charset="77"/>
              </a:rPr>
              <a:t>     + Kỷ vật của con trai lão Hạc để lại, </a:t>
            </a:r>
          </a:p>
          <a:p>
            <a:pPr algn="just"/>
            <a:r>
              <a:rPr lang="vi-VN" sz="2400" dirty="0">
                <a:latin typeface="American Typewriter Condensed" panose="02090606020004020304" pitchFamily="18" charset="77"/>
              </a:rPr>
              <a:t>     + Người bạn thân thiết trong cuộc sống nghèo, cô độc của lão Hạc.</a:t>
            </a:r>
          </a:p>
          <a:p>
            <a:pPr algn="just"/>
            <a:r>
              <a:rPr lang="vi-VN" sz="2400" dirty="0">
                <a:latin typeface="American Typewriter Condensed" panose="02090606020004020304" pitchFamily="18" charset="77"/>
              </a:rPr>
              <a:t>   - Tình cảm với cậu Vàng: </a:t>
            </a:r>
            <a:endParaRPr lang="x-none" sz="2400" dirty="0">
              <a:latin typeface="American Typewriter Condensed" panose="02090606020004020304" pitchFamily="18" charset="77"/>
            </a:endParaRPr>
          </a:p>
          <a:p>
            <a:pPr algn="just"/>
            <a:r>
              <a:rPr lang="vi-VN" sz="2400" dirty="0">
                <a:latin typeface="American Typewriter Condensed" panose="02090606020004020304" pitchFamily="18" charset="77"/>
              </a:rPr>
              <a:t>     + Lão Hạc gọi con chó bằng tên cậu Vàng, như một bà hiếm hoi gọi đứa con cầu tự.</a:t>
            </a:r>
          </a:p>
          <a:p>
            <a:pPr algn="just"/>
            <a:r>
              <a:rPr lang="vi-VN" sz="2400" dirty="0">
                <a:latin typeface="American Typewriter Condensed" panose="02090606020004020304" pitchFamily="18" charset="77"/>
              </a:rPr>
              <a:t>     + Lão Hạc chăm sóc chu đáo: bắt rận, tắm, cho ăn cơm vào bát như nhà giàu…</a:t>
            </a:r>
            <a:r>
              <a:rPr lang="x-none" sz="2400" dirty="0">
                <a:effectLst/>
                <a:latin typeface="American Typewriter Condensed" panose="02090606020004020304" pitchFamily="18" charset="77"/>
              </a:rPr>
              <a:t>  </a:t>
            </a: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 </a:t>
            </a:r>
          </a:p>
          <a:p>
            <a:pPr algn="just"/>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     + C</a:t>
            </a:r>
            <a:r>
              <a:rPr lang="vi-VN" sz="2400" dirty="0">
                <a:latin typeface="American Typewriter Condensed" panose="02090606020004020304" pitchFamily="18" charset="77"/>
              </a:rPr>
              <a:t>hửi yêu cưng nựng như đứa con, đứa cháu</a:t>
            </a:r>
            <a:r>
              <a:rPr lang="x-none" sz="2400" dirty="0">
                <a:latin typeface="American Typewriter Condensed" panose="02090606020004020304" pitchFamily="18" charset="77"/>
              </a:rPr>
              <a:t>.</a:t>
            </a:r>
            <a:endParaRPr lang="x-none" sz="2400" dirty="0">
              <a:effectLst/>
              <a:latin typeface="American Typewriter Condensed" panose="02090606020004020304" pitchFamily="18" charset="77"/>
            </a:endParaRPr>
          </a:p>
          <a:p>
            <a:pPr algn="just"/>
            <a:r>
              <a:rPr lang="x-none" sz="2400" dirty="0">
                <a:latin typeface="American Typewriter Condensed" panose="02090606020004020304" pitchFamily="18" charset="77"/>
                <a:ea typeface="DengXian" panose="02010600030101010101" pitchFamily="2" charset="-122"/>
                <a:cs typeface="Times New Roman" panose="02020603050405020304" pitchFamily="18" charset="0"/>
                <a:sym typeface="Wingdings" pitchFamily="2" charset="2"/>
              </a:rPr>
              <a:t>     </a:t>
            </a: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sym typeface="Wingdings" pitchFamily="2" charset="2"/>
              </a:rPr>
              <a:t>T</a:t>
            </a:r>
            <a:r>
              <a:rPr lang="vi-VN" sz="2400" dirty="0">
                <a:latin typeface="American Typewriter Condensed" panose="02090606020004020304" pitchFamily="18" charset="77"/>
              </a:rPr>
              <a:t>ình cảm yêu thương, thân thiết.</a:t>
            </a:r>
            <a:endParaRPr lang="x-none" sz="2400" dirty="0">
              <a:latin typeface="American Typewriter Condensed" panose="02090606020004020304" pitchFamily="18" charset="77"/>
              <a:ea typeface="DengXian" panose="02010600030101010101" pitchFamily="2" charset="-122"/>
              <a:cs typeface="Times New Roman" panose="02020603050405020304" pitchFamily="18" charset="0"/>
            </a:endParaRPr>
          </a:p>
        </p:txBody>
      </p:sp>
      <p:sp>
        <p:nvSpPr>
          <p:cNvPr id="5" name="TextBox 4">
            <a:extLst>
              <a:ext uri="{FF2B5EF4-FFF2-40B4-BE49-F238E27FC236}">
                <a16:creationId xmlns:a16="http://schemas.microsoft.com/office/drawing/2014/main" xmlns="" id="{C7FFFA2A-E6A3-A849-8D6F-0C1BD2866CF0}"/>
              </a:ext>
            </a:extLst>
          </p:cNvPr>
          <p:cNvSpPr txBox="1"/>
          <p:nvPr/>
        </p:nvSpPr>
        <p:spPr>
          <a:xfrm>
            <a:off x="156580" y="310729"/>
            <a:ext cx="8169349" cy="1938992"/>
          </a:xfrm>
          <a:prstGeom prst="rect">
            <a:avLst/>
          </a:prstGeom>
          <a:noFill/>
        </p:spPr>
        <p:txBody>
          <a:bodyPr wrap="square" rtlCol="0">
            <a:spAutoFit/>
          </a:bodyPr>
          <a:lstStyle/>
          <a:p>
            <a:r>
              <a:rPr lang="x-none" sz="2800" b="1" dirty="0">
                <a:solidFill>
                  <a:schemeClr val="accent5">
                    <a:lumMod val="75000"/>
                  </a:schemeClr>
                </a:solidFill>
                <a:latin typeface="American Typewriter Condensed" panose="02090606020004020304" pitchFamily="18" charset="77"/>
              </a:rPr>
              <a:t>II. ĐỌC HIỂU VĂN BẢN</a:t>
            </a:r>
          </a:p>
          <a:p>
            <a:r>
              <a:rPr lang="x-none" sz="3600" b="1" dirty="0">
                <a:solidFill>
                  <a:srgbClr val="C00000"/>
                </a:solidFill>
                <a:latin typeface="American Typewriter Condensed" panose="02090606020004020304" pitchFamily="18" charset="77"/>
              </a:rPr>
              <a:t>  </a:t>
            </a:r>
            <a:r>
              <a:rPr lang="x-none" sz="2800" b="1" dirty="0">
                <a:solidFill>
                  <a:srgbClr val="C00000"/>
                </a:solidFill>
                <a:latin typeface="American Typewriter Condensed" panose="02090606020004020304" pitchFamily="18" charset="77"/>
              </a:rPr>
              <a:t>1. HÌNH ẢNH NHÂN VẬT LÃO HẠC</a:t>
            </a:r>
          </a:p>
          <a:p>
            <a:r>
              <a:rPr lang="x-none" sz="2800" b="1" dirty="0">
                <a:solidFill>
                  <a:schemeClr val="accent6">
                    <a:lumMod val="75000"/>
                  </a:schemeClr>
                </a:solidFill>
                <a:latin typeface="American Typewriter Condensed" panose="02090606020004020304" pitchFamily="18" charset="77"/>
              </a:rPr>
              <a:t>    b. Chuyện lão Hạc bán chó</a:t>
            </a:r>
          </a:p>
          <a:p>
            <a:r>
              <a:rPr lang="vi-VN" sz="2400" b="1" dirty="0">
                <a:latin typeface="American Typewriter Condensed" panose="02090606020004020304" pitchFamily="18" charset="77"/>
              </a:rPr>
              <a:t>       b.1. Tình cảm của lão Hạc dành cho cậu Vàng:</a:t>
            </a:r>
            <a:endParaRPr lang="x-none" sz="3600" b="1" dirty="0">
              <a:solidFill>
                <a:schemeClr val="accent6">
                  <a:lumMod val="75000"/>
                </a:schemeClr>
              </a:solidFill>
              <a:latin typeface="American Typewriter Condensed" panose="02090606020004020304" pitchFamily="18" charset="77"/>
            </a:endParaRPr>
          </a:p>
        </p:txBody>
      </p:sp>
      <p:pic>
        <p:nvPicPr>
          <p:cNvPr id="14338" name="Picture 2" descr="Hướng Soạn Bài Lão Hạc Ngắn Gọn Và Đầy Đủ">
            <a:extLst>
              <a:ext uri="{FF2B5EF4-FFF2-40B4-BE49-F238E27FC236}">
                <a16:creationId xmlns:a16="http://schemas.microsoft.com/office/drawing/2014/main" xmlns="" id="{21004FF5-445D-5748-9DF2-A3AB1571A6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99451" y="192435"/>
            <a:ext cx="3107008" cy="2455663"/>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xmlns="" id="{363CE792-7773-8743-9B67-D663D1630D1A}"/>
              </a:ext>
            </a:extLst>
          </p:cNvPr>
          <p:cNvSpPr txBox="1"/>
          <p:nvPr/>
        </p:nvSpPr>
        <p:spPr>
          <a:xfrm>
            <a:off x="10099719" y="6477157"/>
            <a:ext cx="1973617" cy="369332"/>
          </a:xfrm>
          <a:prstGeom prst="rect">
            <a:avLst/>
          </a:prstGeom>
          <a:noFill/>
        </p:spPr>
        <p:txBody>
          <a:bodyPr wrap="none" rtlCol="0">
            <a:spAutoFit/>
          </a:bodyPr>
          <a:lstStyle/>
          <a:p>
            <a:r>
              <a:rPr lang="en-US" i="1" dirty="0">
                <a:latin typeface="AMERICAN TYPEWRITER CONDENSED" panose="02090606020004020304" pitchFamily="18" charset="77"/>
              </a:rPr>
              <a:t>N</a:t>
            </a:r>
            <a:r>
              <a:rPr lang="x-none" i="1" dirty="0">
                <a:latin typeface="AMERICAN TYPEWRITER CONDENSED" panose="02090606020004020304" pitchFamily="18" charset="77"/>
              </a:rPr>
              <a:t>guồn ảnh: Internet</a:t>
            </a:r>
          </a:p>
        </p:txBody>
      </p:sp>
      <p:pic>
        <p:nvPicPr>
          <p:cNvPr id="14342" name="Picture 6" descr="Vào vai ông giáo kể lại chuyện Lão Hạc sang báo tin bán chó. - Lớp Văn Cô  Thu">
            <a:extLst>
              <a:ext uri="{FF2B5EF4-FFF2-40B4-BE49-F238E27FC236}">
                <a16:creationId xmlns:a16="http://schemas.microsoft.com/office/drawing/2014/main" xmlns="" id="{CEDA24E8-91D3-CB46-BA47-4389D43819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57095" y="1712674"/>
            <a:ext cx="2970219" cy="22860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Cậu Vàng: Nghệ sĩ Viết Liên vai Lão Hạc nói điều cực xúc động về nhân vật  chú chó">
            <a:extLst>
              <a:ext uri="{FF2B5EF4-FFF2-40B4-BE49-F238E27FC236}">
                <a16:creationId xmlns:a16="http://schemas.microsoft.com/office/drawing/2014/main" xmlns="" id="{113B27CB-D4FF-6240-A235-155C9844337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33907" y="3953737"/>
            <a:ext cx="3939429" cy="23158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00630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barn(inVertical)">
                                      <p:cBhvr>
                                        <p:cTn id="7" dur="500"/>
                                        <p:tgtEl>
                                          <p:spTgt spid="14338"/>
                                        </p:tgtEl>
                                      </p:cBhvr>
                                    </p:animEffect>
                                  </p:childTnLst>
                                </p:cTn>
                              </p:par>
                              <p:par>
                                <p:cTn id="8" presetID="16" presetClass="entr" presetSubtype="21" fill="hold" nodeType="withEffect">
                                  <p:stCondLst>
                                    <p:cond delay="0"/>
                                  </p:stCondLst>
                                  <p:childTnLst>
                                    <p:set>
                                      <p:cBhvr>
                                        <p:cTn id="9" dur="1" fill="hold">
                                          <p:stCondLst>
                                            <p:cond delay="0"/>
                                          </p:stCondLst>
                                        </p:cTn>
                                        <p:tgtEl>
                                          <p:spTgt spid="14342"/>
                                        </p:tgtEl>
                                        <p:attrNameLst>
                                          <p:attrName>style.visibility</p:attrName>
                                        </p:attrNameLst>
                                      </p:cBhvr>
                                      <p:to>
                                        <p:strVal val="visible"/>
                                      </p:to>
                                    </p:set>
                                    <p:animEffect transition="in" filter="barn(inVertical)">
                                      <p:cBhvr>
                                        <p:cTn id="10" dur="500"/>
                                        <p:tgtEl>
                                          <p:spTgt spid="14342"/>
                                        </p:tgtEl>
                                      </p:cBhvr>
                                    </p:animEffect>
                                  </p:childTnLst>
                                </p:cTn>
                              </p:par>
                              <p:par>
                                <p:cTn id="11" presetID="16" presetClass="entr" presetSubtype="21"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arn(inVertical)">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ppt_x"/>
                                          </p:val>
                                        </p:tav>
                                        <p:tav tm="100000">
                                          <p:val>
                                            <p:strVal val="#ppt_x"/>
                                          </p:val>
                                        </p:tav>
                                      </p:tavLst>
                                    </p:anim>
                                    <p:anim calcmode="lin" valueType="num">
                                      <p:cBhvr additive="base">
                                        <p:cTn id="1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6F1D9C12-BA4E-9C49-9B70-BB07431190E0}"/>
              </a:ext>
            </a:extLst>
          </p:cNvPr>
          <p:cNvSpPr/>
          <p:nvPr/>
        </p:nvSpPr>
        <p:spPr>
          <a:xfrm>
            <a:off x="337332" y="2722394"/>
            <a:ext cx="6096000" cy="3276603"/>
          </a:xfrm>
          <a:prstGeom prst="rect">
            <a:avLst/>
          </a:prstGeom>
        </p:spPr>
        <p:txBody>
          <a:bodyPr>
            <a:spAutoFit/>
          </a:bodyPr>
          <a:lstStyle/>
          <a:p>
            <a:pPr indent="457200" algn="just">
              <a:lnSpc>
                <a:spcPct val="150000"/>
              </a:lnSpc>
            </a:pPr>
            <a:r>
              <a:rPr lang="vi-VN" sz="2000" b="1" dirty="0">
                <a:latin typeface="American Typewriter Condensed" panose="02090606020004020304" pitchFamily="18" charset="77"/>
                <a:ea typeface="DengXian" panose="02010600030101010101" pitchFamily="2" charset="-122"/>
                <a:cs typeface="Times New Roman" panose="02020603050405020304" pitchFamily="18" charset="0"/>
              </a:rPr>
              <a:t>Nguyên nhân trực tiếp:</a:t>
            </a:r>
          </a:p>
          <a:p>
            <a:pPr indent="457200" algn="just">
              <a:lnSpc>
                <a:spcPct val="150000"/>
              </a:lnSpc>
            </a:pP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 Do lão Hạc bị ốm, sức khoẻ yếu, cuộc sống túng quẫn.</a:t>
            </a:r>
            <a:endParaRPr lang="x-none" sz="20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50000"/>
              </a:lnSpc>
            </a:pP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 Lão Hạc không có việc.</a:t>
            </a:r>
            <a:endParaRPr lang="x-none" sz="20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50000"/>
              </a:lnSpc>
            </a:pP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 Trời bão, mất mùa (hoa màu bị phá sạch).</a:t>
            </a:r>
            <a:endParaRPr lang="x-none" sz="20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50000"/>
              </a:lnSpc>
            </a:pP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 Cậu Vàng ăn khoẻ.</a:t>
            </a:r>
            <a:endParaRPr lang="x-none" sz="20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50000"/>
              </a:lnSpc>
            </a:pP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 Sợ phải tiêu vào tiền và mảnh vườn dành dụm cho đứa con.</a:t>
            </a:r>
            <a:endParaRPr lang="x-none" sz="2000" dirty="0">
              <a:latin typeface="American Typewriter Condensed" panose="02090606020004020304" pitchFamily="18" charset="77"/>
              <a:ea typeface="DengXian" panose="02010600030101010101" pitchFamily="2" charset="-122"/>
              <a:cs typeface="Times New Roman" panose="02020603050405020304" pitchFamily="18" charset="0"/>
            </a:endParaRPr>
          </a:p>
        </p:txBody>
      </p:sp>
      <p:sp>
        <p:nvSpPr>
          <p:cNvPr id="7" name="Rectangle 6">
            <a:extLst>
              <a:ext uri="{FF2B5EF4-FFF2-40B4-BE49-F238E27FC236}">
                <a16:creationId xmlns:a16="http://schemas.microsoft.com/office/drawing/2014/main" xmlns="" id="{50108C26-DE1F-204E-AF2C-1330021DF253}"/>
              </a:ext>
            </a:extLst>
          </p:cNvPr>
          <p:cNvSpPr/>
          <p:nvPr/>
        </p:nvSpPr>
        <p:spPr>
          <a:xfrm>
            <a:off x="7272671" y="2722394"/>
            <a:ext cx="4581997" cy="2353273"/>
          </a:xfrm>
          <a:prstGeom prst="rect">
            <a:avLst/>
          </a:prstGeom>
        </p:spPr>
        <p:txBody>
          <a:bodyPr wrap="square">
            <a:spAutoFit/>
          </a:bodyPr>
          <a:lstStyle/>
          <a:p>
            <a:pPr indent="457200" algn="just">
              <a:lnSpc>
                <a:spcPct val="150000"/>
              </a:lnSpc>
            </a:pPr>
            <a:r>
              <a:rPr lang="vi-VN" sz="2000" b="1" dirty="0">
                <a:latin typeface="American Typewriter Condensed" panose="02090606020004020304" pitchFamily="18" charset="77"/>
                <a:ea typeface="DengXian" panose="02010600030101010101" pitchFamily="2" charset="-122"/>
                <a:cs typeface="Times New Roman" panose="02020603050405020304" pitchFamily="18" charset="0"/>
              </a:rPr>
              <a:t>Nguyên nhân sâu xa:</a:t>
            </a:r>
            <a:endParaRPr lang="x-none" sz="2000" b="1"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50000"/>
              </a:lnSpc>
            </a:pPr>
            <a:r>
              <a:rPr lang="x-none" sz="2000" dirty="0">
                <a:latin typeface="American Typewriter Condensed" panose="02090606020004020304" pitchFamily="18" charset="77"/>
                <a:ea typeface="DengXian" panose="02010600030101010101" pitchFamily="2" charset="-122"/>
                <a:cs typeface="Times New Roman" panose="02020603050405020304" pitchFamily="18" charset="0"/>
              </a:rPr>
              <a:t>- </a:t>
            </a: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Từ tình thương yêu sâu sắc của người cha dành cho con.</a:t>
            </a:r>
            <a:endParaRPr lang="x-none" sz="20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50000"/>
              </a:lnSpc>
            </a:pP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 Từ tình yêu thương của một con người đối với loài vật. </a:t>
            </a:r>
            <a:endParaRPr lang="x-none" sz="2000" dirty="0">
              <a:latin typeface="American Typewriter Condensed" panose="02090606020004020304" pitchFamily="18" charset="77"/>
            </a:endParaRPr>
          </a:p>
        </p:txBody>
      </p:sp>
      <p:cxnSp>
        <p:nvCxnSpPr>
          <p:cNvPr id="9" name="Straight Connector 8">
            <a:extLst>
              <a:ext uri="{FF2B5EF4-FFF2-40B4-BE49-F238E27FC236}">
                <a16:creationId xmlns:a16="http://schemas.microsoft.com/office/drawing/2014/main" xmlns="" id="{A33AE71D-31B0-9B49-9DEA-94AEDE9B1A38}"/>
              </a:ext>
            </a:extLst>
          </p:cNvPr>
          <p:cNvCxnSpPr>
            <a:cxnSpLocks/>
          </p:cNvCxnSpPr>
          <p:nvPr/>
        </p:nvCxnSpPr>
        <p:spPr>
          <a:xfrm>
            <a:off x="6783572" y="2822944"/>
            <a:ext cx="0" cy="2764465"/>
          </a:xfrm>
          <a:prstGeom prst="line">
            <a:avLst/>
          </a:prstGeom>
        </p:spPr>
        <p:style>
          <a:lnRef idx="1">
            <a:schemeClr val="dk1"/>
          </a:lnRef>
          <a:fillRef idx="0">
            <a:schemeClr val="dk1"/>
          </a:fillRef>
          <a:effectRef idx="0">
            <a:schemeClr val="dk1"/>
          </a:effectRef>
          <a:fontRef idx="minor">
            <a:schemeClr val="tx1"/>
          </a:fontRef>
        </p:style>
      </p:cxnSp>
      <p:sp>
        <p:nvSpPr>
          <p:cNvPr id="12" name="TextBox 11">
            <a:extLst>
              <a:ext uri="{FF2B5EF4-FFF2-40B4-BE49-F238E27FC236}">
                <a16:creationId xmlns:a16="http://schemas.microsoft.com/office/drawing/2014/main" xmlns="" id="{917F3A97-9E19-1449-9061-AF2DE4B2E18C}"/>
              </a:ext>
            </a:extLst>
          </p:cNvPr>
          <p:cNvSpPr txBox="1"/>
          <p:nvPr/>
        </p:nvSpPr>
        <p:spPr>
          <a:xfrm>
            <a:off x="103417" y="172505"/>
            <a:ext cx="8169349" cy="1877437"/>
          </a:xfrm>
          <a:prstGeom prst="rect">
            <a:avLst/>
          </a:prstGeom>
          <a:noFill/>
        </p:spPr>
        <p:txBody>
          <a:bodyPr wrap="square" rtlCol="0">
            <a:spAutoFit/>
          </a:bodyPr>
          <a:lstStyle/>
          <a:p>
            <a:r>
              <a:rPr lang="x-none" sz="2800" b="1" dirty="0">
                <a:solidFill>
                  <a:schemeClr val="accent5">
                    <a:lumMod val="75000"/>
                  </a:schemeClr>
                </a:solidFill>
                <a:latin typeface="American Typewriter Condensed" panose="02090606020004020304" pitchFamily="18" charset="77"/>
              </a:rPr>
              <a:t>II. ĐỌC HIỂU VĂN BẢN</a:t>
            </a:r>
          </a:p>
          <a:p>
            <a:r>
              <a:rPr lang="x-none" sz="3600" b="1" dirty="0">
                <a:solidFill>
                  <a:srgbClr val="C00000"/>
                </a:solidFill>
                <a:latin typeface="American Typewriter Condensed" panose="02090606020004020304" pitchFamily="18" charset="77"/>
              </a:rPr>
              <a:t>  </a:t>
            </a:r>
            <a:r>
              <a:rPr lang="x-none" sz="2800" b="1" dirty="0">
                <a:solidFill>
                  <a:srgbClr val="C00000"/>
                </a:solidFill>
                <a:latin typeface="American Typewriter Condensed" panose="02090606020004020304" pitchFamily="18" charset="77"/>
              </a:rPr>
              <a:t>1. HÌNH ẢNH NHÂN VẬT LÃO HẠC</a:t>
            </a:r>
          </a:p>
          <a:p>
            <a:r>
              <a:rPr lang="x-none" sz="2800" b="1" dirty="0">
                <a:solidFill>
                  <a:schemeClr val="accent6">
                    <a:lumMod val="75000"/>
                  </a:schemeClr>
                </a:solidFill>
                <a:latin typeface="American Typewriter Condensed" panose="02090606020004020304" pitchFamily="18" charset="77"/>
              </a:rPr>
              <a:t>    b. Chuyện lão Hạc bán chó</a:t>
            </a:r>
          </a:p>
          <a:p>
            <a:r>
              <a:rPr lang="vi-VN" sz="2400" b="1" dirty="0">
                <a:latin typeface="American Typewriter Condensed" panose="02090606020004020304" pitchFamily="18" charset="77"/>
              </a:rPr>
              <a:t>       b.2. </a:t>
            </a:r>
            <a:r>
              <a:rPr lang="vi-VN" sz="2400" b="1" dirty="0">
                <a:latin typeface="American Typewriter Condensed" panose="02090606020004020304" pitchFamily="18" charset="77"/>
                <a:ea typeface="DengXian" panose="02010600030101010101" pitchFamily="2" charset="-122"/>
                <a:cs typeface="Times New Roman" panose="02020603050405020304" pitchFamily="18" charset="0"/>
              </a:rPr>
              <a:t>Nguyên nhân bán cậu Vàng:</a:t>
            </a:r>
          </a:p>
        </p:txBody>
      </p:sp>
    </p:spTree>
    <p:extLst>
      <p:ext uri="{BB962C8B-B14F-4D97-AF65-F5344CB8AC3E}">
        <p14:creationId xmlns:p14="http://schemas.microsoft.com/office/powerpoint/2010/main" val="1318243407"/>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765AAC2A-6826-C648-8974-A05E3F1AE974}"/>
              </a:ext>
            </a:extLst>
          </p:cNvPr>
          <p:cNvSpPr/>
          <p:nvPr/>
        </p:nvSpPr>
        <p:spPr>
          <a:xfrm>
            <a:off x="3179552" y="2918944"/>
            <a:ext cx="7782615" cy="1695721"/>
          </a:xfrm>
          <a:prstGeom prst="rect">
            <a:avLst/>
          </a:prstGeom>
        </p:spPr>
        <p:txBody>
          <a:bodyPr wrap="square">
            <a:spAutoFit/>
          </a:bodyPr>
          <a:lstStyle/>
          <a:p>
            <a:pPr marL="800100" lvl="1" indent="-342900" algn="just">
              <a:lnSpc>
                <a:spcPct val="200000"/>
              </a:lnSpc>
              <a:buFontTx/>
              <a:buChar char="-"/>
            </a:pPr>
            <a:r>
              <a:rPr lang="vi-VN" sz="2800" dirty="0">
                <a:latin typeface="American Typewriter Condensed" panose="02090606020004020304" pitchFamily="18" charset="77"/>
                <a:ea typeface="DengXian" panose="02010600030101010101" pitchFamily="2" charset="-122"/>
                <a:cs typeface="Times New Roman" panose="02020603050405020304" pitchFamily="18" charset="0"/>
              </a:rPr>
              <a:t>Chặng 1: Trước khi bán chó.</a:t>
            </a:r>
          </a:p>
          <a:p>
            <a:pPr marL="800100" lvl="1" indent="-342900" algn="just">
              <a:lnSpc>
                <a:spcPct val="200000"/>
              </a:lnSpc>
              <a:buFontTx/>
              <a:buChar char="-"/>
            </a:pPr>
            <a:r>
              <a:rPr lang="vi-VN" sz="2800" dirty="0">
                <a:latin typeface="American Typewriter Condensed" panose="02090606020004020304" pitchFamily="18" charset="77"/>
                <a:ea typeface="DengXian" panose="02010600030101010101" pitchFamily="2" charset="-122"/>
                <a:cs typeface="Times New Roman" panose="02020603050405020304" pitchFamily="18" charset="0"/>
              </a:rPr>
              <a:t>Chặng 2: Sau khi bán chó.</a:t>
            </a:r>
            <a:endParaRPr lang="x-none" sz="2800" dirty="0">
              <a:latin typeface="American Typewriter Condensed" panose="02090606020004020304" pitchFamily="18" charset="77"/>
              <a:ea typeface="DengXian" panose="02010600030101010101" pitchFamily="2" charset="-122"/>
              <a:cs typeface="Times New Roman" panose="02020603050405020304" pitchFamily="18" charset="0"/>
            </a:endParaRPr>
          </a:p>
        </p:txBody>
      </p:sp>
      <p:sp>
        <p:nvSpPr>
          <p:cNvPr id="7" name="TextBox 6">
            <a:extLst>
              <a:ext uri="{FF2B5EF4-FFF2-40B4-BE49-F238E27FC236}">
                <a16:creationId xmlns:a16="http://schemas.microsoft.com/office/drawing/2014/main" xmlns="" id="{1C5F8635-7C2B-B143-8ABA-7EAB2724058E}"/>
              </a:ext>
            </a:extLst>
          </p:cNvPr>
          <p:cNvSpPr txBox="1"/>
          <p:nvPr/>
        </p:nvSpPr>
        <p:spPr>
          <a:xfrm>
            <a:off x="103417" y="172505"/>
            <a:ext cx="8838564" cy="2246769"/>
          </a:xfrm>
          <a:prstGeom prst="rect">
            <a:avLst/>
          </a:prstGeom>
          <a:noFill/>
        </p:spPr>
        <p:txBody>
          <a:bodyPr wrap="square" rtlCol="0">
            <a:spAutoFit/>
          </a:bodyPr>
          <a:lstStyle/>
          <a:p>
            <a:r>
              <a:rPr lang="x-none" sz="2800" b="1" dirty="0">
                <a:solidFill>
                  <a:schemeClr val="accent5">
                    <a:lumMod val="75000"/>
                  </a:schemeClr>
                </a:solidFill>
                <a:latin typeface="American Typewriter Condensed" panose="02090606020004020304" pitchFamily="18" charset="77"/>
              </a:rPr>
              <a:t>II. ĐỌC HIỂU VĂN BẢN</a:t>
            </a:r>
          </a:p>
          <a:p>
            <a:r>
              <a:rPr lang="x-none" sz="3600" b="1" dirty="0">
                <a:solidFill>
                  <a:srgbClr val="C00000"/>
                </a:solidFill>
                <a:latin typeface="American Typewriter Condensed" panose="02090606020004020304" pitchFamily="18" charset="77"/>
              </a:rPr>
              <a:t>  </a:t>
            </a:r>
            <a:r>
              <a:rPr lang="x-none" sz="2800" b="1" dirty="0">
                <a:solidFill>
                  <a:srgbClr val="C00000"/>
                </a:solidFill>
                <a:latin typeface="American Typewriter Condensed" panose="02090606020004020304" pitchFamily="18" charset="77"/>
              </a:rPr>
              <a:t>1. HÌNH ẢNH NHÂN VẬT LÃO HẠC</a:t>
            </a:r>
          </a:p>
          <a:p>
            <a:r>
              <a:rPr lang="x-none" sz="2800" b="1" dirty="0">
                <a:solidFill>
                  <a:schemeClr val="accent6">
                    <a:lumMod val="75000"/>
                  </a:schemeClr>
                </a:solidFill>
                <a:latin typeface="American Typewriter Condensed" panose="02090606020004020304" pitchFamily="18" charset="77"/>
              </a:rPr>
              <a:t>    b. Chuyện lão Hạc bán chó</a:t>
            </a:r>
          </a:p>
          <a:p>
            <a:r>
              <a:rPr lang="vi-VN" sz="2400" b="1" dirty="0">
                <a:latin typeface="American Typewriter Condensed" panose="02090606020004020304" pitchFamily="18" charset="77"/>
              </a:rPr>
              <a:t>       b.3. </a:t>
            </a:r>
            <a:r>
              <a:rPr lang="vi-VN" sz="2400" b="1" dirty="0">
                <a:latin typeface="American Typewriter Condensed" panose="02090606020004020304" pitchFamily="18" charset="77"/>
                <a:ea typeface="DengXian" panose="02010600030101010101" pitchFamily="2" charset="-122"/>
                <a:cs typeface="Times New Roman" panose="02020603050405020304" pitchFamily="18" charset="0"/>
              </a:rPr>
              <a:t>Diễn biến tâm trạng của lão Hạc xoay quanh việc bán chó:</a:t>
            </a:r>
          </a:p>
          <a:p>
            <a:endParaRPr lang="vi-VN" sz="2400" b="1" dirty="0">
              <a:latin typeface="American Typewriter Condensed" panose="02090606020004020304" pitchFamily="18" charset="77"/>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50778957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D2A3BD48-0203-EE44-9CC4-743F2122025E}"/>
              </a:ext>
            </a:extLst>
          </p:cNvPr>
          <p:cNvSpPr/>
          <p:nvPr/>
        </p:nvSpPr>
        <p:spPr>
          <a:xfrm>
            <a:off x="321302" y="2880429"/>
            <a:ext cx="7227813" cy="1427891"/>
          </a:xfrm>
          <a:prstGeom prst="rect">
            <a:avLst/>
          </a:prstGeom>
        </p:spPr>
        <p:txBody>
          <a:bodyPr wrap="square">
            <a:spAutoFit/>
          </a:bodyPr>
          <a:lstStyle/>
          <a:p>
            <a:pPr algn="just">
              <a:lnSpc>
                <a:spcPct val="150000"/>
              </a:lnSpc>
            </a:pPr>
            <a:r>
              <a:rPr lang="vi-VN" sz="2000" b="1" dirty="0">
                <a:latin typeface="American Typewriter Condensed" panose="02090606020004020304" pitchFamily="18" charset="77"/>
              </a:rPr>
              <a:t>Trước khi bán chó:</a:t>
            </a:r>
            <a:endParaRPr lang="x-none" sz="2000" b="1" dirty="0">
              <a:latin typeface="American Typewriter Condensed" panose="02090606020004020304" pitchFamily="18" charset="77"/>
            </a:endParaRPr>
          </a:p>
          <a:p>
            <a:pPr algn="just">
              <a:lnSpc>
                <a:spcPct val="150000"/>
              </a:lnSpc>
            </a:pPr>
            <a:r>
              <a:rPr lang="vi-VN" sz="2000" dirty="0">
                <a:latin typeface="American Typewriter Condensed" panose="02090606020004020304" pitchFamily="18" charset="77"/>
              </a:rPr>
              <a:t>	Lão Hạc đã nói đi nói lại ý định bán cậu Vàng với ông giáo. </a:t>
            </a:r>
          </a:p>
          <a:p>
            <a:pPr algn="just">
              <a:lnSpc>
                <a:spcPct val="150000"/>
              </a:lnSpc>
            </a:pPr>
            <a:r>
              <a:rPr lang="vi-VN" sz="2000" dirty="0">
                <a:latin typeface="American Typewriter Condensed" panose="02090606020004020304" pitchFamily="18" charset="77"/>
                <a:sym typeface="Wingdings" pitchFamily="2" charset="2"/>
              </a:rPr>
              <a:t>	 S</a:t>
            </a:r>
            <a:r>
              <a:rPr lang="vi-VN" sz="2000" dirty="0">
                <a:latin typeface="American Typewriter Condensed" panose="02090606020004020304" pitchFamily="18" charset="77"/>
              </a:rPr>
              <a:t>uy tính, đắn đo nhiều, coi đó là một việc làm rất hệ trọng.</a:t>
            </a:r>
          </a:p>
        </p:txBody>
      </p:sp>
      <p:sp>
        <p:nvSpPr>
          <p:cNvPr id="6" name="TextBox 5">
            <a:extLst>
              <a:ext uri="{FF2B5EF4-FFF2-40B4-BE49-F238E27FC236}">
                <a16:creationId xmlns:a16="http://schemas.microsoft.com/office/drawing/2014/main" xmlns="" id="{3105C8A6-5D8D-0D45-9AC0-7571C3D92917}"/>
              </a:ext>
            </a:extLst>
          </p:cNvPr>
          <p:cNvSpPr txBox="1"/>
          <p:nvPr/>
        </p:nvSpPr>
        <p:spPr>
          <a:xfrm>
            <a:off x="103417" y="172505"/>
            <a:ext cx="8838564" cy="2246769"/>
          </a:xfrm>
          <a:prstGeom prst="rect">
            <a:avLst/>
          </a:prstGeom>
          <a:noFill/>
        </p:spPr>
        <p:txBody>
          <a:bodyPr wrap="square" rtlCol="0">
            <a:spAutoFit/>
          </a:bodyPr>
          <a:lstStyle/>
          <a:p>
            <a:r>
              <a:rPr lang="x-none" sz="2800" b="1" dirty="0">
                <a:solidFill>
                  <a:schemeClr val="accent5">
                    <a:lumMod val="75000"/>
                  </a:schemeClr>
                </a:solidFill>
                <a:latin typeface="American Typewriter Condensed" panose="02090606020004020304" pitchFamily="18" charset="77"/>
              </a:rPr>
              <a:t>II. ĐỌC HIỂU VĂN BẢN</a:t>
            </a:r>
          </a:p>
          <a:p>
            <a:r>
              <a:rPr lang="x-none" sz="3600" b="1" dirty="0">
                <a:solidFill>
                  <a:srgbClr val="C00000"/>
                </a:solidFill>
                <a:latin typeface="American Typewriter Condensed" panose="02090606020004020304" pitchFamily="18" charset="77"/>
              </a:rPr>
              <a:t>  </a:t>
            </a:r>
            <a:r>
              <a:rPr lang="x-none" sz="2800" b="1" dirty="0">
                <a:solidFill>
                  <a:srgbClr val="C00000"/>
                </a:solidFill>
                <a:latin typeface="American Typewriter Condensed" panose="02090606020004020304" pitchFamily="18" charset="77"/>
              </a:rPr>
              <a:t>1. HÌNH ẢNH NHÂN VẬT LÃO HẠC</a:t>
            </a:r>
          </a:p>
          <a:p>
            <a:r>
              <a:rPr lang="x-none" sz="2800" b="1" dirty="0">
                <a:solidFill>
                  <a:schemeClr val="accent6">
                    <a:lumMod val="75000"/>
                  </a:schemeClr>
                </a:solidFill>
                <a:latin typeface="American Typewriter Condensed" panose="02090606020004020304" pitchFamily="18" charset="77"/>
              </a:rPr>
              <a:t>    b. Chuyện lão Hạc bán chó</a:t>
            </a:r>
          </a:p>
          <a:p>
            <a:r>
              <a:rPr lang="vi-VN" sz="2400" b="1" dirty="0">
                <a:latin typeface="American Typewriter Condensed" panose="02090606020004020304" pitchFamily="18" charset="77"/>
              </a:rPr>
              <a:t>       b.3. </a:t>
            </a:r>
            <a:r>
              <a:rPr lang="vi-VN" sz="2400" b="1" dirty="0">
                <a:latin typeface="American Typewriter Condensed" panose="02090606020004020304" pitchFamily="18" charset="77"/>
                <a:ea typeface="DengXian" panose="02010600030101010101" pitchFamily="2" charset="-122"/>
                <a:cs typeface="Times New Roman" panose="02020603050405020304" pitchFamily="18" charset="0"/>
              </a:rPr>
              <a:t>Diễn biến tâm trạng của lão Hạc xoay quanh việc bán chó:</a:t>
            </a:r>
          </a:p>
          <a:p>
            <a:endParaRPr lang="vi-VN" sz="2400" b="1" dirty="0">
              <a:latin typeface="American Typewriter Condensed" panose="02090606020004020304" pitchFamily="18" charset="77"/>
              <a:ea typeface="DengXian" panose="02010600030101010101" pitchFamily="2" charset="-122"/>
              <a:cs typeface="Times New Roman" panose="02020603050405020304" pitchFamily="18" charset="0"/>
            </a:endParaRPr>
          </a:p>
        </p:txBody>
      </p:sp>
      <p:pic>
        <p:nvPicPr>
          <p:cNvPr id="17412" name="Picture 4" descr="Lão Hạc: Bức tranh u ám về cuộc sống người dân Việt Nam trước năm 1945 -  Revelogue">
            <a:extLst>
              <a:ext uri="{FF2B5EF4-FFF2-40B4-BE49-F238E27FC236}">
                <a16:creationId xmlns:a16="http://schemas.microsoft.com/office/drawing/2014/main" xmlns="" id="{37EFE49A-1AC6-1441-ACD8-017246177E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4660" y="794683"/>
            <a:ext cx="3556038" cy="263431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Top 7 Bài văn phân tích giá trị nhân đạo trong truyện ngắn &quot;Lão Hạc&quot; của  Nam Cao - Toplist.vn">
            <a:extLst>
              <a:ext uri="{FF2B5EF4-FFF2-40B4-BE49-F238E27FC236}">
                <a16:creationId xmlns:a16="http://schemas.microsoft.com/office/drawing/2014/main" xmlns="" id="{5F445BFE-6990-704B-B4A7-5CC4CB2D4D6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14660" y="3594375"/>
            <a:ext cx="3556038" cy="2387600"/>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xmlns="" id="{8D30F515-208E-5445-99A4-EA9A8493D1AE}"/>
              </a:ext>
            </a:extLst>
          </p:cNvPr>
          <p:cNvSpPr txBox="1"/>
          <p:nvPr/>
        </p:nvSpPr>
        <p:spPr>
          <a:xfrm>
            <a:off x="10099719" y="6477157"/>
            <a:ext cx="1973617" cy="369332"/>
          </a:xfrm>
          <a:prstGeom prst="rect">
            <a:avLst/>
          </a:prstGeom>
          <a:noFill/>
        </p:spPr>
        <p:txBody>
          <a:bodyPr wrap="none" rtlCol="0">
            <a:spAutoFit/>
          </a:bodyPr>
          <a:lstStyle/>
          <a:p>
            <a:r>
              <a:rPr lang="en-US" i="1" dirty="0">
                <a:latin typeface="AMERICAN TYPEWRITER CONDENSED" panose="02090606020004020304" pitchFamily="18" charset="77"/>
              </a:rPr>
              <a:t>N</a:t>
            </a:r>
            <a:r>
              <a:rPr lang="x-none" i="1" dirty="0">
                <a:latin typeface="AMERICAN TYPEWRITER CONDENSED" panose="02090606020004020304" pitchFamily="18" charset="77"/>
              </a:rPr>
              <a:t>guồn ảnh: Internet</a:t>
            </a:r>
          </a:p>
        </p:txBody>
      </p:sp>
    </p:spTree>
    <p:extLst>
      <p:ext uri="{BB962C8B-B14F-4D97-AF65-F5344CB8AC3E}">
        <p14:creationId xmlns:p14="http://schemas.microsoft.com/office/powerpoint/2010/main" val="87852841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animEffect transition="in" filter="circle(in)">
                                      <p:cBhvr>
                                        <p:cTn id="7" dur="2000"/>
                                        <p:tgtEl>
                                          <p:spTgt spid="17412"/>
                                        </p:tgtEl>
                                      </p:cBhvr>
                                    </p:animEffect>
                                  </p:childTnLst>
                                </p:cTn>
                              </p:par>
                              <p:par>
                                <p:cTn id="8" presetID="6" presetClass="entr" presetSubtype="16"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circle(in)">
                                      <p:cBhvr>
                                        <p:cTn id="10" dur="2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1000" fill="hold"/>
                                        <p:tgtEl>
                                          <p:spTgt spid="4"/>
                                        </p:tgtEl>
                                        <p:attrNameLst>
                                          <p:attrName>ppt_w</p:attrName>
                                        </p:attrNameLst>
                                      </p:cBhvr>
                                      <p:tavLst>
                                        <p:tav tm="0">
                                          <p:val>
                                            <p:fltVal val="0"/>
                                          </p:val>
                                        </p:tav>
                                        <p:tav tm="100000">
                                          <p:val>
                                            <p:strVal val="#ppt_w"/>
                                          </p:val>
                                        </p:tav>
                                      </p:tavLst>
                                    </p:anim>
                                    <p:anim calcmode="lin" valueType="num">
                                      <p:cBhvr>
                                        <p:cTn id="16" dur="1000" fill="hold"/>
                                        <p:tgtEl>
                                          <p:spTgt spid="4"/>
                                        </p:tgtEl>
                                        <p:attrNameLst>
                                          <p:attrName>ppt_h</p:attrName>
                                        </p:attrNameLst>
                                      </p:cBhvr>
                                      <p:tavLst>
                                        <p:tav tm="0">
                                          <p:val>
                                            <p:fltVal val="0"/>
                                          </p:val>
                                        </p:tav>
                                        <p:tav tm="100000">
                                          <p:val>
                                            <p:strVal val="#ppt_h"/>
                                          </p:val>
                                        </p:tav>
                                      </p:tavLst>
                                    </p:anim>
                                    <p:anim calcmode="lin" valueType="num">
                                      <p:cBhvr>
                                        <p:cTn id="17" dur="1000" fill="hold"/>
                                        <p:tgtEl>
                                          <p:spTgt spid="4"/>
                                        </p:tgtEl>
                                        <p:attrNameLst>
                                          <p:attrName>style.rotation</p:attrName>
                                        </p:attrNameLst>
                                      </p:cBhvr>
                                      <p:tavLst>
                                        <p:tav tm="0">
                                          <p:val>
                                            <p:fltVal val="90"/>
                                          </p:val>
                                        </p:tav>
                                        <p:tav tm="100000">
                                          <p:val>
                                            <p:fltVal val="0"/>
                                          </p:val>
                                        </p:tav>
                                      </p:tavLst>
                                    </p:anim>
                                    <p:animEffect transition="in" filter="fade">
                                      <p:cBhvr>
                                        <p:cTn id="18"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66562C0A-E88B-9B45-991A-795958ACD45B}"/>
              </a:ext>
            </a:extLst>
          </p:cNvPr>
          <p:cNvSpPr/>
          <p:nvPr/>
        </p:nvSpPr>
        <p:spPr>
          <a:xfrm>
            <a:off x="357963" y="2290066"/>
            <a:ext cx="7830774" cy="2805448"/>
          </a:xfrm>
          <a:prstGeom prst="rect">
            <a:avLst/>
          </a:prstGeom>
        </p:spPr>
        <p:txBody>
          <a:bodyPr wrap="square">
            <a:spAutoFit/>
          </a:bodyPr>
          <a:lstStyle/>
          <a:p>
            <a:pPr algn="just">
              <a:lnSpc>
                <a:spcPct val="150000"/>
              </a:lnSpc>
            </a:pPr>
            <a:r>
              <a:rPr lang="vi-VN" sz="2400" b="1" dirty="0">
                <a:latin typeface="American Typewriter Condensed" panose="02090606020004020304" pitchFamily="18" charset="77"/>
              </a:rPr>
              <a:t>Sau khi bán cậu Vàng:</a:t>
            </a:r>
          </a:p>
          <a:p>
            <a:pPr algn="just">
              <a:lnSpc>
                <a:spcPct val="150000"/>
              </a:lnSpc>
            </a:pPr>
            <a:r>
              <a:rPr lang="vi-VN" sz="2400" dirty="0">
                <a:latin typeface="American Typewriter Condensed" panose="02090606020004020304" pitchFamily="18" charset="77"/>
              </a:rPr>
              <a:t>- Về thái độ, bộ dạng, cử chỉ:</a:t>
            </a:r>
            <a:endParaRPr lang="x-none" sz="2400" dirty="0">
              <a:latin typeface="American Typewriter Condensed" panose="02090606020004020304" pitchFamily="18" charset="77"/>
            </a:endParaRPr>
          </a:p>
          <a:p>
            <a:pPr algn="just">
              <a:lnSpc>
                <a:spcPct val="150000"/>
              </a:lnSpc>
            </a:pPr>
            <a:r>
              <a:rPr lang="vi-VN" sz="2400" dirty="0">
                <a:latin typeface="American Typewriter Condensed" panose="02090606020004020304" pitchFamily="18" charset="77"/>
              </a:rPr>
              <a:t>+ Cố làm ra vẻ vui vẻ.</a:t>
            </a:r>
          </a:p>
          <a:p>
            <a:pPr algn="just">
              <a:lnSpc>
                <a:spcPct val="150000"/>
              </a:lnSpc>
            </a:pPr>
            <a:r>
              <a:rPr lang="vi-VN" sz="2400" dirty="0">
                <a:latin typeface="American Typewriter Condensed" panose="02090606020004020304" pitchFamily="18" charset="77"/>
              </a:rPr>
              <a:t>+ Cười như mếu.</a:t>
            </a:r>
          </a:p>
          <a:p>
            <a:pPr algn="just">
              <a:lnSpc>
                <a:spcPct val="150000"/>
              </a:lnSpc>
            </a:pPr>
            <a:r>
              <a:rPr lang="vi-VN" sz="2400" dirty="0">
                <a:latin typeface="American Typewriter Condensed" panose="02090606020004020304" pitchFamily="18" charset="77"/>
              </a:rPr>
              <a:t>+ Đôi mắt lão </a:t>
            </a:r>
            <a:r>
              <a:rPr lang="vi-VN" sz="2400" b="1" dirty="0">
                <a:latin typeface="American Typewriter Condensed" panose="02090606020004020304" pitchFamily="18" charset="77"/>
              </a:rPr>
              <a:t>ầng ậng </a:t>
            </a:r>
            <a:r>
              <a:rPr lang="vi-VN" sz="2400" dirty="0">
                <a:latin typeface="American Typewriter Condensed" panose="02090606020004020304" pitchFamily="18" charset="77"/>
              </a:rPr>
              <a:t>nước.</a:t>
            </a:r>
          </a:p>
        </p:txBody>
      </p:sp>
      <p:sp>
        <p:nvSpPr>
          <p:cNvPr id="5" name="TextBox 4">
            <a:extLst>
              <a:ext uri="{FF2B5EF4-FFF2-40B4-BE49-F238E27FC236}">
                <a16:creationId xmlns:a16="http://schemas.microsoft.com/office/drawing/2014/main" xmlns="" id="{608407B1-FF0A-244E-9DB3-A8512A134CD8}"/>
              </a:ext>
            </a:extLst>
          </p:cNvPr>
          <p:cNvSpPr txBox="1"/>
          <p:nvPr/>
        </p:nvSpPr>
        <p:spPr>
          <a:xfrm>
            <a:off x="103417" y="172505"/>
            <a:ext cx="8838564" cy="2246769"/>
          </a:xfrm>
          <a:prstGeom prst="rect">
            <a:avLst/>
          </a:prstGeom>
          <a:noFill/>
        </p:spPr>
        <p:txBody>
          <a:bodyPr wrap="square" rtlCol="0">
            <a:spAutoFit/>
          </a:bodyPr>
          <a:lstStyle/>
          <a:p>
            <a:r>
              <a:rPr lang="x-none" sz="2800" b="1" dirty="0">
                <a:solidFill>
                  <a:schemeClr val="accent5">
                    <a:lumMod val="75000"/>
                  </a:schemeClr>
                </a:solidFill>
                <a:latin typeface="American Typewriter Condensed" panose="02090606020004020304" pitchFamily="18" charset="77"/>
              </a:rPr>
              <a:t>II. ĐỌC HIỂU VĂN BẢN</a:t>
            </a:r>
          </a:p>
          <a:p>
            <a:r>
              <a:rPr lang="x-none" sz="3600" b="1" dirty="0">
                <a:solidFill>
                  <a:srgbClr val="C00000"/>
                </a:solidFill>
                <a:latin typeface="American Typewriter Condensed" panose="02090606020004020304" pitchFamily="18" charset="77"/>
              </a:rPr>
              <a:t>  </a:t>
            </a:r>
            <a:r>
              <a:rPr lang="x-none" sz="2800" b="1" dirty="0">
                <a:solidFill>
                  <a:srgbClr val="C00000"/>
                </a:solidFill>
                <a:latin typeface="American Typewriter Condensed" panose="02090606020004020304" pitchFamily="18" charset="77"/>
              </a:rPr>
              <a:t>1. HÌNH ẢNH NHÂN VẬT LÃO HẠC</a:t>
            </a:r>
          </a:p>
          <a:p>
            <a:r>
              <a:rPr lang="x-none" sz="2800" b="1" dirty="0">
                <a:solidFill>
                  <a:schemeClr val="accent6">
                    <a:lumMod val="75000"/>
                  </a:schemeClr>
                </a:solidFill>
                <a:latin typeface="American Typewriter Condensed" panose="02090606020004020304" pitchFamily="18" charset="77"/>
              </a:rPr>
              <a:t>    b. Chuyện lão Hạc bán chó</a:t>
            </a:r>
          </a:p>
          <a:p>
            <a:r>
              <a:rPr lang="vi-VN" sz="2400" b="1" dirty="0">
                <a:latin typeface="American Typewriter Condensed" panose="02090606020004020304" pitchFamily="18" charset="77"/>
              </a:rPr>
              <a:t>       b.3. </a:t>
            </a:r>
            <a:r>
              <a:rPr lang="vi-VN" sz="2400" b="1" dirty="0">
                <a:latin typeface="American Typewriter Condensed" panose="02090606020004020304" pitchFamily="18" charset="77"/>
                <a:ea typeface="DengXian" panose="02010600030101010101" pitchFamily="2" charset="-122"/>
                <a:cs typeface="Times New Roman" panose="02020603050405020304" pitchFamily="18" charset="0"/>
              </a:rPr>
              <a:t>Diễn biến tâm trạng của lão Hạc xoay quanh việc bán chó:</a:t>
            </a:r>
          </a:p>
          <a:p>
            <a:endParaRPr lang="vi-VN" sz="2400" b="1" dirty="0">
              <a:latin typeface="American Typewriter Condensed" panose="02090606020004020304" pitchFamily="18" charset="77"/>
              <a:ea typeface="DengXian" panose="02010600030101010101" pitchFamily="2" charset="-122"/>
              <a:cs typeface="Times New Roman" panose="02020603050405020304" pitchFamily="18" charset="0"/>
            </a:endParaRPr>
          </a:p>
        </p:txBody>
      </p:sp>
      <p:sp>
        <p:nvSpPr>
          <p:cNvPr id="6" name="Rectangle 5">
            <a:extLst>
              <a:ext uri="{FF2B5EF4-FFF2-40B4-BE49-F238E27FC236}">
                <a16:creationId xmlns:a16="http://schemas.microsoft.com/office/drawing/2014/main" xmlns="" id="{99CB0109-0320-EB45-B91F-7BEA711CBE9D}"/>
              </a:ext>
            </a:extLst>
          </p:cNvPr>
          <p:cNvSpPr/>
          <p:nvPr/>
        </p:nvSpPr>
        <p:spPr>
          <a:xfrm>
            <a:off x="357963" y="5059117"/>
            <a:ext cx="11593032" cy="1144031"/>
          </a:xfrm>
          <a:prstGeom prst="rect">
            <a:avLst/>
          </a:prstGeom>
        </p:spPr>
        <p:txBody>
          <a:bodyPr wrap="square">
            <a:spAutoFit/>
          </a:bodyPr>
          <a:lstStyle/>
          <a:p>
            <a:pPr algn="just">
              <a:lnSpc>
                <a:spcPct val="150000"/>
              </a:lnSpc>
            </a:pPr>
            <a:r>
              <a:rPr lang="vi-VN" sz="2400" dirty="0">
                <a:latin typeface="American Typewriter Condensed" panose="02090606020004020304" pitchFamily="18" charset="77"/>
              </a:rPr>
              <a:t>+ “Mặt lão đột nhiên </a:t>
            </a:r>
            <a:r>
              <a:rPr lang="vi-VN" sz="2400" b="1" dirty="0">
                <a:latin typeface="American Typewriter Condensed" panose="02090606020004020304" pitchFamily="18" charset="77"/>
              </a:rPr>
              <a:t>co rúm </a:t>
            </a:r>
            <a:r>
              <a:rPr lang="vi-VN" sz="2400" dirty="0">
                <a:latin typeface="American Typewriter Condensed" panose="02090606020004020304" pitchFamily="18" charset="77"/>
              </a:rPr>
              <a:t>lại. Những vết nhăn xô lại với nhau, </a:t>
            </a:r>
            <a:r>
              <a:rPr lang="vi-VN" sz="2400" b="1" dirty="0">
                <a:latin typeface="American Typewriter Condensed" panose="02090606020004020304" pitchFamily="18" charset="77"/>
              </a:rPr>
              <a:t>ép</a:t>
            </a:r>
            <a:r>
              <a:rPr lang="vi-VN" sz="2400" dirty="0">
                <a:latin typeface="American Typewriter Condensed" panose="02090606020004020304" pitchFamily="18" charset="77"/>
              </a:rPr>
              <a:t> cho nước mắt chảy ra. Cái đầu lão </a:t>
            </a:r>
            <a:r>
              <a:rPr lang="vi-VN" sz="2400" b="1" dirty="0">
                <a:latin typeface="American Typewriter Condensed" panose="02090606020004020304" pitchFamily="18" charset="77"/>
              </a:rPr>
              <a:t>ngoẹo</a:t>
            </a:r>
            <a:r>
              <a:rPr lang="vi-VN" sz="2400" dirty="0">
                <a:latin typeface="American Typewriter Condensed" panose="02090606020004020304" pitchFamily="18" charset="77"/>
              </a:rPr>
              <a:t> về một bên và cái miệng móm mém của lão </a:t>
            </a:r>
            <a:r>
              <a:rPr lang="vi-VN" sz="2400" b="1" dirty="0">
                <a:latin typeface="American Typewriter Condensed" panose="02090606020004020304" pitchFamily="18" charset="77"/>
              </a:rPr>
              <a:t>mếu</a:t>
            </a:r>
            <a:r>
              <a:rPr lang="vi-VN" sz="2400" dirty="0">
                <a:latin typeface="American Typewriter Condensed" panose="02090606020004020304" pitchFamily="18" charset="77"/>
              </a:rPr>
              <a:t> như con nít, lão </a:t>
            </a:r>
            <a:r>
              <a:rPr lang="vi-VN" sz="2400" b="1" dirty="0">
                <a:latin typeface="American Typewriter Condensed" panose="02090606020004020304" pitchFamily="18" charset="77"/>
              </a:rPr>
              <a:t>hu hu </a:t>
            </a:r>
            <a:r>
              <a:rPr lang="vi-VN" sz="2400" dirty="0">
                <a:latin typeface="American Typewriter Condensed" panose="02090606020004020304" pitchFamily="18" charset="77"/>
              </a:rPr>
              <a:t>khóc”</a:t>
            </a:r>
          </a:p>
        </p:txBody>
      </p:sp>
      <p:pic>
        <p:nvPicPr>
          <p:cNvPr id="18434" name="Picture 2" descr="Đề bài: Nếu là người được chứng kiến cảnh lão Hạc kể chuyện bán con chó với  ông giáo... thì em sẽ ghi lại câu chuyện đó như thế nào? | baivan.net">
            <a:extLst>
              <a:ext uri="{FF2B5EF4-FFF2-40B4-BE49-F238E27FC236}">
                <a16:creationId xmlns:a16="http://schemas.microsoft.com/office/drawing/2014/main" xmlns="" id="{E9484445-7E21-D045-85CD-76AD1C6C52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2359986"/>
            <a:ext cx="3039140" cy="2489196"/>
          </a:xfrm>
          <a:prstGeom prst="rect">
            <a:avLst/>
          </a:prstGeom>
          <a:noFill/>
          <a:extLst>
            <a:ext uri="{909E8E84-426E-40DD-AFC4-6F175D3DCCD1}">
              <a14:hiddenFill xmlns:a14="http://schemas.microsoft.com/office/drawing/2010/main">
                <a:solidFill>
                  <a:srgbClr val="FFFFFF"/>
                </a:solidFill>
              </a14:hiddenFill>
            </a:ext>
          </a:extLst>
        </p:spPr>
      </p:pic>
      <p:pic>
        <p:nvPicPr>
          <p:cNvPr id="18436" name="Picture 4" descr="Kể lại câu chuyện lão Hạc kể chuyện bán chó với ông giáo - Văn mẫu lớp 8">
            <a:extLst>
              <a:ext uri="{FF2B5EF4-FFF2-40B4-BE49-F238E27FC236}">
                <a16:creationId xmlns:a16="http://schemas.microsoft.com/office/drawing/2014/main" xmlns="" id="{746711F3-6D83-A64B-B1AE-7DDAD4D731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44540" y="2354670"/>
            <a:ext cx="3937000" cy="2489196"/>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xmlns="" id="{ECBF4434-1243-234A-BA8D-CAEDDC52CA69}"/>
              </a:ext>
            </a:extLst>
          </p:cNvPr>
          <p:cNvSpPr txBox="1"/>
          <p:nvPr/>
        </p:nvSpPr>
        <p:spPr>
          <a:xfrm>
            <a:off x="10099719" y="6477157"/>
            <a:ext cx="1973617" cy="369332"/>
          </a:xfrm>
          <a:prstGeom prst="rect">
            <a:avLst/>
          </a:prstGeom>
          <a:noFill/>
        </p:spPr>
        <p:txBody>
          <a:bodyPr wrap="none" rtlCol="0">
            <a:spAutoFit/>
          </a:bodyPr>
          <a:lstStyle/>
          <a:p>
            <a:r>
              <a:rPr lang="en-US" i="1" dirty="0">
                <a:latin typeface="AMERICAN TYPEWRITER CONDENSED" panose="02090606020004020304" pitchFamily="18" charset="77"/>
              </a:rPr>
              <a:t>N</a:t>
            </a:r>
            <a:r>
              <a:rPr lang="x-none" i="1" dirty="0">
                <a:latin typeface="AMERICAN TYPEWRITER CONDENSED" panose="02090606020004020304" pitchFamily="18" charset="77"/>
              </a:rPr>
              <a:t>guồn ảnh: Internet</a:t>
            </a:r>
          </a:p>
        </p:txBody>
      </p:sp>
    </p:spTree>
    <p:extLst>
      <p:ext uri="{BB962C8B-B14F-4D97-AF65-F5344CB8AC3E}">
        <p14:creationId xmlns:p14="http://schemas.microsoft.com/office/powerpoint/2010/main" val="179952208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circle(in)">
                                      <p:cBhvr>
                                        <p:cTn id="7" dur="2000"/>
                                        <p:tgtEl>
                                          <p:spTgt spid="18434"/>
                                        </p:tgtEl>
                                      </p:cBhvr>
                                    </p:animEffect>
                                  </p:childTnLst>
                                </p:cTn>
                              </p:par>
                              <p:par>
                                <p:cTn id="8" presetID="6" presetClass="entr" presetSubtype="16" fill="hold" nodeType="withEffect">
                                  <p:stCondLst>
                                    <p:cond delay="0"/>
                                  </p:stCondLst>
                                  <p:childTnLst>
                                    <p:set>
                                      <p:cBhvr>
                                        <p:cTn id="9" dur="1" fill="hold">
                                          <p:stCondLst>
                                            <p:cond delay="0"/>
                                          </p:stCondLst>
                                        </p:cTn>
                                        <p:tgtEl>
                                          <p:spTgt spid="18436"/>
                                        </p:tgtEl>
                                        <p:attrNameLst>
                                          <p:attrName>style.visibility</p:attrName>
                                        </p:attrNameLst>
                                      </p:cBhvr>
                                      <p:to>
                                        <p:strVal val="visible"/>
                                      </p:to>
                                    </p:set>
                                    <p:animEffect transition="in" filter="circle(in)">
                                      <p:cBhvr>
                                        <p:cTn id="10" dur="2000"/>
                                        <p:tgtEl>
                                          <p:spTgt spid="18436"/>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389958B2-6BFC-9449-A44B-AE12CC2DC287}"/>
              </a:ext>
            </a:extLst>
          </p:cNvPr>
          <p:cNvSpPr/>
          <p:nvPr/>
        </p:nvSpPr>
        <p:spPr>
          <a:xfrm>
            <a:off x="490869" y="2081519"/>
            <a:ext cx="11210261" cy="4197880"/>
          </a:xfrm>
          <a:prstGeom prst="rect">
            <a:avLst/>
          </a:prstGeom>
        </p:spPr>
        <p:txBody>
          <a:bodyPr wrap="square">
            <a:spAutoFit/>
          </a:bodyPr>
          <a:lstStyle/>
          <a:p>
            <a:pPr algn="just">
              <a:lnSpc>
                <a:spcPct val="150000"/>
              </a:lnSpc>
            </a:pPr>
            <a:r>
              <a:rPr lang="vi-VN" sz="2000" dirty="0">
                <a:latin typeface="American Typewriter Condensed" panose="02090606020004020304" pitchFamily="18" charset="77"/>
              </a:rPr>
              <a:t>- Về suy nghĩ, lời nói của lão Hạc:</a:t>
            </a:r>
            <a:endParaRPr lang="x-none" sz="2000" dirty="0">
              <a:latin typeface="American Typewriter Condensed" panose="02090606020004020304" pitchFamily="18" charset="77"/>
            </a:endParaRPr>
          </a:p>
          <a:p>
            <a:pPr algn="just">
              <a:lnSpc>
                <a:spcPct val="150000"/>
              </a:lnSpc>
            </a:pPr>
            <a:r>
              <a:rPr lang="vi-VN" sz="2000" dirty="0">
                <a:latin typeface="American Typewriter Condensed" panose="02090606020004020304" pitchFamily="18" charset="77"/>
              </a:rPr>
              <a:t>+ </a:t>
            </a:r>
            <a:r>
              <a:rPr lang="vi-VN" sz="2000" i="1" dirty="0">
                <a:latin typeface="American Typewriter Condensed" panose="02090606020004020304" pitchFamily="18" charset="77"/>
              </a:rPr>
              <a:t>“</a:t>
            </a:r>
            <a:r>
              <a:rPr lang="vi-VN" sz="2000" i="1" dirty="0">
                <a:latin typeface="AMERICAN TYPEWRITER CONDENSED" panose="02090606020004020304" pitchFamily="18" charset="77"/>
              </a:rPr>
              <a:t>Nó có biết gì đâu, nó thấy tôi gọi thì chạy về, </a:t>
            </a:r>
            <a:r>
              <a:rPr lang="vi-VN" sz="2000" b="1" i="1" dirty="0">
                <a:latin typeface="AMERICAN TYPEWRITER CONDENSED" panose="02090606020004020304" pitchFamily="18" charset="77"/>
              </a:rPr>
              <a:t>vẩy đuôi </a:t>
            </a:r>
            <a:r>
              <a:rPr lang="vi-VN" sz="2000" i="1" dirty="0">
                <a:latin typeface="AMERICAN TYPEWRITER CONDENSED" panose="02090606020004020304" pitchFamily="18" charset="77"/>
              </a:rPr>
              <a:t>mừng… Này ông giáo ạ, cái giống nó cũng khôn, nó cứ làm in như nó trách tôi, nó </a:t>
            </a:r>
            <a:r>
              <a:rPr lang="vi-VN" sz="2000" b="1" i="1" dirty="0">
                <a:latin typeface="AMERICAN TYPEWRITER CONDENSED" panose="02090606020004020304" pitchFamily="18" charset="77"/>
              </a:rPr>
              <a:t>kêu ư ử</a:t>
            </a:r>
            <a:r>
              <a:rPr lang="vi-VN" sz="2000" i="1" dirty="0">
                <a:latin typeface="AMERICAN TYPEWRITER CONDENSED" panose="02090606020004020304" pitchFamily="18" charset="77"/>
              </a:rPr>
              <a:t>, nhìn tôi, như muốn bảo tôi rằng: A! Lão già tệ lắm! Tôi ăn ở với lão như thế mà lão xử với tôi như thế này à? Thì ra tôi già bằng này tuổi đầu rồi còn đánh lừa một con chó, nó không ngờ tôi nỡ tâm lừa nó”. </a:t>
            </a:r>
            <a:endParaRPr lang="x-none" sz="2000" i="1" dirty="0">
              <a:latin typeface="AMERICAN TYPEWRITER CONDENSED" panose="02090606020004020304" pitchFamily="18" charset="77"/>
            </a:endParaRPr>
          </a:p>
          <a:p>
            <a:pPr algn="just">
              <a:lnSpc>
                <a:spcPct val="150000"/>
              </a:lnSpc>
            </a:pPr>
            <a:r>
              <a:rPr lang="vi-VN" sz="2000" dirty="0">
                <a:latin typeface="American Typewriter Condensed" panose="02090606020004020304" pitchFamily="18" charset="77"/>
              </a:rPr>
              <a:t>+ </a:t>
            </a:r>
            <a:r>
              <a:rPr lang="vi-VN" sz="2000" i="1" dirty="0">
                <a:latin typeface="AMERICAN TYPEWRITER CONDENSED" panose="02090606020004020304" pitchFamily="18" charset="77"/>
              </a:rPr>
              <a:t>“Kiếp con chó là kiếp khổ thì ta hoá kiếp cho nó để nó làm kiếp người, may ra có sung sướng hơn một chút… kiếp người như kiếp tôi chẳng hạn”.</a:t>
            </a:r>
            <a:endParaRPr lang="x-none" sz="2000" i="1" dirty="0">
              <a:latin typeface="AMERICAN TYPEWRITER CONDENSED" panose="02090606020004020304" pitchFamily="18" charset="77"/>
            </a:endParaRPr>
          </a:p>
          <a:p>
            <a:pPr algn="just">
              <a:lnSpc>
                <a:spcPct val="150000"/>
              </a:lnSpc>
            </a:pPr>
            <a:r>
              <a:rPr lang="vi-VN" sz="2000" dirty="0">
                <a:latin typeface="American Typewriter Condensed" panose="02090606020004020304" pitchFamily="18" charset="77"/>
              </a:rPr>
              <a:t>+ </a:t>
            </a:r>
            <a:r>
              <a:rPr lang="vi-VN" sz="2000" i="1" dirty="0">
                <a:latin typeface="AMERICAN TYPEWRITER CONDENSED" panose="02090606020004020304" pitchFamily="18" charset="77"/>
              </a:rPr>
              <a:t>“Thế thì không biết nếu kiếp người cũng khổ nốt thì ta nên làm kiếp gì cho thật sướng”.</a:t>
            </a:r>
            <a:endParaRPr lang="x-none" sz="2000" i="1" dirty="0">
              <a:latin typeface="AMERICAN TYPEWRITER CONDENSED" panose="02090606020004020304" pitchFamily="18" charset="77"/>
            </a:endParaRPr>
          </a:p>
          <a:p>
            <a:pPr algn="just">
              <a:lnSpc>
                <a:spcPct val="150000"/>
              </a:lnSpc>
            </a:pPr>
            <a:r>
              <a:rPr lang="vi-VN" sz="2000" dirty="0">
                <a:latin typeface="American Typewriter Condensed" panose="02090606020004020304" pitchFamily="18" charset="77"/>
                <a:sym typeface="Wingdings" pitchFamily="2" charset="2"/>
              </a:rPr>
              <a:t> </a:t>
            </a:r>
            <a:r>
              <a:rPr lang="vi-VN" sz="2000" b="1" dirty="0">
                <a:latin typeface="American Typewriter Condensed" panose="02090606020004020304" pitchFamily="18" charset="77"/>
                <a:sym typeface="Wingdings" pitchFamily="2" charset="2"/>
              </a:rPr>
              <a:t>T</a:t>
            </a:r>
            <a:r>
              <a:rPr lang="vi-VN" sz="2000" b="1" dirty="0">
                <a:latin typeface="American Typewriter Condensed" panose="02090606020004020304" pitchFamily="18" charset="77"/>
              </a:rPr>
              <a:t>ừ tượng hình, từ tượng thanh, động từ có sức gợi tả cao, lời nói đậm màu sắc triết lý. </a:t>
            </a:r>
            <a:endParaRPr lang="x-none" sz="2000" b="1" dirty="0">
              <a:latin typeface="American Typewriter Condensed" panose="02090606020004020304" pitchFamily="18" charset="77"/>
            </a:endParaRPr>
          </a:p>
        </p:txBody>
      </p:sp>
      <p:sp>
        <p:nvSpPr>
          <p:cNvPr id="5" name="TextBox 4">
            <a:extLst>
              <a:ext uri="{FF2B5EF4-FFF2-40B4-BE49-F238E27FC236}">
                <a16:creationId xmlns:a16="http://schemas.microsoft.com/office/drawing/2014/main" xmlns="" id="{1E03632C-0702-EB41-B7EB-E9C2E74A976C}"/>
              </a:ext>
            </a:extLst>
          </p:cNvPr>
          <p:cNvSpPr txBox="1"/>
          <p:nvPr/>
        </p:nvSpPr>
        <p:spPr>
          <a:xfrm>
            <a:off x="148856" y="127591"/>
            <a:ext cx="8838564" cy="2246769"/>
          </a:xfrm>
          <a:prstGeom prst="rect">
            <a:avLst/>
          </a:prstGeom>
          <a:noFill/>
        </p:spPr>
        <p:txBody>
          <a:bodyPr wrap="square" rtlCol="0">
            <a:spAutoFit/>
          </a:bodyPr>
          <a:lstStyle/>
          <a:p>
            <a:r>
              <a:rPr lang="x-none" sz="2800" b="1" dirty="0">
                <a:solidFill>
                  <a:schemeClr val="accent5">
                    <a:lumMod val="75000"/>
                  </a:schemeClr>
                </a:solidFill>
                <a:latin typeface="American Typewriter Condensed" panose="02090606020004020304" pitchFamily="18" charset="77"/>
              </a:rPr>
              <a:t>II. ĐỌC HIỂU VĂN BẢN</a:t>
            </a:r>
          </a:p>
          <a:p>
            <a:r>
              <a:rPr lang="x-none" sz="3600" b="1" dirty="0">
                <a:solidFill>
                  <a:srgbClr val="C00000"/>
                </a:solidFill>
                <a:latin typeface="American Typewriter Condensed" panose="02090606020004020304" pitchFamily="18" charset="77"/>
              </a:rPr>
              <a:t>  </a:t>
            </a:r>
            <a:r>
              <a:rPr lang="x-none" sz="2800" b="1" dirty="0">
                <a:solidFill>
                  <a:srgbClr val="C00000"/>
                </a:solidFill>
                <a:latin typeface="American Typewriter Condensed" panose="02090606020004020304" pitchFamily="18" charset="77"/>
              </a:rPr>
              <a:t>1. HÌNH ẢNH NHÂN VẬT LÃO HẠC</a:t>
            </a:r>
          </a:p>
          <a:p>
            <a:r>
              <a:rPr lang="x-none" sz="2800" b="1" dirty="0">
                <a:solidFill>
                  <a:schemeClr val="accent6">
                    <a:lumMod val="75000"/>
                  </a:schemeClr>
                </a:solidFill>
                <a:latin typeface="American Typewriter Condensed" panose="02090606020004020304" pitchFamily="18" charset="77"/>
              </a:rPr>
              <a:t>    b. Chuyện lão Hạc bán chó</a:t>
            </a:r>
          </a:p>
          <a:p>
            <a:r>
              <a:rPr lang="vi-VN" sz="2400" b="1" dirty="0">
                <a:latin typeface="American Typewriter Condensed" panose="02090606020004020304" pitchFamily="18" charset="77"/>
              </a:rPr>
              <a:t>       b.3. </a:t>
            </a:r>
            <a:r>
              <a:rPr lang="vi-VN" sz="2400" b="1" dirty="0">
                <a:latin typeface="American Typewriter Condensed" panose="02090606020004020304" pitchFamily="18" charset="77"/>
                <a:ea typeface="DengXian" panose="02010600030101010101" pitchFamily="2" charset="-122"/>
                <a:cs typeface="Times New Roman" panose="02020603050405020304" pitchFamily="18" charset="0"/>
              </a:rPr>
              <a:t>Diễn biến tâm trạng của lão Hạc xoay quanh việc bán chó:</a:t>
            </a:r>
          </a:p>
          <a:p>
            <a:endParaRPr lang="vi-VN" sz="2400" b="1" dirty="0">
              <a:latin typeface="American Typewriter Condensed" panose="02090606020004020304" pitchFamily="18" charset="77"/>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324496709"/>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C0A84F97-63EC-0649-89DD-9438E0E036B7}"/>
              </a:ext>
            </a:extLst>
          </p:cNvPr>
          <p:cNvSpPr/>
          <p:nvPr/>
        </p:nvSpPr>
        <p:spPr>
          <a:xfrm>
            <a:off x="946087" y="2260210"/>
            <a:ext cx="10452015" cy="2943947"/>
          </a:xfrm>
          <a:prstGeom prst="rect">
            <a:avLst/>
          </a:prstGeom>
        </p:spPr>
        <p:txBody>
          <a:bodyPr wrap="square">
            <a:spAutoFit/>
          </a:bodyPr>
          <a:lstStyle/>
          <a:p>
            <a:pPr indent="457200" algn="just">
              <a:lnSpc>
                <a:spcPct val="200000"/>
              </a:lnSpc>
            </a:pP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Từ những diễn biến tâm lý của lão Hạc xung quanh việc bán chó, lão Hạc là người:</a:t>
            </a:r>
            <a:endParaRPr lang="x-none" sz="2400" dirty="0">
              <a:latin typeface="American Typewriter Condensed" panose="02090606020004020304" pitchFamily="18" charset="77"/>
              <a:ea typeface="DengXian" panose="02010600030101010101" pitchFamily="2" charset="-122"/>
              <a:cs typeface="Times New Roman" panose="02020603050405020304" pitchFamily="18" charset="0"/>
            </a:endParaRPr>
          </a:p>
          <a:p>
            <a:pPr marL="1200150" lvl="2" indent="-285750" algn="just">
              <a:lnSpc>
                <a:spcPct val="200000"/>
              </a:lnSpc>
              <a:buFontTx/>
              <a:buChar char="-"/>
            </a:pPr>
            <a:r>
              <a:rPr lang="x-none" sz="2400" dirty="0">
                <a:latin typeface="American Typewriter Condensed" panose="02090606020004020304" pitchFamily="18" charset="77"/>
                <a:ea typeface="DengXian" panose="02010600030101010101" pitchFamily="2" charset="-122"/>
                <a:cs typeface="Times New Roman" panose="02020603050405020304" pitchFamily="18" charset="0"/>
              </a:rPr>
              <a:t>N</a:t>
            </a: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hân hậu, nghĩa tình, thuỷ chung.</a:t>
            </a:r>
            <a:endParaRPr lang="x-none" sz="2400" dirty="0">
              <a:latin typeface="American Typewriter Condensed" panose="02090606020004020304" pitchFamily="18" charset="77"/>
              <a:ea typeface="DengXian" panose="02010600030101010101" pitchFamily="2" charset="-122"/>
              <a:cs typeface="Times New Roman" panose="02020603050405020304" pitchFamily="18" charset="0"/>
            </a:endParaRPr>
          </a:p>
          <a:p>
            <a:pPr marL="1200150" lvl="2" indent="-285750" algn="just">
              <a:lnSpc>
                <a:spcPct val="200000"/>
              </a:lnSpc>
              <a:buFontTx/>
              <a:buChar char="-"/>
            </a:pPr>
            <a:r>
              <a:rPr lang="x-none" sz="2400" dirty="0">
                <a:latin typeface="American Typewriter Condensed" panose="02090606020004020304" pitchFamily="18" charset="77"/>
                <a:ea typeface="DengXian" panose="02010600030101010101" pitchFamily="2" charset="-122"/>
                <a:cs typeface="Times New Roman" panose="02020603050405020304" pitchFamily="18" charset="0"/>
              </a:rPr>
              <a:t>Y</a:t>
            </a: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êu thương con sâu sắc.</a:t>
            </a:r>
          </a:p>
          <a:p>
            <a:pPr marL="1200150" lvl="2" indent="-285750" algn="just">
              <a:lnSpc>
                <a:spcPct val="200000"/>
              </a:lnSpc>
              <a:buFontTx/>
              <a:buChar char="-"/>
            </a:pP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Nhân cách cao quý. </a:t>
            </a:r>
            <a:endParaRPr lang="x-none" sz="2400" dirty="0">
              <a:latin typeface="American Typewriter Condensed" panose="02090606020004020304" pitchFamily="18" charset="77"/>
              <a:ea typeface="DengXian" panose="02010600030101010101" pitchFamily="2" charset="-122"/>
              <a:cs typeface="Times New Roman" panose="02020603050405020304" pitchFamily="18" charset="0"/>
            </a:endParaRPr>
          </a:p>
        </p:txBody>
      </p:sp>
      <p:sp>
        <p:nvSpPr>
          <p:cNvPr id="5" name="TextBox 4">
            <a:extLst>
              <a:ext uri="{FF2B5EF4-FFF2-40B4-BE49-F238E27FC236}">
                <a16:creationId xmlns:a16="http://schemas.microsoft.com/office/drawing/2014/main" xmlns="" id="{29E54F37-B1F4-E043-89D0-F40B411935F6}"/>
              </a:ext>
            </a:extLst>
          </p:cNvPr>
          <p:cNvSpPr txBox="1"/>
          <p:nvPr/>
        </p:nvSpPr>
        <p:spPr>
          <a:xfrm>
            <a:off x="265814" y="382773"/>
            <a:ext cx="8838564" cy="1877437"/>
          </a:xfrm>
          <a:prstGeom prst="rect">
            <a:avLst/>
          </a:prstGeom>
          <a:noFill/>
        </p:spPr>
        <p:txBody>
          <a:bodyPr wrap="square" rtlCol="0">
            <a:spAutoFit/>
          </a:bodyPr>
          <a:lstStyle/>
          <a:p>
            <a:r>
              <a:rPr lang="x-none" sz="2800" b="1" dirty="0">
                <a:solidFill>
                  <a:schemeClr val="accent5">
                    <a:lumMod val="75000"/>
                  </a:schemeClr>
                </a:solidFill>
                <a:latin typeface="American Typewriter Condensed" panose="02090606020004020304" pitchFamily="18" charset="77"/>
              </a:rPr>
              <a:t>II. ĐỌC HIỂU VĂN BẢN</a:t>
            </a:r>
          </a:p>
          <a:p>
            <a:r>
              <a:rPr lang="x-none" sz="3600" b="1" dirty="0">
                <a:solidFill>
                  <a:srgbClr val="C00000"/>
                </a:solidFill>
                <a:latin typeface="American Typewriter Condensed" panose="02090606020004020304" pitchFamily="18" charset="77"/>
              </a:rPr>
              <a:t>  </a:t>
            </a:r>
            <a:r>
              <a:rPr lang="x-none" sz="2800" b="1" dirty="0">
                <a:solidFill>
                  <a:srgbClr val="C00000"/>
                </a:solidFill>
                <a:latin typeface="American Typewriter Condensed" panose="02090606020004020304" pitchFamily="18" charset="77"/>
              </a:rPr>
              <a:t>1. HÌNH ẢNH NHÂN VẬT LÃO HẠC</a:t>
            </a:r>
          </a:p>
          <a:p>
            <a:r>
              <a:rPr lang="x-none" sz="2800" b="1" dirty="0">
                <a:solidFill>
                  <a:schemeClr val="accent6">
                    <a:lumMod val="75000"/>
                  </a:schemeClr>
                </a:solidFill>
                <a:latin typeface="American Typewriter Condensed" panose="02090606020004020304" pitchFamily="18" charset="77"/>
              </a:rPr>
              <a:t>    b. Chuyện lão Hạc bán chó</a:t>
            </a:r>
          </a:p>
          <a:p>
            <a:r>
              <a:rPr lang="vi-VN" sz="2400" b="1" dirty="0">
                <a:latin typeface="American Typewriter Condensed" panose="02090606020004020304" pitchFamily="18" charset="77"/>
              </a:rPr>
              <a:t>       </a:t>
            </a:r>
            <a:endParaRPr lang="vi-VN" sz="2400" b="1" dirty="0">
              <a:latin typeface="American Typewriter Condensed" panose="02090606020004020304" pitchFamily="18" charset="77"/>
              <a:ea typeface="DengXia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5463339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xmlns="" id="{F13C74B1-5B17-4795-BED0-7140497B445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sketchy line">
            <a:extLst>
              <a:ext uri="{FF2B5EF4-FFF2-40B4-BE49-F238E27FC236}">
                <a16:creationId xmlns:a16="http://schemas.microsoft.com/office/drawing/2014/main" xmlns="" id="{D4974D33-8DC5-464E-8C6D-BE58F0669C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xmln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DA800755-962A-6F48-ACA3-F0AF9EEE79EE}"/>
              </a:ext>
            </a:extLst>
          </p:cNvPr>
          <p:cNvSpPr/>
          <p:nvPr/>
        </p:nvSpPr>
        <p:spPr>
          <a:xfrm>
            <a:off x="446859" y="2766574"/>
            <a:ext cx="6124061" cy="3732896"/>
          </a:xfrm>
          <a:prstGeom prst="rect">
            <a:avLst/>
          </a:prstGeom>
        </p:spPr>
        <p:txBody>
          <a:bodyPr vert="horz" lIns="91440" tIns="45720" rIns="91440" bIns="45720" rtlCol="0">
            <a:normAutofit/>
          </a:bodyPr>
          <a:lstStyle/>
          <a:p>
            <a:pPr indent="-228600" algn="just">
              <a:lnSpc>
                <a:spcPct val="150000"/>
              </a:lnSpc>
              <a:spcAft>
                <a:spcPts val="600"/>
              </a:spcAft>
              <a:buFont typeface="Arial" panose="020B0604020202020204" pitchFamily="34" charset="0"/>
              <a:buChar char="•"/>
            </a:pPr>
            <a:r>
              <a:rPr lang="en-US" sz="2800" dirty="0">
                <a:latin typeface="American Typewriter Condensed" panose="02090606020004020304" pitchFamily="18" charset="77"/>
              </a:rPr>
              <a:t>Nam Cao, </a:t>
            </a:r>
            <a:r>
              <a:rPr lang="en-US" sz="2800" dirty="0" err="1">
                <a:latin typeface="American Typewriter Condensed" panose="02090606020004020304" pitchFamily="18" charset="77"/>
              </a:rPr>
              <a:t>tên</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khai</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sinh</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là</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Trần</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Hữu</a:t>
            </a:r>
            <a:r>
              <a:rPr lang="en-US" sz="2800" dirty="0">
                <a:latin typeface="American Typewriter Condensed" panose="02090606020004020304" pitchFamily="18" charset="77"/>
              </a:rPr>
              <a:t> Tri. </a:t>
            </a:r>
            <a:r>
              <a:rPr lang="en-US" sz="2800" dirty="0" err="1">
                <a:latin typeface="American Typewriter Condensed" panose="02090606020004020304" pitchFamily="18" charset="77"/>
              </a:rPr>
              <a:t>Ông</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sinh</a:t>
            </a:r>
            <a:r>
              <a:rPr lang="en-US" sz="2800" dirty="0">
                <a:latin typeface="American Typewriter Condensed" panose="02090606020004020304" pitchFamily="18" charset="77"/>
              </a:rPr>
              <a:t> ra </a:t>
            </a:r>
            <a:r>
              <a:rPr lang="en-US" sz="2800" dirty="0" err="1">
                <a:latin typeface="American Typewriter Condensed" panose="02090606020004020304" pitchFamily="18" charset="77"/>
              </a:rPr>
              <a:t>trong</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một</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gia</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đình</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nông</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dân</a:t>
            </a:r>
            <a:r>
              <a:rPr lang="en-US" sz="2800" dirty="0">
                <a:latin typeface="American Typewriter Condensed" panose="02090606020004020304" pitchFamily="18" charset="77"/>
              </a:rPr>
              <a:t>.</a:t>
            </a:r>
          </a:p>
          <a:p>
            <a:pPr indent="-228600" algn="just">
              <a:lnSpc>
                <a:spcPct val="150000"/>
              </a:lnSpc>
              <a:spcAft>
                <a:spcPts val="600"/>
              </a:spcAft>
              <a:buFont typeface="Arial" panose="020B0604020202020204" pitchFamily="34" charset="0"/>
              <a:buChar char="•"/>
            </a:pPr>
            <a:r>
              <a:rPr lang="en-US" sz="2800" dirty="0" err="1">
                <a:latin typeface="American Typewriter Condensed" panose="02090606020004020304" pitchFamily="18" charset="77"/>
              </a:rPr>
              <a:t>Quê</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ở</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làng</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Đại</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Hoàng</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tổng</a:t>
            </a:r>
            <a:r>
              <a:rPr lang="en-US" sz="2800" dirty="0">
                <a:latin typeface="American Typewriter Condensed" panose="02090606020004020304" pitchFamily="18" charset="77"/>
              </a:rPr>
              <a:t> </a:t>
            </a:r>
            <a:r>
              <a:rPr lang="en-US" sz="2800" b="1" dirty="0">
                <a:latin typeface="American Typewriter Condensed" panose="02090606020004020304" pitchFamily="18" charset="77"/>
              </a:rPr>
              <a:t>Cao</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Đài</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huyện</a:t>
            </a:r>
            <a:r>
              <a:rPr lang="en-US" sz="2800" dirty="0">
                <a:latin typeface="American Typewriter Condensed" panose="02090606020004020304" pitchFamily="18" charset="77"/>
              </a:rPr>
              <a:t> </a:t>
            </a:r>
            <a:r>
              <a:rPr lang="en-US" sz="2800" b="1" dirty="0">
                <a:latin typeface="American Typewriter Condensed" panose="02090606020004020304" pitchFamily="18" charset="77"/>
              </a:rPr>
              <a:t>Nam</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Sơn</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phủ</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Lí</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Nhân</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tỉnh</a:t>
            </a:r>
            <a:r>
              <a:rPr lang="en-US" sz="2800" dirty="0">
                <a:latin typeface="American Typewriter Condensed" panose="02090606020004020304" pitchFamily="18" charset="77"/>
              </a:rPr>
              <a:t> </a:t>
            </a:r>
            <a:r>
              <a:rPr lang="en-US" sz="2800" dirty="0" err="1">
                <a:latin typeface="American Typewriter Condensed" panose="02090606020004020304" pitchFamily="18" charset="77"/>
              </a:rPr>
              <a:t>Hà</a:t>
            </a:r>
            <a:r>
              <a:rPr lang="en-US" sz="2800" dirty="0">
                <a:latin typeface="American Typewriter Condensed" panose="02090606020004020304" pitchFamily="18" charset="77"/>
              </a:rPr>
              <a:t> Nam. </a:t>
            </a:r>
          </a:p>
        </p:txBody>
      </p:sp>
      <p:pic>
        <p:nvPicPr>
          <p:cNvPr id="3076" name="Picture 4" descr="Nhà văn hiện thực phê phán Nam Cao">
            <a:extLst>
              <a:ext uri="{FF2B5EF4-FFF2-40B4-BE49-F238E27FC236}">
                <a16:creationId xmlns:a16="http://schemas.microsoft.com/office/drawing/2014/main" xmlns="" id="{9CA05EC7-144F-BB4D-9F83-FD9C288600C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3590" r="-1" b="27339"/>
          <a:stretch/>
        </p:blipFill>
        <p:spPr bwMode="auto">
          <a:xfrm>
            <a:off x="6939391" y="11511"/>
            <a:ext cx="5252609" cy="5236738"/>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79227C14-3D25-114C-8706-BC828376DEBE}"/>
              </a:ext>
            </a:extLst>
          </p:cNvPr>
          <p:cNvSpPr/>
          <p:nvPr/>
        </p:nvSpPr>
        <p:spPr>
          <a:xfrm>
            <a:off x="8313304" y="5360902"/>
            <a:ext cx="3247492" cy="523220"/>
          </a:xfrm>
          <a:prstGeom prst="rect">
            <a:avLst/>
          </a:prstGeom>
        </p:spPr>
        <p:txBody>
          <a:bodyPr wrap="none">
            <a:spAutoFit/>
          </a:bodyPr>
          <a:lstStyle/>
          <a:p>
            <a:r>
              <a:rPr lang="en-US" sz="2800" b="1" dirty="0">
                <a:latin typeface="American Typewriter Condensed" panose="02090606020004020304" pitchFamily="18" charset="77"/>
              </a:rPr>
              <a:t>Nam Cao (1917-1951)</a:t>
            </a:r>
            <a:endParaRPr lang="x-none" sz="2800" b="1" dirty="0"/>
          </a:p>
        </p:txBody>
      </p:sp>
      <p:sp>
        <p:nvSpPr>
          <p:cNvPr id="6" name="TextBox 5">
            <a:extLst>
              <a:ext uri="{FF2B5EF4-FFF2-40B4-BE49-F238E27FC236}">
                <a16:creationId xmlns:a16="http://schemas.microsoft.com/office/drawing/2014/main" xmlns="" id="{45300138-6E47-D949-8A51-4080234AA40E}"/>
              </a:ext>
            </a:extLst>
          </p:cNvPr>
          <p:cNvSpPr txBox="1"/>
          <p:nvPr/>
        </p:nvSpPr>
        <p:spPr>
          <a:xfrm>
            <a:off x="322605" y="628911"/>
            <a:ext cx="6124061" cy="1877437"/>
          </a:xfrm>
          <a:prstGeom prst="rect">
            <a:avLst/>
          </a:prstGeom>
          <a:noFill/>
        </p:spPr>
        <p:txBody>
          <a:bodyPr wrap="square" rtlCol="0">
            <a:spAutoFit/>
          </a:bodyPr>
          <a:lstStyle/>
          <a:p>
            <a:r>
              <a:rPr lang="x-none" sz="3600" b="1" dirty="0">
                <a:solidFill>
                  <a:schemeClr val="accent5">
                    <a:lumMod val="75000"/>
                  </a:schemeClr>
                </a:solidFill>
                <a:latin typeface="American Typewriter Condensed" panose="02090606020004020304" pitchFamily="18" charset="77"/>
              </a:rPr>
              <a:t>I. TÌM HIỂU </a:t>
            </a:r>
            <a:r>
              <a:rPr lang="x-none" sz="3600" b="1" dirty="0" smtClean="0">
                <a:solidFill>
                  <a:schemeClr val="accent5">
                    <a:lumMod val="75000"/>
                  </a:schemeClr>
                </a:solidFill>
                <a:latin typeface="American Typewriter Condensed" panose="02090606020004020304" pitchFamily="18" charset="77"/>
              </a:rPr>
              <a:t>CH</a:t>
            </a:r>
            <a:r>
              <a:rPr lang="en-US" sz="3600" b="1" dirty="0" smtClean="0">
                <a:solidFill>
                  <a:schemeClr val="accent5">
                    <a:lumMod val="75000"/>
                  </a:schemeClr>
                </a:solidFill>
                <a:latin typeface="American Typewriter Condensed" panose="02090606020004020304" pitchFamily="18" charset="77"/>
              </a:rPr>
              <a:t>Ú THÍCH</a:t>
            </a:r>
            <a:endParaRPr lang="x-none" sz="3600" b="1" dirty="0">
              <a:solidFill>
                <a:schemeClr val="accent5">
                  <a:lumMod val="75000"/>
                </a:schemeClr>
              </a:solidFill>
              <a:latin typeface="American Typewriter Condensed" panose="02090606020004020304" pitchFamily="18" charset="77"/>
            </a:endParaRPr>
          </a:p>
          <a:p>
            <a:r>
              <a:rPr lang="x-none" sz="4000" b="1" dirty="0">
                <a:solidFill>
                  <a:srgbClr val="C00000"/>
                </a:solidFill>
                <a:latin typeface="American Typewriter Condensed" panose="02090606020004020304" pitchFamily="18" charset="77"/>
              </a:rPr>
              <a:t>  1. TÁC GIẢ</a:t>
            </a:r>
          </a:p>
          <a:p>
            <a:r>
              <a:rPr lang="x-none" sz="4000" b="1" dirty="0">
                <a:solidFill>
                  <a:srgbClr val="C00000"/>
                </a:solidFill>
                <a:latin typeface="American Typewriter Condensed" panose="02090606020004020304" pitchFamily="18" charset="77"/>
              </a:rPr>
              <a:t>     </a:t>
            </a:r>
            <a:r>
              <a:rPr lang="x-none" sz="4000" b="1" dirty="0">
                <a:solidFill>
                  <a:schemeClr val="accent6">
                    <a:lumMod val="75000"/>
                  </a:schemeClr>
                </a:solidFill>
                <a:latin typeface="American Typewriter Condensed" panose="02090606020004020304" pitchFamily="18" charset="77"/>
              </a:rPr>
              <a:t>a. Tiểu sử</a:t>
            </a:r>
          </a:p>
        </p:txBody>
      </p:sp>
      <p:sp>
        <p:nvSpPr>
          <p:cNvPr id="7" name="TextBox 6">
            <a:extLst>
              <a:ext uri="{FF2B5EF4-FFF2-40B4-BE49-F238E27FC236}">
                <a16:creationId xmlns:a16="http://schemas.microsoft.com/office/drawing/2014/main" xmlns="" id="{2428F7CF-BD1F-4644-903C-4309E2697D68}"/>
              </a:ext>
            </a:extLst>
          </p:cNvPr>
          <p:cNvSpPr txBox="1"/>
          <p:nvPr/>
        </p:nvSpPr>
        <p:spPr>
          <a:xfrm>
            <a:off x="10099719" y="6477157"/>
            <a:ext cx="1973617" cy="369332"/>
          </a:xfrm>
          <a:prstGeom prst="rect">
            <a:avLst/>
          </a:prstGeom>
          <a:noFill/>
        </p:spPr>
        <p:txBody>
          <a:bodyPr wrap="none" rtlCol="0">
            <a:spAutoFit/>
          </a:bodyPr>
          <a:lstStyle/>
          <a:p>
            <a:r>
              <a:rPr lang="en-US" i="1" dirty="0">
                <a:latin typeface="AMERICAN TYPEWRITER CONDENSED" panose="02090606020004020304" pitchFamily="18" charset="77"/>
              </a:rPr>
              <a:t>N</a:t>
            </a:r>
            <a:r>
              <a:rPr lang="x-none" i="1" dirty="0">
                <a:latin typeface="AMERICAN TYPEWRITER CONDENSED" panose="02090606020004020304" pitchFamily="18" charset="77"/>
              </a:rPr>
              <a:t>guồn ảnh: Internet</a:t>
            </a:r>
          </a:p>
        </p:txBody>
      </p:sp>
    </p:spTree>
    <p:extLst>
      <p:ext uri="{BB962C8B-B14F-4D97-AF65-F5344CB8AC3E}">
        <p14:creationId xmlns:p14="http://schemas.microsoft.com/office/powerpoint/2010/main" val="3190642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animEffect transition="in" filter="barn(inVertical)">
                                      <p:cBhvr>
                                        <p:cTn id="7" dur="500"/>
                                        <p:tgtEl>
                                          <p:spTgt spid="307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18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circle(in)">
                                      <p:cBhvr>
                                        <p:cTn id="2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FB79611B-0ECD-2E40-8E60-E5447AF4816D}"/>
              </a:ext>
            </a:extLst>
          </p:cNvPr>
          <p:cNvSpPr/>
          <p:nvPr/>
        </p:nvSpPr>
        <p:spPr>
          <a:xfrm>
            <a:off x="1554242" y="2754499"/>
            <a:ext cx="9573455" cy="1695016"/>
          </a:xfrm>
          <a:prstGeom prst="rect">
            <a:avLst/>
          </a:prstGeom>
        </p:spPr>
        <p:txBody>
          <a:bodyPr wrap="none">
            <a:spAutoFit/>
          </a:bodyPr>
          <a:lstStyle/>
          <a:p>
            <a:pPr algn="just">
              <a:lnSpc>
                <a:spcPct val="150000"/>
              </a:lnSpc>
            </a:pPr>
            <a:r>
              <a:rPr lang="vi-VN" sz="2400" dirty="0">
                <a:latin typeface="American Typewriter Condensed" panose="02090606020004020304" pitchFamily="18" charset="77"/>
              </a:rPr>
              <a:t>Lão Hạc nhờ ông giáo </a:t>
            </a:r>
            <a:r>
              <a:rPr lang="vi-VN" sz="2400" b="1" dirty="0">
                <a:latin typeface="American Typewriter Condensed" panose="02090606020004020304" pitchFamily="18" charset="77"/>
              </a:rPr>
              <a:t>2 việc</a:t>
            </a:r>
            <a:r>
              <a:rPr lang="vi-VN" sz="2400" dirty="0">
                <a:latin typeface="American Typewriter Condensed" panose="02090606020004020304" pitchFamily="18" charset="77"/>
              </a:rPr>
              <a:t>:</a:t>
            </a:r>
          </a:p>
          <a:p>
            <a:pPr marL="285750" indent="-285750" algn="just">
              <a:lnSpc>
                <a:spcPct val="150000"/>
              </a:lnSpc>
              <a:buFontTx/>
              <a:buChar char="-"/>
            </a:pPr>
            <a:r>
              <a:rPr lang="vi-VN" sz="2400" dirty="0">
                <a:latin typeface="American Typewriter Condensed" panose="02090606020004020304" pitchFamily="18" charset="77"/>
              </a:rPr>
              <a:t>Giữ hộ mảnh vườn cho con lão   </a:t>
            </a:r>
            <a:r>
              <a:rPr lang="vi-VN" sz="2400" dirty="0">
                <a:latin typeface="American Typewriter Condensed" panose="02090606020004020304" pitchFamily="18" charset="77"/>
                <a:sym typeface="Wingdings" pitchFamily="2" charset="2"/>
              </a:rPr>
              <a:t> </a:t>
            </a:r>
            <a:r>
              <a:rPr lang="vi-VN" sz="2400" dirty="0">
                <a:latin typeface="American Typewriter Condensed" panose="02090606020004020304" pitchFamily="18" charset="77"/>
              </a:rPr>
              <a:t>thương con sâu sắc, đức hi sinh cao cả.</a:t>
            </a:r>
          </a:p>
          <a:p>
            <a:pPr marL="285750" indent="-285750" algn="just">
              <a:lnSpc>
                <a:spcPct val="150000"/>
              </a:lnSpc>
              <a:buFontTx/>
              <a:buChar char="-"/>
            </a:pPr>
            <a:r>
              <a:rPr lang="vi-VN" sz="2400" dirty="0">
                <a:latin typeface="American Typewriter Condensed" panose="02090606020004020304" pitchFamily="18" charset="77"/>
              </a:rPr>
              <a:t>Gửi tiền để lo ma chay cho mình </a:t>
            </a:r>
            <a:r>
              <a:rPr lang="vi-VN" sz="2400" dirty="0">
                <a:latin typeface="American Typewriter Condensed" panose="02090606020004020304" pitchFamily="18" charset="77"/>
                <a:sym typeface="Wingdings" pitchFamily="2" charset="2"/>
              </a:rPr>
              <a:t> </a:t>
            </a:r>
            <a:r>
              <a:rPr lang="vi-VN" sz="2400" dirty="0">
                <a:latin typeface="American Typewriter Condensed" panose="02090606020004020304" pitchFamily="18" charset="77"/>
              </a:rPr>
              <a:t>sự cẩn thận, chu đáo, lòng tự trọng cao</a:t>
            </a:r>
            <a:r>
              <a:rPr lang="x-none" sz="2400" dirty="0">
                <a:latin typeface="American Typewriter Condensed" panose="02090606020004020304" pitchFamily="18" charset="77"/>
              </a:rPr>
              <a:t>.</a:t>
            </a:r>
            <a:endParaRPr lang="x-none" sz="2400" dirty="0">
              <a:latin typeface="American Typewriter Condensed" panose="02090606020004020304" pitchFamily="18" charset="77"/>
              <a:ea typeface="DengXian" panose="02010600030101010101" pitchFamily="2" charset="-122"/>
              <a:cs typeface="Times New Roman" panose="02020603050405020304" pitchFamily="18" charset="0"/>
            </a:endParaRPr>
          </a:p>
        </p:txBody>
      </p:sp>
      <p:sp>
        <p:nvSpPr>
          <p:cNvPr id="6" name="TextBox 5">
            <a:extLst>
              <a:ext uri="{FF2B5EF4-FFF2-40B4-BE49-F238E27FC236}">
                <a16:creationId xmlns:a16="http://schemas.microsoft.com/office/drawing/2014/main" xmlns="" id="{2BEB1672-EC5C-5540-92EB-F69078096218}"/>
              </a:ext>
            </a:extLst>
          </p:cNvPr>
          <p:cNvSpPr txBox="1"/>
          <p:nvPr/>
        </p:nvSpPr>
        <p:spPr>
          <a:xfrm>
            <a:off x="390497" y="736031"/>
            <a:ext cx="8838564" cy="1508105"/>
          </a:xfrm>
          <a:prstGeom prst="rect">
            <a:avLst/>
          </a:prstGeom>
          <a:noFill/>
        </p:spPr>
        <p:txBody>
          <a:bodyPr wrap="square" rtlCol="0">
            <a:spAutoFit/>
          </a:bodyPr>
          <a:lstStyle/>
          <a:p>
            <a:r>
              <a:rPr lang="x-none" sz="2800" b="1" dirty="0">
                <a:solidFill>
                  <a:schemeClr val="accent5">
                    <a:lumMod val="75000"/>
                  </a:schemeClr>
                </a:solidFill>
                <a:latin typeface="American Typewriter Condensed" panose="02090606020004020304" pitchFamily="18" charset="77"/>
              </a:rPr>
              <a:t>II. ĐỌC HIỂU VĂN BẢN</a:t>
            </a:r>
          </a:p>
          <a:p>
            <a:r>
              <a:rPr lang="x-none" sz="3600" b="1" dirty="0">
                <a:solidFill>
                  <a:srgbClr val="C00000"/>
                </a:solidFill>
                <a:latin typeface="American Typewriter Condensed" panose="02090606020004020304" pitchFamily="18" charset="77"/>
              </a:rPr>
              <a:t>  </a:t>
            </a:r>
            <a:r>
              <a:rPr lang="x-none" sz="2800" b="1" dirty="0">
                <a:solidFill>
                  <a:srgbClr val="C00000"/>
                </a:solidFill>
                <a:latin typeface="American Typewriter Condensed" panose="02090606020004020304" pitchFamily="18" charset="77"/>
              </a:rPr>
              <a:t>1. HÌNH ẢNH NHÂN VẬT LÃO HẠC</a:t>
            </a:r>
          </a:p>
          <a:p>
            <a:r>
              <a:rPr lang="x-none" sz="2800" b="1" dirty="0">
                <a:solidFill>
                  <a:schemeClr val="accent6">
                    <a:lumMod val="75000"/>
                  </a:schemeClr>
                </a:solidFill>
                <a:latin typeface="American Typewriter Condensed" panose="02090606020004020304" pitchFamily="18" charset="77"/>
              </a:rPr>
              <a:t>    c. Việc nhờ cậy ông giáo</a:t>
            </a:r>
          </a:p>
        </p:txBody>
      </p:sp>
    </p:spTree>
    <p:extLst>
      <p:ext uri="{BB962C8B-B14F-4D97-AF65-F5344CB8AC3E}">
        <p14:creationId xmlns:p14="http://schemas.microsoft.com/office/powerpoint/2010/main" val="1662267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459DF59C-138F-9F40-B575-F37736330518}"/>
              </a:ext>
            </a:extLst>
          </p:cNvPr>
          <p:cNvSpPr/>
          <p:nvPr/>
        </p:nvSpPr>
        <p:spPr>
          <a:xfrm>
            <a:off x="656299" y="2758327"/>
            <a:ext cx="11166469" cy="2943947"/>
          </a:xfrm>
          <a:prstGeom prst="rect">
            <a:avLst/>
          </a:prstGeom>
        </p:spPr>
        <p:txBody>
          <a:bodyPr wrap="square">
            <a:spAutoFit/>
          </a:bodyPr>
          <a:lstStyle/>
          <a:p>
            <a:pPr marL="285750" indent="-285750" algn="just">
              <a:lnSpc>
                <a:spcPct val="200000"/>
              </a:lnSpc>
              <a:buFontTx/>
              <a:buChar char="-"/>
            </a:pPr>
            <a:r>
              <a:rPr lang="vi-VN" sz="2400" i="1" dirty="0">
                <a:latin typeface="American Typewriter Condensed" panose="02090606020004020304" pitchFamily="18" charset="77"/>
                <a:ea typeface="DengXian" panose="02010600030101010101" pitchFamily="2" charset="-122"/>
                <a:cs typeface="Times New Roman" panose="02020603050405020304" pitchFamily="18" charset="0"/>
              </a:rPr>
              <a:t>“Luôn mấy hôm, tôi thấy lão Hạc chỉ ăn khoai. Rồi thì khoai cũng hết. Bắt đầu từ đấy, lão chế tạo được món gì, ăn </a:t>
            </a:r>
            <a:r>
              <a:rPr lang="vi-VN" sz="2400" i="1" dirty="0">
                <a:latin typeface="AMERICAN TYPEWRITER CONDENSED" panose="02090606020004020304" pitchFamily="18" charset="77"/>
                <a:ea typeface="DengXian" panose="02010600030101010101" pitchFamily="2" charset="-122"/>
                <a:cs typeface="Times New Roman" panose="02020603050405020304" pitchFamily="18" charset="0"/>
              </a:rPr>
              <a:t>món ấy”</a:t>
            </a: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 </a:t>
            </a: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sym typeface="Wingdings" pitchFamily="2" charset="2"/>
              </a:rPr>
              <a:t> </a:t>
            </a:r>
            <a:r>
              <a:rPr lang="vi-VN" sz="2400" b="1" dirty="0">
                <a:latin typeface="American Typewriter Condensed" panose="02090606020004020304" pitchFamily="18" charset="77"/>
                <a:ea typeface="DengXian" panose="02010600030101010101" pitchFamily="2" charset="-122"/>
                <a:cs typeface="Times New Roman" panose="02020603050405020304" pitchFamily="18" charset="0"/>
                <a:sym typeface="Wingdings" pitchFamily="2" charset="2"/>
              </a:rPr>
              <a:t>C</a:t>
            </a:r>
            <a:r>
              <a:rPr lang="vi-VN" sz="2400" b="1" dirty="0">
                <a:latin typeface="American Typewriter Condensed" panose="02090606020004020304" pitchFamily="18" charset="77"/>
                <a:ea typeface="DengXian" panose="02010600030101010101" pitchFamily="2" charset="-122"/>
                <a:cs typeface="Times New Roman" panose="02020603050405020304" pitchFamily="18" charset="0"/>
              </a:rPr>
              <a:t>uộc sống cùng cực, khổ sở. </a:t>
            </a:r>
          </a:p>
          <a:p>
            <a:pPr marL="285750" indent="-285750" algn="just">
              <a:lnSpc>
                <a:spcPct val="200000"/>
              </a:lnSpc>
              <a:buFontTx/>
              <a:buChar char="-"/>
            </a:pP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Từ chối một cách gần như là hách dịch sự giúp đỡ của ông giáo </a:t>
            </a: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sym typeface="Wingdings" pitchFamily="2" charset="2"/>
              </a:rPr>
              <a:t> </a:t>
            </a:r>
            <a:r>
              <a:rPr lang="vi-VN" sz="2400" b="1" dirty="0">
                <a:latin typeface="American Typewriter Condensed" panose="02090606020004020304" pitchFamily="18" charset="77"/>
                <a:ea typeface="DengXian" panose="02010600030101010101" pitchFamily="2" charset="-122"/>
                <a:cs typeface="Times New Roman" panose="02020603050405020304" pitchFamily="18" charset="0"/>
                <a:sym typeface="Wingdings" pitchFamily="2" charset="2"/>
              </a:rPr>
              <a:t>G</a:t>
            </a:r>
            <a:r>
              <a:rPr lang="vi-VN" sz="2400" b="1" dirty="0">
                <a:latin typeface="American Typewriter Condensed" panose="02090606020004020304" pitchFamily="18" charset="77"/>
                <a:ea typeface="DengXian" panose="02010600030101010101" pitchFamily="2" charset="-122"/>
                <a:cs typeface="Times New Roman" panose="02020603050405020304" pitchFamily="18" charset="0"/>
              </a:rPr>
              <a:t>iàu lòng tự trọng. </a:t>
            </a:r>
          </a:p>
          <a:p>
            <a:pPr marL="285750" indent="-285750" algn="just">
              <a:lnSpc>
                <a:spcPct val="200000"/>
              </a:lnSpc>
              <a:buFontTx/>
              <a:buChar char="-"/>
            </a:pP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T</a:t>
            </a:r>
            <a:r>
              <a:rPr lang="vi-VN" sz="2400" dirty="0">
                <a:latin typeface="American Typewriter Condensed" panose="02090606020004020304" pitchFamily="18" charset="77"/>
              </a:rPr>
              <a:t>ìm đến cái chết, tự tử bằng bả chó. </a:t>
            </a:r>
            <a:endParaRPr lang="x-none" sz="2400" dirty="0">
              <a:latin typeface="American Typewriter Condensed" panose="02090606020004020304" pitchFamily="18" charset="77"/>
              <a:ea typeface="DengXian" panose="02010600030101010101" pitchFamily="2" charset="-122"/>
              <a:cs typeface="Times New Roman" panose="02020603050405020304" pitchFamily="18" charset="0"/>
            </a:endParaRPr>
          </a:p>
        </p:txBody>
      </p:sp>
      <p:sp>
        <p:nvSpPr>
          <p:cNvPr id="5" name="TextBox 4">
            <a:extLst>
              <a:ext uri="{FF2B5EF4-FFF2-40B4-BE49-F238E27FC236}">
                <a16:creationId xmlns:a16="http://schemas.microsoft.com/office/drawing/2014/main" xmlns="" id="{FCECABFD-3A10-EB40-A5A9-461DBED04031}"/>
              </a:ext>
            </a:extLst>
          </p:cNvPr>
          <p:cNvSpPr txBox="1"/>
          <p:nvPr/>
        </p:nvSpPr>
        <p:spPr>
          <a:xfrm>
            <a:off x="273539" y="438319"/>
            <a:ext cx="8838564" cy="1692771"/>
          </a:xfrm>
          <a:prstGeom prst="rect">
            <a:avLst/>
          </a:prstGeom>
          <a:noFill/>
        </p:spPr>
        <p:txBody>
          <a:bodyPr wrap="square" rtlCol="0">
            <a:spAutoFit/>
          </a:bodyPr>
          <a:lstStyle/>
          <a:p>
            <a:r>
              <a:rPr lang="x-none" sz="3200" b="1" dirty="0">
                <a:solidFill>
                  <a:schemeClr val="accent5">
                    <a:lumMod val="75000"/>
                  </a:schemeClr>
                </a:solidFill>
                <a:latin typeface="American Typewriter Condensed" panose="02090606020004020304" pitchFamily="18" charset="77"/>
              </a:rPr>
              <a:t>II. ĐỌC HIỂU VĂN BẢN</a:t>
            </a:r>
          </a:p>
          <a:p>
            <a:r>
              <a:rPr lang="x-none" sz="4000" b="1" dirty="0">
                <a:solidFill>
                  <a:srgbClr val="C00000"/>
                </a:solidFill>
                <a:latin typeface="American Typewriter Condensed" panose="02090606020004020304" pitchFamily="18" charset="77"/>
              </a:rPr>
              <a:t>  </a:t>
            </a:r>
            <a:r>
              <a:rPr lang="x-none" sz="3200" b="1" dirty="0">
                <a:solidFill>
                  <a:srgbClr val="C00000"/>
                </a:solidFill>
                <a:latin typeface="American Typewriter Condensed" panose="02090606020004020304" pitchFamily="18" charset="77"/>
              </a:rPr>
              <a:t>1. HÌNH ẢNH NHÂN VẬT LÃO HẠC</a:t>
            </a:r>
          </a:p>
          <a:p>
            <a:r>
              <a:rPr lang="x-none" sz="3200" b="1" dirty="0">
                <a:solidFill>
                  <a:schemeClr val="accent6">
                    <a:lumMod val="75000"/>
                  </a:schemeClr>
                </a:solidFill>
                <a:latin typeface="American Typewriter Condensed" panose="02090606020004020304" pitchFamily="18" charset="77"/>
              </a:rPr>
              <a:t>    d. Cuộc sống của lão Hạc sau khi bán chó</a:t>
            </a:r>
          </a:p>
        </p:txBody>
      </p:sp>
    </p:spTree>
    <p:extLst>
      <p:ext uri="{BB962C8B-B14F-4D97-AF65-F5344CB8AC3E}">
        <p14:creationId xmlns:p14="http://schemas.microsoft.com/office/powerpoint/2010/main" val="22018507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16E063EB-F9F9-0E41-9840-5DAA8F9C7FCB}"/>
              </a:ext>
            </a:extLst>
          </p:cNvPr>
          <p:cNvSpPr/>
          <p:nvPr/>
        </p:nvSpPr>
        <p:spPr>
          <a:xfrm>
            <a:off x="573143" y="2328058"/>
            <a:ext cx="6912178" cy="3276603"/>
          </a:xfrm>
          <a:prstGeom prst="rect">
            <a:avLst/>
          </a:prstGeom>
        </p:spPr>
        <p:txBody>
          <a:bodyPr wrap="square">
            <a:spAutoFit/>
          </a:bodyPr>
          <a:lstStyle/>
          <a:p>
            <a:pPr algn="just">
              <a:lnSpc>
                <a:spcPct val="150000"/>
              </a:lnSpc>
            </a:pPr>
            <a:r>
              <a:rPr lang="vi-VN" sz="2000" i="1" dirty="0">
                <a:latin typeface="AMERICAN TYPEWRITER CONDENSED" panose="02090606020004020304" pitchFamily="18" charset="77"/>
              </a:rPr>
              <a:t>“Lão Hạc đang </a:t>
            </a:r>
            <a:r>
              <a:rPr lang="vi-VN" sz="2000" b="1" i="1" dirty="0">
                <a:latin typeface="AMERICAN TYPEWRITER CONDENSED" panose="02090606020004020304" pitchFamily="18" charset="77"/>
              </a:rPr>
              <a:t>vật vả </a:t>
            </a:r>
            <a:r>
              <a:rPr lang="vi-VN" sz="2000" i="1" dirty="0">
                <a:latin typeface="AMERICAN TYPEWRITER CONDENSED" panose="02090606020004020304" pitchFamily="18" charset="77"/>
              </a:rPr>
              <a:t>trên giường, đầu tóc </a:t>
            </a:r>
            <a:r>
              <a:rPr lang="vi-VN" sz="2000" b="1" i="1" dirty="0">
                <a:latin typeface="AMERICAN TYPEWRITER CONDENSED" panose="02090606020004020304" pitchFamily="18" charset="77"/>
              </a:rPr>
              <a:t>rũ rượi</a:t>
            </a:r>
            <a:r>
              <a:rPr lang="vi-VN" sz="2000" i="1" dirty="0">
                <a:latin typeface="AMERICAN TYPEWRITER CONDENSED" panose="02090606020004020304" pitchFamily="18" charset="77"/>
              </a:rPr>
              <a:t>, quần áo </a:t>
            </a:r>
            <a:r>
              <a:rPr lang="vi-VN" sz="2000" b="1" i="1" dirty="0">
                <a:latin typeface="AMERICAN TYPEWRITER CONDENSED" panose="02090606020004020304" pitchFamily="18" charset="77"/>
              </a:rPr>
              <a:t>xộc xệch</a:t>
            </a:r>
            <a:r>
              <a:rPr lang="vi-VN" sz="2000" i="1" dirty="0">
                <a:latin typeface="AMERICAN TYPEWRITER CONDENSED" panose="02090606020004020304" pitchFamily="18" charset="77"/>
              </a:rPr>
              <a:t>, hai mắt </a:t>
            </a:r>
            <a:r>
              <a:rPr lang="vi-VN" sz="2000" b="1" i="1" dirty="0">
                <a:latin typeface="AMERICAN TYPEWRITER CONDENSED" panose="02090606020004020304" pitchFamily="18" charset="77"/>
              </a:rPr>
              <a:t>long sòng sọc</a:t>
            </a:r>
            <a:r>
              <a:rPr lang="vi-VN" sz="2000" i="1" dirty="0">
                <a:latin typeface="AMERICAN TYPEWRITER CONDENSED" panose="02090606020004020304" pitchFamily="18" charset="77"/>
              </a:rPr>
              <a:t>. Lão </a:t>
            </a:r>
            <a:r>
              <a:rPr lang="vi-VN" sz="2000" b="1" i="1" dirty="0">
                <a:latin typeface="AMERICAN TYPEWRITER CONDENSED" panose="02090606020004020304" pitchFamily="18" charset="77"/>
              </a:rPr>
              <a:t>tru tréo</a:t>
            </a:r>
            <a:r>
              <a:rPr lang="vi-VN" sz="2000" i="1" dirty="0">
                <a:latin typeface="AMERICAN TYPEWRITER CONDENSED" panose="02090606020004020304" pitchFamily="18" charset="77"/>
              </a:rPr>
              <a:t>, bọt mép sùi ra, khắp người chốc chốc lại bị </a:t>
            </a:r>
            <a:r>
              <a:rPr lang="vi-VN" sz="2000" b="1" i="1" dirty="0">
                <a:latin typeface="AMERICAN TYPEWRITER CONDENSED" panose="02090606020004020304" pitchFamily="18" charset="77"/>
              </a:rPr>
              <a:t>giật mạnh </a:t>
            </a:r>
            <a:r>
              <a:rPr lang="vi-VN" sz="2000" i="1" dirty="0">
                <a:latin typeface="AMERICAN TYPEWRITER CONDENSED" panose="02090606020004020304" pitchFamily="18" charset="77"/>
              </a:rPr>
              <a:t>một cái, </a:t>
            </a:r>
            <a:r>
              <a:rPr lang="vi-VN" sz="2000" b="1" i="1" dirty="0">
                <a:latin typeface="AMERICAN TYPEWRITER CONDENSED" panose="02090606020004020304" pitchFamily="18" charset="77"/>
              </a:rPr>
              <a:t>nảy lên</a:t>
            </a:r>
            <a:r>
              <a:rPr lang="vi-VN" sz="2000" i="1" dirty="0">
                <a:latin typeface="AMERICAN TYPEWRITER CONDENSED" panose="02090606020004020304" pitchFamily="18" charset="77"/>
              </a:rPr>
              <a:t>. Hai người đàn ông lực lưỡng phải ngồi đè lên người lão. Lão vật vã đến hai giờ đồng hồ mới chết. Cái chết thật </a:t>
            </a:r>
            <a:r>
              <a:rPr lang="vi-VN" sz="2000" b="1" i="1" dirty="0">
                <a:latin typeface="AMERICAN TYPEWRITER CONDENSED" panose="02090606020004020304" pitchFamily="18" charset="77"/>
              </a:rPr>
              <a:t>dữ dội</a:t>
            </a:r>
            <a:r>
              <a:rPr lang="vi-VN" sz="2000" i="1" dirty="0">
                <a:latin typeface="American Typewriter Condensed" panose="02090606020004020304" pitchFamily="18" charset="77"/>
              </a:rPr>
              <a:t>”</a:t>
            </a:r>
            <a:endParaRPr lang="vi-VN" sz="2000" i="1" dirty="0">
              <a:latin typeface="AMERICAN TYPEWRITER CONDENSED" panose="02090606020004020304" pitchFamily="18" charset="77"/>
              <a:ea typeface="DengXian" panose="02010600030101010101" pitchFamily="2" charset="-122"/>
              <a:cs typeface="Times New Roman" panose="02020603050405020304" pitchFamily="18" charset="0"/>
            </a:endParaRPr>
          </a:p>
          <a:p>
            <a:pPr algn="just">
              <a:lnSpc>
                <a:spcPct val="150000"/>
              </a:lnSpc>
            </a:pPr>
            <a:r>
              <a:rPr lang="vi-VN" sz="2000" b="1" dirty="0">
                <a:latin typeface="American Typewriter Condensed" panose="02090606020004020304" pitchFamily="18" charset="77"/>
                <a:ea typeface="DengXian" panose="02010600030101010101" pitchFamily="2" charset="-122"/>
                <a:cs typeface="Times New Roman" panose="02020603050405020304" pitchFamily="18" charset="0"/>
                <a:sym typeface="Wingdings" pitchFamily="2" charset="2"/>
              </a:rPr>
              <a:t> M</a:t>
            </a:r>
            <a:r>
              <a:rPr lang="vi-VN" sz="2000" b="1" dirty="0">
                <a:latin typeface="American Typewriter Condensed" panose="02090606020004020304" pitchFamily="18" charset="77"/>
              </a:rPr>
              <a:t>iêu tả rất sinh động, cụ thể, sử dụng liên tiếp từ tượng thanh, tượng hình. </a:t>
            </a:r>
            <a:endParaRPr lang="x-none" sz="2000" b="1" dirty="0">
              <a:latin typeface="American Typewriter Condensed" panose="02090606020004020304" pitchFamily="18" charset="77"/>
            </a:endParaRPr>
          </a:p>
        </p:txBody>
      </p:sp>
      <p:sp>
        <p:nvSpPr>
          <p:cNvPr id="5" name="TextBox 4">
            <a:extLst>
              <a:ext uri="{FF2B5EF4-FFF2-40B4-BE49-F238E27FC236}">
                <a16:creationId xmlns:a16="http://schemas.microsoft.com/office/drawing/2014/main" xmlns="" id="{4762414B-3E4D-934E-A104-531A5D8ABA5C}"/>
              </a:ext>
            </a:extLst>
          </p:cNvPr>
          <p:cNvSpPr txBox="1"/>
          <p:nvPr/>
        </p:nvSpPr>
        <p:spPr>
          <a:xfrm>
            <a:off x="273539" y="438319"/>
            <a:ext cx="8838564" cy="1692771"/>
          </a:xfrm>
          <a:prstGeom prst="rect">
            <a:avLst/>
          </a:prstGeom>
          <a:noFill/>
        </p:spPr>
        <p:txBody>
          <a:bodyPr wrap="square" rtlCol="0">
            <a:spAutoFit/>
          </a:bodyPr>
          <a:lstStyle/>
          <a:p>
            <a:r>
              <a:rPr lang="x-none" sz="3200" b="1" dirty="0">
                <a:solidFill>
                  <a:schemeClr val="accent5">
                    <a:lumMod val="75000"/>
                  </a:schemeClr>
                </a:solidFill>
                <a:latin typeface="American Typewriter Condensed" panose="02090606020004020304" pitchFamily="18" charset="77"/>
              </a:rPr>
              <a:t>II. ĐỌC HIỂU VĂN BẢN</a:t>
            </a:r>
          </a:p>
          <a:p>
            <a:r>
              <a:rPr lang="x-none" sz="4000" b="1" dirty="0">
                <a:solidFill>
                  <a:srgbClr val="C00000"/>
                </a:solidFill>
                <a:latin typeface="American Typewriter Condensed" panose="02090606020004020304" pitchFamily="18" charset="77"/>
              </a:rPr>
              <a:t>  </a:t>
            </a:r>
            <a:r>
              <a:rPr lang="x-none" sz="3200" b="1" dirty="0">
                <a:solidFill>
                  <a:srgbClr val="C00000"/>
                </a:solidFill>
                <a:latin typeface="American Typewriter Condensed" panose="02090606020004020304" pitchFamily="18" charset="77"/>
              </a:rPr>
              <a:t>1. HÌNH ẢNH NHÂN VẬT LÃO HẠC</a:t>
            </a:r>
          </a:p>
          <a:p>
            <a:r>
              <a:rPr lang="x-none" sz="3200" b="1" dirty="0">
                <a:solidFill>
                  <a:schemeClr val="accent6">
                    <a:lumMod val="75000"/>
                  </a:schemeClr>
                </a:solidFill>
                <a:latin typeface="American Typewriter Condensed" panose="02090606020004020304" pitchFamily="18" charset="77"/>
              </a:rPr>
              <a:t>    e. Cái chết của lão Hạc</a:t>
            </a:r>
          </a:p>
        </p:txBody>
      </p:sp>
      <p:pic>
        <p:nvPicPr>
          <p:cNvPr id="23554" name="Picture 2" descr="Top 7 Bài văn suy nghĩ về cái chết của lão Hạc trong truyện &quot;Lão Hạc&quot; của  Nam Cao - Toplist.vn">
            <a:extLst>
              <a:ext uri="{FF2B5EF4-FFF2-40B4-BE49-F238E27FC236}">
                <a16:creationId xmlns:a16="http://schemas.microsoft.com/office/drawing/2014/main" xmlns="" id="{6748D304-5A33-2D41-A4CB-E328699F7A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8214" y="2226783"/>
            <a:ext cx="3726778" cy="3021877"/>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xmlns="" id="{F7BEEBA3-4A8C-A84B-BB6B-48F73CC5B06D}"/>
              </a:ext>
            </a:extLst>
          </p:cNvPr>
          <p:cNvSpPr txBox="1"/>
          <p:nvPr/>
        </p:nvSpPr>
        <p:spPr>
          <a:xfrm>
            <a:off x="10099719" y="6477157"/>
            <a:ext cx="1973617" cy="369332"/>
          </a:xfrm>
          <a:prstGeom prst="rect">
            <a:avLst/>
          </a:prstGeom>
          <a:noFill/>
        </p:spPr>
        <p:txBody>
          <a:bodyPr wrap="none" rtlCol="0">
            <a:spAutoFit/>
          </a:bodyPr>
          <a:lstStyle/>
          <a:p>
            <a:r>
              <a:rPr lang="en-US" i="1" dirty="0">
                <a:latin typeface="AMERICAN TYPEWRITER CONDENSED" panose="02090606020004020304" pitchFamily="18" charset="77"/>
              </a:rPr>
              <a:t>N</a:t>
            </a:r>
            <a:r>
              <a:rPr lang="x-none" i="1" dirty="0">
                <a:latin typeface="AMERICAN TYPEWRITER CONDENSED" panose="02090606020004020304" pitchFamily="18" charset="77"/>
              </a:rPr>
              <a:t>guồn ảnh: Internet</a:t>
            </a:r>
          </a:p>
        </p:txBody>
      </p:sp>
    </p:spTree>
    <p:extLst>
      <p:ext uri="{BB962C8B-B14F-4D97-AF65-F5344CB8AC3E}">
        <p14:creationId xmlns:p14="http://schemas.microsoft.com/office/powerpoint/2010/main" val="3232027282"/>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fade">
                                      <p:cBhvr>
                                        <p:cTn id="7" dur="500"/>
                                        <p:tgtEl>
                                          <p:spTgt spid="2355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B8E04401-4ABC-9741-BB91-4423989B31B3}"/>
              </a:ext>
            </a:extLst>
          </p:cNvPr>
          <p:cNvSpPr/>
          <p:nvPr/>
        </p:nvSpPr>
        <p:spPr>
          <a:xfrm>
            <a:off x="3294188" y="1502493"/>
            <a:ext cx="6048451" cy="400110"/>
          </a:xfrm>
          <a:prstGeom prst="rect">
            <a:avLst/>
          </a:prstGeom>
        </p:spPr>
        <p:txBody>
          <a:bodyPr wrap="none">
            <a:spAutoFit/>
          </a:bodyPr>
          <a:lstStyle/>
          <a:p>
            <a:r>
              <a:rPr lang="vi-VN" sz="2000" b="1" dirty="0">
                <a:latin typeface="American Typewriter" panose="02090604020004020304" pitchFamily="18" charset="77"/>
                <a:ea typeface="DengXian" panose="02010600030101010101" pitchFamily="2" charset="-122"/>
                <a:cs typeface="Times New Roman" panose="02020603050405020304" pitchFamily="18" charset="0"/>
              </a:rPr>
              <a:t>Nguyên nhân và ý nghĩa cái chết của lão Hạc:</a:t>
            </a:r>
            <a:r>
              <a:rPr lang="x-none" sz="2000" b="1" dirty="0">
                <a:effectLst/>
                <a:latin typeface="American Typewriter" panose="02090604020004020304" pitchFamily="18" charset="77"/>
              </a:rPr>
              <a:t> </a:t>
            </a:r>
            <a:endParaRPr lang="x-none" sz="2000" b="1" dirty="0">
              <a:latin typeface="American Typewriter" panose="02090604020004020304" pitchFamily="18" charset="77"/>
            </a:endParaRPr>
          </a:p>
        </p:txBody>
      </p:sp>
      <p:graphicFrame>
        <p:nvGraphicFramePr>
          <p:cNvPr id="5" name="Table 4">
            <a:extLst>
              <a:ext uri="{FF2B5EF4-FFF2-40B4-BE49-F238E27FC236}">
                <a16:creationId xmlns:a16="http://schemas.microsoft.com/office/drawing/2014/main" xmlns="" id="{0B02C687-8E37-5540-8263-9D5C2D6E5720}"/>
              </a:ext>
            </a:extLst>
          </p:cNvPr>
          <p:cNvGraphicFramePr>
            <a:graphicFrameLocks noGrp="1"/>
          </p:cNvGraphicFramePr>
          <p:nvPr>
            <p:extLst>
              <p:ext uri="{D42A27DB-BD31-4B8C-83A1-F6EECF244321}">
                <p14:modId xmlns:p14="http://schemas.microsoft.com/office/powerpoint/2010/main" val="3969004979"/>
              </p:ext>
            </p:extLst>
          </p:nvPr>
        </p:nvGraphicFramePr>
        <p:xfrm>
          <a:off x="370367" y="2044665"/>
          <a:ext cx="11451266" cy="2810897"/>
        </p:xfrm>
        <a:graphic>
          <a:graphicData uri="http://schemas.openxmlformats.org/drawingml/2006/table">
            <a:tbl>
              <a:tblPr firstRow="1" firstCol="1" bandRow="1">
                <a:tableStyleId>{2D5ABB26-0587-4C30-8999-92F81FD0307C}</a:tableStyleId>
              </a:tblPr>
              <a:tblGrid>
                <a:gridCol w="5179828">
                  <a:extLst>
                    <a:ext uri="{9D8B030D-6E8A-4147-A177-3AD203B41FA5}">
                      <a16:colId xmlns:a16="http://schemas.microsoft.com/office/drawing/2014/main" xmlns="" val="3500300231"/>
                    </a:ext>
                  </a:extLst>
                </a:gridCol>
                <a:gridCol w="6271438">
                  <a:extLst>
                    <a:ext uri="{9D8B030D-6E8A-4147-A177-3AD203B41FA5}">
                      <a16:colId xmlns:a16="http://schemas.microsoft.com/office/drawing/2014/main" xmlns="" val="1457964475"/>
                    </a:ext>
                  </a:extLst>
                </a:gridCol>
              </a:tblGrid>
              <a:tr h="350874">
                <a:tc>
                  <a:txBody>
                    <a:bodyPr/>
                    <a:lstStyle/>
                    <a:p>
                      <a:pPr algn="ctr">
                        <a:lnSpc>
                          <a:spcPct val="100000"/>
                        </a:lnSpc>
                      </a:pPr>
                      <a:r>
                        <a:rPr lang="vi-VN" sz="1800" b="1" i="0" dirty="0">
                          <a:effectLst/>
                          <a:latin typeface="American Typewriter Condensed" panose="02090606020004020304" pitchFamily="18" charset="77"/>
                        </a:rPr>
                        <a:t>Nguyên nhân</a:t>
                      </a:r>
                      <a:endParaRPr lang="x-none" sz="1800" b="1" i="0" dirty="0">
                        <a:effectLst/>
                        <a:latin typeface="American Typewriter Condensed" panose="02090606020004020304" pitchFamily="18" charset="77"/>
                        <a:ea typeface="DengXia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lnSpc>
                          <a:spcPct val="100000"/>
                        </a:lnSpc>
                      </a:pPr>
                      <a:r>
                        <a:rPr lang="vi-VN" sz="1800" b="1" i="0" dirty="0">
                          <a:effectLst/>
                          <a:latin typeface="American Typewriter Condensed" panose="02090606020004020304" pitchFamily="18" charset="77"/>
                        </a:rPr>
                        <a:t>Ý nghĩa</a:t>
                      </a:r>
                      <a:endParaRPr lang="x-none" sz="1800" b="1" i="0" dirty="0">
                        <a:effectLst/>
                        <a:latin typeface="American Typewriter Condensed" panose="02090606020004020304" pitchFamily="18" charset="77"/>
                        <a:ea typeface="DengXia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xmlns="" val="1866944318"/>
                  </a:ext>
                </a:extLst>
              </a:tr>
              <a:tr h="402623">
                <a:tc>
                  <a:txBody>
                    <a:bodyPr/>
                    <a:lstStyle/>
                    <a:p>
                      <a:pPr algn="just">
                        <a:lnSpc>
                          <a:spcPct val="100000"/>
                        </a:lnSpc>
                      </a:pPr>
                      <a:r>
                        <a:rPr lang="vi-VN" sz="1800" b="1" i="0" dirty="0">
                          <a:effectLst/>
                          <a:latin typeface="American Typewriter Condensed" panose="02090606020004020304" pitchFamily="18" charset="77"/>
                        </a:rPr>
                        <a:t>Trực tiếp: </a:t>
                      </a:r>
                      <a:r>
                        <a:rPr lang="vi-VN" sz="1800" b="0" i="0" dirty="0">
                          <a:effectLst/>
                          <a:latin typeface="American Typewriter Condensed" panose="02090606020004020304" pitchFamily="18" charset="77"/>
                        </a:rPr>
                        <a:t>Tự tử bằng bả chó</a:t>
                      </a:r>
                      <a:endParaRPr lang="x-none" sz="1800" b="0" i="0" dirty="0">
                        <a:effectLst/>
                        <a:latin typeface="American Typewriter Condensed" panose="02090606020004020304" pitchFamily="18" charset="77"/>
                        <a:ea typeface="DengXia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just">
                        <a:lnSpc>
                          <a:spcPct val="100000"/>
                        </a:lnSpc>
                      </a:pPr>
                      <a:r>
                        <a:rPr lang="vi-VN" sz="1800" b="0" i="0" dirty="0">
                          <a:effectLst/>
                          <a:latin typeface="American Typewriter Condensed" panose="02090606020004020304" pitchFamily="18" charset="77"/>
                        </a:rPr>
                        <a:t> Cách giải thoát bi thảm</a:t>
                      </a:r>
                      <a:endParaRPr lang="x-none" sz="1800" b="0" i="0" dirty="0">
                        <a:effectLst/>
                        <a:latin typeface="American Typewriter Condensed" panose="02090606020004020304" pitchFamily="18" charset="77"/>
                        <a:ea typeface="DengXia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3498178498"/>
                  </a:ext>
                </a:extLst>
              </a:tr>
              <a:tr h="0">
                <a:tc>
                  <a:txBody>
                    <a:bodyPr/>
                    <a:lstStyle/>
                    <a:p>
                      <a:pPr algn="just">
                        <a:lnSpc>
                          <a:spcPct val="150000"/>
                        </a:lnSpc>
                      </a:pPr>
                      <a:r>
                        <a:rPr lang="vi-VN" sz="1800" b="1" i="0" dirty="0">
                          <a:effectLst/>
                          <a:latin typeface="American Typewriter Condensed" panose="02090606020004020304" pitchFamily="18" charset="77"/>
                        </a:rPr>
                        <a:t>Sâu xa:</a:t>
                      </a:r>
                      <a:endParaRPr lang="x-none" sz="1800" b="1" i="0" dirty="0">
                        <a:effectLst/>
                        <a:latin typeface="American Typewriter Condensed" panose="02090606020004020304" pitchFamily="18" charset="77"/>
                      </a:endParaRPr>
                    </a:p>
                    <a:p>
                      <a:pPr algn="just">
                        <a:lnSpc>
                          <a:spcPct val="150000"/>
                        </a:lnSpc>
                      </a:pPr>
                      <a:r>
                        <a:rPr lang="vi-VN" sz="1800" b="0" i="0" dirty="0">
                          <a:effectLst/>
                          <a:latin typeface="American Typewriter Condensed" panose="02090606020004020304" pitchFamily="18" charset="77"/>
                        </a:rPr>
                        <a:t>- Tình cảnh đói khổ, túng quẫn, cùng cực đẩy lão Hạc tìm đến cái chết như một sự tự giải thoát.</a:t>
                      </a:r>
                      <a:endParaRPr lang="x-none" sz="1800" b="0" i="0" dirty="0">
                        <a:effectLst/>
                        <a:latin typeface="American Typewriter Condensed" panose="02090606020004020304" pitchFamily="18" charset="77"/>
                      </a:endParaRPr>
                    </a:p>
                    <a:p>
                      <a:pPr algn="just">
                        <a:lnSpc>
                          <a:spcPct val="150000"/>
                        </a:lnSpc>
                      </a:pPr>
                      <a:r>
                        <a:rPr lang="vi-VN" sz="1800" b="0" i="0" dirty="0">
                          <a:effectLst/>
                          <a:latin typeface="American Typewriter Condensed" panose="02090606020004020304" pitchFamily="18" charset="77"/>
                        </a:rPr>
                        <a:t>- Lòng thương con âm thầm, lớn lao.</a:t>
                      </a:r>
                    </a:p>
                    <a:p>
                      <a:pPr algn="just">
                        <a:lnSpc>
                          <a:spcPct val="150000"/>
                        </a:lnSpc>
                      </a:pPr>
                      <a:r>
                        <a:rPr lang="vi-VN" sz="1800" b="0" i="0" dirty="0">
                          <a:effectLst/>
                          <a:latin typeface="American Typewriter Condensed" panose="02090606020004020304" pitchFamily="18" charset="77"/>
                        </a:rPr>
                        <a:t>- Lòng tự trọng đáng kính.</a:t>
                      </a:r>
                      <a:endParaRPr lang="x-none" sz="1800" b="0" i="0" dirty="0">
                        <a:effectLst/>
                        <a:latin typeface="American Typewriter Condensed" panose="02090606020004020304" pitchFamily="18" charset="77"/>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just">
                        <a:lnSpc>
                          <a:spcPct val="150000"/>
                        </a:lnSpc>
                      </a:pPr>
                      <a:r>
                        <a:rPr lang="vi-VN" sz="1800" b="0" i="0" dirty="0">
                          <a:effectLst/>
                          <a:latin typeface="American Typewriter Condensed" panose="02090606020004020304" pitchFamily="18" charset="77"/>
                        </a:rPr>
                        <a:t> </a:t>
                      </a:r>
                      <a:endParaRPr lang="x-none" sz="1800" b="0" i="0" dirty="0">
                        <a:effectLst/>
                        <a:latin typeface="American Typewriter Condensed" panose="02090606020004020304" pitchFamily="18" charset="77"/>
                      </a:endParaRPr>
                    </a:p>
                    <a:p>
                      <a:pPr algn="just">
                        <a:lnSpc>
                          <a:spcPct val="150000"/>
                        </a:lnSpc>
                      </a:pPr>
                      <a:r>
                        <a:rPr lang="vi-VN" sz="1800" b="0" i="0" dirty="0">
                          <a:effectLst/>
                          <a:latin typeface="American Typewriter Condensed" panose="02090606020004020304" pitchFamily="18" charset="77"/>
                        </a:rPr>
                        <a:t>- Phản ánh số phận cùng cực.</a:t>
                      </a:r>
                      <a:endParaRPr lang="x-none" sz="1800" b="0" i="0" dirty="0">
                        <a:effectLst/>
                        <a:latin typeface="American Typewriter Condensed" panose="02090606020004020304" pitchFamily="18" charset="77"/>
                      </a:endParaRPr>
                    </a:p>
                    <a:p>
                      <a:pPr algn="just">
                        <a:lnSpc>
                          <a:spcPct val="150000"/>
                        </a:lnSpc>
                      </a:pPr>
                      <a:r>
                        <a:rPr lang="vi-VN" sz="1800" b="0" i="0" dirty="0">
                          <a:effectLst/>
                          <a:latin typeface="American Typewriter Condensed" panose="02090606020004020304" pitchFamily="18" charset="77"/>
                        </a:rPr>
                        <a:t>- Tố cáo chế độ xã hội thực dân nửa phong kiến.</a:t>
                      </a:r>
                      <a:endParaRPr lang="x-none" sz="1800" b="0" i="0" dirty="0">
                        <a:effectLst/>
                        <a:latin typeface="American Typewriter Condensed" panose="02090606020004020304" pitchFamily="18" charset="77"/>
                      </a:endParaRPr>
                    </a:p>
                    <a:p>
                      <a:pPr algn="just">
                        <a:lnSpc>
                          <a:spcPct val="150000"/>
                        </a:lnSpc>
                      </a:pPr>
                      <a:r>
                        <a:rPr lang="vi-VN" sz="1800" b="0" i="0" dirty="0">
                          <a:effectLst/>
                          <a:latin typeface="American Typewriter Condensed" panose="02090606020004020304" pitchFamily="18" charset="77"/>
                        </a:rPr>
                        <a:t>- Ca ngợi, khẳng định phẩm chất cao đẹp của người nông dân nghèo. </a:t>
                      </a:r>
                      <a:endParaRPr lang="x-none" sz="1800" b="0" i="0" dirty="0">
                        <a:effectLst/>
                        <a:latin typeface="American Typewriter Condensed" panose="02090606020004020304" pitchFamily="18" charset="77"/>
                      </a:endParaRPr>
                    </a:p>
                    <a:p>
                      <a:pPr algn="just">
                        <a:lnSpc>
                          <a:spcPct val="150000"/>
                        </a:lnSpc>
                      </a:pPr>
                      <a:r>
                        <a:rPr lang="vi-VN" sz="1800" b="0" i="0" dirty="0">
                          <a:effectLst/>
                          <a:latin typeface="American Typewriter Condensed" panose="02090606020004020304" pitchFamily="18" charset="77"/>
                        </a:rPr>
                        <a:t>- Làm tăng sức ám ảnh, hấp dẫn và khiến người đọc cảm động hơn.</a:t>
                      </a:r>
                      <a:endParaRPr lang="x-none" sz="1800" b="0" i="0" dirty="0">
                        <a:effectLst/>
                        <a:latin typeface="American Typewriter Condensed" panose="02090606020004020304" pitchFamily="18" charset="77"/>
                        <a:ea typeface="DengXia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2534931585"/>
                  </a:ext>
                </a:extLst>
              </a:tr>
            </a:tbl>
          </a:graphicData>
        </a:graphic>
      </p:graphicFrame>
      <p:sp>
        <p:nvSpPr>
          <p:cNvPr id="6" name="Rectangle 5">
            <a:extLst>
              <a:ext uri="{FF2B5EF4-FFF2-40B4-BE49-F238E27FC236}">
                <a16:creationId xmlns:a16="http://schemas.microsoft.com/office/drawing/2014/main" xmlns="" id="{FB957095-5221-8947-BC3C-DE63F9143E41}"/>
              </a:ext>
            </a:extLst>
          </p:cNvPr>
          <p:cNvSpPr/>
          <p:nvPr/>
        </p:nvSpPr>
        <p:spPr>
          <a:xfrm>
            <a:off x="1303391" y="5052188"/>
            <a:ext cx="10668000" cy="1488228"/>
          </a:xfrm>
          <a:prstGeom prst="rect">
            <a:avLst/>
          </a:prstGeom>
        </p:spPr>
        <p:txBody>
          <a:bodyPr wrap="square">
            <a:spAutoFit/>
          </a:bodyPr>
          <a:lstStyle/>
          <a:p>
            <a:pPr algn="just">
              <a:lnSpc>
                <a:spcPct val="115000"/>
              </a:lnSpc>
            </a:pPr>
            <a:r>
              <a:rPr lang="vi-VN" sz="2000" b="1" dirty="0">
                <a:latin typeface="American Typewriter Condensed" panose="02090606020004020304" pitchFamily="18" charset="77"/>
                <a:ea typeface="DengXian" panose="02010600030101010101" pitchFamily="2" charset="-122"/>
                <a:cs typeface="Times New Roman" panose="02020603050405020304" pitchFamily="18" charset="0"/>
              </a:rPr>
              <a:t>Lão Hạc có:</a:t>
            </a:r>
            <a:endParaRPr lang="x-none" sz="2000" b="1"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15000"/>
              </a:lnSpc>
            </a:pPr>
            <a:r>
              <a:rPr lang="vi-VN" sz="2000" b="1" dirty="0">
                <a:latin typeface="American Typewriter Condensed" panose="02090606020004020304" pitchFamily="18" charset="77"/>
                <a:ea typeface="DengXian" panose="02010600030101010101" pitchFamily="2" charset="-122"/>
                <a:cs typeface="Times New Roman" panose="02020603050405020304" pitchFamily="18" charset="0"/>
              </a:rPr>
              <a:t>- Cuộc đời đau khổ và bất hạnh. </a:t>
            </a:r>
            <a:endParaRPr lang="x-none" sz="2000" b="1"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15000"/>
              </a:lnSpc>
            </a:pPr>
            <a:r>
              <a:rPr lang="vi-VN" sz="2000" b="1" dirty="0">
                <a:latin typeface="American Typewriter Condensed" panose="02090606020004020304" pitchFamily="18" charset="77"/>
                <a:ea typeface="DengXian" panose="02010600030101010101" pitchFamily="2" charset="-122"/>
                <a:cs typeface="Times New Roman" panose="02020603050405020304" pitchFamily="18" charset="0"/>
              </a:rPr>
              <a:t>- Phẩm chất tốt đẹp: hiền lành, chất phác, vị tha, nhân hậu, trong sạch, giàu lòng tự trọng.</a:t>
            </a:r>
            <a:endParaRPr lang="x-none" sz="2000" b="1"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15000"/>
              </a:lnSpc>
            </a:pPr>
            <a:r>
              <a:rPr lang="vi-VN" sz="2000" b="1" dirty="0">
                <a:latin typeface="American Typewriter Condensed" panose="02090606020004020304" pitchFamily="18" charset="77"/>
                <a:ea typeface="DengXian" panose="02010600030101010101" pitchFamily="2" charset="-122"/>
                <a:cs typeface="Times New Roman" panose="02020603050405020304" pitchFamily="18" charset="0"/>
                <a:sym typeface="Wingdings" pitchFamily="2" charset="2"/>
              </a:rPr>
              <a:t> L</a:t>
            </a:r>
            <a:r>
              <a:rPr lang="vi-VN" sz="2000" b="1" dirty="0">
                <a:latin typeface="American Typewriter Condensed" panose="02090606020004020304" pitchFamily="18" charset="77"/>
                <a:ea typeface="DengXian" panose="02010600030101010101" pitchFamily="2" charset="-122"/>
                <a:cs typeface="Times New Roman" panose="02020603050405020304" pitchFamily="18" charset="0"/>
              </a:rPr>
              <a:t>à điển hình của người nông dân Việt Nam trước cách mạng tháng Tám </a:t>
            </a:r>
            <a:endParaRPr lang="x-none" sz="2000" b="1" dirty="0">
              <a:latin typeface="American Typewriter Condensed" panose="02090606020004020304" pitchFamily="18" charset="77"/>
            </a:endParaRPr>
          </a:p>
        </p:txBody>
      </p:sp>
      <p:sp>
        <p:nvSpPr>
          <p:cNvPr id="7" name="TextBox 6">
            <a:extLst>
              <a:ext uri="{FF2B5EF4-FFF2-40B4-BE49-F238E27FC236}">
                <a16:creationId xmlns:a16="http://schemas.microsoft.com/office/drawing/2014/main" xmlns="" id="{8B45DF38-E612-CB48-BBBA-274AFD356261}"/>
              </a:ext>
            </a:extLst>
          </p:cNvPr>
          <p:cNvSpPr txBox="1"/>
          <p:nvPr/>
        </p:nvSpPr>
        <p:spPr>
          <a:xfrm>
            <a:off x="231009" y="83361"/>
            <a:ext cx="8838564" cy="1323439"/>
          </a:xfrm>
          <a:prstGeom prst="rect">
            <a:avLst/>
          </a:prstGeom>
          <a:noFill/>
        </p:spPr>
        <p:txBody>
          <a:bodyPr wrap="square" rtlCol="0">
            <a:spAutoFit/>
          </a:bodyPr>
          <a:lstStyle/>
          <a:p>
            <a:r>
              <a:rPr lang="x-none" sz="2400" b="1" dirty="0">
                <a:solidFill>
                  <a:schemeClr val="accent5">
                    <a:lumMod val="75000"/>
                  </a:schemeClr>
                </a:solidFill>
                <a:latin typeface="American Typewriter Condensed" panose="02090606020004020304" pitchFamily="18" charset="77"/>
              </a:rPr>
              <a:t>II. ĐỌC HIỂU VĂN BẢN</a:t>
            </a:r>
          </a:p>
          <a:p>
            <a:r>
              <a:rPr lang="x-none" sz="3200" b="1" dirty="0">
                <a:solidFill>
                  <a:srgbClr val="C00000"/>
                </a:solidFill>
                <a:latin typeface="American Typewriter Condensed" panose="02090606020004020304" pitchFamily="18" charset="77"/>
              </a:rPr>
              <a:t>  </a:t>
            </a:r>
            <a:r>
              <a:rPr lang="x-none" sz="2400" b="1" dirty="0">
                <a:solidFill>
                  <a:srgbClr val="C00000"/>
                </a:solidFill>
                <a:latin typeface="American Typewriter Condensed" panose="02090606020004020304" pitchFamily="18" charset="77"/>
              </a:rPr>
              <a:t>1. HÌNH ẢNH NHÂN VẬT LÃO HẠC</a:t>
            </a:r>
          </a:p>
          <a:p>
            <a:r>
              <a:rPr lang="x-none" sz="2400" b="1" dirty="0">
                <a:solidFill>
                  <a:schemeClr val="accent6">
                    <a:lumMod val="75000"/>
                  </a:schemeClr>
                </a:solidFill>
                <a:latin typeface="American Typewriter Condensed" panose="02090606020004020304" pitchFamily="18" charset="77"/>
              </a:rPr>
              <a:t>    e. Cái chết của lão Hạc</a:t>
            </a:r>
          </a:p>
        </p:txBody>
      </p:sp>
    </p:spTree>
    <p:extLst>
      <p:ext uri="{BB962C8B-B14F-4D97-AF65-F5344CB8AC3E}">
        <p14:creationId xmlns:p14="http://schemas.microsoft.com/office/powerpoint/2010/main" val="3740081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B07ABB1E-5DD6-2F41-9B88-30D177FCF38E}"/>
              </a:ext>
            </a:extLst>
          </p:cNvPr>
          <p:cNvSpPr/>
          <p:nvPr/>
        </p:nvSpPr>
        <p:spPr>
          <a:xfrm>
            <a:off x="408960" y="2291815"/>
            <a:ext cx="6309486" cy="2805448"/>
          </a:xfrm>
          <a:prstGeom prst="rect">
            <a:avLst/>
          </a:prstGeom>
        </p:spPr>
        <p:txBody>
          <a:bodyPr wrap="square">
            <a:spAutoFit/>
          </a:bodyPr>
          <a:lstStyle/>
          <a:p>
            <a:pPr indent="457200" algn="just">
              <a:lnSpc>
                <a:spcPct val="150000"/>
              </a:lnSpc>
            </a:pP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 Chứng kiến, tham gia và kể lại câu chuyện. </a:t>
            </a:r>
            <a:endParaRPr lang="x-none" sz="24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50000"/>
              </a:lnSpc>
            </a:pP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 Là một người trí thức nghèo, giàu tình thương và lòng tự trọng, được mọi người kiêng nể.</a:t>
            </a:r>
            <a:endParaRPr lang="x-none" sz="24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50000"/>
              </a:lnSpc>
            </a:pP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 Là người hàng xóm gần gũi, thân thiết với lão Hạc. </a:t>
            </a:r>
            <a:endParaRPr lang="x-none" sz="2400" dirty="0">
              <a:latin typeface="American Typewriter Condensed" panose="02090606020004020304" pitchFamily="18" charset="77"/>
              <a:ea typeface="DengXian" panose="02010600030101010101" pitchFamily="2" charset="-122"/>
              <a:cs typeface="Times New Roman" panose="02020603050405020304" pitchFamily="18" charset="0"/>
            </a:endParaRPr>
          </a:p>
        </p:txBody>
      </p:sp>
      <p:sp>
        <p:nvSpPr>
          <p:cNvPr id="7" name="TextBox 6">
            <a:extLst>
              <a:ext uri="{FF2B5EF4-FFF2-40B4-BE49-F238E27FC236}">
                <a16:creationId xmlns:a16="http://schemas.microsoft.com/office/drawing/2014/main" xmlns="" id="{EEEA55CE-C84D-4947-956A-86BCD062E58C}"/>
              </a:ext>
            </a:extLst>
          </p:cNvPr>
          <p:cNvSpPr txBox="1"/>
          <p:nvPr/>
        </p:nvSpPr>
        <p:spPr>
          <a:xfrm>
            <a:off x="156581" y="508664"/>
            <a:ext cx="8838564" cy="1508105"/>
          </a:xfrm>
          <a:prstGeom prst="rect">
            <a:avLst/>
          </a:prstGeom>
          <a:noFill/>
        </p:spPr>
        <p:txBody>
          <a:bodyPr wrap="square" rtlCol="0">
            <a:spAutoFit/>
          </a:bodyPr>
          <a:lstStyle/>
          <a:p>
            <a:r>
              <a:rPr lang="x-none" sz="2800" b="1" dirty="0">
                <a:solidFill>
                  <a:schemeClr val="accent5">
                    <a:lumMod val="75000"/>
                  </a:schemeClr>
                </a:solidFill>
                <a:latin typeface="American Typewriter Condensed" panose="02090606020004020304" pitchFamily="18" charset="77"/>
              </a:rPr>
              <a:t>II. ĐỌC HIỂU VĂN BẢN</a:t>
            </a:r>
          </a:p>
          <a:p>
            <a:r>
              <a:rPr lang="x-none" sz="3600" b="1" dirty="0">
                <a:solidFill>
                  <a:srgbClr val="C00000"/>
                </a:solidFill>
                <a:latin typeface="American Typewriter Condensed" panose="02090606020004020304" pitchFamily="18" charset="77"/>
              </a:rPr>
              <a:t>  </a:t>
            </a:r>
            <a:r>
              <a:rPr lang="x-none" sz="2800" b="1" dirty="0">
                <a:solidFill>
                  <a:srgbClr val="C00000"/>
                </a:solidFill>
                <a:latin typeface="American Typewriter Condensed" panose="02090606020004020304" pitchFamily="18" charset="77"/>
              </a:rPr>
              <a:t>1. HÌNH ẢNH NHÂN VẬT ÔNG GIÁO</a:t>
            </a:r>
          </a:p>
          <a:p>
            <a:r>
              <a:rPr lang="x-none" sz="2800" b="1" dirty="0">
                <a:solidFill>
                  <a:schemeClr val="accent6">
                    <a:lumMod val="75000"/>
                  </a:schemeClr>
                </a:solidFill>
                <a:latin typeface="American Typewriter Condensed" panose="02090606020004020304" pitchFamily="18" charset="77"/>
              </a:rPr>
              <a:t>    a. Vai trò của ông giáo</a:t>
            </a:r>
          </a:p>
        </p:txBody>
      </p:sp>
      <p:pic>
        <p:nvPicPr>
          <p:cNvPr id="24578" name="Picture 2" descr="Hình ảnh ông giáo nghèo trong truyện ngắn Lão Hạc">
            <a:extLst>
              <a:ext uri="{FF2B5EF4-FFF2-40B4-BE49-F238E27FC236}">
                <a16:creationId xmlns:a16="http://schemas.microsoft.com/office/drawing/2014/main" xmlns="" id="{133C9AC5-29A1-8747-9430-AC71AA8950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0466" y="744909"/>
            <a:ext cx="4341038" cy="2955749"/>
          </a:xfrm>
          <a:prstGeom prst="rect">
            <a:avLst/>
          </a:prstGeom>
          <a:noFill/>
          <a:extLst>
            <a:ext uri="{909E8E84-426E-40DD-AFC4-6F175D3DCCD1}">
              <a14:hiddenFill xmlns:a14="http://schemas.microsoft.com/office/drawing/2010/main">
                <a:solidFill>
                  <a:srgbClr val="FFFFFF"/>
                </a:solidFill>
              </a14:hiddenFill>
            </a:ext>
          </a:extLst>
        </p:spPr>
      </p:pic>
      <p:pic>
        <p:nvPicPr>
          <p:cNvPr id="24580" name="Picture 4" descr="Top 10 bài văn phân tích nhân vật Ông giáo trong truyện ngắn &quot;Lão Hạc&quot; của  Nam Cao - Toplist.vn">
            <a:extLst>
              <a:ext uri="{FF2B5EF4-FFF2-40B4-BE49-F238E27FC236}">
                <a16:creationId xmlns:a16="http://schemas.microsoft.com/office/drawing/2014/main" xmlns="" id="{3398E6BB-0C86-B646-9706-8816D2F3A5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80645" y="3429000"/>
            <a:ext cx="3429000" cy="23749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xmlns="" id="{DE06E678-850C-C54C-8F96-4ACD9D375262}"/>
              </a:ext>
            </a:extLst>
          </p:cNvPr>
          <p:cNvSpPr txBox="1"/>
          <p:nvPr/>
        </p:nvSpPr>
        <p:spPr>
          <a:xfrm>
            <a:off x="10099719" y="6477157"/>
            <a:ext cx="1973617" cy="369332"/>
          </a:xfrm>
          <a:prstGeom prst="rect">
            <a:avLst/>
          </a:prstGeom>
          <a:noFill/>
        </p:spPr>
        <p:txBody>
          <a:bodyPr wrap="none" rtlCol="0">
            <a:spAutoFit/>
          </a:bodyPr>
          <a:lstStyle/>
          <a:p>
            <a:r>
              <a:rPr lang="en-US" i="1" dirty="0">
                <a:latin typeface="AMERICAN TYPEWRITER CONDENSED" panose="02090606020004020304" pitchFamily="18" charset="77"/>
              </a:rPr>
              <a:t>N</a:t>
            </a:r>
            <a:r>
              <a:rPr lang="x-none" i="1" dirty="0">
                <a:latin typeface="AMERICAN TYPEWRITER CONDENSED" panose="02090606020004020304" pitchFamily="18" charset="77"/>
              </a:rPr>
              <a:t>guồn ảnh: Internet</a:t>
            </a:r>
          </a:p>
        </p:txBody>
      </p:sp>
    </p:spTree>
    <p:extLst>
      <p:ext uri="{BB962C8B-B14F-4D97-AF65-F5344CB8AC3E}">
        <p14:creationId xmlns:p14="http://schemas.microsoft.com/office/powerpoint/2010/main" val="1806956156"/>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4578"/>
                                        </p:tgtEl>
                                        <p:attrNameLst>
                                          <p:attrName>style.visibility</p:attrName>
                                        </p:attrNameLst>
                                      </p:cBhvr>
                                      <p:to>
                                        <p:strVal val="visible"/>
                                      </p:to>
                                    </p:set>
                                    <p:animEffect transition="in" filter="circle(in)">
                                      <p:cBhvr>
                                        <p:cTn id="7" dur="2000"/>
                                        <p:tgtEl>
                                          <p:spTgt spid="24578"/>
                                        </p:tgtEl>
                                      </p:cBhvr>
                                    </p:animEffect>
                                  </p:childTnLst>
                                </p:cTn>
                              </p:par>
                              <p:par>
                                <p:cTn id="8" presetID="6" presetClass="entr" presetSubtype="16" fill="hold" nodeType="withEffect">
                                  <p:stCondLst>
                                    <p:cond delay="0"/>
                                  </p:stCondLst>
                                  <p:childTnLst>
                                    <p:set>
                                      <p:cBhvr>
                                        <p:cTn id="9" dur="1" fill="hold">
                                          <p:stCondLst>
                                            <p:cond delay="0"/>
                                          </p:stCondLst>
                                        </p:cTn>
                                        <p:tgtEl>
                                          <p:spTgt spid="24580"/>
                                        </p:tgtEl>
                                        <p:attrNameLst>
                                          <p:attrName>style.visibility</p:attrName>
                                        </p:attrNameLst>
                                      </p:cBhvr>
                                      <p:to>
                                        <p:strVal val="visible"/>
                                      </p:to>
                                    </p:set>
                                    <p:animEffect transition="in" filter="circle(in)">
                                      <p:cBhvr>
                                        <p:cTn id="10" dur="2000"/>
                                        <p:tgtEl>
                                          <p:spTgt spid="24580"/>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xmlns="" id="{391D99EE-EFE8-FF49-8125-FBED6BCCEC7D}"/>
              </a:ext>
            </a:extLst>
          </p:cNvPr>
          <p:cNvGraphicFramePr>
            <a:graphicFrameLocks noGrp="1"/>
          </p:cNvGraphicFramePr>
          <p:nvPr>
            <p:extLst>
              <p:ext uri="{D42A27DB-BD31-4B8C-83A1-F6EECF244321}">
                <p14:modId xmlns:p14="http://schemas.microsoft.com/office/powerpoint/2010/main" val="1686932302"/>
              </p:ext>
            </p:extLst>
          </p:nvPr>
        </p:nvGraphicFramePr>
        <p:xfrm>
          <a:off x="627270" y="1947637"/>
          <a:ext cx="10937460" cy="4526280"/>
        </p:xfrm>
        <a:graphic>
          <a:graphicData uri="http://schemas.openxmlformats.org/drawingml/2006/table">
            <a:tbl>
              <a:tblPr firstRow="1" firstCol="1" bandRow="1">
                <a:tableStyleId>{2D5ABB26-0587-4C30-8999-92F81FD0307C}</a:tableStyleId>
              </a:tblPr>
              <a:tblGrid>
                <a:gridCol w="4143255">
                  <a:extLst>
                    <a:ext uri="{9D8B030D-6E8A-4147-A177-3AD203B41FA5}">
                      <a16:colId xmlns:a16="http://schemas.microsoft.com/office/drawing/2014/main" xmlns="" val="2180250783"/>
                    </a:ext>
                  </a:extLst>
                </a:gridCol>
                <a:gridCol w="6794205">
                  <a:extLst>
                    <a:ext uri="{9D8B030D-6E8A-4147-A177-3AD203B41FA5}">
                      <a16:colId xmlns:a16="http://schemas.microsoft.com/office/drawing/2014/main" xmlns="" val="2213610148"/>
                    </a:ext>
                  </a:extLst>
                </a:gridCol>
              </a:tblGrid>
              <a:tr h="0">
                <a:tc>
                  <a:txBody>
                    <a:bodyPr/>
                    <a:lstStyle/>
                    <a:p>
                      <a:pPr algn="just">
                        <a:lnSpc>
                          <a:spcPct val="150000"/>
                        </a:lnSpc>
                      </a:pPr>
                      <a:r>
                        <a:rPr lang="vi-VN" sz="1800" b="0" i="1" dirty="0">
                          <a:effectLst/>
                          <a:latin typeface="American Typewriter Condensed" panose="02090606020004020304" pitchFamily="18" charset="77"/>
                        </a:rPr>
                        <a:t>Khi nghe lão Hạc kể lại chuyện bán chó:</a:t>
                      </a:r>
                      <a:endParaRPr lang="x-none" sz="1800" b="0" i="1" dirty="0">
                        <a:effectLst/>
                        <a:latin typeface="AMERICAN TYPEWRITER CONDENSED" panose="02090606020004020304" pitchFamily="18" charset="77"/>
                        <a:ea typeface="DengXia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just">
                        <a:lnSpc>
                          <a:spcPct val="150000"/>
                        </a:lnSpc>
                      </a:pPr>
                      <a:r>
                        <a:rPr lang="vi-VN" sz="1800" b="0" i="0" dirty="0">
                          <a:effectLst/>
                          <a:latin typeface="American Typewriter Condensed" panose="02090606020004020304" pitchFamily="18" charset="77"/>
                        </a:rPr>
                        <a:t>     Ban đầu: thờ ơ, dửng dưng.</a:t>
                      </a:r>
                      <a:endParaRPr lang="x-none" sz="1800" b="0" i="0" dirty="0">
                        <a:effectLst/>
                        <a:latin typeface="American Typewriter Condensed" panose="02090606020004020304" pitchFamily="18" charset="77"/>
                      </a:endParaRPr>
                    </a:p>
                    <a:p>
                      <a:pPr algn="just">
                        <a:lnSpc>
                          <a:spcPct val="150000"/>
                        </a:lnSpc>
                      </a:pPr>
                      <a:r>
                        <a:rPr lang="vi-VN" sz="1800" b="0" i="0" dirty="0">
                          <a:effectLst/>
                          <a:latin typeface="American Typewriter Condensed" panose="02090606020004020304" pitchFamily="18" charset="77"/>
                        </a:rPr>
                        <a:t>     Sau đó:</a:t>
                      </a:r>
                      <a:endParaRPr lang="x-none" sz="1800" b="0" i="0" dirty="0">
                        <a:effectLst/>
                        <a:latin typeface="American Typewriter Condensed" panose="02090606020004020304" pitchFamily="18" charset="77"/>
                      </a:endParaRPr>
                    </a:p>
                    <a:p>
                      <a:pPr algn="just">
                        <a:lnSpc>
                          <a:spcPct val="150000"/>
                        </a:lnSpc>
                      </a:pPr>
                      <a:r>
                        <a:rPr lang="vi-VN" sz="1800" b="0" i="0" dirty="0">
                          <a:effectLst/>
                          <a:latin typeface="American Typewriter Condensed" panose="02090606020004020304" pitchFamily="18" charset="77"/>
                        </a:rPr>
                        <a:t>          - Hiểu và cảm thông.</a:t>
                      </a:r>
                      <a:endParaRPr lang="x-none" sz="1800" b="0" i="0" dirty="0">
                        <a:effectLst/>
                        <a:latin typeface="American Typewriter Condensed" panose="02090606020004020304" pitchFamily="18" charset="77"/>
                      </a:endParaRPr>
                    </a:p>
                    <a:p>
                      <a:pPr algn="just">
                        <a:lnSpc>
                          <a:spcPct val="150000"/>
                        </a:lnSpc>
                      </a:pPr>
                      <a:r>
                        <a:rPr lang="vi-VN" sz="1800" b="0" i="0" dirty="0">
                          <a:effectLst/>
                          <a:latin typeface="American Typewriter Condensed" panose="02090606020004020304" pitchFamily="18" charset="77"/>
                        </a:rPr>
                        <a:t>          - Ái ngại, xót thương.</a:t>
                      </a:r>
                      <a:endParaRPr lang="x-none" sz="1800" b="0" i="0" dirty="0">
                        <a:effectLst/>
                        <a:latin typeface="American Typewriter Condensed" panose="02090606020004020304" pitchFamily="18" charset="77"/>
                      </a:endParaRPr>
                    </a:p>
                    <a:p>
                      <a:pPr algn="just">
                        <a:lnSpc>
                          <a:spcPct val="150000"/>
                        </a:lnSpc>
                      </a:pPr>
                      <a:r>
                        <a:rPr lang="vi-VN" sz="1800" b="0" i="0" dirty="0">
                          <a:effectLst/>
                          <a:latin typeface="American Typewriter Condensed" panose="02090606020004020304" pitchFamily="18" charset="77"/>
                        </a:rPr>
                        <a:t>          - An ủi, bùi ngùi chia sẻ.</a:t>
                      </a:r>
                      <a:endParaRPr lang="x-none" sz="1800" b="0" i="0" dirty="0">
                        <a:effectLst/>
                        <a:latin typeface="American Typewriter Condensed" panose="02090606020004020304" pitchFamily="18" charset="77"/>
                        <a:ea typeface="DengXia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3291434305"/>
                  </a:ext>
                </a:extLst>
              </a:tr>
              <a:tr h="0">
                <a:tc>
                  <a:txBody>
                    <a:bodyPr/>
                    <a:lstStyle/>
                    <a:p>
                      <a:pPr algn="just">
                        <a:lnSpc>
                          <a:spcPct val="150000"/>
                        </a:lnSpc>
                      </a:pPr>
                      <a:r>
                        <a:rPr lang="vi-VN" sz="1800" b="0" i="1" dirty="0">
                          <a:effectLst/>
                          <a:latin typeface="American Typewriter Condensed" panose="02090606020004020304" pitchFamily="18" charset="77"/>
                        </a:rPr>
                        <a:t>Khi thấy lão Hạc xa lánh, từ chối sự giúp đỡ:</a:t>
                      </a:r>
                      <a:endParaRPr lang="x-none" sz="1800" b="0" i="1" dirty="0">
                        <a:effectLst/>
                        <a:latin typeface="AMERICAN TYPEWRITER CONDENSED" panose="02090606020004020304" pitchFamily="18" charset="77"/>
                        <a:ea typeface="DengXia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lnSpc>
                          <a:spcPct val="150000"/>
                        </a:lnSpc>
                      </a:pPr>
                      <a:r>
                        <a:rPr lang="vi-VN" sz="1800" b="0" i="0" dirty="0">
                          <a:effectLst/>
                          <a:latin typeface="American Typewriter Condensed" panose="02090606020004020304" pitchFamily="18" charset="77"/>
                        </a:rPr>
                        <a:t>      Buồn.</a:t>
                      </a:r>
                      <a:endParaRPr lang="x-none" sz="1800" b="0" i="0" dirty="0">
                        <a:effectLst/>
                        <a:latin typeface="American Typewriter Condensed" panose="02090606020004020304" pitchFamily="18" charset="77"/>
                      </a:endParaRPr>
                    </a:p>
                    <a:p>
                      <a:pPr algn="just">
                        <a:lnSpc>
                          <a:spcPct val="150000"/>
                        </a:lnSpc>
                      </a:pPr>
                      <a:r>
                        <a:rPr lang="vi-VN" sz="1800" b="0" i="0" dirty="0">
                          <a:effectLst/>
                          <a:latin typeface="American Typewriter Condensed" panose="02090606020004020304" pitchFamily="18" charset="77"/>
                        </a:rPr>
                        <a:t>      Nghĩ rằng lão Hạc không hiểu mình.</a:t>
                      </a:r>
                      <a:endParaRPr lang="x-none" sz="1800" b="0" i="0" dirty="0">
                        <a:effectLst/>
                        <a:latin typeface="American Typewriter Condensed" panose="02090606020004020304" pitchFamily="18" charset="77"/>
                        <a:ea typeface="DengXia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4214659095"/>
                  </a:ext>
                </a:extLst>
              </a:tr>
              <a:tr h="0">
                <a:tc>
                  <a:txBody>
                    <a:bodyPr/>
                    <a:lstStyle/>
                    <a:p>
                      <a:pPr algn="just">
                        <a:lnSpc>
                          <a:spcPct val="150000"/>
                        </a:lnSpc>
                      </a:pPr>
                      <a:r>
                        <a:rPr lang="vi-VN" sz="1800" b="0" i="1" dirty="0">
                          <a:effectLst/>
                          <a:latin typeface="American Typewriter Condensed" panose="02090606020004020304" pitchFamily="18" charset="77"/>
                        </a:rPr>
                        <a:t>Khi nghe kể lão Hạc xin bả chó của Binh Tư:</a:t>
                      </a:r>
                      <a:endParaRPr lang="x-none" sz="1800" b="0" i="1" dirty="0">
                        <a:effectLst/>
                        <a:latin typeface="AMERICAN TYPEWRITER CONDENSED" panose="02090606020004020304" pitchFamily="18" charset="77"/>
                        <a:ea typeface="DengXia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just">
                        <a:lnSpc>
                          <a:spcPct val="150000"/>
                        </a:lnSpc>
                      </a:pPr>
                      <a:r>
                        <a:rPr lang="vi-VN" sz="1800" b="0" i="0" dirty="0">
                          <a:effectLst/>
                          <a:latin typeface="American Typewriter Condensed" panose="02090606020004020304" pitchFamily="18" charset="77"/>
                        </a:rPr>
                        <a:t>      Ngạc nhiên, ngỡ ngàng, buồn, thất vọng.</a:t>
                      </a:r>
                      <a:endParaRPr lang="x-none" sz="1800" b="0" i="0" dirty="0">
                        <a:effectLst/>
                        <a:latin typeface="American Typewriter Condensed" panose="02090606020004020304" pitchFamily="18" charset="77"/>
                        <a:ea typeface="DengXia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2285152750"/>
                  </a:ext>
                </a:extLst>
              </a:tr>
              <a:tr h="0">
                <a:tc>
                  <a:txBody>
                    <a:bodyPr/>
                    <a:lstStyle/>
                    <a:p>
                      <a:pPr algn="just">
                        <a:lnSpc>
                          <a:spcPct val="150000"/>
                        </a:lnSpc>
                      </a:pPr>
                      <a:r>
                        <a:rPr lang="vi-VN" sz="1800" b="0" i="1" dirty="0">
                          <a:effectLst/>
                          <a:latin typeface="American Typewriter Condensed" panose="02090606020004020304" pitchFamily="18" charset="77"/>
                        </a:rPr>
                        <a:t>Khi chứng kiến cái chết của lão Hạc:</a:t>
                      </a:r>
                      <a:endParaRPr lang="x-none" sz="1800" b="0" i="1" dirty="0">
                        <a:effectLst/>
                        <a:latin typeface="AMERICAN TYPEWRITER CONDENSED" panose="02090606020004020304" pitchFamily="18" charset="77"/>
                        <a:ea typeface="DengXia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lnSpc>
                          <a:spcPct val="150000"/>
                        </a:lnSpc>
                      </a:pPr>
                      <a:r>
                        <a:rPr lang="vi-VN" sz="1800" b="0" i="0" dirty="0">
                          <a:effectLst/>
                          <a:latin typeface="American Typewriter Condensed" panose="02090606020004020304" pitchFamily="18" charset="77"/>
                        </a:rPr>
                        <a:t>      Cảm động, hứa sẽ làm tròn những điều lão Hạc gửi gắm.</a:t>
                      </a:r>
                      <a:endParaRPr lang="x-none" sz="1800" b="0" i="0" dirty="0">
                        <a:effectLst/>
                        <a:latin typeface="American Typewriter Condensed" panose="02090606020004020304" pitchFamily="18" charset="77"/>
                        <a:ea typeface="DengXia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xmlns="" val="1760827753"/>
                  </a:ext>
                </a:extLst>
              </a:tr>
              <a:tr h="0">
                <a:tc gridSpan="2">
                  <a:txBody>
                    <a:bodyPr/>
                    <a:lstStyle/>
                    <a:p>
                      <a:pPr algn="ctr">
                        <a:lnSpc>
                          <a:spcPct val="150000"/>
                        </a:lnSpc>
                      </a:pPr>
                      <a:r>
                        <a:rPr lang="vi-VN" sz="1800" b="1" i="0" dirty="0">
                          <a:effectLst/>
                          <a:latin typeface="American Typewriter Condensed" panose="02090606020004020304" pitchFamily="18" charset="77"/>
                        </a:rPr>
                        <a:t>Đồng cảm, xót thương cho hoàn cảnh của lão Hạc, </a:t>
                      </a:r>
                    </a:p>
                    <a:p>
                      <a:pPr algn="ctr">
                        <a:lnSpc>
                          <a:spcPct val="150000"/>
                        </a:lnSpc>
                      </a:pPr>
                      <a:r>
                        <a:rPr lang="vi-VN" sz="1800" b="1" i="0" dirty="0">
                          <a:effectLst/>
                          <a:latin typeface="American Typewriter Condensed" panose="02090606020004020304" pitchFamily="18" charset="77"/>
                        </a:rPr>
                        <a:t>luôn tìm cách giúp đỡ, an ủi và tỏ lòng quý trọng nhân cách của lão Hạc.</a:t>
                      </a:r>
                      <a:endParaRPr lang="x-none" sz="1800" b="1" i="0" dirty="0">
                        <a:effectLst/>
                        <a:latin typeface="American Typewriter Condensed" panose="02090606020004020304" pitchFamily="18" charset="77"/>
                        <a:ea typeface="DengXia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endParaRPr lang="x-none"/>
                    </a:p>
                  </a:txBody>
                  <a:tcPr/>
                </a:tc>
                <a:extLst>
                  <a:ext uri="{0D108BD9-81ED-4DB2-BD59-A6C34878D82A}">
                    <a16:rowId xmlns:a16="http://schemas.microsoft.com/office/drawing/2014/main" xmlns="" val="720613119"/>
                  </a:ext>
                </a:extLst>
              </a:tr>
            </a:tbl>
          </a:graphicData>
        </a:graphic>
      </p:graphicFrame>
      <p:sp>
        <p:nvSpPr>
          <p:cNvPr id="6" name="TextBox 5">
            <a:extLst>
              <a:ext uri="{FF2B5EF4-FFF2-40B4-BE49-F238E27FC236}">
                <a16:creationId xmlns:a16="http://schemas.microsoft.com/office/drawing/2014/main" xmlns="" id="{36D4BB09-A19A-384A-84FB-F28118284A52}"/>
              </a:ext>
            </a:extLst>
          </p:cNvPr>
          <p:cNvSpPr txBox="1"/>
          <p:nvPr/>
        </p:nvSpPr>
        <p:spPr>
          <a:xfrm>
            <a:off x="199112" y="202063"/>
            <a:ext cx="8838564" cy="1508105"/>
          </a:xfrm>
          <a:prstGeom prst="rect">
            <a:avLst/>
          </a:prstGeom>
          <a:noFill/>
        </p:spPr>
        <p:txBody>
          <a:bodyPr wrap="square" rtlCol="0">
            <a:spAutoFit/>
          </a:bodyPr>
          <a:lstStyle/>
          <a:p>
            <a:r>
              <a:rPr lang="x-none" sz="2800" b="1" dirty="0">
                <a:solidFill>
                  <a:schemeClr val="accent5">
                    <a:lumMod val="75000"/>
                  </a:schemeClr>
                </a:solidFill>
                <a:latin typeface="American Typewriter Condensed" panose="02090606020004020304" pitchFamily="18" charset="77"/>
              </a:rPr>
              <a:t>II. ĐỌC HIỂU VĂN BẢN</a:t>
            </a:r>
          </a:p>
          <a:p>
            <a:r>
              <a:rPr lang="x-none" sz="3600" b="1" dirty="0">
                <a:solidFill>
                  <a:srgbClr val="C00000"/>
                </a:solidFill>
                <a:latin typeface="American Typewriter Condensed" panose="02090606020004020304" pitchFamily="18" charset="77"/>
              </a:rPr>
              <a:t>  </a:t>
            </a:r>
            <a:r>
              <a:rPr lang="x-none" sz="2800" b="1" dirty="0">
                <a:solidFill>
                  <a:srgbClr val="C00000"/>
                </a:solidFill>
                <a:latin typeface="American Typewriter Condensed" panose="02090606020004020304" pitchFamily="18" charset="77"/>
              </a:rPr>
              <a:t>1. HÌNH ẢNH NHÂN VẬT ÔNG GIÁO</a:t>
            </a:r>
          </a:p>
          <a:p>
            <a:r>
              <a:rPr lang="x-none" sz="2800" b="1" dirty="0">
                <a:solidFill>
                  <a:schemeClr val="accent6">
                    <a:lumMod val="75000"/>
                  </a:schemeClr>
                </a:solidFill>
                <a:latin typeface="American Typewriter Condensed" panose="02090606020004020304" pitchFamily="18" charset="77"/>
              </a:rPr>
              <a:t>    b. Thái độ, tình cảm của ông giáo đối với lão Hạc</a:t>
            </a:r>
          </a:p>
        </p:txBody>
      </p:sp>
    </p:spTree>
    <p:extLst>
      <p:ext uri="{BB962C8B-B14F-4D97-AF65-F5344CB8AC3E}">
        <p14:creationId xmlns:p14="http://schemas.microsoft.com/office/powerpoint/2010/main" val="33126029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33AE8559-D42A-004B-A13C-6E8E711160C1}"/>
              </a:ext>
            </a:extLst>
          </p:cNvPr>
          <p:cNvSpPr txBox="1"/>
          <p:nvPr/>
        </p:nvSpPr>
        <p:spPr>
          <a:xfrm>
            <a:off x="188479" y="148900"/>
            <a:ext cx="8838564" cy="1938992"/>
          </a:xfrm>
          <a:prstGeom prst="rect">
            <a:avLst/>
          </a:prstGeom>
          <a:noFill/>
        </p:spPr>
        <p:txBody>
          <a:bodyPr wrap="square" rtlCol="0">
            <a:spAutoFit/>
          </a:bodyPr>
          <a:lstStyle/>
          <a:p>
            <a:r>
              <a:rPr lang="x-none" sz="2800" b="1" dirty="0">
                <a:solidFill>
                  <a:schemeClr val="accent5">
                    <a:lumMod val="75000"/>
                  </a:schemeClr>
                </a:solidFill>
                <a:latin typeface="American Typewriter Condensed" panose="02090606020004020304" pitchFamily="18" charset="77"/>
              </a:rPr>
              <a:t>II. ĐỌC HIỂU VĂN BẢN</a:t>
            </a:r>
          </a:p>
          <a:p>
            <a:r>
              <a:rPr lang="x-none" sz="3600" b="1" dirty="0">
                <a:solidFill>
                  <a:srgbClr val="C00000"/>
                </a:solidFill>
                <a:latin typeface="American Typewriter Condensed" panose="02090606020004020304" pitchFamily="18" charset="77"/>
              </a:rPr>
              <a:t>  </a:t>
            </a:r>
            <a:r>
              <a:rPr lang="x-none" sz="2800" b="1" dirty="0">
                <a:solidFill>
                  <a:srgbClr val="C00000"/>
                </a:solidFill>
                <a:latin typeface="American Typewriter Condensed" panose="02090606020004020304" pitchFamily="18" charset="77"/>
              </a:rPr>
              <a:t>1. HÌNH ẢNH NHÂN VẬT ÔNG GIÁO</a:t>
            </a:r>
          </a:p>
          <a:p>
            <a:r>
              <a:rPr lang="x-none" sz="2800" b="1" dirty="0">
                <a:solidFill>
                  <a:schemeClr val="accent6">
                    <a:lumMod val="75000"/>
                  </a:schemeClr>
                </a:solidFill>
                <a:latin typeface="American Typewriter Condensed" panose="02090606020004020304" pitchFamily="18" charset="77"/>
              </a:rPr>
              <a:t>    c. Suy nghĩ của ông giáo</a:t>
            </a:r>
          </a:p>
          <a:p>
            <a:r>
              <a:rPr lang="x-none" sz="2400" b="1" dirty="0">
                <a:latin typeface="American Typewriter Condensed" panose="02090606020004020304" pitchFamily="18" charset="77"/>
              </a:rPr>
              <a:t>       c.1. Khi nói chuyện với vợ</a:t>
            </a:r>
          </a:p>
        </p:txBody>
      </p:sp>
      <p:sp>
        <p:nvSpPr>
          <p:cNvPr id="6" name="Rectangle 5">
            <a:extLst>
              <a:ext uri="{FF2B5EF4-FFF2-40B4-BE49-F238E27FC236}">
                <a16:creationId xmlns:a16="http://schemas.microsoft.com/office/drawing/2014/main" xmlns="" id="{FE3E310C-2D07-A248-ACCE-B98E0DA62424}"/>
              </a:ext>
            </a:extLst>
          </p:cNvPr>
          <p:cNvSpPr/>
          <p:nvPr/>
        </p:nvSpPr>
        <p:spPr>
          <a:xfrm>
            <a:off x="547761" y="2087892"/>
            <a:ext cx="11096477" cy="4247317"/>
          </a:xfrm>
          <a:prstGeom prst="rect">
            <a:avLst/>
          </a:prstGeom>
        </p:spPr>
        <p:txBody>
          <a:bodyPr wrap="square">
            <a:spAutoFit/>
          </a:bodyPr>
          <a:lstStyle/>
          <a:p>
            <a:pPr algn="just">
              <a:lnSpc>
                <a:spcPct val="150000"/>
              </a:lnSpc>
            </a:pPr>
            <a:r>
              <a:rPr lang="vi-VN" sz="2000" dirty="0">
                <a:latin typeface="American Typewriter Condensed" panose="02090606020004020304" pitchFamily="18" charset="77"/>
              </a:rPr>
              <a:t>	</a:t>
            </a:r>
            <a:r>
              <a:rPr lang="vi-VN" sz="2000" i="1" dirty="0">
                <a:latin typeface="American Typewriter Condensed" panose="02090606020004020304" pitchFamily="18" charset="77"/>
              </a:rPr>
              <a:t>“</a:t>
            </a:r>
            <a:r>
              <a:rPr lang="vi-VN" sz="2000" i="1" dirty="0">
                <a:latin typeface="AMERICAN TYPEWRITER CONDENSED" panose="02090606020004020304" pitchFamily="18" charset="77"/>
              </a:rPr>
              <a:t>Chao ôi đối với những người ở quanh ta, nếu ta không cố tìm mà hiểu họ, thì ta chỉ thấy họ gàn dở, ngu ngốc, bần tiện, xấu xa, bỉ ổi…toàn những cớ để cho ta tàn nhẫn, không bao giờ ta thấy họ là người đáng thương, không bao giờ ta thương. Vợ tôi không ác, nhưng thị khổ quá rồi. một người đau chân có lúc nào quên được cái chân đau của mình để nghĩ đến một cái gì khác đâu. Khi người ta khổ quá thì người ta chẳng còn nghĩ gì đến ai được nữa. Cái bản tính tốt của người ta bị những nỗi lo lắng, buồn đau, ích kỷ che lấp mất”. </a:t>
            </a:r>
          </a:p>
          <a:p>
            <a:pPr algn="just"/>
            <a:endParaRPr lang="vi-VN" sz="2000" dirty="0">
              <a:latin typeface="American Typewriter Condensed" panose="02090606020004020304" pitchFamily="18" charset="77"/>
              <a:sym typeface="Wingdings" pitchFamily="2" charset="2"/>
            </a:endParaRPr>
          </a:p>
          <a:p>
            <a:pPr algn="just"/>
            <a:r>
              <a:rPr lang="vi-VN" sz="2000" dirty="0">
                <a:latin typeface="American Typewriter Condensed" panose="02090606020004020304" pitchFamily="18" charset="77"/>
                <a:sym typeface="Wingdings" pitchFamily="2" charset="2"/>
              </a:rPr>
              <a:t> K</a:t>
            </a:r>
            <a:r>
              <a:rPr lang="vi-VN" sz="2000" dirty="0">
                <a:latin typeface="American Typewriter Condensed" panose="02090606020004020304" pitchFamily="18" charset="77"/>
              </a:rPr>
              <a:t>hẳng định một thái độ sống, một cách ứng xử mang </a:t>
            </a:r>
            <a:r>
              <a:rPr lang="vi-VN" sz="2000" b="1" dirty="0">
                <a:latin typeface="American Typewriter Condensed" panose="02090606020004020304" pitchFamily="18" charset="77"/>
              </a:rPr>
              <a:t>tinh thần nhân đạo</a:t>
            </a:r>
            <a:r>
              <a:rPr lang="vi-VN" sz="2000" dirty="0">
                <a:latin typeface="American Typewriter Condensed" panose="02090606020004020304" pitchFamily="18" charset="77"/>
              </a:rPr>
              <a:t>: cần phải quan sát, suy nghĩ đầy đủ về con người hàng ngày sống quanh mình, cần phải nhìn nhận họ bằng lòng đồng cảm, bằng đôi mắt của tình thương. </a:t>
            </a:r>
          </a:p>
          <a:p>
            <a:pPr marL="285750" indent="-285750" algn="just">
              <a:buFont typeface="Wingdings" pitchFamily="2" charset="2"/>
              <a:buChar char="à"/>
            </a:pPr>
            <a:r>
              <a:rPr lang="vi-VN" sz="2000" dirty="0">
                <a:latin typeface="American Typewriter Condensed" panose="02090606020004020304" pitchFamily="18" charset="77"/>
              </a:rPr>
              <a:t>Nêu lên một phương pháp đúng đắn, sâu sắc khi đánh giá con người: </a:t>
            </a:r>
            <a:r>
              <a:rPr lang="vi-VN" sz="2000" b="1" dirty="0">
                <a:latin typeface="American Typewriter Condensed" panose="02090606020004020304" pitchFamily="18" charset="77"/>
              </a:rPr>
              <a:t>ta cần biết tự đặt mình vào cảnh ngộ cụ thể của họ mới có thể hiểu đúng, thông cảm đúng. </a:t>
            </a:r>
            <a:r>
              <a:rPr lang="x-none" sz="2000" b="1" dirty="0">
                <a:effectLst/>
                <a:latin typeface="American Typewriter Condensed" panose="02090606020004020304" pitchFamily="18" charset="77"/>
              </a:rPr>
              <a:t> </a:t>
            </a:r>
            <a:endParaRPr lang="x-none" sz="2000" b="1" dirty="0">
              <a:latin typeface="American Typewriter Condensed" panose="02090606020004020304" pitchFamily="18" charset="77"/>
            </a:endParaRPr>
          </a:p>
        </p:txBody>
      </p:sp>
    </p:spTree>
    <p:extLst>
      <p:ext uri="{BB962C8B-B14F-4D97-AF65-F5344CB8AC3E}">
        <p14:creationId xmlns:p14="http://schemas.microsoft.com/office/powerpoint/2010/main" val="13312276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E7296BC2-A03A-7845-9979-22BC6B347010}"/>
              </a:ext>
            </a:extLst>
          </p:cNvPr>
          <p:cNvSpPr txBox="1"/>
          <p:nvPr/>
        </p:nvSpPr>
        <p:spPr>
          <a:xfrm>
            <a:off x="220377" y="297756"/>
            <a:ext cx="8838564" cy="1938992"/>
          </a:xfrm>
          <a:prstGeom prst="rect">
            <a:avLst/>
          </a:prstGeom>
          <a:noFill/>
        </p:spPr>
        <p:txBody>
          <a:bodyPr wrap="square" rtlCol="0">
            <a:spAutoFit/>
          </a:bodyPr>
          <a:lstStyle/>
          <a:p>
            <a:r>
              <a:rPr lang="x-none" sz="2800" b="1" dirty="0">
                <a:solidFill>
                  <a:schemeClr val="accent5">
                    <a:lumMod val="75000"/>
                  </a:schemeClr>
                </a:solidFill>
                <a:latin typeface="American Typewriter Condensed" panose="02090606020004020304" pitchFamily="18" charset="77"/>
              </a:rPr>
              <a:t>II. ĐỌC HIỂU VĂN BẢN</a:t>
            </a:r>
          </a:p>
          <a:p>
            <a:r>
              <a:rPr lang="x-none" sz="3600" b="1" dirty="0">
                <a:solidFill>
                  <a:srgbClr val="C00000"/>
                </a:solidFill>
                <a:latin typeface="American Typewriter Condensed" panose="02090606020004020304" pitchFamily="18" charset="77"/>
              </a:rPr>
              <a:t>  </a:t>
            </a:r>
            <a:r>
              <a:rPr lang="x-none" sz="2800" b="1" dirty="0">
                <a:solidFill>
                  <a:srgbClr val="C00000"/>
                </a:solidFill>
                <a:latin typeface="American Typewriter Condensed" panose="02090606020004020304" pitchFamily="18" charset="77"/>
              </a:rPr>
              <a:t>1. HÌNH ẢNH NHÂN VẬT ÔNG GIÁO</a:t>
            </a:r>
          </a:p>
          <a:p>
            <a:r>
              <a:rPr lang="x-none" sz="2800" b="1" dirty="0">
                <a:solidFill>
                  <a:schemeClr val="accent6">
                    <a:lumMod val="75000"/>
                  </a:schemeClr>
                </a:solidFill>
                <a:latin typeface="American Typewriter Condensed" panose="02090606020004020304" pitchFamily="18" charset="77"/>
              </a:rPr>
              <a:t>    c. Suy nghĩ của ông giáo</a:t>
            </a:r>
          </a:p>
          <a:p>
            <a:r>
              <a:rPr lang="x-none" sz="2400" b="1" dirty="0">
                <a:latin typeface="American Typewriter Condensed" panose="02090606020004020304" pitchFamily="18" charset="77"/>
              </a:rPr>
              <a:t>       c.2. Khi nói chuyện với Binh Tư</a:t>
            </a:r>
          </a:p>
        </p:txBody>
      </p:sp>
      <p:sp>
        <p:nvSpPr>
          <p:cNvPr id="6" name="Rectangle 5">
            <a:extLst>
              <a:ext uri="{FF2B5EF4-FFF2-40B4-BE49-F238E27FC236}">
                <a16:creationId xmlns:a16="http://schemas.microsoft.com/office/drawing/2014/main" xmlns="" id="{A87FB3BC-CC27-B545-95C2-9ABDD9CC20D3}"/>
              </a:ext>
            </a:extLst>
          </p:cNvPr>
          <p:cNvSpPr/>
          <p:nvPr/>
        </p:nvSpPr>
        <p:spPr>
          <a:xfrm>
            <a:off x="1389322" y="2669347"/>
            <a:ext cx="9158176" cy="2251450"/>
          </a:xfrm>
          <a:prstGeom prst="rect">
            <a:avLst/>
          </a:prstGeom>
        </p:spPr>
        <p:txBody>
          <a:bodyPr wrap="square">
            <a:spAutoFit/>
          </a:bodyPr>
          <a:lstStyle/>
          <a:p>
            <a:pPr algn="ctr">
              <a:lnSpc>
                <a:spcPct val="150000"/>
              </a:lnSpc>
            </a:pPr>
            <a:r>
              <a:rPr lang="vi-VN" sz="2400" i="1" dirty="0">
                <a:latin typeface="AMERICAN TYPEWRITER CONDENSED" panose="02090606020004020304" pitchFamily="18" charset="77"/>
                <a:ea typeface="DengXian" panose="02010600030101010101" pitchFamily="2" charset="-122"/>
                <a:cs typeface="Times New Roman" panose="02020603050405020304" pitchFamily="18" charset="0"/>
              </a:rPr>
              <a:t>“Cuộc đời quả thật cứ mỗi ngày thêm một đáng buồn”. </a:t>
            </a:r>
            <a:endParaRPr lang="vi-VN" sz="2400" i="1" dirty="0">
              <a:latin typeface="American Typewriter Condensed" panose="02090606020004020304" pitchFamily="18" charset="77"/>
              <a:ea typeface="DengXian" panose="02010600030101010101" pitchFamily="2" charset="-122"/>
              <a:cs typeface="Times New Roman" panose="02020603050405020304" pitchFamily="18" charset="0"/>
            </a:endParaRPr>
          </a:p>
          <a:p>
            <a:pPr algn="just">
              <a:lnSpc>
                <a:spcPct val="150000"/>
              </a:lnSpc>
            </a:pPr>
            <a:endParaRPr lang="vi-VN" sz="2400" dirty="0">
              <a:latin typeface="American Typewriter Condensed" panose="02090606020004020304" pitchFamily="18" charset="77"/>
              <a:ea typeface="DengXian" panose="02010600030101010101" pitchFamily="2" charset="-122"/>
              <a:cs typeface="Times New Roman" panose="02020603050405020304" pitchFamily="18" charset="0"/>
            </a:endParaRPr>
          </a:p>
          <a:p>
            <a:pPr algn="just">
              <a:lnSpc>
                <a:spcPct val="150000"/>
              </a:lnSpc>
            </a:pP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sym typeface="Wingdings" pitchFamily="2" charset="2"/>
              </a:rPr>
              <a:t> </a:t>
            </a: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Đáng buồn vì: cuộc đời, cái nghèo làm đổi trắng thay đen, biến người lương thiện như lão Hạc trở thành kẻ trộm cắp, tha hóa và cùng đường. </a:t>
            </a:r>
            <a:endParaRPr lang="x-none" sz="2400" dirty="0">
              <a:latin typeface="American Typewriter Condensed" panose="02090606020004020304" pitchFamily="18" charset="77"/>
            </a:endParaRPr>
          </a:p>
        </p:txBody>
      </p:sp>
    </p:spTree>
    <p:extLst>
      <p:ext uri="{BB962C8B-B14F-4D97-AF65-F5344CB8AC3E}">
        <p14:creationId xmlns:p14="http://schemas.microsoft.com/office/powerpoint/2010/main" val="142772360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990EEF71-7A1B-B349-B2E3-BC5ABABC279D}"/>
              </a:ext>
            </a:extLst>
          </p:cNvPr>
          <p:cNvSpPr/>
          <p:nvPr/>
        </p:nvSpPr>
        <p:spPr>
          <a:xfrm>
            <a:off x="495616" y="2541983"/>
            <a:ext cx="11030078" cy="2812886"/>
          </a:xfrm>
          <a:prstGeom prst="rect">
            <a:avLst/>
          </a:prstGeom>
        </p:spPr>
        <p:txBody>
          <a:bodyPr wrap="square">
            <a:spAutoFit/>
          </a:bodyPr>
          <a:lstStyle/>
          <a:p>
            <a:pPr marL="285750" indent="-285750" algn="just">
              <a:lnSpc>
                <a:spcPct val="150000"/>
              </a:lnSpc>
              <a:buFontTx/>
              <a:buChar char="-"/>
            </a:pPr>
            <a:r>
              <a:rPr lang="vi-VN" sz="2000" i="1" dirty="0">
                <a:latin typeface="AMERICAN TYPEWRITER CONDENSED" panose="02090606020004020304" pitchFamily="18" charset="77"/>
                <a:ea typeface="DengXian" panose="02010600030101010101" pitchFamily="2" charset="-122"/>
                <a:cs typeface="Times New Roman" panose="02020603050405020304" pitchFamily="18" charset="0"/>
              </a:rPr>
              <a:t>“Không, cuộc đời chưa hẳn đã đáng buồn, hay vẫn đáng buồn nhưng đáng buồn theo một nghĩa khác”. </a:t>
            </a:r>
          </a:p>
          <a:p>
            <a:pPr marL="285750" indent="-285750" algn="just">
              <a:lnSpc>
                <a:spcPct val="150000"/>
              </a:lnSpc>
              <a:buFontTx/>
              <a:buChar char="-"/>
            </a:pPr>
            <a:r>
              <a:rPr lang="vi-VN" sz="2000" i="1" dirty="0">
                <a:latin typeface="AMERICAN TYPEWRITER CONDENSED" panose="02090606020004020304" pitchFamily="18" charset="77"/>
                <a:ea typeface="DengXian" panose="02010600030101010101" pitchFamily="2" charset="-122"/>
                <a:cs typeface="Times New Roman" panose="02020603050405020304" pitchFamily="18" charset="0"/>
              </a:rPr>
              <a:t>“</a:t>
            </a:r>
            <a:r>
              <a:rPr lang="vi-VN" sz="2000" i="1" dirty="0">
                <a:latin typeface="American Typewriter Condensed" panose="02090606020004020304" pitchFamily="18" charset="77"/>
                <a:ea typeface="DengXian" panose="02010600030101010101" pitchFamily="2" charset="-122"/>
                <a:cs typeface="Times New Roman" panose="02020603050405020304" pitchFamily="18" charset="0"/>
              </a:rPr>
              <a:t>Cuộc đời chưa hẳn đã đáng buồn”</a:t>
            </a: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 vì không có gì huỷ hoại được nhân phẩm của người lương thiện như lão Hạc, ta có quyền hi vọng và tin tưởng ở con người.</a:t>
            </a:r>
          </a:p>
          <a:p>
            <a:pPr marL="285750" indent="-285750" algn="just">
              <a:lnSpc>
                <a:spcPct val="150000"/>
              </a:lnSpc>
              <a:buFontTx/>
              <a:buChar char="-"/>
            </a:pPr>
            <a:r>
              <a:rPr lang="vi-VN" sz="2000" i="1" dirty="0">
                <a:latin typeface="AMERICAN TYPEWRITER CONDENSED" panose="02090606020004020304" pitchFamily="18" charset="77"/>
                <a:ea typeface="DengXian" panose="02010600030101010101" pitchFamily="2" charset="-122"/>
                <a:cs typeface="Times New Roman" panose="02020603050405020304" pitchFamily="18" charset="0"/>
              </a:rPr>
              <a:t>“</a:t>
            </a:r>
            <a:r>
              <a:rPr lang="vi-VN" sz="2000" i="1" dirty="0">
                <a:latin typeface="American Typewriter Condensed" panose="02090606020004020304" pitchFamily="18" charset="77"/>
                <a:ea typeface="DengXian" panose="02010600030101010101" pitchFamily="2" charset="-122"/>
                <a:cs typeface="Times New Roman" panose="02020603050405020304" pitchFamily="18" charset="0"/>
              </a:rPr>
              <a:t>H</a:t>
            </a:r>
            <a:r>
              <a:rPr lang="vi-VN" sz="2000" i="1" dirty="0">
                <a:latin typeface="AMERICAN TYPEWRITER CONDENSED" panose="02090606020004020304" pitchFamily="18" charset="77"/>
                <a:ea typeface="DengXian" panose="02010600030101010101" pitchFamily="2" charset="-122"/>
                <a:cs typeface="Times New Roman" panose="02020603050405020304" pitchFamily="18" charset="0"/>
              </a:rPr>
              <a:t>ay </a:t>
            </a:r>
            <a:r>
              <a:rPr lang="vi-VN" sz="2000" i="1" dirty="0">
                <a:latin typeface="American Typewriter Condensed" panose="02090606020004020304" pitchFamily="18" charset="77"/>
                <a:ea typeface="DengXian" panose="02010600030101010101" pitchFamily="2" charset="-122"/>
                <a:cs typeface="Times New Roman" panose="02020603050405020304" pitchFamily="18" charset="0"/>
              </a:rPr>
              <a:t>vẫn đáng buồn nhưng đáng buồn theo một nghĩa khác”: </a:t>
            </a: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người tốt như lão Hạc mà hoàn toàn vô vọng, phải tìm đến cái chết như một sự giải thoát tự nguyện và bất đắc dĩ.</a:t>
            </a:r>
            <a:endParaRPr lang="x-none" sz="2000" dirty="0">
              <a:latin typeface="American Typewriter Condensed" panose="02090606020004020304" pitchFamily="18" charset="77"/>
              <a:ea typeface="DengXian" panose="02010600030101010101" pitchFamily="2" charset="-122"/>
              <a:cs typeface="Times New Roman" panose="02020603050405020304" pitchFamily="18" charset="0"/>
            </a:endParaRPr>
          </a:p>
          <a:p>
            <a:pPr algn="just">
              <a:lnSpc>
                <a:spcPct val="150000"/>
              </a:lnSpc>
            </a:pPr>
            <a:r>
              <a:rPr lang="x-none" sz="2000" dirty="0">
                <a:latin typeface="American Typewriter Condensed" panose="02090606020004020304" pitchFamily="18" charset="77"/>
                <a:ea typeface="DengXian" panose="02010600030101010101" pitchFamily="2" charset="-122"/>
                <a:cs typeface="Times New Roman" panose="02020603050405020304" pitchFamily="18" charset="0"/>
                <a:sym typeface="Wingdings" pitchFamily="2" charset="2"/>
              </a:rPr>
              <a:t> </a:t>
            </a:r>
            <a:r>
              <a:rPr lang="x-none" sz="2000" b="1" dirty="0">
                <a:latin typeface="American Typewriter Condensed" panose="02090606020004020304" pitchFamily="18" charset="77"/>
                <a:ea typeface="DengXian" panose="02010600030101010101" pitchFamily="2" charset="-122"/>
                <a:cs typeface="Times New Roman" panose="02020603050405020304" pitchFamily="18" charset="0"/>
                <a:sym typeface="Wingdings" pitchFamily="2" charset="2"/>
              </a:rPr>
              <a:t>H</a:t>
            </a:r>
            <a:r>
              <a:rPr lang="vi-VN" sz="2000" b="1" dirty="0">
                <a:latin typeface="American Typewriter Condensed" panose="02090606020004020304" pitchFamily="18" charset="77"/>
                <a:ea typeface="DengXian" panose="02010600030101010101" pitchFamily="2" charset="-122"/>
                <a:cs typeface="Times New Roman" panose="02020603050405020304" pitchFamily="18" charset="0"/>
              </a:rPr>
              <a:t>iểu đời, hiểu người, giàu lòng nhân ái và vị tha, biết cảm thông, trân trọng mọi người.</a:t>
            </a:r>
            <a:endParaRPr lang="x-none" sz="2000" b="1" dirty="0">
              <a:latin typeface="American Typewriter Condensed" panose="02090606020004020304" pitchFamily="18" charset="77"/>
              <a:ea typeface="DengXian" panose="02010600030101010101" pitchFamily="2" charset="-122"/>
              <a:cs typeface="Times New Roman" panose="02020603050405020304" pitchFamily="18" charset="0"/>
            </a:endParaRPr>
          </a:p>
        </p:txBody>
      </p:sp>
      <p:sp>
        <p:nvSpPr>
          <p:cNvPr id="5" name="TextBox 4">
            <a:extLst>
              <a:ext uri="{FF2B5EF4-FFF2-40B4-BE49-F238E27FC236}">
                <a16:creationId xmlns:a16="http://schemas.microsoft.com/office/drawing/2014/main" xmlns="" id="{9F534612-3273-8342-ADCE-4768DDA9403F}"/>
              </a:ext>
            </a:extLst>
          </p:cNvPr>
          <p:cNvSpPr txBox="1"/>
          <p:nvPr/>
        </p:nvSpPr>
        <p:spPr>
          <a:xfrm>
            <a:off x="220377" y="297756"/>
            <a:ext cx="8838564" cy="1938992"/>
          </a:xfrm>
          <a:prstGeom prst="rect">
            <a:avLst/>
          </a:prstGeom>
          <a:noFill/>
        </p:spPr>
        <p:txBody>
          <a:bodyPr wrap="square" rtlCol="0">
            <a:spAutoFit/>
          </a:bodyPr>
          <a:lstStyle/>
          <a:p>
            <a:r>
              <a:rPr lang="x-none" sz="2800" b="1" dirty="0">
                <a:solidFill>
                  <a:schemeClr val="accent5">
                    <a:lumMod val="75000"/>
                  </a:schemeClr>
                </a:solidFill>
                <a:latin typeface="American Typewriter Condensed" panose="02090606020004020304" pitchFamily="18" charset="77"/>
              </a:rPr>
              <a:t>II. ĐỌC HIỂU VĂN BẢN</a:t>
            </a:r>
          </a:p>
          <a:p>
            <a:r>
              <a:rPr lang="x-none" sz="3600" b="1" dirty="0">
                <a:solidFill>
                  <a:srgbClr val="C00000"/>
                </a:solidFill>
                <a:latin typeface="American Typewriter Condensed" panose="02090606020004020304" pitchFamily="18" charset="77"/>
              </a:rPr>
              <a:t>  </a:t>
            </a:r>
            <a:r>
              <a:rPr lang="x-none" sz="2800" b="1" dirty="0">
                <a:solidFill>
                  <a:srgbClr val="C00000"/>
                </a:solidFill>
                <a:latin typeface="American Typewriter Condensed" panose="02090606020004020304" pitchFamily="18" charset="77"/>
              </a:rPr>
              <a:t>1. HÌNH ẢNH NHÂN VẬT ÔNG GIÁO</a:t>
            </a:r>
          </a:p>
          <a:p>
            <a:r>
              <a:rPr lang="x-none" sz="2800" b="1" dirty="0">
                <a:solidFill>
                  <a:schemeClr val="accent6">
                    <a:lumMod val="75000"/>
                  </a:schemeClr>
                </a:solidFill>
                <a:latin typeface="American Typewriter Condensed" panose="02090606020004020304" pitchFamily="18" charset="77"/>
              </a:rPr>
              <a:t>    c. Suy nghĩ của ông giáo</a:t>
            </a:r>
          </a:p>
          <a:p>
            <a:r>
              <a:rPr lang="x-none" sz="2400" b="1" dirty="0">
                <a:latin typeface="American Typewriter Condensed" panose="02090606020004020304" pitchFamily="18" charset="77"/>
              </a:rPr>
              <a:t>       c.3. Khi chứng kiến cái chết của lão Hạc</a:t>
            </a:r>
          </a:p>
        </p:txBody>
      </p:sp>
    </p:spTree>
    <p:extLst>
      <p:ext uri="{BB962C8B-B14F-4D97-AF65-F5344CB8AC3E}">
        <p14:creationId xmlns:p14="http://schemas.microsoft.com/office/powerpoint/2010/main" val="24442897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66B3AA78-3718-B049-81A8-8E171761C4D1}"/>
              </a:ext>
            </a:extLst>
          </p:cNvPr>
          <p:cNvSpPr/>
          <p:nvPr/>
        </p:nvSpPr>
        <p:spPr>
          <a:xfrm>
            <a:off x="446790" y="1601164"/>
            <a:ext cx="5798289" cy="3359446"/>
          </a:xfrm>
          <a:prstGeom prst="rect">
            <a:avLst/>
          </a:prstGeom>
        </p:spPr>
        <p:txBody>
          <a:bodyPr wrap="square">
            <a:spAutoFit/>
          </a:bodyPr>
          <a:lstStyle/>
          <a:p>
            <a:pPr algn="just">
              <a:lnSpc>
                <a:spcPct val="150000"/>
              </a:lnSpc>
            </a:pPr>
            <a:r>
              <a:rPr lang="vi-VN" sz="2400" b="1" dirty="0">
                <a:solidFill>
                  <a:schemeClr val="accent6">
                    <a:lumMod val="75000"/>
                  </a:schemeClr>
                </a:solidFill>
                <a:latin typeface="American Typewriter Condensed" panose="02090606020004020304" pitchFamily="18" charset="77"/>
                <a:ea typeface="DengXian" panose="02010600030101010101" pitchFamily="2" charset="-122"/>
                <a:cs typeface="Times New Roman" panose="02020603050405020304" pitchFamily="18" charset="0"/>
              </a:rPr>
              <a:t>Về nội dung:</a:t>
            </a:r>
            <a:endParaRPr lang="x-none" sz="2400" b="1" dirty="0">
              <a:solidFill>
                <a:schemeClr val="accent6">
                  <a:lumMod val="75000"/>
                </a:schemeClr>
              </a:solidFill>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50000"/>
              </a:lnSpc>
            </a:pP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 Truyện thể hiện chân thực và cảm động số phận đau thương của người nông dân trong xã hội cũ và phẩm chất cao quý tiềm tàng của họ.</a:t>
            </a:r>
            <a:endParaRPr lang="x-none" sz="24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50000"/>
              </a:lnSpc>
            </a:pP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 Tấm lòng yêu thương, trân trọng của tác giả đối với người nông dân.</a:t>
            </a:r>
            <a:endParaRPr lang="x-none" sz="2400" dirty="0">
              <a:latin typeface="American Typewriter Condensed" panose="02090606020004020304" pitchFamily="18" charset="77"/>
              <a:ea typeface="DengXian" panose="02010600030101010101" pitchFamily="2" charset="-122"/>
              <a:cs typeface="Times New Roman" panose="02020603050405020304" pitchFamily="18" charset="0"/>
            </a:endParaRPr>
          </a:p>
        </p:txBody>
      </p:sp>
      <p:sp>
        <p:nvSpPr>
          <p:cNvPr id="6" name="Rectangle 5">
            <a:extLst>
              <a:ext uri="{FF2B5EF4-FFF2-40B4-BE49-F238E27FC236}">
                <a16:creationId xmlns:a16="http://schemas.microsoft.com/office/drawing/2014/main" xmlns="" id="{813B686A-76D2-0848-B955-2109AEA50816}"/>
              </a:ext>
            </a:extLst>
          </p:cNvPr>
          <p:cNvSpPr/>
          <p:nvPr/>
        </p:nvSpPr>
        <p:spPr>
          <a:xfrm>
            <a:off x="4819849" y="352279"/>
            <a:ext cx="2850460" cy="646331"/>
          </a:xfrm>
          <a:prstGeom prst="rect">
            <a:avLst/>
          </a:prstGeom>
        </p:spPr>
        <p:txBody>
          <a:bodyPr wrap="none">
            <a:spAutoFit/>
          </a:bodyPr>
          <a:lstStyle/>
          <a:p>
            <a:r>
              <a:rPr lang="x-none" sz="3600" b="1" dirty="0">
                <a:solidFill>
                  <a:schemeClr val="accent5">
                    <a:lumMod val="75000"/>
                  </a:schemeClr>
                </a:solidFill>
                <a:latin typeface="American Typewriter Condensed" panose="02090606020004020304" pitchFamily="18" charset="77"/>
              </a:rPr>
              <a:t>III. TỔNG KẾT</a:t>
            </a:r>
          </a:p>
        </p:txBody>
      </p:sp>
      <p:sp>
        <p:nvSpPr>
          <p:cNvPr id="7" name="Rectangle 6">
            <a:extLst>
              <a:ext uri="{FF2B5EF4-FFF2-40B4-BE49-F238E27FC236}">
                <a16:creationId xmlns:a16="http://schemas.microsoft.com/office/drawing/2014/main" xmlns="" id="{FD82F6F7-CF9F-574E-8F37-14735C076FA7}"/>
              </a:ext>
            </a:extLst>
          </p:cNvPr>
          <p:cNvSpPr/>
          <p:nvPr/>
        </p:nvSpPr>
        <p:spPr>
          <a:xfrm>
            <a:off x="6684338" y="1601164"/>
            <a:ext cx="5263116" cy="2251450"/>
          </a:xfrm>
          <a:prstGeom prst="rect">
            <a:avLst/>
          </a:prstGeom>
        </p:spPr>
        <p:txBody>
          <a:bodyPr wrap="square">
            <a:spAutoFit/>
          </a:bodyPr>
          <a:lstStyle/>
          <a:p>
            <a:pPr indent="457200" algn="just">
              <a:lnSpc>
                <a:spcPct val="150000"/>
              </a:lnSpc>
            </a:pPr>
            <a:r>
              <a:rPr lang="vi-VN" sz="2400" b="1" dirty="0">
                <a:solidFill>
                  <a:schemeClr val="accent6">
                    <a:lumMod val="75000"/>
                  </a:schemeClr>
                </a:solidFill>
                <a:latin typeface="American Typewriter Condensed" panose="02090606020004020304" pitchFamily="18" charset="77"/>
                <a:ea typeface="DengXian" panose="02010600030101010101" pitchFamily="2" charset="-122"/>
                <a:cs typeface="Times New Roman" panose="02020603050405020304" pitchFamily="18" charset="0"/>
              </a:rPr>
              <a:t>Về nghệ thuật:</a:t>
            </a:r>
            <a:endParaRPr lang="x-none" sz="2400" b="1" dirty="0">
              <a:solidFill>
                <a:schemeClr val="accent6">
                  <a:lumMod val="75000"/>
                </a:schemeClr>
              </a:solidFill>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50000"/>
              </a:lnSpc>
            </a:pP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   - Nghệ thuật miêu tả tâm lí nhân vật.</a:t>
            </a:r>
            <a:endParaRPr lang="x-none" sz="24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50000"/>
              </a:lnSpc>
            </a:pP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   - Cách kể chuyện giản dị, tự nhiên.</a:t>
            </a:r>
            <a:endParaRPr lang="x-none" sz="24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50000"/>
              </a:lnSpc>
            </a:pP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   - Giọng điệu đa dạng, linh hoạt. </a:t>
            </a:r>
            <a:endParaRPr lang="x-none" sz="2400" dirty="0">
              <a:latin typeface="American Typewriter Condensed" panose="02090606020004020304" pitchFamily="18" charset="77"/>
              <a:ea typeface="DengXian" panose="02010600030101010101" pitchFamily="2" charset="-122"/>
              <a:cs typeface="Times New Roman" panose="02020603050405020304" pitchFamily="18" charset="0"/>
            </a:endParaRPr>
          </a:p>
        </p:txBody>
      </p:sp>
      <p:cxnSp>
        <p:nvCxnSpPr>
          <p:cNvPr id="9" name="Straight Connector 8">
            <a:extLst>
              <a:ext uri="{FF2B5EF4-FFF2-40B4-BE49-F238E27FC236}">
                <a16:creationId xmlns:a16="http://schemas.microsoft.com/office/drawing/2014/main" xmlns="" id="{3764DCEC-EFA0-2646-B820-44E049575676}"/>
              </a:ext>
            </a:extLst>
          </p:cNvPr>
          <p:cNvCxnSpPr/>
          <p:nvPr/>
        </p:nvCxnSpPr>
        <p:spPr>
          <a:xfrm>
            <a:off x="6684338" y="1601164"/>
            <a:ext cx="0" cy="3183487"/>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769531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D9158D19-12DD-7D44-AE94-353719DE63B8}"/>
              </a:ext>
            </a:extLst>
          </p:cNvPr>
          <p:cNvSpPr txBox="1"/>
          <p:nvPr/>
        </p:nvSpPr>
        <p:spPr>
          <a:xfrm>
            <a:off x="283008" y="2390922"/>
            <a:ext cx="4390001" cy="3416320"/>
          </a:xfrm>
          <a:prstGeom prst="rect">
            <a:avLst/>
          </a:prstGeom>
          <a:noFill/>
        </p:spPr>
        <p:txBody>
          <a:bodyPr wrap="square" rtlCol="0">
            <a:spAutoFit/>
          </a:bodyPr>
          <a:lstStyle/>
          <a:p>
            <a:pPr algn="just"/>
            <a:r>
              <a:rPr lang="vi-VN" sz="2400" b="1" dirty="0">
                <a:latin typeface="American Typewriter Condensed" panose="02090606020004020304" pitchFamily="18" charset="77"/>
              </a:rPr>
              <a:t>Quan điểm nghệ thuật:</a:t>
            </a:r>
          </a:p>
          <a:p>
            <a:pPr marL="285750" indent="-285750" algn="just">
              <a:buFontTx/>
              <a:buChar char="-"/>
            </a:pPr>
            <a:r>
              <a:rPr lang="vi-VN" sz="2400" dirty="0">
                <a:latin typeface="American Typewriter Condensed" panose="02090606020004020304" pitchFamily="18" charset="77"/>
              </a:rPr>
              <a:t>Nghệ thuật vị nhân sinh</a:t>
            </a:r>
            <a:r>
              <a:rPr lang="x-none" sz="2400" dirty="0">
                <a:latin typeface="American Typewriter Condensed" panose="02090606020004020304" pitchFamily="18" charset="77"/>
              </a:rPr>
              <a:t>.</a:t>
            </a:r>
          </a:p>
          <a:p>
            <a:pPr marL="285750" indent="-285750" algn="just">
              <a:buFontTx/>
              <a:buChar char="-"/>
            </a:pPr>
            <a:r>
              <a:rPr lang="x-none" sz="2400" dirty="0">
                <a:latin typeface="American Typewriter Condensed" panose="02090606020004020304" pitchFamily="18" charset="77"/>
              </a:rPr>
              <a:t>M</a:t>
            </a:r>
            <a:r>
              <a:rPr lang="vi-VN" sz="2400" dirty="0">
                <a:latin typeface="American Typewriter Condensed" panose="02090606020004020304" pitchFamily="18" charset="77"/>
              </a:rPr>
              <a:t>ột tác phẩm hay và có giá trị phải là một tác phẩm chứa đựng tư tưởng nhân đạo.</a:t>
            </a:r>
          </a:p>
          <a:p>
            <a:pPr marL="285750" indent="-285750" algn="just">
              <a:buFontTx/>
              <a:buChar char="-"/>
            </a:pPr>
            <a:r>
              <a:rPr lang="vi-VN" sz="2400" dirty="0">
                <a:latin typeface="American Typewriter Condensed" panose="02090606020004020304" pitchFamily="18" charset="77"/>
              </a:rPr>
              <a:t>Nhà văn phải có lương tâm, có nhân cách và sự tìm tòi sáng tạo</a:t>
            </a:r>
            <a:r>
              <a:rPr lang="x-none" sz="2400" dirty="0">
                <a:latin typeface="American Typewriter Condensed" panose="02090606020004020304" pitchFamily="18" charset="77"/>
              </a:rPr>
              <a:t>.</a:t>
            </a:r>
          </a:p>
          <a:p>
            <a:pPr marL="285750" indent="-285750" algn="just">
              <a:buFontTx/>
              <a:buChar char="-"/>
            </a:pPr>
            <a:r>
              <a:rPr lang="vi-VN" sz="2400" dirty="0">
                <a:latin typeface="American Typewriter Condensed" panose="02090606020004020304" pitchFamily="18" charset="77"/>
              </a:rPr>
              <a:t>Sau cách mạng</a:t>
            </a:r>
            <a:r>
              <a:rPr lang="x-none" sz="2400" dirty="0">
                <a:latin typeface="American Typewriter Condensed" panose="02090606020004020304" pitchFamily="18" charset="77"/>
              </a:rPr>
              <a:t>: </a:t>
            </a:r>
            <a:r>
              <a:rPr lang="vi-VN" sz="2400" dirty="0">
                <a:latin typeface="American Typewriter Condensed" panose="02090606020004020304" pitchFamily="18" charset="77"/>
              </a:rPr>
              <a:t>“sống đã rồi hãy viết”. </a:t>
            </a:r>
            <a:endParaRPr lang="x-none" sz="2400" dirty="0">
              <a:latin typeface="American Typewriter Condensed" panose="02090606020004020304" pitchFamily="18" charset="77"/>
            </a:endParaRPr>
          </a:p>
        </p:txBody>
      </p:sp>
      <p:sp>
        <p:nvSpPr>
          <p:cNvPr id="6" name="TextBox 5">
            <a:extLst>
              <a:ext uri="{FF2B5EF4-FFF2-40B4-BE49-F238E27FC236}">
                <a16:creationId xmlns:a16="http://schemas.microsoft.com/office/drawing/2014/main" xmlns="" id="{052E6BBC-1259-4742-A413-F019E9ACAB2E}"/>
              </a:ext>
            </a:extLst>
          </p:cNvPr>
          <p:cNvSpPr txBox="1"/>
          <p:nvPr/>
        </p:nvSpPr>
        <p:spPr>
          <a:xfrm>
            <a:off x="283008" y="204372"/>
            <a:ext cx="6124061" cy="1692771"/>
          </a:xfrm>
          <a:prstGeom prst="rect">
            <a:avLst/>
          </a:prstGeom>
          <a:noFill/>
        </p:spPr>
        <p:txBody>
          <a:bodyPr wrap="square" rtlCol="0">
            <a:spAutoFit/>
          </a:bodyPr>
          <a:lstStyle/>
          <a:p>
            <a:r>
              <a:rPr lang="x-none" sz="3200" b="1" dirty="0">
                <a:solidFill>
                  <a:schemeClr val="accent5">
                    <a:lumMod val="75000"/>
                  </a:schemeClr>
                </a:solidFill>
                <a:latin typeface="American Typewriter Condensed" panose="02090606020004020304" pitchFamily="18" charset="77"/>
              </a:rPr>
              <a:t>I. TÌM HIỂU </a:t>
            </a:r>
            <a:r>
              <a:rPr lang="x-none" sz="3200" b="1" dirty="0" smtClean="0">
                <a:solidFill>
                  <a:schemeClr val="accent5">
                    <a:lumMod val="75000"/>
                  </a:schemeClr>
                </a:solidFill>
                <a:latin typeface="American Typewriter Condensed" panose="02090606020004020304" pitchFamily="18" charset="77"/>
              </a:rPr>
              <a:t>CH</a:t>
            </a:r>
            <a:r>
              <a:rPr lang="en-US" sz="3200" b="1" dirty="0" smtClean="0">
                <a:solidFill>
                  <a:schemeClr val="accent5">
                    <a:lumMod val="75000"/>
                  </a:schemeClr>
                </a:solidFill>
                <a:latin typeface="American Typewriter Condensed" panose="02090606020004020304" pitchFamily="18" charset="77"/>
              </a:rPr>
              <a:t>Ú THÍCH</a:t>
            </a:r>
            <a:endParaRPr lang="x-none" sz="3200" b="1" dirty="0">
              <a:solidFill>
                <a:schemeClr val="accent5">
                  <a:lumMod val="75000"/>
                </a:schemeClr>
              </a:solidFill>
              <a:latin typeface="American Typewriter Condensed" panose="02090606020004020304" pitchFamily="18" charset="77"/>
            </a:endParaRPr>
          </a:p>
          <a:p>
            <a:r>
              <a:rPr lang="x-none" sz="3600" b="1" dirty="0">
                <a:solidFill>
                  <a:srgbClr val="C00000"/>
                </a:solidFill>
                <a:latin typeface="American Typewriter Condensed" panose="02090606020004020304" pitchFamily="18" charset="77"/>
              </a:rPr>
              <a:t>  1. TÁC GIẢ</a:t>
            </a:r>
          </a:p>
          <a:p>
            <a:r>
              <a:rPr lang="x-none" sz="3600" b="1" dirty="0">
                <a:solidFill>
                  <a:srgbClr val="C00000"/>
                </a:solidFill>
                <a:latin typeface="American Typewriter Condensed" panose="02090606020004020304" pitchFamily="18" charset="77"/>
              </a:rPr>
              <a:t>     </a:t>
            </a:r>
            <a:r>
              <a:rPr lang="x-none" sz="3600" b="1" dirty="0">
                <a:solidFill>
                  <a:schemeClr val="accent6">
                    <a:lumMod val="75000"/>
                  </a:schemeClr>
                </a:solidFill>
                <a:latin typeface="American Typewriter Condensed" panose="02090606020004020304" pitchFamily="18" charset="77"/>
              </a:rPr>
              <a:t>b. Sự nghiệp văn học</a:t>
            </a:r>
          </a:p>
        </p:txBody>
      </p:sp>
      <p:sp>
        <p:nvSpPr>
          <p:cNvPr id="7" name="Rectangle 6">
            <a:extLst>
              <a:ext uri="{FF2B5EF4-FFF2-40B4-BE49-F238E27FC236}">
                <a16:creationId xmlns:a16="http://schemas.microsoft.com/office/drawing/2014/main" xmlns="" id="{993E424C-2985-6649-A451-41A4EDFD03D6}"/>
              </a:ext>
            </a:extLst>
          </p:cNvPr>
          <p:cNvSpPr/>
          <p:nvPr/>
        </p:nvSpPr>
        <p:spPr>
          <a:xfrm>
            <a:off x="9239693" y="2390922"/>
            <a:ext cx="2467281" cy="2677656"/>
          </a:xfrm>
          <a:prstGeom prst="rect">
            <a:avLst/>
          </a:prstGeom>
        </p:spPr>
        <p:txBody>
          <a:bodyPr wrap="square">
            <a:spAutoFit/>
          </a:bodyPr>
          <a:lstStyle/>
          <a:p>
            <a:pPr algn="just"/>
            <a:r>
              <a:rPr lang="vi-VN" sz="2400" b="1" dirty="0">
                <a:latin typeface="American Typewriter Condensed" panose="02090606020004020304" pitchFamily="18" charset="77"/>
                <a:ea typeface="DengXian" panose="02010600030101010101" pitchFamily="2" charset="-122"/>
                <a:cs typeface="Times New Roman" panose="02020603050405020304" pitchFamily="18" charset="0"/>
              </a:rPr>
              <a:t>Đề tài chính:</a:t>
            </a:r>
          </a:p>
          <a:p>
            <a:pPr marL="285750" indent="-285750" algn="just">
              <a:buFontTx/>
              <a:buChar char="-"/>
            </a:pPr>
            <a:r>
              <a:rPr lang="vi-VN" sz="2400" dirty="0">
                <a:latin typeface="American Typewriter Condensed" panose="02090606020004020304" pitchFamily="18" charset="77"/>
              </a:rPr>
              <a:t>Người nông dân nghèo bị vùi dập.</a:t>
            </a:r>
            <a:r>
              <a:rPr lang="x-none" sz="2400" dirty="0">
                <a:effectLst/>
                <a:latin typeface="American Typewriter Condensed" panose="02090606020004020304" pitchFamily="18" charset="77"/>
              </a:rPr>
              <a:t> </a:t>
            </a:r>
          </a:p>
          <a:p>
            <a:pPr marL="285750" indent="-285750" algn="just">
              <a:buFontTx/>
              <a:buChar char="-"/>
            </a:pPr>
            <a:r>
              <a:rPr lang="vi-VN" sz="2400" dirty="0">
                <a:latin typeface="American Typewriter Condensed" panose="02090606020004020304" pitchFamily="18" charset="77"/>
              </a:rPr>
              <a:t>Những người trí thức nghèo sống mòn mỏi, bế tắc trong xã hội cũ.</a:t>
            </a:r>
            <a:r>
              <a:rPr lang="vi-VN" sz="2400" dirty="0">
                <a:latin typeface="American Typewriter Condensed" panose="02090606020004020304" pitchFamily="18" charset="77"/>
                <a:ea typeface="DengXian" panose="02010600030101010101" pitchFamily="2" charset="-122"/>
                <a:cs typeface="Times New Roman" panose="02020603050405020304" pitchFamily="18" charset="0"/>
              </a:rPr>
              <a:t> </a:t>
            </a:r>
            <a:endParaRPr lang="x-none" sz="2400" dirty="0">
              <a:latin typeface="American Typewriter Condensed" panose="02090606020004020304" pitchFamily="18" charset="77"/>
            </a:endParaRPr>
          </a:p>
        </p:txBody>
      </p:sp>
      <p:sp>
        <p:nvSpPr>
          <p:cNvPr id="8" name="Rectangle 7">
            <a:extLst>
              <a:ext uri="{FF2B5EF4-FFF2-40B4-BE49-F238E27FC236}">
                <a16:creationId xmlns:a16="http://schemas.microsoft.com/office/drawing/2014/main" xmlns="" id="{A4B46979-785E-F445-B66E-283FE49974F5}"/>
              </a:ext>
            </a:extLst>
          </p:cNvPr>
          <p:cNvSpPr/>
          <p:nvPr/>
        </p:nvSpPr>
        <p:spPr>
          <a:xfrm>
            <a:off x="5375723" y="2390922"/>
            <a:ext cx="3161256" cy="3046988"/>
          </a:xfrm>
          <a:prstGeom prst="rect">
            <a:avLst/>
          </a:prstGeom>
        </p:spPr>
        <p:txBody>
          <a:bodyPr wrap="square">
            <a:spAutoFit/>
          </a:bodyPr>
          <a:lstStyle/>
          <a:p>
            <a:pPr algn="just"/>
            <a:r>
              <a:rPr lang="vi-VN" sz="2400" b="1" dirty="0">
                <a:latin typeface="American Typewriter Condensed" panose="02090606020004020304" pitchFamily="18" charset="77"/>
                <a:ea typeface="DengXian" panose="02010600030101010101" pitchFamily="2" charset="-122"/>
                <a:cs typeface="Times New Roman" panose="02020603050405020304" pitchFamily="18" charset="0"/>
              </a:rPr>
              <a:t>Phong cách nghệ thuật:</a:t>
            </a:r>
          </a:p>
          <a:p>
            <a:pPr marL="285750" indent="-285750" algn="just">
              <a:buFontTx/>
              <a:buChar char="-"/>
            </a:pPr>
            <a:r>
              <a:rPr lang="vi-VN" sz="2400" dirty="0">
                <a:latin typeface="American Typewriter Condensed" panose="02090606020004020304" pitchFamily="18" charset="77"/>
              </a:rPr>
              <a:t>Biệt tài về việc phân tích diễn biến tâm lí nhân vật.</a:t>
            </a:r>
          </a:p>
          <a:p>
            <a:pPr marL="285750" indent="-285750" algn="just">
              <a:buFontTx/>
              <a:buChar char="-"/>
            </a:pPr>
            <a:r>
              <a:rPr lang="vi-VN" sz="2400" dirty="0">
                <a:latin typeface="American Typewriter Condensed" panose="02090606020004020304" pitchFamily="18" charset="77"/>
              </a:rPr>
              <a:t>Lối kể chuyện vô cùng sống động, lạnh lùng, khách quan, tự nhiên, lôi cuốn. </a:t>
            </a:r>
            <a:endParaRPr lang="x-none" sz="2400" dirty="0">
              <a:latin typeface="American Typewriter Condensed" panose="02090606020004020304" pitchFamily="18" charset="77"/>
            </a:endParaRPr>
          </a:p>
        </p:txBody>
      </p:sp>
      <p:cxnSp>
        <p:nvCxnSpPr>
          <p:cNvPr id="10" name="Straight Connector 9">
            <a:extLst>
              <a:ext uri="{FF2B5EF4-FFF2-40B4-BE49-F238E27FC236}">
                <a16:creationId xmlns:a16="http://schemas.microsoft.com/office/drawing/2014/main" xmlns="" id="{D1237036-E205-2F44-8D6E-711D7241D6FF}"/>
              </a:ext>
            </a:extLst>
          </p:cNvPr>
          <p:cNvCxnSpPr>
            <a:cxnSpLocks/>
          </p:cNvCxnSpPr>
          <p:nvPr/>
        </p:nvCxnSpPr>
        <p:spPr>
          <a:xfrm>
            <a:off x="4965404" y="2753832"/>
            <a:ext cx="0" cy="2519917"/>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0">
            <a:extLst>
              <a:ext uri="{FF2B5EF4-FFF2-40B4-BE49-F238E27FC236}">
                <a16:creationId xmlns:a16="http://schemas.microsoft.com/office/drawing/2014/main" xmlns="" id="{8DFB2BEE-32C4-C54F-A51A-59F791458A8B}"/>
              </a:ext>
            </a:extLst>
          </p:cNvPr>
          <p:cNvCxnSpPr>
            <a:cxnSpLocks/>
          </p:cNvCxnSpPr>
          <p:nvPr/>
        </p:nvCxnSpPr>
        <p:spPr>
          <a:xfrm>
            <a:off x="8977423" y="2753832"/>
            <a:ext cx="0" cy="2519917"/>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1564282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heel(1)">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31" presetClass="entr"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p:cTn id="18" dur="1000" fill="hold"/>
                                        <p:tgtEl>
                                          <p:spTgt spid="8"/>
                                        </p:tgtEl>
                                        <p:attrNameLst>
                                          <p:attrName>ppt_w</p:attrName>
                                        </p:attrNameLst>
                                      </p:cBhvr>
                                      <p:tavLst>
                                        <p:tav tm="0">
                                          <p:val>
                                            <p:fltVal val="0"/>
                                          </p:val>
                                        </p:tav>
                                        <p:tav tm="100000">
                                          <p:val>
                                            <p:strVal val="#ppt_w"/>
                                          </p:val>
                                        </p:tav>
                                      </p:tavLst>
                                    </p:anim>
                                    <p:anim calcmode="lin" valueType="num">
                                      <p:cBhvr>
                                        <p:cTn id="19" dur="1000" fill="hold"/>
                                        <p:tgtEl>
                                          <p:spTgt spid="8"/>
                                        </p:tgtEl>
                                        <p:attrNameLst>
                                          <p:attrName>ppt_h</p:attrName>
                                        </p:attrNameLst>
                                      </p:cBhvr>
                                      <p:tavLst>
                                        <p:tav tm="0">
                                          <p:val>
                                            <p:fltVal val="0"/>
                                          </p:val>
                                        </p:tav>
                                        <p:tav tm="100000">
                                          <p:val>
                                            <p:strVal val="#ppt_h"/>
                                          </p:val>
                                        </p:tav>
                                      </p:tavLst>
                                    </p:anim>
                                    <p:anim calcmode="lin" valueType="num">
                                      <p:cBhvr>
                                        <p:cTn id="20" dur="1000" fill="hold"/>
                                        <p:tgtEl>
                                          <p:spTgt spid="8"/>
                                        </p:tgtEl>
                                        <p:attrNameLst>
                                          <p:attrName>style.rotation</p:attrName>
                                        </p:attrNameLst>
                                      </p:cBhvr>
                                      <p:tavLst>
                                        <p:tav tm="0">
                                          <p:val>
                                            <p:fltVal val="90"/>
                                          </p:val>
                                        </p:tav>
                                        <p:tav tm="100000">
                                          <p:val>
                                            <p:fltVal val="0"/>
                                          </p:val>
                                        </p:tav>
                                      </p:tavLst>
                                    </p:anim>
                                    <p:animEffect transition="in" filter="fade">
                                      <p:cBhvr>
                                        <p:cTn id="21" dur="10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additive="base">
                                        <p:cTn id="26" dur="500" fill="hold"/>
                                        <p:tgtEl>
                                          <p:spTgt spid="7"/>
                                        </p:tgtEl>
                                        <p:attrNameLst>
                                          <p:attrName>ppt_x</p:attrName>
                                        </p:attrNameLst>
                                      </p:cBhvr>
                                      <p:tavLst>
                                        <p:tav tm="0">
                                          <p:val>
                                            <p:strVal val="#ppt_x"/>
                                          </p:val>
                                        </p:tav>
                                        <p:tav tm="100000">
                                          <p:val>
                                            <p:strVal val="#ppt_x"/>
                                          </p:val>
                                        </p:tav>
                                      </p:tavLst>
                                    </p:anim>
                                    <p:anim calcmode="lin" valueType="num">
                                      <p:cBhvr additive="base">
                                        <p:cTn id="27"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4D3BAC33-12D0-954C-8237-DE386A972B49}"/>
              </a:ext>
            </a:extLst>
          </p:cNvPr>
          <p:cNvSpPr/>
          <p:nvPr/>
        </p:nvSpPr>
        <p:spPr>
          <a:xfrm>
            <a:off x="252777" y="2043594"/>
            <a:ext cx="5628167" cy="4523418"/>
          </a:xfrm>
          <a:prstGeom prst="rect">
            <a:avLst/>
          </a:prstGeom>
        </p:spPr>
        <p:txBody>
          <a:bodyPr wrap="square">
            <a:spAutoFit/>
          </a:bodyPr>
          <a:lstStyle/>
          <a:p>
            <a:pPr indent="457200" algn="just">
              <a:lnSpc>
                <a:spcPct val="115000"/>
              </a:lnSpc>
            </a:pPr>
            <a:r>
              <a:rPr lang="vi-VN" sz="2800" b="1" dirty="0">
                <a:latin typeface="American Typewriter Condensed" panose="02090606020004020304" pitchFamily="18" charset="77"/>
                <a:ea typeface="DengXian" panose="02010600030101010101" pitchFamily="2" charset="-122"/>
                <a:cs typeface="Times New Roman" panose="02020603050405020304" pitchFamily="18" charset="0"/>
              </a:rPr>
              <a:t>Tác phẩm chính:</a:t>
            </a:r>
            <a:endParaRPr lang="x-none" sz="2800" b="1"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15000"/>
              </a:lnSpc>
            </a:pPr>
            <a:r>
              <a:rPr lang="vi-VN" sz="2800" i="1" dirty="0">
                <a:latin typeface="American Typewriter Condensed" panose="02090606020004020304" pitchFamily="18" charset="77"/>
                <a:ea typeface="DengXian" panose="02010600030101010101" pitchFamily="2" charset="-122"/>
                <a:cs typeface="Times New Roman" panose="02020603050405020304" pitchFamily="18" charset="0"/>
              </a:rPr>
              <a:t>- Chí Phèo</a:t>
            </a:r>
            <a:endParaRPr lang="x-none" sz="2800" i="1"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15000"/>
              </a:lnSpc>
            </a:pPr>
            <a:r>
              <a:rPr lang="vi-VN" sz="2800" i="1" dirty="0">
                <a:latin typeface="American Typewriter Condensed" panose="02090606020004020304" pitchFamily="18" charset="77"/>
                <a:ea typeface="DengXian" panose="02010600030101010101" pitchFamily="2" charset="-122"/>
                <a:cs typeface="Times New Roman" panose="02020603050405020304" pitchFamily="18" charset="0"/>
              </a:rPr>
              <a:t>- Giăng sáng (Trăng sáng)</a:t>
            </a:r>
            <a:endParaRPr lang="x-none" sz="2800" i="1"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15000"/>
              </a:lnSpc>
            </a:pPr>
            <a:r>
              <a:rPr lang="vi-VN" sz="2800" i="1" dirty="0">
                <a:latin typeface="American Typewriter Condensed" panose="02090606020004020304" pitchFamily="18" charset="77"/>
                <a:ea typeface="DengXian" panose="02010600030101010101" pitchFamily="2" charset="-122"/>
                <a:cs typeface="Times New Roman" panose="02020603050405020304" pitchFamily="18" charset="0"/>
              </a:rPr>
              <a:t>- Đời thừa</a:t>
            </a:r>
            <a:endParaRPr lang="x-none" sz="2800" i="1"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15000"/>
              </a:lnSpc>
            </a:pPr>
            <a:r>
              <a:rPr lang="vi-VN" sz="2800" i="1" dirty="0">
                <a:latin typeface="American Typewriter Condensed" panose="02090606020004020304" pitchFamily="18" charset="77"/>
                <a:ea typeface="DengXian" panose="02010600030101010101" pitchFamily="2" charset="-122"/>
                <a:cs typeface="Times New Roman" panose="02020603050405020304" pitchFamily="18" charset="0"/>
              </a:rPr>
              <a:t>- Lão Hạc</a:t>
            </a:r>
            <a:endParaRPr lang="x-none" sz="2800" i="1" dirty="0">
              <a:latin typeface="American Typewriter Condensed" panose="02090606020004020304" pitchFamily="18" charset="77"/>
              <a:ea typeface="DengXian" panose="02010600030101010101" pitchFamily="2" charset="-122"/>
              <a:cs typeface="Times New Roman" panose="02020603050405020304" pitchFamily="18" charset="0"/>
            </a:endParaRPr>
          </a:p>
          <a:p>
            <a:pPr lvl="1" algn="just">
              <a:lnSpc>
                <a:spcPct val="115000"/>
              </a:lnSpc>
            </a:pPr>
            <a:r>
              <a:rPr lang="vi-VN" sz="2800" i="1" dirty="0">
                <a:latin typeface="American Typewriter Condensed" panose="02090606020004020304" pitchFamily="18" charset="77"/>
                <a:ea typeface="DengXian" panose="02010600030101010101" pitchFamily="2" charset="-122"/>
                <a:cs typeface="Times New Roman" panose="02020603050405020304" pitchFamily="18" charset="0"/>
              </a:rPr>
              <a:t>- Sống mòn </a:t>
            </a:r>
          </a:p>
          <a:p>
            <a:pPr lvl="1" algn="just">
              <a:lnSpc>
                <a:spcPct val="115000"/>
              </a:lnSpc>
            </a:pPr>
            <a:r>
              <a:rPr lang="vi-VN" sz="2800" i="1" dirty="0">
                <a:latin typeface="AMERICAN TYPEWRITER CONDENSED" panose="02090606020004020304" pitchFamily="18" charset="77"/>
                <a:ea typeface="DengXian" panose="02010600030101010101" pitchFamily="2" charset="-122"/>
                <a:cs typeface="Times New Roman" panose="02020603050405020304" pitchFamily="18" charset="0"/>
              </a:rPr>
              <a:t>- Đôi mắt</a:t>
            </a:r>
            <a:endParaRPr lang="x-none" sz="2800" i="1" dirty="0">
              <a:latin typeface="American Typewriter Condensed" panose="02090606020004020304" pitchFamily="18" charset="77"/>
              <a:ea typeface="DengXian" panose="02010600030101010101" pitchFamily="2" charset="-122"/>
              <a:cs typeface="Times New Roman" panose="02020603050405020304" pitchFamily="18" charset="0"/>
            </a:endParaRPr>
          </a:p>
          <a:p>
            <a:pPr lvl="1" algn="just">
              <a:lnSpc>
                <a:spcPct val="115000"/>
              </a:lnSpc>
            </a:pPr>
            <a:r>
              <a:rPr lang="x-none" sz="2800" i="1" dirty="0">
                <a:latin typeface="American Typewriter Condensed" panose="02090606020004020304" pitchFamily="18" charset="77"/>
                <a:ea typeface="DengXian" panose="02010600030101010101" pitchFamily="2" charset="-122"/>
                <a:cs typeface="Times New Roman" panose="02020603050405020304" pitchFamily="18" charset="0"/>
              </a:rPr>
              <a:t>-</a:t>
            </a:r>
            <a:r>
              <a:rPr lang="x-none" sz="2800" i="1" dirty="0">
                <a:latin typeface="AMERICAN TYPEWRITER CONDENSED" panose="02090606020004020304" pitchFamily="18" charset="77"/>
                <a:ea typeface="DengXian" panose="02010600030101010101" pitchFamily="2" charset="-122"/>
                <a:cs typeface="Times New Roman" panose="02020603050405020304" pitchFamily="18" charset="0"/>
              </a:rPr>
              <a:t> </a:t>
            </a:r>
            <a:r>
              <a:rPr lang="vi-VN" sz="2800" i="1" dirty="0">
                <a:latin typeface="AMERICAN TYPEWRITER CONDENSED" panose="02090606020004020304" pitchFamily="18" charset="77"/>
                <a:ea typeface="DengXian" panose="02010600030101010101" pitchFamily="2" charset="-122"/>
                <a:cs typeface="Times New Roman" panose="02020603050405020304" pitchFamily="18" charset="0"/>
              </a:rPr>
              <a:t>Nhật ký ở rừng</a:t>
            </a:r>
          </a:p>
          <a:p>
            <a:pPr lvl="1" algn="just">
              <a:lnSpc>
                <a:spcPct val="115000"/>
              </a:lnSpc>
            </a:pPr>
            <a:r>
              <a:rPr lang="vi-VN" sz="2800" i="1" dirty="0">
                <a:latin typeface="American Typewriter Condensed" panose="02090606020004020304" pitchFamily="18" charset="77"/>
                <a:ea typeface="DengXian" panose="02010600030101010101" pitchFamily="2" charset="-122"/>
                <a:cs typeface="Times New Roman" panose="02020603050405020304" pitchFamily="18" charset="0"/>
              </a:rPr>
              <a:t>- Ký sự chuyện biên giới…</a:t>
            </a:r>
            <a:endParaRPr lang="x-none" sz="2800" i="1" dirty="0">
              <a:latin typeface="AMERICAN TYPEWRITER CONDENSED" panose="02090606020004020304" pitchFamily="18" charset="77"/>
              <a:ea typeface="DengXian" panose="02010600030101010101" pitchFamily="2" charset="-122"/>
              <a:cs typeface="Times New Roman" panose="02020603050405020304" pitchFamily="18" charset="0"/>
            </a:endParaRPr>
          </a:p>
        </p:txBody>
      </p:sp>
      <p:sp>
        <p:nvSpPr>
          <p:cNvPr id="5" name="TextBox 4">
            <a:extLst>
              <a:ext uri="{FF2B5EF4-FFF2-40B4-BE49-F238E27FC236}">
                <a16:creationId xmlns:a16="http://schemas.microsoft.com/office/drawing/2014/main" xmlns="" id="{6FC5F871-C05B-7A43-A901-D249065DF4DF}"/>
              </a:ext>
            </a:extLst>
          </p:cNvPr>
          <p:cNvSpPr txBox="1"/>
          <p:nvPr/>
        </p:nvSpPr>
        <p:spPr>
          <a:xfrm>
            <a:off x="184381" y="166157"/>
            <a:ext cx="6124061" cy="1692771"/>
          </a:xfrm>
          <a:prstGeom prst="rect">
            <a:avLst/>
          </a:prstGeom>
          <a:noFill/>
        </p:spPr>
        <p:txBody>
          <a:bodyPr wrap="square" rtlCol="0">
            <a:spAutoFit/>
          </a:bodyPr>
          <a:lstStyle/>
          <a:p>
            <a:r>
              <a:rPr lang="x-none" sz="3200" b="1" dirty="0">
                <a:solidFill>
                  <a:schemeClr val="accent5">
                    <a:lumMod val="75000"/>
                  </a:schemeClr>
                </a:solidFill>
                <a:latin typeface="American Typewriter Condensed" panose="02090606020004020304" pitchFamily="18" charset="77"/>
              </a:rPr>
              <a:t>I. TÌM HIỂU </a:t>
            </a:r>
            <a:r>
              <a:rPr lang="x-none" sz="3200" b="1" dirty="0" smtClean="0">
                <a:solidFill>
                  <a:schemeClr val="accent5">
                    <a:lumMod val="75000"/>
                  </a:schemeClr>
                </a:solidFill>
                <a:latin typeface="American Typewriter Condensed" panose="02090606020004020304" pitchFamily="18" charset="77"/>
              </a:rPr>
              <a:t>CH</a:t>
            </a:r>
            <a:r>
              <a:rPr lang="en-US" sz="3200" b="1" dirty="0" smtClean="0">
                <a:solidFill>
                  <a:schemeClr val="accent5">
                    <a:lumMod val="75000"/>
                  </a:schemeClr>
                </a:solidFill>
                <a:latin typeface="American Typewriter Condensed" panose="02090606020004020304" pitchFamily="18" charset="77"/>
              </a:rPr>
              <a:t>Ú THÍCH</a:t>
            </a:r>
            <a:endParaRPr lang="x-none" sz="3200" b="1" dirty="0">
              <a:solidFill>
                <a:schemeClr val="accent5">
                  <a:lumMod val="75000"/>
                </a:schemeClr>
              </a:solidFill>
              <a:latin typeface="American Typewriter Condensed" panose="02090606020004020304" pitchFamily="18" charset="77"/>
            </a:endParaRPr>
          </a:p>
          <a:p>
            <a:r>
              <a:rPr lang="x-none" sz="3600" b="1" dirty="0">
                <a:solidFill>
                  <a:srgbClr val="C00000"/>
                </a:solidFill>
                <a:latin typeface="American Typewriter Condensed" panose="02090606020004020304" pitchFamily="18" charset="77"/>
              </a:rPr>
              <a:t>  1. TÁC GIẢ</a:t>
            </a:r>
          </a:p>
          <a:p>
            <a:r>
              <a:rPr lang="x-none" sz="3600" b="1" dirty="0">
                <a:solidFill>
                  <a:srgbClr val="C00000"/>
                </a:solidFill>
                <a:latin typeface="American Typewriter Condensed" panose="02090606020004020304" pitchFamily="18" charset="77"/>
              </a:rPr>
              <a:t>     </a:t>
            </a:r>
            <a:r>
              <a:rPr lang="x-none" sz="3600" b="1" dirty="0">
                <a:solidFill>
                  <a:schemeClr val="accent6">
                    <a:lumMod val="75000"/>
                  </a:schemeClr>
                </a:solidFill>
                <a:latin typeface="American Typewriter Condensed" panose="02090606020004020304" pitchFamily="18" charset="77"/>
              </a:rPr>
              <a:t>b. Sự nghiệp văn học</a:t>
            </a:r>
          </a:p>
        </p:txBody>
      </p:sp>
      <p:pic>
        <p:nvPicPr>
          <p:cNvPr id="5122" name="Picture 2" descr="Truyện ngắn: Chí Phèo - Đọc sách miễn phí">
            <a:extLst>
              <a:ext uri="{FF2B5EF4-FFF2-40B4-BE49-F238E27FC236}">
                <a16:creationId xmlns:a16="http://schemas.microsoft.com/office/drawing/2014/main" xmlns="" id="{A7EBD01B-625F-1C4A-AFF4-D86DFB30D1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67900" y="0"/>
            <a:ext cx="2324100" cy="3492500"/>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Review - Trích dẫn] Truyện Ngắn Giăng Sáng - Nam Cao">
            <a:extLst>
              <a:ext uri="{FF2B5EF4-FFF2-40B4-BE49-F238E27FC236}">
                <a16:creationId xmlns:a16="http://schemas.microsoft.com/office/drawing/2014/main" xmlns="" id="{79F1A596-B78B-5B4D-AFB8-6D6825CF01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2876" y="19082"/>
            <a:ext cx="2247900" cy="3492500"/>
          </a:xfrm>
          <a:prstGeom prst="rect">
            <a:avLst/>
          </a:prstGeom>
          <a:noFill/>
          <a:extLst>
            <a:ext uri="{909E8E84-426E-40DD-AFC4-6F175D3DCCD1}">
              <a14:hiddenFill xmlns:a14="http://schemas.microsoft.com/office/drawing/2010/main">
                <a:solidFill>
                  <a:srgbClr val="FFFFFF"/>
                </a:solidFill>
              </a14:hiddenFill>
            </a:ext>
          </a:extLst>
        </p:spPr>
      </p:pic>
      <p:pic>
        <p:nvPicPr>
          <p:cNvPr id="5130" name="Picture 10" descr="Sách Sống Mòn ( Nam Cao ) | Shopee Việt Nam">
            <a:extLst>
              <a:ext uri="{FF2B5EF4-FFF2-40B4-BE49-F238E27FC236}">
                <a16:creationId xmlns:a16="http://schemas.microsoft.com/office/drawing/2014/main" xmlns="" id="{EC20DC24-34AA-3446-BB90-572D1E66EF2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45079" y="3530663"/>
            <a:ext cx="3163525" cy="3341911"/>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6" descr="Đời Thừa by Nam Cao">
            <a:extLst>
              <a:ext uri="{FF2B5EF4-FFF2-40B4-BE49-F238E27FC236}">
                <a16:creationId xmlns:a16="http://schemas.microsoft.com/office/drawing/2014/main" xmlns="" id="{5A61DE88-AF7D-1343-8220-526C91C17FF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67900" y="3509328"/>
            <a:ext cx="2324100" cy="3348671"/>
          </a:xfrm>
          <a:prstGeom prst="rect">
            <a:avLst/>
          </a:prstGeom>
          <a:noFill/>
          <a:extLst>
            <a:ext uri="{909E8E84-426E-40DD-AFC4-6F175D3DCCD1}">
              <a14:hiddenFill xmlns:a14="http://schemas.microsoft.com/office/drawing/2010/main">
                <a:solidFill>
                  <a:srgbClr val="FFFFFF"/>
                </a:solidFill>
              </a14:hiddenFill>
            </a:ext>
          </a:extLst>
        </p:spPr>
      </p:pic>
      <p:pic>
        <p:nvPicPr>
          <p:cNvPr id="5132" name="Picture 12" descr="Đôi mắt - Nam Cao">
            <a:extLst>
              <a:ext uri="{FF2B5EF4-FFF2-40B4-BE49-F238E27FC236}">
                <a16:creationId xmlns:a16="http://schemas.microsoft.com/office/drawing/2014/main" xmlns="" id="{7DE9E127-E31A-4145-936E-FC95BD7D52A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23553" y="3526157"/>
            <a:ext cx="2379324" cy="3312761"/>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8" descr="🌺 Góc Văn Học 🌺 Lão Hạc là một trong... - Newton Education | Facebook">
            <a:extLst>
              <a:ext uri="{FF2B5EF4-FFF2-40B4-BE49-F238E27FC236}">
                <a16:creationId xmlns:a16="http://schemas.microsoft.com/office/drawing/2014/main" xmlns="" id="{0B534009-5CDB-F840-A93B-AB77785ED72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23552" y="14576"/>
            <a:ext cx="2362200" cy="3492500"/>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xmlns="" id="{0252E9A3-8540-A14E-A66D-1327C856AE6A}"/>
              </a:ext>
            </a:extLst>
          </p:cNvPr>
          <p:cNvSpPr txBox="1"/>
          <p:nvPr/>
        </p:nvSpPr>
        <p:spPr>
          <a:xfrm>
            <a:off x="10099719" y="6477157"/>
            <a:ext cx="1973617" cy="369332"/>
          </a:xfrm>
          <a:prstGeom prst="rect">
            <a:avLst/>
          </a:prstGeom>
          <a:noFill/>
        </p:spPr>
        <p:txBody>
          <a:bodyPr wrap="none" rtlCol="0">
            <a:spAutoFit/>
          </a:bodyPr>
          <a:lstStyle/>
          <a:p>
            <a:r>
              <a:rPr lang="en-US" i="1" dirty="0">
                <a:latin typeface="AMERICAN TYPEWRITER CONDENSED" panose="02090606020004020304" pitchFamily="18" charset="77"/>
              </a:rPr>
              <a:t>N</a:t>
            </a:r>
            <a:r>
              <a:rPr lang="x-none" i="1" dirty="0">
                <a:latin typeface="AMERICAN TYPEWRITER CONDENSED" panose="02090606020004020304" pitchFamily="18" charset="77"/>
              </a:rPr>
              <a:t>guồn ảnh: Internet</a:t>
            </a:r>
          </a:p>
        </p:txBody>
      </p:sp>
    </p:spTree>
    <p:extLst>
      <p:ext uri="{BB962C8B-B14F-4D97-AF65-F5344CB8AC3E}">
        <p14:creationId xmlns:p14="http://schemas.microsoft.com/office/powerpoint/2010/main" val="340146914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par>
                                <p:cTn id="8" presetID="6" presetClass="entr" presetSubtype="16" fill="hold" nodeType="withEffect">
                                  <p:stCondLst>
                                    <p:cond delay="0"/>
                                  </p:stCondLst>
                                  <p:childTnLst>
                                    <p:set>
                                      <p:cBhvr>
                                        <p:cTn id="9" dur="1" fill="hold">
                                          <p:stCondLst>
                                            <p:cond delay="0"/>
                                          </p:stCondLst>
                                        </p:cTn>
                                        <p:tgtEl>
                                          <p:spTgt spid="5124"/>
                                        </p:tgtEl>
                                        <p:attrNameLst>
                                          <p:attrName>style.visibility</p:attrName>
                                        </p:attrNameLst>
                                      </p:cBhvr>
                                      <p:to>
                                        <p:strVal val="visible"/>
                                      </p:to>
                                    </p:set>
                                    <p:animEffect transition="in" filter="circle(in)">
                                      <p:cBhvr>
                                        <p:cTn id="10" dur="2000"/>
                                        <p:tgtEl>
                                          <p:spTgt spid="5124"/>
                                        </p:tgtEl>
                                      </p:cBhvr>
                                    </p:animEffect>
                                  </p:childTnLst>
                                </p:cTn>
                              </p:par>
                              <p:par>
                                <p:cTn id="11" presetID="6" presetClass="entr" presetSubtype="16" fill="hold" nodeType="withEffect">
                                  <p:stCondLst>
                                    <p:cond delay="0"/>
                                  </p:stCondLst>
                                  <p:childTnLst>
                                    <p:set>
                                      <p:cBhvr>
                                        <p:cTn id="12" dur="1" fill="hold">
                                          <p:stCondLst>
                                            <p:cond delay="0"/>
                                          </p:stCondLst>
                                        </p:cTn>
                                        <p:tgtEl>
                                          <p:spTgt spid="5122"/>
                                        </p:tgtEl>
                                        <p:attrNameLst>
                                          <p:attrName>style.visibility</p:attrName>
                                        </p:attrNameLst>
                                      </p:cBhvr>
                                      <p:to>
                                        <p:strVal val="visible"/>
                                      </p:to>
                                    </p:set>
                                    <p:animEffect transition="in" filter="circle(in)">
                                      <p:cBhvr>
                                        <p:cTn id="13" dur="2000"/>
                                        <p:tgtEl>
                                          <p:spTgt spid="5122"/>
                                        </p:tgtEl>
                                      </p:cBhvr>
                                    </p:animEffect>
                                  </p:childTnLst>
                                </p:cTn>
                              </p:par>
                              <p:par>
                                <p:cTn id="14" presetID="6" presetClass="entr" presetSubtype="16" fill="hold"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circle(in)">
                                      <p:cBhvr>
                                        <p:cTn id="16" dur="2000"/>
                                        <p:tgtEl>
                                          <p:spTgt spid="11"/>
                                        </p:tgtEl>
                                      </p:cBhvr>
                                    </p:animEffect>
                                  </p:childTnLst>
                                </p:cTn>
                              </p:par>
                              <p:par>
                                <p:cTn id="17" presetID="6" presetClass="entr" presetSubtype="16" fill="hold" nodeType="withEffect">
                                  <p:stCondLst>
                                    <p:cond delay="0"/>
                                  </p:stCondLst>
                                  <p:childTnLst>
                                    <p:set>
                                      <p:cBhvr>
                                        <p:cTn id="18" dur="1" fill="hold">
                                          <p:stCondLst>
                                            <p:cond delay="0"/>
                                          </p:stCondLst>
                                        </p:cTn>
                                        <p:tgtEl>
                                          <p:spTgt spid="5130"/>
                                        </p:tgtEl>
                                        <p:attrNameLst>
                                          <p:attrName>style.visibility</p:attrName>
                                        </p:attrNameLst>
                                      </p:cBhvr>
                                      <p:to>
                                        <p:strVal val="visible"/>
                                      </p:to>
                                    </p:set>
                                    <p:animEffect transition="in" filter="circle(in)">
                                      <p:cBhvr>
                                        <p:cTn id="19" dur="2000"/>
                                        <p:tgtEl>
                                          <p:spTgt spid="5130"/>
                                        </p:tgtEl>
                                      </p:cBhvr>
                                    </p:animEffect>
                                  </p:childTnLst>
                                </p:cTn>
                              </p:par>
                              <p:par>
                                <p:cTn id="20" presetID="6" presetClass="entr" presetSubtype="16" fill="hold" nodeType="withEffect">
                                  <p:stCondLst>
                                    <p:cond delay="0"/>
                                  </p:stCondLst>
                                  <p:childTnLst>
                                    <p:set>
                                      <p:cBhvr>
                                        <p:cTn id="21" dur="1" fill="hold">
                                          <p:stCondLst>
                                            <p:cond delay="0"/>
                                          </p:stCondLst>
                                        </p:cTn>
                                        <p:tgtEl>
                                          <p:spTgt spid="5132"/>
                                        </p:tgtEl>
                                        <p:attrNameLst>
                                          <p:attrName>style.visibility</p:attrName>
                                        </p:attrNameLst>
                                      </p:cBhvr>
                                      <p:to>
                                        <p:strVal val="visible"/>
                                      </p:to>
                                    </p:set>
                                    <p:animEffect transition="in" filter="circle(in)">
                                      <p:cBhvr>
                                        <p:cTn id="22" dur="2000"/>
                                        <p:tgtEl>
                                          <p:spTgt spid="5132"/>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grpId="0" nodeType="clickEffect">
                                  <p:stCondLst>
                                    <p:cond delay="0"/>
                                  </p:stCondLst>
                                  <p:childTnLst>
                                    <p:set>
                                      <p:cBhvr>
                                        <p:cTn id="32" dur="1" fill="hold">
                                          <p:stCondLst>
                                            <p:cond delay="0"/>
                                          </p:stCondLst>
                                        </p:cTn>
                                        <p:tgtEl>
                                          <p:spTgt spid="4"/>
                                        </p:tgtEl>
                                        <p:attrNameLst>
                                          <p:attrName>style.visibility</p:attrName>
                                        </p:attrNameLst>
                                      </p:cBhvr>
                                      <p:to>
                                        <p:strVal val="visible"/>
                                      </p:to>
                                    </p:set>
                                    <p:animEffect transition="in" filter="circle(in)">
                                      <p:cBhvr>
                                        <p:cTn id="3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491CFF08-4369-8A47-9BED-AA63E2DD94C1}"/>
              </a:ext>
            </a:extLst>
          </p:cNvPr>
          <p:cNvSpPr/>
          <p:nvPr/>
        </p:nvSpPr>
        <p:spPr>
          <a:xfrm>
            <a:off x="442489" y="1741698"/>
            <a:ext cx="3353334" cy="2541337"/>
          </a:xfrm>
          <a:prstGeom prst="rect">
            <a:avLst/>
          </a:prstGeom>
        </p:spPr>
        <p:txBody>
          <a:bodyPr wrap="square">
            <a:spAutoFit/>
          </a:bodyPr>
          <a:lstStyle/>
          <a:p>
            <a:pPr algn="just">
              <a:lnSpc>
                <a:spcPct val="115000"/>
              </a:lnSpc>
            </a:pPr>
            <a:r>
              <a:rPr lang="vi-VN" sz="2800" b="1" dirty="0">
                <a:solidFill>
                  <a:schemeClr val="accent6">
                    <a:lumMod val="75000"/>
                  </a:schemeClr>
                </a:solidFill>
                <a:latin typeface="American Typewriter Condensed" panose="02090606020004020304" pitchFamily="18" charset="77"/>
                <a:ea typeface="DengXian" panose="02010600030101010101" pitchFamily="2" charset="-122"/>
                <a:cs typeface="Times New Roman" panose="02020603050405020304" pitchFamily="18" charset="0"/>
              </a:rPr>
              <a:t>Về xuất xứ:</a:t>
            </a:r>
          </a:p>
          <a:p>
            <a:pPr algn="just">
              <a:lnSpc>
                <a:spcPct val="115000"/>
              </a:lnSpc>
            </a:pPr>
            <a:r>
              <a:rPr lang="vi-VN" sz="2800" dirty="0">
                <a:latin typeface="American Typewriter Condensed" panose="02090606020004020304" pitchFamily="18" charset="77"/>
                <a:ea typeface="DengXian" panose="02010600030101010101" pitchFamily="2" charset="-122"/>
                <a:cs typeface="Times New Roman" panose="02020603050405020304" pitchFamily="18" charset="0"/>
              </a:rPr>
              <a:t>	Sáng tác và 	đăng báo lần 	đầu năm 1943.</a:t>
            </a:r>
          </a:p>
          <a:p>
            <a:pPr marL="285750" indent="-285750" algn="just">
              <a:lnSpc>
                <a:spcPct val="115000"/>
              </a:lnSpc>
              <a:buFontTx/>
              <a:buChar char="-"/>
            </a:pPr>
            <a:endParaRPr lang="x-none" sz="2800" dirty="0">
              <a:latin typeface="American Typewriter Condensed" panose="02090606020004020304" pitchFamily="18" charset="77"/>
              <a:ea typeface="DengXian" panose="02010600030101010101" pitchFamily="2" charset="-122"/>
              <a:cs typeface="Times New Roman" panose="02020603050405020304" pitchFamily="18" charset="0"/>
            </a:endParaRPr>
          </a:p>
        </p:txBody>
      </p:sp>
      <p:sp>
        <p:nvSpPr>
          <p:cNvPr id="5" name="TextBox 4">
            <a:extLst>
              <a:ext uri="{FF2B5EF4-FFF2-40B4-BE49-F238E27FC236}">
                <a16:creationId xmlns:a16="http://schemas.microsoft.com/office/drawing/2014/main" xmlns="" id="{6D48B605-E1A7-9047-9C2D-C55E3B9F79A9}"/>
              </a:ext>
            </a:extLst>
          </p:cNvPr>
          <p:cNvSpPr txBox="1"/>
          <p:nvPr/>
        </p:nvSpPr>
        <p:spPr>
          <a:xfrm>
            <a:off x="184381" y="166157"/>
            <a:ext cx="6124061" cy="1138773"/>
          </a:xfrm>
          <a:prstGeom prst="rect">
            <a:avLst/>
          </a:prstGeom>
          <a:noFill/>
        </p:spPr>
        <p:txBody>
          <a:bodyPr wrap="square" rtlCol="0">
            <a:spAutoFit/>
          </a:bodyPr>
          <a:lstStyle/>
          <a:p>
            <a:r>
              <a:rPr lang="x-none" sz="3200" b="1" dirty="0">
                <a:solidFill>
                  <a:schemeClr val="accent5">
                    <a:lumMod val="75000"/>
                  </a:schemeClr>
                </a:solidFill>
                <a:latin typeface="American Typewriter Condensed" panose="02090606020004020304" pitchFamily="18" charset="77"/>
              </a:rPr>
              <a:t>I. TÌM HIỂU </a:t>
            </a:r>
            <a:r>
              <a:rPr lang="x-none" sz="3200" b="1" dirty="0" smtClean="0">
                <a:solidFill>
                  <a:schemeClr val="accent5">
                    <a:lumMod val="75000"/>
                  </a:schemeClr>
                </a:solidFill>
                <a:latin typeface="American Typewriter Condensed" panose="02090606020004020304" pitchFamily="18" charset="77"/>
              </a:rPr>
              <a:t>CH</a:t>
            </a:r>
            <a:r>
              <a:rPr lang="en-US" sz="3200" b="1" dirty="0">
                <a:solidFill>
                  <a:schemeClr val="accent5">
                    <a:lumMod val="75000"/>
                  </a:schemeClr>
                </a:solidFill>
                <a:latin typeface="American Typewriter Condensed" panose="02090606020004020304" pitchFamily="18" charset="77"/>
              </a:rPr>
              <a:t>Ú</a:t>
            </a:r>
            <a:r>
              <a:rPr lang="en-US" sz="3200" b="1" dirty="0" smtClean="0">
                <a:solidFill>
                  <a:schemeClr val="accent5">
                    <a:lumMod val="75000"/>
                  </a:schemeClr>
                </a:solidFill>
                <a:latin typeface="American Typewriter Condensed" panose="02090606020004020304" pitchFamily="18" charset="77"/>
              </a:rPr>
              <a:t> THÍCH</a:t>
            </a:r>
            <a:endParaRPr lang="x-none" sz="3200" b="1" dirty="0">
              <a:solidFill>
                <a:schemeClr val="accent5">
                  <a:lumMod val="75000"/>
                </a:schemeClr>
              </a:solidFill>
              <a:latin typeface="American Typewriter Condensed" panose="02090606020004020304" pitchFamily="18" charset="77"/>
            </a:endParaRPr>
          </a:p>
          <a:p>
            <a:r>
              <a:rPr lang="x-none" sz="3600" b="1" dirty="0">
                <a:solidFill>
                  <a:srgbClr val="C00000"/>
                </a:solidFill>
                <a:latin typeface="American Typewriter Condensed" panose="02090606020004020304" pitchFamily="18" charset="77"/>
              </a:rPr>
              <a:t>  2. TÁC PHẨM</a:t>
            </a:r>
            <a:endParaRPr lang="x-none" sz="3600" b="1" dirty="0">
              <a:solidFill>
                <a:schemeClr val="accent6">
                  <a:lumMod val="75000"/>
                </a:schemeClr>
              </a:solidFill>
              <a:latin typeface="American Typewriter Condensed" panose="02090606020004020304" pitchFamily="18" charset="77"/>
            </a:endParaRPr>
          </a:p>
        </p:txBody>
      </p:sp>
      <p:sp>
        <p:nvSpPr>
          <p:cNvPr id="6" name="Rectangle 5">
            <a:extLst>
              <a:ext uri="{FF2B5EF4-FFF2-40B4-BE49-F238E27FC236}">
                <a16:creationId xmlns:a16="http://schemas.microsoft.com/office/drawing/2014/main" xmlns="" id="{8E47F2C2-6097-1B46-8C3F-8426EC393117}"/>
              </a:ext>
            </a:extLst>
          </p:cNvPr>
          <p:cNvSpPr/>
          <p:nvPr/>
        </p:nvSpPr>
        <p:spPr>
          <a:xfrm>
            <a:off x="527550" y="4596692"/>
            <a:ext cx="6096000" cy="1054776"/>
          </a:xfrm>
          <a:prstGeom prst="rect">
            <a:avLst/>
          </a:prstGeom>
        </p:spPr>
        <p:txBody>
          <a:bodyPr>
            <a:spAutoFit/>
          </a:bodyPr>
          <a:lstStyle/>
          <a:p>
            <a:pPr algn="just">
              <a:lnSpc>
                <a:spcPct val="115000"/>
              </a:lnSpc>
            </a:pPr>
            <a:r>
              <a:rPr lang="vi-VN" sz="2800" b="1" dirty="0">
                <a:solidFill>
                  <a:schemeClr val="accent6">
                    <a:lumMod val="75000"/>
                  </a:schemeClr>
                </a:solidFill>
                <a:latin typeface="American Typewriter Condensed" panose="02090606020004020304" pitchFamily="18" charset="77"/>
              </a:rPr>
              <a:t>Về thể loại: </a:t>
            </a:r>
          </a:p>
          <a:p>
            <a:pPr algn="just">
              <a:lnSpc>
                <a:spcPct val="115000"/>
              </a:lnSpc>
            </a:pPr>
            <a:r>
              <a:rPr lang="vi-VN" sz="2800" dirty="0">
                <a:latin typeface="American Typewriter Condensed" panose="02090606020004020304" pitchFamily="18" charset="77"/>
              </a:rPr>
              <a:t>	Truyện ngắn.</a:t>
            </a:r>
          </a:p>
        </p:txBody>
      </p:sp>
      <p:cxnSp>
        <p:nvCxnSpPr>
          <p:cNvPr id="8" name="Straight Connector 7">
            <a:extLst>
              <a:ext uri="{FF2B5EF4-FFF2-40B4-BE49-F238E27FC236}">
                <a16:creationId xmlns:a16="http://schemas.microsoft.com/office/drawing/2014/main" xmlns="" id="{49D4D5E5-E98D-0841-8A6C-FC512972114C}"/>
              </a:ext>
            </a:extLst>
          </p:cNvPr>
          <p:cNvCxnSpPr/>
          <p:nvPr/>
        </p:nvCxnSpPr>
        <p:spPr>
          <a:xfrm>
            <a:off x="527550" y="4114800"/>
            <a:ext cx="3048000" cy="0"/>
          </a:xfrm>
          <a:prstGeom prst="line">
            <a:avLst/>
          </a:prstGeom>
        </p:spPr>
        <p:style>
          <a:lnRef idx="1">
            <a:schemeClr val="dk1"/>
          </a:lnRef>
          <a:fillRef idx="0">
            <a:schemeClr val="dk1"/>
          </a:fillRef>
          <a:effectRef idx="0">
            <a:schemeClr val="dk1"/>
          </a:effectRef>
          <a:fontRef idx="minor">
            <a:schemeClr val="tx1"/>
          </a:fontRef>
        </p:style>
      </p:cxnSp>
      <p:pic>
        <p:nvPicPr>
          <p:cNvPr id="6146" name="Picture 2" descr="Trailer 'Cậu Vàng' tái hiện cuộc sống lão Hạc - BaoHaiDuong">
            <a:extLst>
              <a:ext uri="{FF2B5EF4-FFF2-40B4-BE49-F238E27FC236}">
                <a16:creationId xmlns:a16="http://schemas.microsoft.com/office/drawing/2014/main" xmlns="" id="{29AACFE2-C959-5F4F-B069-15351EB490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52879" y="166157"/>
            <a:ext cx="2456655" cy="3358459"/>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Thư viện PDF - Lão Hạc">
            <a:extLst>
              <a:ext uri="{FF2B5EF4-FFF2-40B4-BE49-F238E27FC236}">
                <a16:creationId xmlns:a16="http://schemas.microsoft.com/office/drawing/2014/main" xmlns="" id="{CCC56DE5-C1A0-C34C-AF61-279EC535E1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6806" y="677292"/>
            <a:ext cx="2062260" cy="2669423"/>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Review sách Lão Hạc - Vnwriter.net">
            <a:extLst>
              <a:ext uri="{FF2B5EF4-FFF2-40B4-BE49-F238E27FC236}">
                <a16:creationId xmlns:a16="http://schemas.microsoft.com/office/drawing/2014/main" xmlns="" id="{5E03FA3C-4A61-A441-AE2B-1867DCB864B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29636" y="1939176"/>
            <a:ext cx="2109794" cy="284320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xmlns="" id="{73B8B815-1575-9240-B8D9-5174A01CD2A9}"/>
              </a:ext>
            </a:extLst>
          </p:cNvPr>
          <p:cNvSpPr txBox="1"/>
          <p:nvPr/>
        </p:nvSpPr>
        <p:spPr>
          <a:xfrm>
            <a:off x="5544536" y="5001123"/>
            <a:ext cx="2158027" cy="646331"/>
          </a:xfrm>
          <a:prstGeom prst="rect">
            <a:avLst/>
          </a:prstGeom>
          <a:noFill/>
        </p:spPr>
        <p:txBody>
          <a:bodyPr wrap="none" rtlCol="0">
            <a:spAutoFit/>
          </a:bodyPr>
          <a:lstStyle/>
          <a:p>
            <a:pPr algn="ctr"/>
            <a:r>
              <a:rPr lang="x-none" b="1" dirty="0">
                <a:latin typeface="American Typewriter Condensed" panose="02090606020004020304" pitchFamily="18" charset="77"/>
              </a:rPr>
              <a:t>Truyện ngắn </a:t>
            </a:r>
            <a:r>
              <a:rPr lang="x-none" b="1" i="1" dirty="0">
                <a:latin typeface="AMERICAN TYPEWRITER CONDENSED" panose="02090606020004020304" pitchFamily="18" charset="77"/>
              </a:rPr>
              <a:t>Lão Hạc</a:t>
            </a:r>
            <a:r>
              <a:rPr lang="x-none" i="1" dirty="0">
                <a:latin typeface="AMERICAN TYPEWRITER CONDENSED" panose="02090606020004020304" pitchFamily="18" charset="77"/>
              </a:rPr>
              <a:t> </a:t>
            </a:r>
          </a:p>
          <a:p>
            <a:pPr algn="ctr"/>
            <a:r>
              <a:rPr lang="vi-VN" dirty="0">
                <a:latin typeface="American Typewriter Condensed" panose="02090606020004020304" pitchFamily="18" charset="77"/>
              </a:rPr>
              <a:t>NXB Văn học</a:t>
            </a:r>
            <a:endParaRPr lang="x-none" dirty="0">
              <a:latin typeface="American Typewriter Condensed" panose="02090606020004020304" pitchFamily="18" charset="77"/>
            </a:endParaRPr>
          </a:p>
        </p:txBody>
      </p:sp>
      <p:sp>
        <p:nvSpPr>
          <p:cNvPr id="13" name="TextBox 12">
            <a:extLst>
              <a:ext uri="{FF2B5EF4-FFF2-40B4-BE49-F238E27FC236}">
                <a16:creationId xmlns:a16="http://schemas.microsoft.com/office/drawing/2014/main" xmlns="" id="{E20A2A39-D072-674D-844B-D3A2FB04DBD6}"/>
              </a:ext>
            </a:extLst>
          </p:cNvPr>
          <p:cNvSpPr txBox="1"/>
          <p:nvPr/>
        </p:nvSpPr>
        <p:spPr>
          <a:xfrm>
            <a:off x="9095192" y="5001123"/>
            <a:ext cx="2435282" cy="646331"/>
          </a:xfrm>
          <a:prstGeom prst="rect">
            <a:avLst/>
          </a:prstGeom>
          <a:noFill/>
        </p:spPr>
        <p:txBody>
          <a:bodyPr wrap="none" rtlCol="0">
            <a:spAutoFit/>
          </a:bodyPr>
          <a:lstStyle/>
          <a:p>
            <a:pPr algn="ctr"/>
            <a:r>
              <a:rPr lang="x-none" b="1" dirty="0">
                <a:latin typeface="American Typewriter Condensed" panose="02090606020004020304" pitchFamily="18" charset="77"/>
              </a:rPr>
              <a:t>Phim điện ảnh </a:t>
            </a:r>
            <a:r>
              <a:rPr lang="x-none" b="1" i="1" dirty="0">
                <a:latin typeface="American Typewriter Condensed" panose="02090606020004020304" pitchFamily="18" charset="77"/>
              </a:rPr>
              <a:t>Cậu Vàng</a:t>
            </a:r>
            <a:r>
              <a:rPr lang="x-none" b="1" i="1" dirty="0">
                <a:latin typeface="AMERICAN TYPEWRITER CONDENSED" panose="02090606020004020304" pitchFamily="18" charset="77"/>
              </a:rPr>
              <a:t> </a:t>
            </a:r>
          </a:p>
          <a:p>
            <a:pPr algn="ctr"/>
            <a:r>
              <a:rPr lang="vi-VN" dirty="0">
                <a:latin typeface="American Typewriter Condensed" panose="02090606020004020304" pitchFamily="18" charset="77"/>
              </a:rPr>
              <a:t>Đạo diễn: Trần Vũ Thuỷ</a:t>
            </a:r>
            <a:endParaRPr lang="x-none" dirty="0">
              <a:latin typeface="American Typewriter Condensed" panose="02090606020004020304" pitchFamily="18" charset="77"/>
            </a:endParaRPr>
          </a:p>
        </p:txBody>
      </p:sp>
      <p:pic>
        <p:nvPicPr>
          <p:cNvPr id="6152" name="Picture 8" descr="Nghệ sĩ phía Nam dự ra mắt phim 'Cậu Vàng' - VnExpress Giải trí">
            <a:extLst>
              <a:ext uri="{FF2B5EF4-FFF2-40B4-BE49-F238E27FC236}">
                <a16:creationId xmlns:a16="http://schemas.microsoft.com/office/drawing/2014/main" xmlns="" id="{03420068-A063-EF48-A472-DFC7D0E0383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290930" y="3085509"/>
            <a:ext cx="2526857" cy="1696867"/>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xmlns="" id="{4D063F5B-4F66-984A-B850-4A53BD31F6C3}"/>
              </a:ext>
            </a:extLst>
          </p:cNvPr>
          <p:cNvSpPr txBox="1"/>
          <p:nvPr/>
        </p:nvSpPr>
        <p:spPr>
          <a:xfrm>
            <a:off x="10099719" y="6477157"/>
            <a:ext cx="1973617" cy="369332"/>
          </a:xfrm>
          <a:prstGeom prst="rect">
            <a:avLst/>
          </a:prstGeom>
          <a:noFill/>
        </p:spPr>
        <p:txBody>
          <a:bodyPr wrap="none" rtlCol="0">
            <a:spAutoFit/>
          </a:bodyPr>
          <a:lstStyle/>
          <a:p>
            <a:r>
              <a:rPr lang="en-US" i="1" dirty="0">
                <a:latin typeface="AMERICAN TYPEWRITER CONDENSED" panose="02090606020004020304" pitchFamily="18" charset="77"/>
              </a:rPr>
              <a:t>N</a:t>
            </a:r>
            <a:r>
              <a:rPr lang="x-none" i="1" dirty="0">
                <a:latin typeface="AMERICAN TYPEWRITER CONDENSED" panose="02090606020004020304" pitchFamily="18" charset="77"/>
              </a:rPr>
              <a:t>guồn ảnh: Internet</a:t>
            </a:r>
          </a:p>
        </p:txBody>
      </p:sp>
    </p:spTree>
    <p:extLst>
      <p:ext uri="{BB962C8B-B14F-4D97-AF65-F5344CB8AC3E}">
        <p14:creationId xmlns:p14="http://schemas.microsoft.com/office/powerpoint/2010/main" val="16220966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circle(in)">
                                      <p:cBhvr>
                                        <p:cTn id="7" dur="2000"/>
                                        <p:tgtEl>
                                          <p:spTgt spid="6148"/>
                                        </p:tgtEl>
                                      </p:cBhvr>
                                    </p:animEffect>
                                  </p:childTnLst>
                                </p:cTn>
                              </p:par>
                              <p:par>
                                <p:cTn id="8" presetID="6" presetClass="entr" presetSubtype="16" fill="hold" nodeType="withEffect">
                                  <p:stCondLst>
                                    <p:cond delay="0"/>
                                  </p:stCondLst>
                                  <p:childTnLst>
                                    <p:set>
                                      <p:cBhvr>
                                        <p:cTn id="9" dur="1" fill="hold">
                                          <p:stCondLst>
                                            <p:cond delay="0"/>
                                          </p:stCondLst>
                                        </p:cTn>
                                        <p:tgtEl>
                                          <p:spTgt spid="6150"/>
                                        </p:tgtEl>
                                        <p:attrNameLst>
                                          <p:attrName>style.visibility</p:attrName>
                                        </p:attrNameLst>
                                      </p:cBhvr>
                                      <p:to>
                                        <p:strVal val="visible"/>
                                      </p:to>
                                    </p:set>
                                    <p:animEffect transition="in" filter="circle(in)">
                                      <p:cBhvr>
                                        <p:cTn id="10" dur="2000"/>
                                        <p:tgtEl>
                                          <p:spTgt spid="6150"/>
                                        </p:tgtEl>
                                      </p:cBhvr>
                                    </p:animEffect>
                                  </p:childTnLst>
                                </p:cTn>
                              </p:par>
                              <p:par>
                                <p:cTn id="11" presetID="6" presetClass="entr" presetSubtype="16" fill="hold" nodeType="withEffect">
                                  <p:stCondLst>
                                    <p:cond delay="0"/>
                                  </p:stCondLst>
                                  <p:childTnLst>
                                    <p:set>
                                      <p:cBhvr>
                                        <p:cTn id="12" dur="1" fill="hold">
                                          <p:stCondLst>
                                            <p:cond delay="0"/>
                                          </p:stCondLst>
                                        </p:cTn>
                                        <p:tgtEl>
                                          <p:spTgt spid="6146"/>
                                        </p:tgtEl>
                                        <p:attrNameLst>
                                          <p:attrName>style.visibility</p:attrName>
                                        </p:attrNameLst>
                                      </p:cBhvr>
                                      <p:to>
                                        <p:strVal val="visible"/>
                                      </p:to>
                                    </p:set>
                                    <p:animEffect transition="in" filter="circle(in)">
                                      <p:cBhvr>
                                        <p:cTn id="13" dur="2000"/>
                                        <p:tgtEl>
                                          <p:spTgt spid="6146"/>
                                        </p:tgtEl>
                                      </p:cBhvr>
                                    </p:animEffect>
                                  </p:childTnLst>
                                </p:cTn>
                              </p:par>
                              <p:par>
                                <p:cTn id="14" presetID="6" presetClass="entr" presetSubtype="16" fill="hold" nodeType="withEffect">
                                  <p:stCondLst>
                                    <p:cond delay="0"/>
                                  </p:stCondLst>
                                  <p:childTnLst>
                                    <p:set>
                                      <p:cBhvr>
                                        <p:cTn id="15" dur="1" fill="hold">
                                          <p:stCondLst>
                                            <p:cond delay="0"/>
                                          </p:stCondLst>
                                        </p:cTn>
                                        <p:tgtEl>
                                          <p:spTgt spid="6152"/>
                                        </p:tgtEl>
                                        <p:attrNameLst>
                                          <p:attrName>style.visibility</p:attrName>
                                        </p:attrNameLst>
                                      </p:cBhvr>
                                      <p:to>
                                        <p:strVal val="visible"/>
                                      </p:to>
                                    </p:set>
                                    <p:animEffect transition="in" filter="circle(in)">
                                      <p:cBhvr>
                                        <p:cTn id="16" dur="2000"/>
                                        <p:tgtEl>
                                          <p:spTgt spid="6152"/>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additive="base">
                                        <p:cTn id="28" dur="500" fill="hold"/>
                                        <p:tgtEl>
                                          <p:spTgt spid="4"/>
                                        </p:tgtEl>
                                        <p:attrNameLst>
                                          <p:attrName>ppt_x</p:attrName>
                                        </p:attrNameLst>
                                      </p:cBhvr>
                                      <p:tavLst>
                                        <p:tav tm="0">
                                          <p:val>
                                            <p:strVal val="#ppt_x"/>
                                          </p:val>
                                        </p:tav>
                                        <p:tav tm="100000">
                                          <p:val>
                                            <p:strVal val="#ppt_x"/>
                                          </p:val>
                                        </p:tav>
                                      </p:tavLst>
                                    </p:anim>
                                    <p:anim calcmode="lin" valueType="num">
                                      <p:cBhvr additive="base">
                                        <p:cTn id="2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fade">
                                      <p:cBhvr>
                                        <p:cTn id="3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69277083-4A90-5B40-9EB4-40CAD572FECD}"/>
              </a:ext>
            </a:extLst>
          </p:cNvPr>
          <p:cNvSpPr/>
          <p:nvPr/>
        </p:nvSpPr>
        <p:spPr>
          <a:xfrm>
            <a:off x="396531" y="1776389"/>
            <a:ext cx="6014901" cy="1912383"/>
          </a:xfrm>
          <a:prstGeom prst="rect">
            <a:avLst/>
          </a:prstGeom>
        </p:spPr>
        <p:txBody>
          <a:bodyPr wrap="square">
            <a:spAutoFit/>
          </a:bodyPr>
          <a:lstStyle/>
          <a:p>
            <a:pPr algn="just">
              <a:lnSpc>
                <a:spcPct val="115000"/>
              </a:lnSpc>
            </a:pPr>
            <a:r>
              <a:rPr lang="vi-VN" sz="2400" b="1" dirty="0">
                <a:solidFill>
                  <a:schemeClr val="accent6">
                    <a:lumMod val="75000"/>
                  </a:schemeClr>
                </a:solidFill>
                <a:latin typeface="American Typewriter Condensed" panose="02090606020004020304" pitchFamily="18" charset="77"/>
              </a:rPr>
              <a:t>Ngôi kể:</a:t>
            </a:r>
          </a:p>
          <a:p>
            <a:pPr algn="just">
              <a:lnSpc>
                <a:spcPct val="115000"/>
              </a:lnSpc>
            </a:pPr>
            <a:r>
              <a:rPr lang="vi-VN" sz="2000" dirty="0">
                <a:latin typeface="American Typewriter Condensed" panose="02090606020004020304" pitchFamily="18" charset="77"/>
              </a:rPr>
              <a:t>   - Ngôi kể thứ nhất, người kể xưng “tôi”.</a:t>
            </a:r>
          </a:p>
          <a:p>
            <a:pPr algn="just">
              <a:lnSpc>
                <a:spcPct val="115000"/>
              </a:lnSpc>
            </a:pPr>
            <a:r>
              <a:rPr lang="vi-VN" sz="2000" dirty="0">
                <a:latin typeface="American Typewriter Condensed" panose="02090606020004020304" pitchFamily="18" charset="77"/>
              </a:rPr>
              <a:t>   - Tác dụng:</a:t>
            </a:r>
            <a:endParaRPr lang="x-none" sz="2000" dirty="0">
              <a:latin typeface="American Typewriter Condensed" panose="02090606020004020304" pitchFamily="18" charset="77"/>
            </a:endParaRPr>
          </a:p>
          <a:p>
            <a:pPr algn="just">
              <a:lnSpc>
                <a:spcPct val="115000"/>
              </a:lnSpc>
            </a:pPr>
            <a:r>
              <a:rPr lang="x-none" sz="2000" dirty="0">
                <a:latin typeface="American Typewriter Condensed" panose="02090606020004020304" pitchFamily="18" charset="77"/>
              </a:rPr>
              <a:t>       + K</a:t>
            </a:r>
            <a:r>
              <a:rPr lang="vi-VN" sz="2000" dirty="0">
                <a:latin typeface="American Typewriter Condensed" panose="02090606020004020304" pitchFamily="18" charset="77"/>
              </a:rPr>
              <a:t>hách quan, chân thực, tự nhiên và sâu sắc.</a:t>
            </a:r>
          </a:p>
          <a:p>
            <a:pPr algn="just">
              <a:lnSpc>
                <a:spcPct val="115000"/>
              </a:lnSpc>
            </a:pPr>
            <a:r>
              <a:rPr lang="vi-VN" sz="2000" dirty="0">
                <a:latin typeface="American Typewriter Condensed" panose="02090606020004020304" pitchFamily="18" charset="77"/>
              </a:rPr>
              <a:t>       + Đậm chất hiện thực, nhưng vẫn giàu triết lý</a:t>
            </a:r>
            <a:r>
              <a:rPr lang="x-none" sz="2000" dirty="0">
                <a:latin typeface="American Typewriter Condensed" panose="02090606020004020304" pitchFamily="18" charset="77"/>
              </a:rPr>
              <a:t>.</a:t>
            </a:r>
            <a:endParaRPr lang="x-none" sz="2000" dirty="0">
              <a:effectLst/>
              <a:latin typeface="American Typewriter Condensed" panose="02090606020004020304" pitchFamily="18" charset="77"/>
            </a:endParaRPr>
          </a:p>
        </p:txBody>
      </p:sp>
      <p:sp>
        <p:nvSpPr>
          <p:cNvPr id="7" name="TextBox 6">
            <a:extLst>
              <a:ext uri="{FF2B5EF4-FFF2-40B4-BE49-F238E27FC236}">
                <a16:creationId xmlns:a16="http://schemas.microsoft.com/office/drawing/2014/main" xmlns="" id="{9D8A9F1C-E58F-BC4A-81BB-8F51D4543B9A}"/>
              </a:ext>
            </a:extLst>
          </p:cNvPr>
          <p:cNvSpPr txBox="1"/>
          <p:nvPr/>
        </p:nvSpPr>
        <p:spPr>
          <a:xfrm>
            <a:off x="513990" y="177663"/>
            <a:ext cx="6124061" cy="1138773"/>
          </a:xfrm>
          <a:prstGeom prst="rect">
            <a:avLst/>
          </a:prstGeom>
          <a:noFill/>
        </p:spPr>
        <p:txBody>
          <a:bodyPr wrap="square" rtlCol="0">
            <a:spAutoFit/>
          </a:bodyPr>
          <a:lstStyle/>
          <a:p>
            <a:r>
              <a:rPr lang="x-none" sz="3200" b="1" dirty="0">
                <a:solidFill>
                  <a:schemeClr val="accent5">
                    <a:lumMod val="75000"/>
                  </a:schemeClr>
                </a:solidFill>
                <a:latin typeface="American Typewriter Condensed" panose="02090606020004020304" pitchFamily="18" charset="77"/>
              </a:rPr>
              <a:t>I. TÌM HIỂU </a:t>
            </a:r>
            <a:r>
              <a:rPr lang="x-none" sz="3200" b="1" dirty="0" smtClean="0">
                <a:solidFill>
                  <a:schemeClr val="accent5">
                    <a:lumMod val="75000"/>
                  </a:schemeClr>
                </a:solidFill>
                <a:latin typeface="American Typewriter Condensed" panose="02090606020004020304" pitchFamily="18" charset="77"/>
              </a:rPr>
              <a:t>CH</a:t>
            </a:r>
            <a:r>
              <a:rPr lang="en-US" sz="3200" b="1" dirty="0" smtClean="0">
                <a:solidFill>
                  <a:schemeClr val="accent5">
                    <a:lumMod val="75000"/>
                  </a:schemeClr>
                </a:solidFill>
                <a:latin typeface="American Typewriter Condensed" panose="02090606020004020304" pitchFamily="18" charset="77"/>
              </a:rPr>
              <a:t>Ú THÍCH</a:t>
            </a:r>
            <a:endParaRPr lang="x-none" sz="3200" b="1" dirty="0">
              <a:solidFill>
                <a:schemeClr val="accent5">
                  <a:lumMod val="75000"/>
                </a:schemeClr>
              </a:solidFill>
              <a:latin typeface="American Typewriter Condensed" panose="02090606020004020304" pitchFamily="18" charset="77"/>
            </a:endParaRPr>
          </a:p>
          <a:p>
            <a:r>
              <a:rPr lang="x-none" sz="3600" b="1" dirty="0">
                <a:solidFill>
                  <a:srgbClr val="C00000"/>
                </a:solidFill>
                <a:latin typeface="American Typewriter Condensed" panose="02090606020004020304" pitchFamily="18" charset="77"/>
              </a:rPr>
              <a:t>  2. TÁC PHẨM</a:t>
            </a:r>
            <a:endParaRPr lang="x-none" sz="3600" b="1" dirty="0">
              <a:solidFill>
                <a:schemeClr val="accent6">
                  <a:lumMod val="75000"/>
                </a:schemeClr>
              </a:solidFill>
              <a:latin typeface="American Typewriter Condensed" panose="02090606020004020304" pitchFamily="18" charset="77"/>
            </a:endParaRPr>
          </a:p>
        </p:txBody>
      </p:sp>
      <p:sp>
        <p:nvSpPr>
          <p:cNvPr id="8" name="Rectangle 7">
            <a:extLst>
              <a:ext uri="{FF2B5EF4-FFF2-40B4-BE49-F238E27FC236}">
                <a16:creationId xmlns:a16="http://schemas.microsoft.com/office/drawing/2014/main" xmlns="" id="{CFB686F3-BEDE-D942-AFD5-F35BB8C0D2A5}"/>
              </a:ext>
            </a:extLst>
          </p:cNvPr>
          <p:cNvSpPr/>
          <p:nvPr/>
        </p:nvSpPr>
        <p:spPr>
          <a:xfrm>
            <a:off x="6922630" y="4656796"/>
            <a:ext cx="4494030" cy="1204497"/>
          </a:xfrm>
          <a:prstGeom prst="rect">
            <a:avLst/>
          </a:prstGeom>
        </p:spPr>
        <p:txBody>
          <a:bodyPr wrap="square">
            <a:spAutoFit/>
          </a:bodyPr>
          <a:lstStyle/>
          <a:p>
            <a:pPr algn="just">
              <a:lnSpc>
                <a:spcPct val="115000"/>
              </a:lnSpc>
            </a:pPr>
            <a:r>
              <a:rPr lang="vi-VN" sz="2400" b="1" dirty="0">
                <a:solidFill>
                  <a:schemeClr val="accent6">
                    <a:lumMod val="75000"/>
                  </a:schemeClr>
                </a:solidFill>
                <a:latin typeface="American Typewriter Condensed" panose="02090606020004020304" pitchFamily="18" charset="77"/>
              </a:rPr>
              <a:t>Phương thức biểu đạt: </a:t>
            </a:r>
          </a:p>
          <a:p>
            <a:pPr algn="just">
              <a:lnSpc>
                <a:spcPct val="115000"/>
              </a:lnSpc>
            </a:pPr>
            <a:r>
              <a:rPr lang="vi-VN" sz="2000" dirty="0">
                <a:latin typeface="American Typewriter Condensed" panose="02090606020004020304" pitchFamily="18" charset="77"/>
              </a:rPr>
              <a:t>      Tự sự kết hợp với miêu tả, biểu cảm và nghị luận</a:t>
            </a:r>
            <a:endParaRPr lang="x-none" sz="2000" dirty="0">
              <a:latin typeface="American Typewriter Condensed" panose="02090606020004020304" pitchFamily="18" charset="77"/>
            </a:endParaRPr>
          </a:p>
        </p:txBody>
      </p:sp>
      <p:sp>
        <p:nvSpPr>
          <p:cNvPr id="9" name="Rectangle 8">
            <a:extLst>
              <a:ext uri="{FF2B5EF4-FFF2-40B4-BE49-F238E27FC236}">
                <a16:creationId xmlns:a16="http://schemas.microsoft.com/office/drawing/2014/main" xmlns="" id="{8DE9813B-AF2C-2249-8EF8-0D1768860CB4}"/>
              </a:ext>
            </a:extLst>
          </p:cNvPr>
          <p:cNvSpPr/>
          <p:nvPr/>
        </p:nvSpPr>
        <p:spPr>
          <a:xfrm>
            <a:off x="6922630" y="1776389"/>
            <a:ext cx="4872839" cy="1204497"/>
          </a:xfrm>
          <a:prstGeom prst="rect">
            <a:avLst/>
          </a:prstGeom>
        </p:spPr>
        <p:txBody>
          <a:bodyPr wrap="square">
            <a:spAutoFit/>
          </a:bodyPr>
          <a:lstStyle/>
          <a:p>
            <a:pPr algn="just">
              <a:lnSpc>
                <a:spcPct val="115000"/>
              </a:lnSpc>
            </a:pPr>
            <a:r>
              <a:rPr lang="vi-VN" sz="2400" b="1" dirty="0">
                <a:solidFill>
                  <a:schemeClr val="accent6">
                    <a:lumMod val="75000"/>
                  </a:schemeClr>
                </a:solidFill>
                <a:latin typeface="American Typewriter Condensed" panose="02090606020004020304" pitchFamily="18" charset="77"/>
              </a:rPr>
              <a:t>Chủ đề:</a:t>
            </a:r>
          </a:p>
          <a:p>
            <a:pPr algn="just">
              <a:lnSpc>
                <a:spcPct val="115000"/>
              </a:lnSpc>
            </a:pPr>
            <a:r>
              <a:rPr lang="vi-VN" sz="2000" dirty="0">
                <a:latin typeface="American Typewriter Condensed" panose="02090606020004020304" pitchFamily="18" charset="77"/>
              </a:rPr>
              <a:t>    - Tình cảnh khốn cùng của người nông dân.</a:t>
            </a:r>
          </a:p>
          <a:p>
            <a:pPr algn="just">
              <a:lnSpc>
                <a:spcPct val="115000"/>
              </a:lnSpc>
            </a:pPr>
            <a:r>
              <a:rPr lang="vi-VN" sz="2000" dirty="0">
                <a:latin typeface="American Typewriter Condensed" panose="02090606020004020304" pitchFamily="18" charset="77"/>
              </a:rPr>
              <a:t>    - Phẩm chất cao quý của người nông dân.</a:t>
            </a:r>
          </a:p>
        </p:txBody>
      </p:sp>
      <p:sp>
        <p:nvSpPr>
          <p:cNvPr id="10" name="Rectangle 9">
            <a:extLst>
              <a:ext uri="{FF2B5EF4-FFF2-40B4-BE49-F238E27FC236}">
                <a16:creationId xmlns:a16="http://schemas.microsoft.com/office/drawing/2014/main" xmlns="" id="{991AF7A0-13FB-C04C-A2AE-199738382D5A}"/>
              </a:ext>
            </a:extLst>
          </p:cNvPr>
          <p:cNvSpPr/>
          <p:nvPr/>
        </p:nvSpPr>
        <p:spPr>
          <a:xfrm>
            <a:off x="396531" y="4656796"/>
            <a:ext cx="6096000" cy="1204497"/>
          </a:xfrm>
          <a:prstGeom prst="rect">
            <a:avLst/>
          </a:prstGeom>
        </p:spPr>
        <p:txBody>
          <a:bodyPr>
            <a:spAutoFit/>
          </a:bodyPr>
          <a:lstStyle/>
          <a:p>
            <a:pPr algn="just">
              <a:lnSpc>
                <a:spcPct val="115000"/>
              </a:lnSpc>
            </a:pPr>
            <a:r>
              <a:rPr lang="vi-VN" sz="2400" b="1" dirty="0">
                <a:solidFill>
                  <a:schemeClr val="accent6">
                    <a:lumMod val="75000"/>
                  </a:schemeClr>
                </a:solidFill>
                <a:latin typeface="American Typewriter Condensed" panose="02090606020004020304" pitchFamily="18" charset="77"/>
              </a:rPr>
              <a:t>Nhân vật:</a:t>
            </a:r>
          </a:p>
          <a:p>
            <a:pPr algn="just">
              <a:lnSpc>
                <a:spcPct val="115000"/>
              </a:lnSpc>
            </a:pPr>
            <a:r>
              <a:rPr lang="vi-VN" sz="2000" dirty="0">
                <a:latin typeface="American Typewriter Condensed" panose="02090606020004020304" pitchFamily="18" charset="77"/>
              </a:rPr>
              <a:t>- Nhân vật chính: Lão Hạc và ông giáo. </a:t>
            </a:r>
          </a:p>
          <a:p>
            <a:pPr algn="just">
              <a:lnSpc>
                <a:spcPct val="115000"/>
              </a:lnSpc>
            </a:pPr>
            <a:r>
              <a:rPr lang="vi-VN" sz="2000" dirty="0">
                <a:latin typeface="American Typewriter Condensed" panose="02090606020004020304" pitchFamily="18" charset="77"/>
              </a:rPr>
              <a:t>- Nhân vật trung tâm: Lão Hạc. </a:t>
            </a:r>
          </a:p>
        </p:txBody>
      </p:sp>
      <p:cxnSp>
        <p:nvCxnSpPr>
          <p:cNvPr id="12" name="Straight Connector 11">
            <a:extLst>
              <a:ext uri="{FF2B5EF4-FFF2-40B4-BE49-F238E27FC236}">
                <a16:creationId xmlns:a16="http://schemas.microsoft.com/office/drawing/2014/main" xmlns="" id="{A46609F9-A287-0A42-84C9-7183AC7DD977}"/>
              </a:ext>
            </a:extLst>
          </p:cNvPr>
          <p:cNvCxnSpPr/>
          <p:nvPr/>
        </p:nvCxnSpPr>
        <p:spPr>
          <a:xfrm>
            <a:off x="2838893" y="3870251"/>
            <a:ext cx="6177516" cy="0"/>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xmlns="" id="{A5DA22E9-9C4E-3148-865D-4C4DE13828D0}"/>
              </a:ext>
            </a:extLst>
          </p:cNvPr>
          <p:cNvCxnSpPr/>
          <p:nvPr/>
        </p:nvCxnSpPr>
        <p:spPr>
          <a:xfrm>
            <a:off x="6007395" y="2697186"/>
            <a:ext cx="0" cy="2704154"/>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674153305"/>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circle(in)">
                                      <p:cBhvr>
                                        <p:cTn id="18" dur="20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53" presetClass="entr" presetSubtype="16"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p:cTn id="23" dur="500" fill="hold"/>
                                        <p:tgtEl>
                                          <p:spTgt spid="9"/>
                                        </p:tgtEl>
                                        <p:attrNameLst>
                                          <p:attrName>ppt_w</p:attrName>
                                        </p:attrNameLst>
                                      </p:cBhvr>
                                      <p:tavLst>
                                        <p:tav tm="0">
                                          <p:val>
                                            <p:fltVal val="0"/>
                                          </p:val>
                                        </p:tav>
                                        <p:tav tm="100000">
                                          <p:val>
                                            <p:strVal val="#ppt_w"/>
                                          </p:val>
                                        </p:tav>
                                      </p:tavLst>
                                    </p:anim>
                                    <p:anim calcmode="lin" valueType="num">
                                      <p:cBhvr>
                                        <p:cTn id="24" dur="500" fill="hold"/>
                                        <p:tgtEl>
                                          <p:spTgt spid="9"/>
                                        </p:tgtEl>
                                        <p:attrNameLst>
                                          <p:attrName>ppt_h</p:attrName>
                                        </p:attrNameLst>
                                      </p:cBhvr>
                                      <p:tavLst>
                                        <p:tav tm="0">
                                          <p:val>
                                            <p:fltVal val="0"/>
                                          </p:val>
                                        </p:tav>
                                        <p:tav tm="100000">
                                          <p:val>
                                            <p:strVal val="#ppt_h"/>
                                          </p:val>
                                        </p:tav>
                                      </p:tavLst>
                                    </p:anim>
                                    <p:animEffect transition="in" filter="fade">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wipe(down)">
                                      <p:cBhvr>
                                        <p:cTn id="30" dur="580">
                                          <p:stCondLst>
                                            <p:cond delay="0"/>
                                          </p:stCondLst>
                                        </p:cTn>
                                        <p:tgtEl>
                                          <p:spTgt spid="10"/>
                                        </p:tgtEl>
                                      </p:cBhvr>
                                    </p:animEffect>
                                    <p:anim calcmode="lin" valueType="num">
                                      <p:cBhvr>
                                        <p:cTn id="31"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36" dur="26">
                                          <p:stCondLst>
                                            <p:cond delay="650"/>
                                          </p:stCondLst>
                                        </p:cTn>
                                        <p:tgtEl>
                                          <p:spTgt spid="10"/>
                                        </p:tgtEl>
                                      </p:cBhvr>
                                      <p:to x="100000" y="60000"/>
                                    </p:animScale>
                                    <p:animScale>
                                      <p:cBhvr>
                                        <p:cTn id="37" dur="166" decel="50000">
                                          <p:stCondLst>
                                            <p:cond delay="676"/>
                                          </p:stCondLst>
                                        </p:cTn>
                                        <p:tgtEl>
                                          <p:spTgt spid="10"/>
                                        </p:tgtEl>
                                      </p:cBhvr>
                                      <p:to x="100000" y="100000"/>
                                    </p:animScale>
                                    <p:animScale>
                                      <p:cBhvr>
                                        <p:cTn id="38" dur="26">
                                          <p:stCondLst>
                                            <p:cond delay="1312"/>
                                          </p:stCondLst>
                                        </p:cTn>
                                        <p:tgtEl>
                                          <p:spTgt spid="10"/>
                                        </p:tgtEl>
                                      </p:cBhvr>
                                      <p:to x="100000" y="80000"/>
                                    </p:animScale>
                                    <p:animScale>
                                      <p:cBhvr>
                                        <p:cTn id="39" dur="166" decel="50000">
                                          <p:stCondLst>
                                            <p:cond delay="1338"/>
                                          </p:stCondLst>
                                        </p:cTn>
                                        <p:tgtEl>
                                          <p:spTgt spid="10"/>
                                        </p:tgtEl>
                                      </p:cBhvr>
                                      <p:to x="100000" y="100000"/>
                                    </p:animScale>
                                    <p:animScale>
                                      <p:cBhvr>
                                        <p:cTn id="40" dur="26">
                                          <p:stCondLst>
                                            <p:cond delay="1642"/>
                                          </p:stCondLst>
                                        </p:cTn>
                                        <p:tgtEl>
                                          <p:spTgt spid="10"/>
                                        </p:tgtEl>
                                      </p:cBhvr>
                                      <p:to x="100000" y="90000"/>
                                    </p:animScale>
                                    <p:animScale>
                                      <p:cBhvr>
                                        <p:cTn id="41" dur="166" decel="50000">
                                          <p:stCondLst>
                                            <p:cond delay="1668"/>
                                          </p:stCondLst>
                                        </p:cTn>
                                        <p:tgtEl>
                                          <p:spTgt spid="10"/>
                                        </p:tgtEl>
                                      </p:cBhvr>
                                      <p:to x="100000" y="100000"/>
                                    </p:animScale>
                                    <p:animScale>
                                      <p:cBhvr>
                                        <p:cTn id="42" dur="26">
                                          <p:stCondLst>
                                            <p:cond delay="1808"/>
                                          </p:stCondLst>
                                        </p:cTn>
                                        <p:tgtEl>
                                          <p:spTgt spid="10"/>
                                        </p:tgtEl>
                                      </p:cBhvr>
                                      <p:to x="100000" y="95000"/>
                                    </p:animScale>
                                    <p:animScale>
                                      <p:cBhvr>
                                        <p:cTn id="43" dur="166" decel="50000">
                                          <p:stCondLst>
                                            <p:cond delay="1834"/>
                                          </p:stCondLst>
                                        </p:cTn>
                                        <p:tgtEl>
                                          <p:spTgt spid="1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DF6DF26F-CE51-574A-99E8-8776D1CED40D}"/>
              </a:ext>
            </a:extLst>
          </p:cNvPr>
          <p:cNvSpPr/>
          <p:nvPr/>
        </p:nvSpPr>
        <p:spPr>
          <a:xfrm>
            <a:off x="354314" y="1760453"/>
            <a:ext cx="11483372" cy="3877985"/>
          </a:xfrm>
          <a:prstGeom prst="rect">
            <a:avLst/>
          </a:prstGeom>
        </p:spPr>
        <p:txBody>
          <a:bodyPr wrap="square">
            <a:spAutoFit/>
          </a:bodyPr>
          <a:lstStyle/>
          <a:p>
            <a:pPr indent="457200" algn="just">
              <a:lnSpc>
                <a:spcPct val="150000"/>
              </a:lnSpc>
            </a:pPr>
            <a:r>
              <a:rPr lang="en-US" sz="2400" b="1" dirty="0" smtClean="0">
                <a:solidFill>
                  <a:schemeClr val="accent6">
                    <a:lumMod val="75000"/>
                  </a:schemeClr>
                </a:solidFill>
                <a:latin typeface="American Typewriter Condensed" panose="02090606020004020304" pitchFamily="18" charset="77"/>
                <a:ea typeface="DengXian" panose="02010600030101010101" pitchFamily="2" charset="-122"/>
                <a:cs typeface="Times New Roman" panose="02020603050405020304" pitchFamily="18" charset="0"/>
              </a:rPr>
              <a:t>Tóm tắt sự việc chính:</a:t>
            </a:r>
          </a:p>
          <a:p>
            <a:pPr indent="457200" algn="just">
              <a:lnSpc>
                <a:spcPct val="150000"/>
              </a:lnSpc>
            </a:pPr>
            <a:r>
              <a:rPr lang="vi-VN" sz="2000" dirty="0" smtClean="0">
                <a:latin typeface="American Typewriter Condensed" panose="02090606020004020304" pitchFamily="18" charset="77"/>
                <a:ea typeface="DengXian" panose="02010600030101010101" pitchFamily="2" charset="-122"/>
                <a:cs typeface="Times New Roman" panose="02020603050405020304" pitchFamily="18" charset="0"/>
              </a:rPr>
              <a:t>1</a:t>
            </a: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 Lão Hạc là một lão nông nghèo, goá vợ, có một người con trai, một mảnh vườn và một con chó tên Vàng.</a:t>
            </a:r>
            <a:endParaRPr lang="x-none" sz="20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50000"/>
              </a:lnSpc>
            </a:pP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2. Vì không đủ tiền cưới vợ, anh con trai phẫn chí bỏ đi phu đồn điền cao su, lão Hạc chỉ còn lại cậu Vàng.</a:t>
            </a:r>
            <a:endParaRPr lang="x-none" sz="20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50000"/>
              </a:lnSpc>
            </a:pP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3. Sau trận ốm, lão nghèo và yếu hơn. Vì muốn giữ lại mảnh vườn cho con, lão đành bán chó.</a:t>
            </a:r>
            <a:endParaRPr lang="x-none" sz="20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50000"/>
              </a:lnSpc>
            </a:pP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4. Lão Hạc mang tiền dành dụm được gởi ông giáo và nhờ ông trông coi mảnh vườn.</a:t>
            </a:r>
            <a:endParaRPr lang="x-none" sz="20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50000"/>
              </a:lnSpc>
            </a:pP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5. Cuộc sống ngày một khó khăn, lão kiếm được gì ăn nấy và từ chối tất cả những gì ông giáo giúp. </a:t>
            </a:r>
            <a:endParaRPr lang="x-none" sz="20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50000"/>
              </a:lnSpc>
            </a:pP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6. Ông giáo thất vọng khi nghe tin lão Hạc định theo Binh Tư, kiếm sống bằng việc bắt trộm chó.</a:t>
            </a:r>
            <a:endParaRPr lang="x-none" sz="20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150000"/>
              </a:lnSpc>
            </a:pP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7. Cái chết đột ngột và đau đớn của lão Hạc khiến ông giáo hiểu ra mọi chuyện. </a:t>
            </a:r>
            <a:endParaRPr lang="x-none" sz="2000" dirty="0">
              <a:latin typeface="American Typewriter Condensed" panose="02090606020004020304" pitchFamily="18" charset="77"/>
              <a:ea typeface="DengXian" panose="02010600030101010101" pitchFamily="2" charset="-122"/>
              <a:cs typeface="Times New Roman" panose="02020603050405020304" pitchFamily="18" charset="0"/>
            </a:endParaRPr>
          </a:p>
        </p:txBody>
      </p:sp>
      <p:sp>
        <p:nvSpPr>
          <p:cNvPr id="5" name="TextBox 4">
            <a:extLst>
              <a:ext uri="{FF2B5EF4-FFF2-40B4-BE49-F238E27FC236}">
                <a16:creationId xmlns:a16="http://schemas.microsoft.com/office/drawing/2014/main" xmlns="" id="{CDEA926B-5A2A-E146-903C-E9DFDBE61276}"/>
              </a:ext>
            </a:extLst>
          </p:cNvPr>
          <p:cNvSpPr txBox="1"/>
          <p:nvPr/>
        </p:nvSpPr>
        <p:spPr>
          <a:xfrm>
            <a:off x="524623" y="221034"/>
            <a:ext cx="6124061" cy="1138773"/>
          </a:xfrm>
          <a:prstGeom prst="rect">
            <a:avLst/>
          </a:prstGeom>
          <a:noFill/>
        </p:spPr>
        <p:txBody>
          <a:bodyPr wrap="square" rtlCol="0">
            <a:spAutoFit/>
          </a:bodyPr>
          <a:lstStyle/>
          <a:p>
            <a:r>
              <a:rPr lang="x-none" sz="3200" b="1" dirty="0">
                <a:solidFill>
                  <a:schemeClr val="accent5">
                    <a:lumMod val="75000"/>
                  </a:schemeClr>
                </a:solidFill>
                <a:latin typeface="American Typewriter Condensed" panose="02090606020004020304" pitchFamily="18" charset="77"/>
              </a:rPr>
              <a:t>I. TÌM HIỂU </a:t>
            </a:r>
            <a:r>
              <a:rPr lang="x-none" sz="3200" b="1" dirty="0" smtClean="0">
                <a:solidFill>
                  <a:schemeClr val="accent5">
                    <a:lumMod val="75000"/>
                  </a:schemeClr>
                </a:solidFill>
                <a:latin typeface="American Typewriter Condensed" panose="02090606020004020304" pitchFamily="18" charset="77"/>
              </a:rPr>
              <a:t>C</a:t>
            </a:r>
            <a:r>
              <a:rPr lang="en-US" sz="3200" b="1" dirty="0" smtClean="0">
                <a:solidFill>
                  <a:schemeClr val="accent5">
                    <a:lumMod val="75000"/>
                  </a:schemeClr>
                </a:solidFill>
                <a:latin typeface="American Typewriter Condensed" panose="02090606020004020304" pitchFamily="18" charset="77"/>
              </a:rPr>
              <a:t>HÚ THÍCH</a:t>
            </a:r>
            <a:endParaRPr lang="x-none" sz="3200" b="1" dirty="0">
              <a:solidFill>
                <a:schemeClr val="accent5">
                  <a:lumMod val="75000"/>
                </a:schemeClr>
              </a:solidFill>
              <a:latin typeface="American Typewriter Condensed" panose="02090606020004020304" pitchFamily="18" charset="77"/>
            </a:endParaRPr>
          </a:p>
          <a:p>
            <a:r>
              <a:rPr lang="x-none" sz="3600" b="1" dirty="0">
                <a:solidFill>
                  <a:srgbClr val="C00000"/>
                </a:solidFill>
                <a:latin typeface="American Typewriter Condensed" panose="02090606020004020304" pitchFamily="18" charset="77"/>
              </a:rPr>
              <a:t>  2. TÁC PHẨM</a:t>
            </a:r>
            <a:endParaRPr lang="x-none" sz="3600" b="1" dirty="0">
              <a:solidFill>
                <a:schemeClr val="accent6">
                  <a:lumMod val="75000"/>
                </a:schemeClr>
              </a:solidFill>
              <a:latin typeface="American Typewriter Condensed" panose="02090606020004020304" pitchFamily="18" charset="77"/>
            </a:endParaRPr>
          </a:p>
        </p:txBody>
      </p:sp>
    </p:spTree>
    <p:extLst>
      <p:ext uri="{BB962C8B-B14F-4D97-AF65-F5344CB8AC3E}">
        <p14:creationId xmlns:p14="http://schemas.microsoft.com/office/powerpoint/2010/main" val="270229442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E1AE65EF-9982-DA47-9C2D-218E3F99D8C1}"/>
              </a:ext>
            </a:extLst>
          </p:cNvPr>
          <p:cNvSpPr/>
          <p:nvPr/>
        </p:nvSpPr>
        <p:spPr>
          <a:xfrm>
            <a:off x="404037" y="2238143"/>
            <a:ext cx="11536326" cy="2062103"/>
          </a:xfrm>
          <a:prstGeom prst="rect">
            <a:avLst/>
          </a:prstGeom>
        </p:spPr>
        <p:txBody>
          <a:bodyPr wrap="square">
            <a:spAutoFit/>
          </a:bodyPr>
          <a:lstStyle/>
          <a:p>
            <a:pPr indent="457200" algn="just">
              <a:lnSpc>
                <a:spcPct val="200000"/>
              </a:lnSpc>
            </a:pPr>
            <a:r>
              <a:rPr lang="vi-VN" sz="2400" b="1" dirty="0">
                <a:solidFill>
                  <a:schemeClr val="accent6">
                    <a:lumMod val="75000"/>
                  </a:schemeClr>
                </a:solidFill>
                <a:latin typeface="American Typewriter Condensed" panose="02090606020004020304" pitchFamily="18" charset="77"/>
                <a:ea typeface="DengXian" panose="02010600030101010101" pitchFamily="2" charset="-122"/>
                <a:cs typeface="Times New Roman" panose="02020603050405020304" pitchFamily="18" charset="0"/>
              </a:rPr>
              <a:t>Bố cục văn bản:</a:t>
            </a:r>
            <a:endParaRPr lang="x-none" sz="2400" b="1" dirty="0">
              <a:solidFill>
                <a:schemeClr val="accent6">
                  <a:lumMod val="75000"/>
                </a:schemeClr>
              </a:solidFill>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200000"/>
              </a:lnSpc>
            </a:pP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 Phần 1 (từ đầu đến </a:t>
            </a:r>
            <a:r>
              <a:rPr lang="en-US" sz="2000" dirty="0" smtClean="0">
                <a:latin typeface="American Typewriter Condensed" panose="02090606020004020304" pitchFamily="18" charset="77"/>
                <a:ea typeface="DengXian" panose="02010600030101010101" pitchFamily="2" charset="-122"/>
                <a:cs typeface="Times New Roman" panose="02020603050405020304" pitchFamily="18" charset="0"/>
              </a:rPr>
              <a:t>“đáng buồn</a:t>
            </a:r>
            <a:r>
              <a:rPr lang="vi-VN" sz="2000" dirty="0" smtClean="0">
                <a:latin typeface="American Typewriter Condensed" panose="02090606020004020304" pitchFamily="18" charset="77"/>
                <a:ea typeface="DengXian" panose="02010600030101010101" pitchFamily="2" charset="-122"/>
                <a:cs typeface="Times New Roman" panose="02020603050405020304" pitchFamily="18" charset="0"/>
              </a:rPr>
              <a:t>”): </a:t>
            </a:r>
            <a:r>
              <a:rPr lang="en-US" sz="2000" dirty="0" smtClean="0">
                <a:latin typeface="American Typewriter Condensed" panose="02090606020004020304" pitchFamily="18" charset="77"/>
                <a:ea typeface="DengXian" panose="02010600030101010101" pitchFamily="2" charset="-122"/>
                <a:cs typeface="Times New Roman" panose="02020603050405020304" pitchFamily="18" charset="0"/>
              </a:rPr>
              <a:t>cuộc sống của lão Hạc trước khi chết</a:t>
            </a:r>
            <a:r>
              <a:rPr lang="vi-VN" sz="2000" dirty="0" smtClean="0">
                <a:latin typeface="American Typewriter Condensed" panose="02090606020004020304" pitchFamily="18" charset="77"/>
                <a:ea typeface="DengXian" panose="02010600030101010101" pitchFamily="2" charset="-122"/>
                <a:cs typeface="Times New Roman" panose="02020603050405020304" pitchFamily="18" charset="0"/>
              </a:rPr>
              <a:t>.</a:t>
            </a:r>
            <a:endParaRPr lang="x-none" sz="20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200000"/>
              </a:lnSpc>
            </a:pP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 Phần 2 </a:t>
            </a:r>
            <a:r>
              <a:rPr lang="vi-VN" sz="2000" dirty="0" smtClean="0">
                <a:latin typeface="American Typewriter Condensed" panose="02090606020004020304" pitchFamily="18" charset="77"/>
                <a:ea typeface="DengXian" panose="02010600030101010101" pitchFamily="2" charset="-122"/>
                <a:cs typeface="Times New Roman" panose="02020603050405020304" pitchFamily="18" charset="0"/>
              </a:rPr>
              <a:t>(</a:t>
            </a:r>
            <a:r>
              <a:rPr lang="en-US" sz="2000" dirty="0" smtClean="0">
                <a:latin typeface="American Typewriter Condensed" panose="02090606020004020304" pitchFamily="18" charset="77"/>
                <a:ea typeface="DengXian" panose="02010600030101010101" pitchFamily="2" charset="-122"/>
                <a:cs typeface="Times New Roman" panose="02020603050405020304" pitchFamily="18" charset="0"/>
              </a:rPr>
              <a:t>đoạn còn lại): cái chết của lão Hạc.</a:t>
            </a:r>
            <a:endParaRPr lang="x-none" sz="2000" dirty="0">
              <a:latin typeface="American Typewriter Condensed" panose="02090606020004020304" pitchFamily="18" charset="77"/>
              <a:ea typeface="DengXian" panose="02010600030101010101" pitchFamily="2" charset="-122"/>
              <a:cs typeface="Times New Roman" panose="02020603050405020304" pitchFamily="18" charset="0"/>
            </a:endParaRPr>
          </a:p>
        </p:txBody>
      </p:sp>
      <p:sp>
        <p:nvSpPr>
          <p:cNvPr id="5" name="TextBox 4">
            <a:extLst>
              <a:ext uri="{FF2B5EF4-FFF2-40B4-BE49-F238E27FC236}">
                <a16:creationId xmlns:a16="http://schemas.microsoft.com/office/drawing/2014/main" xmlns="" id="{D39B0382-F0EF-E643-8F67-1979E2CDCC20}"/>
              </a:ext>
            </a:extLst>
          </p:cNvPr>
          <p:cNvSpPr txBox="1"/>
          <p:nvPr/>
        </p:nvSpPr>
        <p:spPr>
          <a:xfrm>
            <a:off x="404037" y="284829"/>
            <a:ext cx="6124061" cy="1138773"/>
          </a:xfrm>
          <a:prstGeom prst="rect">
            <a:avLst/>
          </a:prstGeom>
          <a:noFill/>
        </p:spPr>
        <p:txBody>
          <a:bodyPr wrap="square" rtlCol="0">
            <a:spAutoFit/>
          </a:bodyPr>
          <a:lstStyle/>
          <a:p>
            <a:r>
              <a:rPr lang="x-none" sz="3200" b="1" dirty="0">
                <a:solidFill>
                  <a:schemeClr val="accent5">
                    <a:lumMod val="75000"/>
                  </a:schemeClr>
                </a:solidFill>
                <a:latin typeface="American Typewriter Condensed" panose="02090606020004020304" pitchFamily="18" charset="77"/>
              </a:rPr>
              <a:t>I. TÌM HIỂU </a:t>
            </a:r>
            <a:r>
              <a:rPr lang="x-none" sz="3200" b="1" dirty="0" smtClean="0">
                <a:solidFill>
                  <a:schemeClr val="accent5">
                    <a:lumMod val="75000"/>
                  </a:schemeClr>
                </a:solidFill>
                <a:latin typeface="American Typewriter Condensed" panose="02090606020004020304" pitchFamily="18" charset="77"/>
              </a:rPr>
              <a:t>CH</a:t>
            </a:r>
            <a:r>
              <a:rPr lang="en-US" sz="3200" b="1" dirty="0" smtClean="0">
                <a:solidFill>
                  <a:schemeClr val="accent5">
                    <a:lumMod val="75000"/>
                  </a:schemeClr>
                </a:solidFill>
                <a:latin typeface="American Typewriter Condensed" panose="02090606020004020304" pitchFamily="18" charset="77"/>
              </a:rPr>
              <a:t>Ú THÍCH</a:t>
            </a:r>
            <a:endParaRPr lang="x-none" sz="3200" b="1" dirty="0">
              <a:solidFill>
                <a:schemeClr val="accent5">
                  <a:lumMod val="75000"/>
                </a:schemeClr>
              </a:solidFill>
              <a:latin typeface="American Typewriter Condensed" panose="02090606020004020304" pitchFamily="18" charset="77"/>
            </a:endParaRPr>
          </a:p>
          <a:p>
            <a:r>
              <a:rPr lang="x-none" sz="3600" b="1" dirty="0">
                <a:solidFill>
                  <a:srgbClr val="C00000"/>
                </a:solidFill>
                <a:latin typeface="American Typewriter Condensed" panose="02090606020004020304" pitchFamily="18" charset="77"/>
              </a:rPr>
              <a:t>  2. TÁC PHẨM</a:t>
            </a:r>
            <a:endParaRPr lang="x-none" sz="3600" b="1" dirty="0">
              <a:solidFill>
                <a:schemeClr val="accent6">
                  <a:lumMod val="75000"/>
                </a:schemeClr>
              </a:solidFill>
              <a:latin typeface="American Typewriter Condensed" panose="02090606020004020304" pitchFamily="18" charset="77"/>
            </a:endParaRPr>
          </a:p>
        </p:txBody>
      </p:sp>
    </p:spTree>
    <p:extLst>
      <p:ext uri="{BB962C8B-B14F-4D97-AF65-F5344CB8AC3E}">
        <p14:creationId xmlns:p14="http://schemas.microsoft.com/office/powerpoint/2010/main" val="1673005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166A15E2-372E-5047-9EBB-F878F015F51B}"/>
              </a:ext>
            </a:extLst>
          </p:cNvPr>
          <p:cNvSpPr/>
          <p:nvPr/>
        </p:nvSpPr>
        <p:spPr>
          <a:xfrm>
            <a:off x="528084" y="1899828"/>
            <a:ext cx="11135832" cy="3946017"/>
          </a:xfrm>
          <a:prstGeom prst="rect">
            <a:avLst/>
          </a:prstGeom>
        </p:spPr>
        <p:txBody>
          <a:bodyPr wrap="square">
            <a:spAutoFit/>
          </a:bodyPr>
          <a:lstStyle/>
          <a:p>
            <a:pPr indent="457200" algn="just">
              <a:lnSpc>
                <a:spcPct val="200000"/>
              </a:lnSpc>
            </a:pPr>
            <a:r>
              <a:rPr lang="vi-VN" sz="2800" b="1" dirty="0">
                <a:solidFill>
                  <a:schemeClr val="accent6">
                    <a:lumMod val="75000"/>
                  </a:schemeClr>
                </a:solidFill>
                <a:latin typeface="American Typewriter Condensed" panose="02090606020004020304" pitchFamily="18" charset="77"/>
                <a:ea typeface="DengXian" panose="02010600030101010101" pitchFamily="2" charset="-122"/>
                <a:cs typeface="Times New Roman" panose="02020603050405020304" pitchFamily="18" charset="0"/>
              </a:rPr>
              <a:t>Từ khó:</a:t>
            </a:r>
            <a:endParaRPr lang="x-none" sz="2800" b="1" dirty="0">
              <a:solidFill>
                <a:schemeClr val="accent6">
                  <a:lumMod val="75000"/>
                </a:schemeClr>
              </a:solidFill>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200000"/>
              </a:lnSpc>
            </a:pP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 </a:t>
            </a:r>
            <a:r>
              <a:rPr lang="vi-VN" sz="2000" b="1" dirty="0">
                <a:latin typeface="American Typewriter Condensed" panose="02090606020004020304" pitchFamily="18" charset="77"/>
                <a:ea typeface="DengXian" panose="02010600030101010101" pitchFamily="2" charset="-122"/>
                <a:cs typeface="Times New Roman" panose="02020603050405020304" pitchFamily="18" charset="0"/>
              </a:rPr>
              <a:t>Đi cao su</a:t>
            </a: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 đi làm ở đồn điền cao su. </a:t>
            </a:r>
            <a:endParaRPr lang="x-none" sz="20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200000"/>
              </a:lnSpc>
            </a:pP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 </a:t>
            </a:r>
            <a:r>
              <a:rPr lang="vi-VN" sz="2000" b="1" dirty="0">
                <a:latin typeface="American Typewriter Condensed" panose="02090606020004020304" pitchFamily="18" charset="77"/>
                <a:ea typeface="DengXian" panose="02010600030101010101" pitchFamily="2" charset="-122"/>
                <a:cs typeface="Times New Roman" panose="02020603050405020304" pitchFamily="18" charset="0"/>
              </a:rPr>
              <a:t>Phẫn chí</a:t>
            </a: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 uất hận vì không đạt được ước muốn, trở nên bi quan và có thể làm liều.</a:t>
            </a:r>
            <a:endParaRPr lang="x-none" sz="20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200000"/>
              </a:lnSpc>
            </a:pP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 </a:t>
            </a:r>
            <a:r>
              <a:rPr lang="vi-VN" sz="2000" b="1" dirty="0">
                <a:latin typeface="American Typewriter Condensed" panose="02090606020004020304" pitchFamily="18" charset="77"/>
                <a:ea typeface="DengXian" panose="02010600030101010101" pitchFamily="2" charset="-122"/>
                <a:cs typeface="Times New Roman" panose="02020603050405020304" pitchFamily="18" charset="0"/>
              </a:rPr>
              <a:t>Bòn vườn </a:t>
            </a: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(khẩu ngữ, địa phương): tìm kiếm, góp nhặt từng ít một từ mảnh vườn.</a:t>
            </a:r>
            <a:endParaRPr lang="x-none" sz="20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200000"/>
              </a:lnSpc>
            </a:pP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 </a:t>
            </a:r>
            <a:r>
              <a:rPr lang="vi-VN" sz="2000" b="1" dirty="0">
                <a:latin typeface="American Typewriter Condensed" panose="02090606020004020304" pitchFamily="18" charset="77"/>
                <a:ea typeface="DengXian" panose="02010600030101010101" pitchFamily="2" charset="-122"/>
                <a:cs typeface="Times New Roman" panose="02020603050405020304" pitchFamily="18" charset="0"/>
              </a:rPr>
              <a:t>Cầu tự</a:t>
            </a: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 cầu Trời lễ Phật ở các đền chùa để được sinh con, thường là con trai (theo quan niệm cũ).</a:t>
            </a:r>
            <a:endParaRPr lang="x-none" sz="2000" dirty="0">
              <a:latin typeface="American Typewriter Condensed" panose="02090606020004020304" pitchFamily="18" charset="77"/>
              <a:ea typeface="DengXian" panose="02010600030101010101" pitchFamily="2" charset="-122"/>
              <a:cs typeface="Times New Roman" panose="02020603050405020304" pitchFamily="18" charset="0"/>
            </a:endParaRPr>
          </a:p>
          <a:p>
            <a:pPr indent="457200" algn="just">
              <a:lnSpc>
                <a:spcPct val="200000"/>
              </a:lnSpc>
            </a:pP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 </a:t>
            </a:r>
            <a:r>
              <a:rPr lang="vi-VN" sz="2000" b="1" dirty="0">
                <a:latin typeface="American Typewriter Condensed" panose="02090606020004020304" pitchFamily="18" charset="77"/>
                <a:ea typeface="DengXian" panose="02010600030101010101" pitchFamily="2" charset="-122"/>
                <a:cs typeface="Times New Roman" panose="02020603050405020304" pitchFamily="18" charset="0"/>
              </a:rPr>
              <a:t>Bả</a:t>
            </a:r>
            <a:r>
              <a:rPr lang="vi-VN" sz="2000" dirty="0">
                <a:latin typeface="American Typewriter Condensed" panose="02090606020004020304" pitchFamily="18" charset="77"/>
                <a:ea typeface="DengXian" panose="02010600030101010101" pitchFamily="2" charset="-122"/>
                <a:cs typeface="Times New Roman" panose="02020603050405020304" pitchFamily="18" charset="0"/>
              </a:rPr>
              <a:t>: thức ăn trộn thuốc độc dùng làm mồi để lừa bắt giết thú nhỏ; bả chó: bả dùng để giết chó.</a:t>
            </a:r>
            <a:endParaRPr lang="x-none" sz="2000" dirty="0">
              <a:latin typeface="American Typewriter Condensed" panose="02090606020004020304" pitchFamily="18" charset="77"/>
              <a:ea typeface="DengXian" panose="02010600030101010101" pitchFamily="2" charset="-122"/>
              <a:cs typeface="Times New Roman" panose="02020603050405020304" pitchFamily="18" charset="0"/>
            </a:endParaRPr>
          </a:p>
        </p:txBody>
      </p:sp>
      <p:sp>
        <p:nvSpPr>
          <p:cNvPr id="5" name="TextBox 4">
            <a:extLst>
              <a:ext uri="{FF2B5EF4-FFF2-40B4-BE49-F238E27FC236}">
                <a16:creationId xmlns:a16="http://schemas.microsoft.com/office/drawing/2014/main" xmlns="" id="{D74284FB-030B-3E4D-AD26-44AF3ADBE727}"/>
              </a:ext>
            </a:extLst>
          </p:cNvPr>
          <p:cNvSpPr txBox="1"/>
          <p:nvPr/>
        </p:nvSpPr>
        <p:spPr>
          <a:xfrm>
            <a:off x="528084" y="337992"/>
            <a:ext cx="6124061" cy="1138773"/>
          </a:xfrm>
          <a:prstGeom prst="rect">
            <a:avLst/>
          </a:prstGeom>
          <a:noFill/>
        </p:spPr>
        <p:txBody>
          <a:bodyPr wrap="square" rtlCol="0">
            <a:spAutoFit/>
          </a:bodyPr>
          <a:lstStyle/>
          <a:p>
            <a:r>
              <a:rPr lang="x-none" sz="3200" b="1" dirty="0">
                <a:solidFill>
                  <a:schemeClr val="accent5">
                    <a:lumMod val="75000"/>
                  </a:schemeClr>
                </a:solidFill>
                <a:latin typeface="American Typewriter Condensed" panose="02090606020004020304" pitchFamily="18" charset="77"/>
              </a:rPr>
              <a:t>I. TÌM HIỂU </a:t>
            </a:r>
            <a:r>
              <a:rPr lang="x-none" sz="3200" b="1" dirty="0" smtClean="0">
                <a:solidFill>
                  <a:schemeClr val="accent5">
                    <a:lumMod val="75000"/>
                  </a:schemeClr>
                </a:solidFill>
                <a:latin typeface="American Typewriter Condensed" panose="02090606020004020304" pitchFamily="18" charset="77"/>
              </a:rPr>
              <a:t>C</a:t>
            </a:r>
            <a:r>
              <a:rPr lang="en-US" sz="3200" b="1" dirty="0" smtClean="0">
                <a:solidFill>
                  <a:schemeClr val="accent5">
                    <a:lumMod val="75000"/>
                  </a:schemeClr>
                </a:solidFill>
                <a:latin typeface="American Typewriter Condensed" panose="02090606020004020304" pitchFamily="18" charset="77"/>
              </a:rPr>
              <a:t>HÚ THÍCH</a:t>
            </a:r>
            <a:endParaRPr lang="x-none" sz="3200" b="1" dirty="0">
              <a:solidFill>
                <a:schemeClr val="accent5">
                  <a:lumMod val="75000"/>
                </a:schemeClr>
              </a:solidFill>
              <a:latin typeface="American Typewriter Condensed" panose="02090606020004020304" pitchFamily="18" charset="77"/>
            </a:endParaRPr>
          </a:p>
          <a:p>
            <a:r>
              <a:rPr lang="x-none" sz="3600" b="1" dirty="0">
                <a:solidFill>
                  <a:srgbClr val="C00000"/>
                </a:solidFill>
                <a:latin typeface="American Typewriter Condensed" panose="02090606020004020304" pitchFamily="18" charset="77"/>
              </a:rPr>
              <a:t>  2. TÁC PHẨM</a:t>
            </a:r>
            <a:endParaRPr lang="x-none" sz="3600" b="1" dirty="0">
              <a:solidFill>
                <a:schemeClr val="accent6">
                  <a:lumMod val="75000"/>
                </a:schemeClr>
              </a:solidFill>
              <a:latin typeface="American Typewriter Condensed" panose="02090606020004020304" pitchFamily="18" charset="77"/>
            </a:endParaRPr>
          </a:p>
        </p:txBody>
      </p:sp>
    </p:spTree>
    <p:extLst>
      <p:ext uri="{BB962C8B-B14F-4D97-AF65-F5344CB8AC3E}">
        <p14:creationId xmlns:p14="http://schemas.microsoft.com/office/powerpoint/2010/main" val="41680368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504</TotalTime>
  <Words>2942</Words>
  <Application>Microsoft Office PowerPoint</Application>
  <PresentationFormat>Widescreen</PresentationFormat>
  <Paragraphs>276</Paragraphs>
  <Slides>29</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29</vt:i4>
      </vt:variant>
    </vt:vector>
  </HeadingPairs>
  <TitlesOfParts>
    <vt:vector size="39" baseType="lpstr">
      <vt:lpstr>American Typewriter</vt:lpstr>
      <vt:lpstr>AMERICAN TYPEWRITER CONDENSED</vt:lpstr>
      <vt:lpstr>AMERICAN TYPEWRITER CONDENSED</vt:lpstr>
      <vt:lpstr>Arial</vt:lpstr>
      <vt:lpstr>Calibri</vt:lpstr>
      <vt:lpstr>Calibri Light</vt:lpstr>
      <vt:lpstr>DengXian</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itdevice3</dc:creator>
  <cp:lastModifiedBy>ACER</cp:lastModifiedBy>
  <cp:revision>16</cp:revision>
  <dcterms:created xsi:type="dcterms:W3CDTF">2021-09-19T08:48:39Z</dcterms:created>
  <dcterms:modified xsi:type="dcterms:W3CDTF">2021-09-22T13:49:37Z</dcterms:modified>
</cp:coreProperties>
</file>