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5" r:id="rId2"/>
    <p:sldId id="281" r:id="rId3"/>
    <p:sldId id="257" r:id="rId4"/>
    <p:sldId id="282" r:id="rId5"/>
    <p:sldId id="260" r:id="rId6"/>
    <p:sldId id="261" r:id="rId7"/>
    <p:sldId id="262" r:id="rId8"/>
    <p:sldId id="263" r:id="rId9"/>
    <p:sldId id="264" r:id="rId10"/>
    <p:sldId id="265" r:id="rId11"/>
    <p:sldId id="266" r:id="rId12"/>
    <p:sldId id="267" r:id="rId13"/>
    <p:sldId id="269" r:id="rId14"/>
    <p:sldId id="270" r:id="rId15"/>
    <p:sldId id="271" r:id="rId16"/>
    <p:sldId id="272" r:id="rId17"/>
    <p:sldId id="283" r:id="rId18"/>
    <p:sldId id="274" r:id="rId19"/>
    <p:sldId id="275" r:id="rId20"/>
    <p:sldId id="276" r:id="rId21"/>
    <p:sldId id="277" r:id="rId22"/>
    <p:sldId id="284" r:id="rId23"/>
    <p:sldId id="279"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B987B-C1F3-4DB2-A421-189C84F7D249}" type="datetimeFigureOut">
              <a:rPr lang="en-US" smtClean="0"/>
              <a:t>9/17/2021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F5486-EEA8-4CF3-BAAD-0386DF5BCD71}" type="slidenum">
              <a:rPr lang="en-US" smtClean="0"/>
              <a:t>‹#›</a:t>
            </a:fld>
            <a:endParaRPr lang="en-US"/>
          </a:p>
        </p:txBody>
      </p:sp>
    </p:spTree>
    <p:extLst>
      <p:ext uri="{BB962C8B-B14F-4D97-AF65-F5344CB8AC3E}">
        <p14:creationId xmlns:p14="http://schemas.microsoft.com/office/powerpoint/2010/main" val="367965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a:p>
            <a:endParaRPr lang="en-SG" dirty="0"/>
          </a:p>
        </p:txBody>
      </p:sp>
      <p:sp>
        <p:nvSpPr>
          <p:cNvPr id="4" name="Slide Number Placeholder 3"/>
          <p:cNvSpPr>
            <a:spLocks noGrp="1"/>
          </p:cNvSpPr>
          <p:nvPr>
            <p:ph type="sldNum" sz="quarter" idx="5"/>
          </p:nvPr>
        </p:nvSpPr>
        <p:spPr/>
        <p:txBody>
          <a:bodyPr/>
          <a:lstStyle/>
          <a:p>
            <a:fld id="{AB2A0F9D-3357-4A94-85C8-3B842B870DC6}" type="slidenum">
              <a:rPr lang="zh-CN" altLang="en-US" smtClean="0"/>
              <a:t>2</a:t>
            </a:fld>
            <a:endParaRPr lang="zh-CN" altLang="en-US"/>
          </a:p>
        </p:txBody>
      </p:sp>
    </p:spTree>
    <p:extLst>
      <p:ext uri="{BB962C8B-B14F-4D97-AF65-F5344CB8AC3E}">
        <p14:creationId xmlns:p14="http://schemas.microsoft.com/office/powerpoint/2010/main" val="138419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6F777-C915-4967-BECB-91C397A890E8}"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142658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6F777-C915-4967-BECB-91C397A890E8}"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349213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6F777-C915-4967-BECB-91C397A890E8}"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1855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4107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6F777-C915-4967-BECB-91C397A890E8}"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316931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6F777-C915-4967-BECB-91C397A890E8}"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229065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6F777-C915-4967-BECB-91C397A890E8}"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411238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6F777-C915-4967-BECB-91C397A890E8}"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5569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6F777-C915-4967-BECB-91C397A890E8}"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292837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6F777-C915-4967-BECB-91C397A890E8}"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176609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6F777-C915-4967-BECB-91C397A890E8}"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375588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6F777-C915-4967-BECB-91C397A890E8}"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419019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B56F777-C915-4967-BECB-91C397A890E8}" type="datetimeFigureOut">
              <a:rPr lang="en-US" smtClean="0"/>
              <a:t>9/17/2021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F79328D-2560-4F70-BCFD-DC2DF7ACD681}" type="slidenum">
              <a:rPr lang="en-US" smtClean="0"/>
              <a:t>‹#›</a:t>
            </a:fld>
            <a:endParaRPr lang="en-US"/>
          </a:p>
        </p:txBody>
      </p:sp>
    </p:spTree>
    <p:extLst>
      <p:ext uri="{BB962C8B-B14F-4D97-AF65-F5344CB8AC3E}">
        <p14:creationId xmlns:p14="http://schemas.microsoft.com/office/powerpoint/2010/main" val="403871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2.jpg"/><Relationship Id="rId16" Type="http://schemas.openxmlformats.org/officeDocument/2006/relationships/image" Target="../media/image25.png"/><Relationship Id="rId20"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980377"/>
            <a:ext cx="8217913" cy="37928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1835696" y="272491"/>
            <a:ext cx="7056784" cy="707886"/>
          </a:xfrm>
          <a:prstGeom prst="rect">
            <a:avLst/>
          </a:prstGeom>
          <a:noFill/>
        </p:spPr>
        <p:txBody>
          <a:bodyPr wrap="square" rtlCol="0">
            <a:spAutoFit/>
          </a:bodyPr>
          <a:lstStyle/>
          <a:p>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Giáo</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viên</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Lê</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Thị</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Thanh</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4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Thúy</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604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sp>
        <p:nvSpPr>
          <p:cNvPr id="3" name="Rectangle 2">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5" name="直接箭头连接符 9"/>
          <p:cNvCxnSpPr/>
          <p:nvPr/>
        </p:nvCxnSpPr>
        <p:spPr>
          <a:xfrm>
            <a:off x="107504"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6" name="Oval 4"/>
          <p:cNvSpPr/>
          <p:nvPr/>
        </p:nvSpPr>
        <p:spPr>
          <a:xfrm>
            <a:off x="1052551" y="1131590"/>
            <a:ext cx="469926" cy="472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7" name="Rectangle 4"/>
          <p:cNvSpPr txBox="1">
            <a:spLocks noChangeArrowheads="1"/>
          </p:cNvSpPr>
          <p:nvPr/>
        </p:nvSpPr>
        <p:spPr bwMode="auto">
          <a:xfrm>
            <a:off x="1052552" y="1244198"/>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01</a:t>
            </a:r>
            <a:endParaRPr lang="zh-CN" altLang="en-US" dirty="0">
              <a:latin typeface="方正兰亭黑简体" panose="02000000000000000000" pitchFamily="2" charset="-122"/>
              <a:ea typeface="方正兰亭黑简体" panose="02000000000000000000" pitchFamily="2" charset="-122"/>
            </a:endParaRPr>
          </a:p>
        </p:txBody>
      </p:sp>
      <p:sp>
        <p:nvSpPr>
          <p:cNvPr id="8" name="Rectangle 7">
            <a:extLst>
              <a:ext uri="{FF2B5EF4-FFF2-40B4-BE49-F238E27FC236}">
                <a16:creationId xmlns:a16="http://schemas.microsoft.com/office/drawing/2014/main" xmlns="" id="{F49A2FEA-5849-40FF-AAAF-85FEF7E5B7FC}"/>
              </a:ext>
            </a:extLst>
          </p:cNvPr>
          <p:cNvSpPr/>
          <p:nvPr/>
        </p:nvSpPr>
        <p:spPr>
          <a:xfrm>
            <a:off x="1574987" y="1203598"/>
            <a:ext cx="3357053" cy="37925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Trên đường đến trường</a:t>
            </a:r>
          </a:p>
        </p:txBody>
      </p:sp>
      <p:grpSp>
        <p:nvGrpSpPr>
          <p:cNvPr id="12" name="组合 92"/>
          <p:cNvGrpSpPr/>
          <p:nvPr/>
        </p:nvGrpSpPr>
        <p:grpSpPr>
          <a:xfrm rot="5400000">
            <a:off x="1570165" y="-1534670"/>
            <a:ext cx="603067" cy="3672408"/>
            <a:chOff x="5993390" y="3795886"/>
            <a:chExt cx="698490" cy="1347614"/>
          </a:xfrm>
          <a:solidFill>
            <a:schemeClr val="accent1"/>
          </a:solidFill>
        </p:grpSpPr>
        <p:sp>
          <p:nvSpPr>
            <p:cNvPr id="13"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4"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15" name="TextBox 14"/>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xmlns="" id="{C1BE068B-51FD-42F1-9862-5AA38B56B3A2}"/>
              </a:ext>
            </a:extLst>
          </p:cNvPr>
          <p:cNvSpPr txBox="1"/>
          <p:nvPr/>
        </p:nvSpPr>
        <p:spPr>
          <a:xfrm>
            <a:off x="251520" y="1635646"/>
            <a:ext cx="5664063" cy="498647"/>
          </a:xfrm>
          <a:prstGeom prst="rect">
            <a:avLst/>
          </a:prstGeom>
          <a:noFill/>
        </p:spPr>
        <p:txBody>
          <a:bodyPr wrap="square" lIns="91425" tIns="45712" rIns="91425" bIns="45712" rtlCol="0">
            <a:spAutoFit/>
          </a:bodyPr>
          <a:lstStyle/>
          <a:p>
            <a:pPr algn="just">
              <a:lnSpc>
                <a:spcPct val="150000"/>
              </a:lnSpc>
            </a:pPr>
            <a:r>
              <a:rPr lang="en-US" sz="2000" b="1" smtClean="0">
                <a:solidFill>
                  <a:schemeClr val="accent5">
                    <a:lumMod val="75000"/>
                  </a:schemeClr>
                </a:solidFill>
                <a:latin typeface="Times New Roman" panose="02020603050405020304" pitchFamily="18" charset="0"/>
                <a:cs typeface="Times New Roman" panose="02020603050405020304" pitchFamily="18" charset="0"/>
              </a:rPr>
              <a:t>Sự </a:t>
            </a:r>
            <a:r>
              <a:rPr lang="en-US" sz="2000" b="1" dirty="0">
                <a:solidFill>
                  <a:schemeClr val="accent5">
                    <a:lumMod val="75000"/>
                  </a:schemeClr>
                </a:solidFill>
                <a:latin typeface="Times New Roman" panose="02020603050405020304" pitchFamily="18" charset="0"/>
                <a:cs typeface="Times New Roman" panose="02020603050405020304" pitchFamily="18" charset="0"/>
              </a:rPr>
              <a:t>thay đổi trong tâm trạng của nhân vật </a:t>
            </a:r>
            <a:r>
              <a:rPr lang="en-US" sz="2000" b="1">
                <a:solidFill>
                  <a:schemeClr val="accent5">
                    <a:lumMod val="75000"/>
                  </a:schemeClr>
                </a:solidFill>
                <a:latin typeface="Times New Roman" panose="02020603050405020304" pitchFamily="18" charset="0"/>
                <a:cs typeface="Times New Roman" panose="02020603050405020304" pitchFamily="18" charset="0"/>
              </a:rPr>
              <a:t>tôi</a:t>
            </a:r>
            <a:r>
              <a:rPr lang="en-US" sz="2000" b="1" smtClean="0">
                <a:solidFill>
                  <a:schemeClr val="accent5">
                    <a:lumMod val="75000"/>
                  </a:schemeClr>
                </a:solidFill>
                <a:latin typeface="Times New Roman" panose="02020603050405020304" pitchFamily="18" charset="0"/>
                <a:cs typeface="Times New Roman" panose="02020603050405020304" pitchFamily="18" charset="0"/>
              </a:rPr>
              <a:t>:</a:t>
            </a:r>
            <a:endParaRPr lang="en-US"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a:off x="107504" y="1707654"/>
            <a:ext cx="51845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7504" y="2139702"/>
            <a:ext cx="518457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5496" y="2313042"/>
            <a:ext cx="8136904" cy="2585323"/>
          </a:xfrm>
          <a:prstGeom prst="rect">
            <a:avLst/>
          </a:prstGeom>
        </p:spPr>
        <p:txBody>
          <a:bodyPr wrap="square">
            <a:spAutoFit/>
          </a:bodyPr>
          <a:lstStyle/>
          <a:p>
            <a:pPr marL="285750" indent="-285750" algn="just">
              <a:lnSpc>
                <a:spcPct val="150000"/>
              </a:lnSpc>
              <a:buFont typeface="Wingdings" pitchFamily="2" charset="2"/>
              <a:buChar char="§"/>
            </a:pPr>
            <a:r>
              <a:rPr lang="vi-VN" b="1">
                <a:solidFill>
                  <a:schemeClr val="accent5">
                    <a:lumMod val="75000"/>
                  </a:schemeClr>
                </a:solidFill>
                <a:latin typeface="Times New Roman" panose="02020603050405020304" pitchFamily="18" charset="0"/>
                <a:cs typeface="Times New Roman" panose="02020603050405020304" pitchFamily="18" charset="0"/>
              </a:rPr>
              <a:t>Con đường, cảnh vật: vốn rất quen nhưng lần này tự nhiên thấy </a:t>
            </a:r>
            <a:r>
              <a:rPr lang="vi-VN" b="1" smtClean="0">
                <a:solidFill>
                  <a:schemeClr val="accent5">
                    <a:lumMod val="75000"/>
                  </a:schemeClr>
                </a:solidFill>
                <a:latin typeface="Times New Roman" panose="02020603050405020304" pitchFamily="18" charset="0"/>
                <a:cs typeface="Times New Roman" panose="02020603050405020304" pitchFamily="18" charset="0"/>
              </a:rPr>
              <a:t>lạ</a:t>
            </a:r>
            <a:endParaRPr lang="en-US" b="1" smtClean="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50000"/>
              </a:lnSpc>
            </a:pPr>
            <a:r>
              <a:rPr lang="en-US" smtClean="0"/>
              <a:t> </a:t>
            </a:r>
            <a:r>
              <a:rPr lang="en-US" b="1">
                <a:latin typeface="Times New Roman" pitchFamily="18" charset="0"/>
                <a:cs typeface="Times New Roman" pitchFamily="18" charset="0"/>
              </a:rPr>
              <a:t>“</a:t>
            </a:r>
            <a:r>
              <a:rPr lang="en-US" b="1" i="1">
                <a:latin typeface="Times New Roman" pitchFamily="18" charset="0"/>
                <a:cs typeface="Times New Roman" pitchFamily="18" charset="0"/>
              </a:rPr>
              <a:t>con đường này tôi đã quen đi lại lắm lần, nhưng lần này tự nhiên thấy lạ</a:t>
            </a:r>
            <a:r>
              <a:rPr lang="en-US" b="1" i="1" smtClean="0">
                <a:latin typeface="Times New Roman" pitchFamily="18" charset="0"/>
                <a:cs typeface="Times New Roman" pitchFamily="18" charset="0"/>
              </a:rPr>
              <a:t>”.</a:t>
            </a:r>
            <a:endParaRPr lang="en-US" b="1">
              <a:solidFill>
                <a:schemeClr val="accent5">
                  <a:lumMod val="75000"/>
                </a:schemeClr>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itchFamily="2" charset="2"/>
              <a:buChar char="§"/>
            </a:pPr>
            <a:r>
              <a:rPr lang="vi-VN" b="1">
                <a:solidFill>
                  <a:schemeClr val="accent5">
                    <a:lumMod val="75000"/>
                  </a:schemeClr>
                </a:solidFill>
                <a:latin typeface="Times New Roman" panose="02020603050405020304" pitchFamily="18" charset="0"/>
                <a:cs typeface="Times New Roman" panose="02020603050405020304" pitchFamily="18" charset="0"/>
              </a:rPr>
              <a:t>Tự cảm thấy có sự thay đổi lớn trong lòng mình</a:t>
            </a:r>
            <a:r>
              <a:rPr lang="vi-VN" b="1" smtClean="0">
                <a:solidFill>
                  <a:schemeClr val="accent5">
                    <a:lumMod val="75000"/>
                  </a:schemeClr>
                </a:solidFill>
                <a:latin typeface="Times New Roman" panose="02020603050405020304" pitchFamily="18" charset="0"/>
                <a:cs typeface="Times New Roman" panose="02020603050405020304" pitchFamily="18" charset="0"/>
              </a:rPr>
              <a:t>.</a:t>
            </a:r>
            <a:endParaRPr lang="en-US" b="1" smtClean="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50000"/>
              </a:lnSpc>
            </a:pPr>
            <a:r>
              <a:rPr lang="en-US" b="1">
                <a:latin typeface="Times New Roman" pitchFamily="18" charset="0"/>
                <a:cs typeface="Times New Roman" pitchFamily="18" charset="0"/>
              </a:rPr>
              <a:t>“</a:t>
            </a:r>
            <a:r>
              <a:rPr lang="en-US" b="1" i="1">
                <a:latin typeface="Times New Roman" pitchFamily="18" charset="0"/>
                <a:cs typeface="Times New Roman" pitchFamily="18" charset="0"/>
              </a:rPr>
              <a:t>Cảnh vật chung quanh tôi đều thay đổi, vì chính lòng tôi đang có sự thay đổi lớn: hôm nay tôi đi học</a:t>
            </a:r>
            <a:r>
              <a:rPr lang="en-US" b="1" i="1" smtClean="0">
                <a:latin typeface="Times New Roman" pitchFamily="18" charset="0"/>
                <a:cs typeface="Times New Roman" pitchFamily="18" charset="0"/>
              </a:rPr>
              <a:t>”…</a:t>
            </a:r>
            <a:endParaRPr lang="en-US" b="1">
              <a:solidFill>
                <a:schemeClr val="accent5">
                  <a:lumMod val="75000"/>
                </a:schemeClr>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itchFamily="2" charset="2"/>
              <a:buChar char="§"/>
            </a:pPr>
            <a:r>
              <a:rPr lang="vi-VN" b="1" smtClean="0">
                <a:solidFill>
                  <a:schemeClr val="accent5">
                    <a:lumMod val="75000"/>
                  </a:schemeClr>
                </a:solidFill>
                <a:latin typeface="Times New Roman" panose="02020603050405020304" pitchFamily="18" charset="0"/>
                <a:cs typeface="Times New Roman" panose="02020603050405020304" pitchFamily="18" charset="0"/>
              </a:rPr>
              <a:t>Cảm thấy </a:t>
            </a:r>
            <a:r>
              <a:rPr lang="vi-VN" b="1">
                <a:solidFill>
                  <a:schemeClr val="accent5">
                    <a:lumMod val="75000"/>
                  </a:schemeClr>
                </a:solidFill>
                <a:latin typeface="Times New Roman" panose="02020603050405020304" pitchFamily="18" charset="0"/>
                <a:cs typeface="Times New Roman" panose="02020603050405020304" pitchFamily="18" charset="0"/>
              </a:rPr>
              <a:t>trang trọng, đứng đắn với bộ quần áo</a:t>
            </a:r>
            <a:r>
              <a:rPr lang="vi-VN" b="1" smtClean="0">
                <a:solidFill>
                  <a:schemeClr val="accent5">
                    <a:lumMod val="75000"/>
                  </a:schemeClr>
                </a:solidFill>
                <a:latin typeface="Times New Roman" panose="02020603050405020304" pitchFamily="18" charset="0"/>
                <a:cs typeface="Times New Roman" panose="02020603050405020304" pitchFamily="18" charset="0"/>
              </a:rPr>
              <a:t>, </a:t>
            </a:r>
            <a:r>
              <a:rPr lang="vi-VN" b="1">
                <a:solidFill>
                  <a:schemeClr val="accent5">
                    <a:lumMod val="75000"/>
                  </a:schemeClr>
                </a:solidFill>
                <a:latin typeface="Times New Roman" panose="02020603050405020304" pitchFamily="18" charset="0"/>
                <a:cs typeface="Times New Roman" panose="02020603050405020304" pitchFamily="18" charset="0"/>
              </a:rPr>
              <a:t>mấy quyển vở mới trên tay</a:t>
            </a:r>
            <a:endParaRPr lang="en-US" b="1">
              <a:solidFill>
                <a:schemeClr val="accent5">
                  <a:lumMod val="75000"/>
                </a:schemeClr>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11009">
            <a:off x="7422771" y="1423875"/>
            <a:ext cx="1838168" cy="154705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3042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400"/>
                                        <p:tgtEl>
                                          <p:spTgt spid="6"/>
                                        </p:tgtEl>
                                      </p:cBhvr>
                                    </p:animEffect>
                                  </p:childTnLst>
                                </p:cTn>
                              </p:par>
                            </p:childTnLst>
                          </p:cTn>
                        </p:par>
                        <p:par>
                          <p:cTn id="11" fill="hold">
                            <p:stCondLst>
                              <p:cond delay="9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1)">
                                      <p:cBhvr>
                                        <p:cTn id="24" dur="2000"/>
                                        <p:tgtEl>
                                          <p:spTgt spid="22"/>
                                        </p:tgtEl>
                                      </p:cBhvr>
                                    </p:animEffect>
                                  </p:childTnLst>
                                </p:cTn>
                              </p:par>
                              <p:par>
                                <p:cTn id="25" presetID="21" presetClass="entr" presetSubtype="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2000"/>
                                        <p:tgtEl>
                                          <p:spTgt spid="23"/>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par>
                                <p:cTn id="31" presetID="21" presetClass="entr" presetSubtype="1"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heel(1)">
                                      <p:cBhvr>
                                        <p:cTn id="33" dur="2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6"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sp>
        <p:nvSpPr>
          <p:cNvPr id="3" name="Rectangle 2">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9"/>
          <p:cNvCxnSpPr/>
          <p:nvPr/>
        </p:nvCxnSpPr>
        <p:spPr>
          <a:xfrm>
            <a:off x="107504"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52551" y="1131590"/>
            <a:ext cx="469926" cy="472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6" name="Rectangle 4"/>
          <p:cNvSpPr txBox="1">
            <a:spLocks noChangeArrowheads="1"/>
          </p:cNvSpPr>
          <p:nvPr/>
        </p:nvSpPr>
        <p:spPr bwMode="auto">
          <a:xfrm>
            <a:off x="1052552" y="1244198"/>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01</a:t>
            </a:r>
            <a:endParaRPr lang="zh-CN" altLang="en-US" dirty="0">
              <a:latin typeface="方正兰亭黑简体" panose="02000000000000000000" pitchFamily="2" charset="-122"/>
              <a:ea typeface="方正兰亭黑简体" panose="02000000000000000000" pitchFamily="2" charset="-122"/>
            </a:endParaRPr>
          </a:p>
        </p:txBody>
      </p:sp>
      <p:sp>
        <p:nvSpPr>
          <p:cNvPr id="7" name="Rectangle 6">
            <a:extLst>
              <a:ext uri="{FF2B5EF4-FFF2-40B4-BE49-F238E27FC236}">
                <a16:creationId xmlns:a16="http://schemas.microsoft.com/office/drawing/2014/main" xmlns="" id="{F49A2FEA-5849-40FF-AAAF-85FEF7E5B7FC}"/>
              </a:ext>
            </a:extLst>
          </p:cNvPr>
          <p:cNvSpPr/>
          <p:nvPr/>
        </p:nvSpPr>
        <p:spPr>
          <a:xfrm>
            <a:off x="1574987" y="1203598"/>
            <a:ext cx="3357053" cy="39144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Trên đường đến trường</a:t>
            </a:r>
          </a:p>
        </p:txBody>
      </p:sp>
      <p:grpSp>
        <p:nvGrpSpPr>
          <p:cNvPr id="8" name="组合 92"/>
          <p:cNvGrpSpPr/>
          <p:nvPr/>
        </p:nvGrpSpPr>
        <p:grpSpPr>
          <a:xfrm rot="5400000">
            <a:off x="1570165" y="-1534670"/>
            <a:ext cx="603067" cy="3672408"/>
            <a:chOff x="5993390" y="3795886"/>
            <a:chExt cx="698490" cy="1347614"/>
          </a:xfrm>
          <a:solidFill>
            <a:schemeClr val="accent1"/>
          </a:solidFill>
        </p:grpSpPr>
        <p:sp>
          <p:nvSpPr>
            <p:cNvPr id="9"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0"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11" name="TextBox 10"/>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xmlns="" id="{C1BE068B-51FD-42F1-9862-5AA38B56B3A2}"/>
              </a:ext>
            </a:extLst>
          </p:cNvPr>
          <p:cNvSpPr txBox="1"/>
          <p:nvPr/>
        </p:nvSpPr>
        <p:spPr>
          <a:xfrm>
            <a:off x="251520" y="1635646"/>
            <a:ext cx="5664063" cy="553982"/>
          </a:xfrm>
          <a:prstGeom prst="rect">
            <a:avLst/>
          </a:prstGeom>
          <a:noFill/>
        </p:spPr>
        <p:txBody>
          <a:bodyPr wrap="square" lIns="91425" tIns="45712" rIns="91425" bIns="45712" rtlCol="0">
            <a:spAutoFit/>
          </a:bodyPr>
          <a:lstStyle/>
          <a:p>
            <a:pPr algn="just">
              <a:lnSpc>
                <a:spcPct val="150000"/>
              </a:lnSpc>
            </a:pPr>
            <a:r>
              <a:rPr lang="en-US" sz="2000" b="1" smtClean="0">
                <a:solidFill>
                  <a:schemeClr val="accent5">
                    <a:lumMod val="75000"/>
                  </a:schemeClr>
                </a:solidFill>
                <a:latin typeface="Times New Roman" panose="02020603050405020304" pitchFamily="18" charset="0"/>
                <a:cs typeface="Times New Roman" panose="02020603050405020304" pitchFamily="18" charset="0"/>
              </a:rPr>
              <a:t>Cử chỉ, hành động </a:t>
            </a:r>
            <a:r>
              <a:rPr lang="en-US" sz="2000" b="1" dirty="0">
                <a:solidFill>
                  <a:schemeClr val="accent5">
                    <a:lumMod val="75000"/>
                  </a:schemeClr>
                </a:solidFill>
                <a:latin typeface="Times New Roman" panose="02020603050405020304" pitchFamily="18" charset="0"/>
                <a:cs typeface="Times New Roman" panose="02020603050405020304" pitchFamily="18" charset="0"/>
              </a:rPr>
              <a:t>của nhân vật </a:t>
            </a:r>
            <a:r>
              <a:rPr lang="en-US" sz="2000" b="1">
                <a:solidFill>
                  <a:schemeClr val="accent5">
                    <a:lumMod val="75000"/>
                  </a:schemeClr>
                </a:solidFill>
                <a:latin typeface="Times New Roman" panose="02020603050405020304" pitchFamily="18" charset="0"/>
                <a:cs typeface="Times New Roman" panose="02020603050405020304" pitchFamily="18" charset="0"/>
              </a:rPr>
              <a:t>tôi</a:t>
            </a:r>
            <a:r>
              <a:rPr lang="en-US" sz="2000" b="1" smtClean="0">
                <a:solidFill>
                  <a:schemeClr val="accent5">
                    <a:lumMod val="75000"/>
                  </a:schemeClr>
                </a:solidFill>
                <a:latin typeface="Times New Roman" panose="02020603050405020304" pitchFamily="18" charset="0"/>
                <a:cs typeface="Times New Roman" panose="02020603050405020304" pitchFamily="18" charset="0"/>
              </a:rPr>
              <a:t>:</a:t>
            </a:r>
            <a:endParaRPr lang="en-US"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107504" y="1707654"/>
            <a:ext cx="51845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7504" y="2139702"/>
            <a:ext cx="518457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87417" y="2859782"/>
            <a:ext cx="3917031" cy="1323423"/>
          </a:xfrm>
          <a:prstGeom prst="rect">
            <a:avLst/>
          </a:prstGeom>
          <a:noFill/>
        </p:spPr>
        <p:txBody>
          <a:bodyPr wrap="square" lIns="91425" tIns="45712" rIns="91425" bIns="45712" rtlCol="0">
            <a:spAutoFit/>
          </a:bodyPr>
          <a:lstStyle/>
          <a:p>
            <a:pPr algn="just">
              <a:spcBef>
                <a:spcPts val="600"/>
              </a:spcBef>
              <a:spcAft>
                <a:spcPts val="600"/>
              </a:spcAft>
            </a:pPr>
            <a:r>
              <a:rPr lang="en-US" sz="2000" b="1" i="1" dirty="0">
                <a:solidFill>
                  <a:srgbClr val="FF0066"/>
                </a:solidFill>
                <a:latin typeface="Times New Roman"/>
                <a:ea typeface="Times New Roman"/>
                <a:cs typeface="Times New Roman"/>
              </a:rPr>
              <a:t>Những động từ được sử dụng đúng </a:t>
            </a:r>
            <a:r>
              <a:rPr lang="en-US" sz="2000" b="1" i="1" dirty="0" err="1">
                <a:solidFill>
                  <a:srgbClr val="FF0066"/>
                </a:solidFill>
                <a:latin typeface="Times New Roman"/>
                <a:ea typeface="Times New Roman"/>
                <a:cs typeface="Times New Roman"/>
              </a:rPr>
              <a:t>chỗ</a:t>
            </a:r>
            <a:r>
              <a:rPr lang="en-US" sz="2000" b="1" i="1" dirty="0">
                <a:solidFill>
                  <a:srgbClr val="FF0066"/>
                </a:solidFill>
                <a:latin typeface="Times New Roman"/>
                <a:ea typeface="Times New Roman"/>
                <a:cs typeface="Times New Roman"/>
              </a:rPr>
              <a:t> </a:t>
            </a:r>
            <a:r>
              <a:rPr lang="en-US" sz="2000" b="1" i="1" dirty="0">
                <a:solidFill>
                  <a:srgbClr val="FF0066"/>
                </a:solidFill>
                <a:latin typeface="Times New Roman"/>
                <a:ea typeface="Times New Roman"/>
                <a:cs typeface="Times New Roman"/>
                <a:sym typeface="Wingdings" panose="05000000000000000000" pitchFamily="2" charset="2"/>
              </a:rPr>
              <a:t> </a:t>
            </a:r>
            <a:r>
              <a:rPr lang="en-US" sz="2000" b="1" i="1" dirty="0" err="1">
                <a:solidFill>
                  <a:srgbClr val="FF0066"/>
                </a:solidFill>
                <a:latin typeface="Times New Roman"/>
                <a:ea typeface="Times New Roman"/>
                <a:cs typeface="Times New Roman"/>
                <a:sym typeface="Wingdings" panose="05000000000000000000" pitchFamily="2" charset="2"/>
              </a:rPr>
              <a:t>Dễ</a:t>
            </a:r>
            <a:r>
              <a:rPr lang="en-US" sz="2000" b="1" i="1" dirty="0">
                <a:solidFill>
                  <a:srgbClr val="FF0066"/>
                </a:solidFill>
                <a:latin typeface="Times New Roman"/>
                <a:ea typeface="Times New Roman"/>
                <a:cs typeface="Times New Roman"/>
                <a:sym typeface="Wingdings" panose="05000000000000000000" pitchFamily="2" charset="2"/>
              </a:rPr>
              <a:t> </a:t>
            </a:r>
            <a:r>
              <a:rPr lang="en-US" sz="2000" b="1" i="1" dirty="0" err="1">
                <a:solidFill>
                  <a:srgbClr val="FF0066"/>
                </a:solidFill>
                <a:latin typeface="Times New Roman"/>
                <a:ea typeface="Times New Roman"/>
                <a:cs typeface="Times New Roman"/>
                <a:sym typeface="Wingdings" panose="05000000000000000000" pitchFamily="2" charset="2"/>
              </a:rPr>
              <a:t>hình</a:t>
            </a:r>
            <a:r>
              <a:rPr lang="en-US" sz="2000" b="1" i="1" dirty="0">
                <a:solidFill>
                  <a:srgbClr val="FF0066"/>
                </a:solidFill>
                <a:latin typeface="Times New Roman"/>
                <a:ea typeface="Times New Roman"/>
                <a:cs typeface="Times New Roman"/>
                <a:sym typeface="Wingdings" panose="05000000000000000000" pitchFamily="2" charset="2"/>
              </a:rPr>
              <a:t> dung </a:t>
            </a:r>
            <a:r>
              <a:rPr lang="en-US" sz="2000" b="1" i="1" dirty="0" err="1">
                <a:solidFill>
                  <a:srgbClr val="FF0066"/>
                </a:solidFill>
                <a:latin typeface="Times New Roman"/>
                <a:ea typeface="Times New Roman"/>
                <a:cs typeface="Times New Roman"/>
              </a:rPr>
              <a:t>tư</a:t>
            </a:r>
            <a:r>
              <a:rPr lang="en-US" sz="2000" b="1" i="1" dirty="0">
                <a:solidFill>
                  <a:srgbClr val="FF0066"/>
                </a:solidFill>
                <a:latin typeface="Times New Roman"/>
                <a:ea typeface="Times New Roman"/>
                <a:cs typeface="Times New Roman"/>
              </a:rPr>
              <a:t> thế và cử chỉ ngộ </a:t>
            </a:r>
            <a:r>
              <a:rPr lang="en-US" sz="2000" b="1" i="1" dirty="0" err="1">
                <a:solidFill>
                  <a:srgbClr val="FF0066"/>
                </a:solidFill>
                <a:latin typeface="Times New Roman"/>
                <a:ea typeface="Times New Roman"/>
                <a:cs typeface="Times New Roman"/>
              </a:rPr>
              <a:t>nghĩnh</a:t>
            </a:r>
            <a:r>
              <a:rPr lang="en-US" sz="2000" b="1" i="1" dirty="0">
                <a:solidFill>
                  <a:srgbClr val="FF0066"/>
                </a:solidFill>
                <a:latin typeface="Times New Roman"/>
                <a:ea typeface="Times New Roman"/>
                <a:cs typeface="Times New Roman"/>
              </a:rPr>
              <a:t>, ngây thơ, đáng yêu của chú bé.</a:t>
            </a:r>
            <a:endParaRPr lang="en-US" sz="2400" b="1" i="1" dirty="0">
              <a:solidFill>
                <a:srgbClr val="FF0066"/>
              </a:solidFill>
              <a:latin typeface=".VnTime"/>
              <a:ea typeface="Times New Roman"/>
              <a:cs typeface="Times New Roman"/>
            </a:endParaRPr>
          </a:p>
        </p:txBody>
      </p:sp>
      <p:sp>
        <p:nvSpPr>
          <p:cNvPr id="18" name="圆角矩形 51"/>
          <p:cNvSpPr/>
          <p:nvPr/>
        </p:nvSpPr>
        <p:spPr>
          <a:xfrm>
            <a:off x="1602444" y="2283718"/>
            <a:ext cx="2321653" cy="2390960"/>
          </a:xfrm>
          <a:prstGeom prst="roundRect">
            <a:avLst>
              <a:gd name="adj" fmla="val 11271"/>
            </a:avLst>
          </a:prstGeom>
          <a:gradFill>
            <a:gsLst>
              <a:gs pos="0">
                <a:srgbClr val="026C68"/>
              </a:gs>
              <a:gs pos="100000">
                <a:srgbClr val="059188"/>
              </a:gs>
            </a:gsLst>
            <a:lin ang="5400000" scaled="1"/>
          </a:gra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00B0F0"/>
              </a:solidFill>
              <a:latin typeface="微软雅黑" panose="020B0503020204020204" pitchFamily="34" charset="-122"/>
            </a:endParaRPr>
          </a:p>
        </p:txBody>
      </p:sp>
      <p:sp>
        <p:nvSpPr>
          <p:cNvPr id="19" name="圆角矩形 52"/>
          <p:cNvSpPr/>
          <p:nvPr/>
        </p:nvSpPr>
        <p:spPr>
          <a:xfrm>
            <a:off x="1278492" y="2400370"/>
            <a:ext cx="2321653" cy="2094751"/>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0" name="TextBox 19"/>
          <p:cNvSpPr txBox="1"/>
          <p:nvPr/>
        </p:nvSpPr>
        <p:spPr>
          <a:xfrm>
            <a:off x="1043608" y="2427734"/>
            <a:ext cx="3524099" cy="1938992"/>
          </a:xfrm>
          <a:prstGeom prst="rect">
            <a:avLst/>
          </a:prstGeom>
          <a:noFill/>
        </p:spPr>
        <p:txBody>
          <a:bodyPr wrap="square" rtlCol="0">
            <a:spAutoFit/>
          </a:bodyPr>
          <a:lstStyle/>
          <a:p>
            <a:pPr marL="285703" indent="-285703">
              <a:buFontTx/>
              <a:buChar char="-"/>
            </a:pPr>
            <a:r>
              <a:rPr lang="en-US" sz="2000" b="1" dirty="0">
                <a:solidFill>
                  <a:schemeClr val="accent5">
                    <a:lumMod val="75000"/>
                  </a:schemeClr>
                </a:solidFill>
                <a:latin typeface="Times New Roman" panose="02020603050405020304" pitchFamily="18" charset="0"/>
                <a:cs typeface="Times New Roman" panose="02020603050405020304" pitchFamily="18" charset="0"/>
              </a:rPr>
              <a:t>Bặm tay</a:t>
            </a:r>
          </a:p>
          <a:p>
            <a:pPr marL="285703" indent="-285703">
              <a:buFontTx/>
              <a:buChar char="-"/>
            </a:pPr>
            <a:r>
              <a:rPr lang="en-US" sz="2000" b="1" dirty="0">
                <a:solidFill>
                  <a:schemeClr val="accent5">
                    <a:lumMod val="75000"/>
                  </a:schemeClr>
                </a:solidFill>
                <a:latin typeface="Times New Roman" panose="02020603050405020304" pitchFamily="18" charset="0"/>
                <a:cs typeface="Times New Roman" panose="02020603050405020304" pitchFamily="18" charset="0"/>
              </a:rPr>
              <a:t>Ghì thật chặt</a:t>
            </a:r>
          </a:p>
          <a:p>
            <a:pPr marL="285703" indent="-285703">
              <a:buFontTx/>
              <a:buChar char="-"/>
            </a:pPr>
            <a:r>
              <a:rPr lang="en-US" sz="2000" b="1" dirty="0">
                <a:solidFill>
                  <a:schemeClr val="accent5">
                    <a:lumMod val="75000"/>
                  </a:schemeClr>
                </a:solidFill>
                <a:latin typeface="Times New Roman" panose="02020603050405020304" pitchFamily="18" charset="0"/>
                <a:cs typeface="Times New Roman" panose="02020603050405020304" pitchFamily="18" charset="0"/>
              </a:rPr>
              <a:t>Xóc lên</a:t>
            </a:r>
          </a:p>
          <a:p>
            <a:pPr marL="285703" indent="-285703">
              <a:buFontTx/>
              <a:buChar char="-"/>
            </a:pPr>
            <a:r>
              <a:rPr lang="en-US" sz="2000" b="1" dirty="0">
                <a:solidFill>
                  <a:schemeClr val="accent5">
                    <a:lumMod val="75000"/>
                  </a:schemeClr>
                </a:solidFill>
                <a:latin typeface="Times New Roman" panose="02020603050405020304" pitchFamily="18" charset="0"/>
                <a:cs typeface="Times New Roman" panose="02020603050405020304" pitchFamily="18" charset="0"/>
              </a:rPr>
              <a:t>Nắm lại cẩn thận</a:t>
            </a:r>
          </a:p>
          <a:p>
            <a:pPr marL="285703" indent="-285703">
              <a:buFontTx/>
              <a:buChar char="-"/>
            </a:pPr>
            <a:r>
              <a:rPr lang="en-US" sz="2000" b="1" dirty="0">
                <a:solidFill>
                  <a:schemeClr val="accent5">
                    <a:lumMod val="75000"/>
                  </a:schemeClr>
                </a:solidFill>
                <a:latin typeface="Times New Roman" panose="02020603050405020304" pitchFamily="18" charset="0"/>
                <a:cs typeface="Times New Roman" panose="02020603050405020304" pitchFamily="18" charset="0"/>
              </a:rPr>
              <a:t>Muốn thử </a:t>
            </a:r>
            <a:r>
              <a:rPr lang="en-US" sz="2000" b="1">
                <a:solidFill>
                  <a:schemeClr val="accent5">
                    <a:lumMod val="75000"/>
                  </a:schemeClr>
                </a:solidFill>
                <a:latin typeface="Times New Roman" panose="02020603050405020304" pitchFamily="18" charset="0"/>
                <a:cs typeface="Times New Roman" panose="02020603050405020304" pitchFamily="18" charset="0"/>
              </a:rPr>
              <a:t>sức </a:t>
            </a:r>
            <a:r>
              <a:rPr lang="en-US" sz="2000" b="1" smtClean="0">
                <a:solidFill>
                  <a:schemeClr val="accent5">
                    <a:lumMod val="75000"/>
                  </a:schemeClr>
                </a:solidFill>
                <a:latin typeface="Times New Roman" panose="02020603050405020304" pitchFamily="18" charset="0"/>
                <a:cs typeface="Times New Roman" panose="02020603050405020304" pitchFamily="18" charset="0"/>
              </a:rPr>
              <a:t>mình</a:t>
            </a:r>
          </a:p>
          <a:p>
            <a:pPr marL="285703" indent="-285703">
              <a:buFontTx/>
              <a:buChar char="-"/>
            </a:pPr>
            <a:r>
              <a:rPr lang="en-US" sz="2000" b="1" smtClean="0">
                <a:solidFill>
                  <a:schemeClr val="accent5">
                    <a:lumMod val="75000"/>
                  </a:schemeClr>
                </a:solidFill>
                <a:latin typeface="Times New Roman" panose="02020603050405020304" pitchFamily="18" charset="0"/>
                <a:cs typeface="Times New Roman" panose="02020603050405020304" pitchFamily="18" charset="0"/>
              </a:rPr>
              <a:t>Không lội qua sông</a:t>
            </a:r>
            <a:endParaRPr lang="en-US" sz="2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1" name="Right Arrow 20"/>
          <p:cNvSpPr/>
          <p:nvPr/>
        </p:nvSpPr>
        <p:spPr>
          <a:xfrm>
            <a:off x="4211960" y="3161278"/>
            <a:ext cx="475457" cy="461657"/>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1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par>
                                <p:cTn id="19" presetID="21"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80">
                                          <p:stCondLst>
                                            <p:cond delay="0"/>
                                          </p:stCondLst>
                                        </p:cTn>
                                        <p:tgtEl>
                                          <p:spTgt spid="20"/>
                                        </p:tgtEl>
                                      </p:cBhvr>
                                    </p:animEffect>
                                    <p:anim calcmode="lin" valueType="num">
                                      <p:cBhvr>
                                        <p:cTn id="2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2" dur="26">
                                          <p:stCondLst>
                                            <p:cond delay="650"/>
                                          </p:stCondLst>
                                        </p:cTn>
                                        <p:tgtEl>
                                          <p:spTgt spid="20"/>
                                        </p:tgtEl>
                                      </p:cBhvr>
                                      <p:to x="100000" y="60000"/>
                                    </p:animScale>
                                    <p:animScale>
                                      <p:cBhvr>
                                        <p:cTn id="33" dur="166" decel="50000">
                                          <p:stCondLst>
                                            <p:cond delay="676"/>
                                          </p:stCondLst>
                                        </p:cTn>
                                        <p:tgtEl>
                                          <p:spTgt spid="20"/>
                                        </p:tgtEl>
                                      </p:cBhvr>
                                      <p:to x="100000" y="100000"/>
                                    </p:animScale>
                                    <p:animScale>
                                      <p:cBhvr>
                                        <p:cTn id="34" dur="26">
                                          <p:stCondLst>
                                            <p:cond delay="1312"/>
                                          </p:stCondLst>
                                        </p:cTn>
                                        <p:tgtEl>
                                          <p:spTgt spid="20"/>
                                        </p:tgtEl>
                                      </p:cBhvr>
                                      <p:to x="100000" y="80000"/>
                                    </p:animScale>
                                    <p:animScale>
                                      <p:cBhvr>
                                        <p:cTn id="35" dur="166" decel="50000">
                                          <p:stCondLst>
                                            <p:cond delay="1338"/>
                                          </p:stCondLst>
                                        </p:cTn>
                                        <p:tgtEl>
                                          <p:spTgt spid="20"/>
                                        </p:tgtEl>
                                      </p:cBhvr>
                                      <p:to x="100000" y="100000"/>
                                    </p:animScale>
                                    <p:animScale>
                                      <p:cBhvr>
                                        <p:cTn id="36" dur="26">
                                          <p:stCondLst>
                                            <p:cond delay="1642"/>
                                          </p:stCondLst>
                                        </p:cTn>
                                        <p:tgtEl>
                                          <p:spTgt spid="20"/>
                                        </p:tgtEl>
                                      </p:cBhvr>
                                      <p:to x="100000" y="90000"/>
                                    </p:animScale>
                                    <p:animScale>
                                      <p:cBhvr>
                                        <p:cTn id="37" dur="166" decel="50000">
                                          <p:stCondLst>
                                            <p:cond delay="1668"/>
                                          </p:stCondLst>
                                        </p:cTn>
                                        <p:tgtEl>
                                          <p:spTgt spid="20"/>
                                        </p:tgtEl>
                                      </p:cBhvr>
                                      <p:to x="100000" y="100000"/>
                                    </p:animScale>
                                    <p:animScale>
                                      <p:cBhvr>
                                        <p:cTn id="38" dur="26">
                                          <p:stCondLst>
                                            <p:cond delay="1808"/>
                                          </p:stCondLst>
                                        </p:cTn>
                                        <p:tgtEl>
                                          <p:spTgt spid="20"/>
                                        </p:tgtEl>
                                      </p:cBhvr>
                                      <p:to x="100000" y="95000"/>
                                    </p:animScale>
                                    <p:animScale>
                                      <p:cBhvr>
                                        <p:cTn id="39" dur="166" decel="50000">
                                          <p:stCondLst>
                                            <p:cond delay="1834"/>
                                          </p:stCondLst>
                                        </p:cTn>
                                        <p:tgtEl>
                                          <p:spTgt spid="20"/>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80">
                                          <p:stCondLst>
                                            <p:cond delay="0"/>
                                          </p:stCondLst>
                                        </p:cTn>
                                        <p:tgtEl>
                                          <p:spTgt spid="19"/>
                                        </p:tgtEl>
                                      </p:cBhvr>
                                    </p:animEffect>
                                    <p:anim calcmode="lin" valueType="num">
                                      <p:cBhvr>
                                        <p:cTn id="4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8" dur="26">
                                          <p:stCondLst>
                                            <p:cond delay="650"/>
                                          </p:stCondLst>
                                        </p:cTn>
                                        <p:tgtEl>
                                          <p:spTgt spid="19"/>
                                        </p:tgtEl>
                                      </p:cBhvr>
                                      <p:to x="100000" y="60000"/>
                                    </p:animScale>
                                    <p:animScale>
                                      <p:cBhvr>
                                        <p:cTn id="49" dur="166" decel="50000">
                                          <p:stCondLst>
                                            <p:cond delay="676"/>
                                          </p:stCondLst>
                                        </p:cTn>
                                        <p:tgtEl>
                                          <p:spTgt spid="19"/>
                                        </p:tgtEl>
                                      </p:cBhvr>
                                      <p:to x="100000" y="100000"/>
                                    </p:animScale>
                                    <p:animScale>
                                      <p:cBhvr>
                                        <p:cTn id="50" dur="26">
                                          <p:stCondLst>
                                            <p:cond delay="1312"/>
                                          </p:stCondLst>
                                        </p:cTn>
                                        <p:tgtEl>
                                          <p:spTgt spid="19"/>
                                        </p:tgtEl>
                                      </p:cBhvr>
                                      <p:to x="100000" y="80000"/>
                                    </p:animScale>
                                    <p:animScale>
                                      <p:cBhvr>
                                        <p:cTn id="51" dur="166" decel="50000">
                                          <p:stCondLst>
                                            <p:cond delay="1338"/>
                                          </p:stCondLst>
                                        </p:cTn>
                                        <p:tgtEl>
                                          <p:spTgt spid="19"/>
                                        </p:tgtEl>
                                      </p:cBhvr>
                                      <p:to x="100000" y="100000"/>
                                    </p:animScale>
                                    <p:animScale>
                                      <p:cBhvr>
                                        <p:cTn id="52" dur="26">
                                          <p:stCondLst>
                                            <p:cond delay="1642"/>
                                          </p:stCondLst>
                                        </p:cTn>
                                        <p:tgtEl>
                                          <p:spTgt spid="19"/>
                                        </p:tgtEl>
                                      </p:cBhvr>
                                      <p:to x="100000" y="90000"/>
                                    </p:animScale>
                                    <p:animScale>
                                      <p:cBhvr>
                                        <p:cTn id="53" dur="166" decel="50000">
                                          <p:stCondLst>
                                            <p:cond delay="1668"/>
                                          </p:stCondLst>
                                        </p:cTn>
                                        <p:tgtEl>
                                          <p:spTgt spid="19"/>
                                        </p:tgtEl>
                                      </p:cBhvr>
                                      <p:to x="100000" y="100000"/>
                                    </p:animScale>
                                    <p:animScale>
                                      <p:cBhvr>
                                        <p:cTn id="54" dur="26">
                                          <p:stCondLst>
                                            <p:cond delay="1808"/>
                                          </p:stCondLst>
                                        </p:cTn>
                                        <p:tgtEl>
                                          <p:spTgt spid="19"/>
                                        </p:tgtEl>
                                      </p:cBhvr>
                                      <p:to x="100000" y="95000"/>
                                    </p:animScale>
                                    <p:animScale>
                                      <p:cBhvr>
                                        <p:cTn id="55" dur="166" decel="50000">
                                          <p:stCondLst>
                                            <p:cond delay="1834"/>
                                          </p:stCondLst>
                                        </p:cTn>
                                        <p:tgtEl>
                                          <p:spTgt spid="19"/>
                                        </p:tgtEl>
                                      </p:cBhvr>
                                      <p:to x="100000" y="100000"/>
                                    </p:animScale>
                                  </p:childTnLst>
                                </p:cTn>
                              </p:par>
                              <p:par>
                                <p:cTn id="56" presetID="26"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80">
                                          <p:stCondLst>
                                            <p:cond delay="0"/>
                                          </p:stCondLst>
                                        </p:cTn>
                                        <p:tgtEl>
                                          <p:spTgt spid="18"/>
                                        </p:tgtEl>
                                      </p:cBhvr>
                                    </p:animEffect>
                                    <p:anim calcmode="lin" valueType="num">
                                      <p:cBhvr>
                                        <p:cTn id="5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4" dur="26">
                                          <p:stCondLst>
                                            <p:cond delay="650"/>
                                          </p:stCondLst>
                                        </p:cTn>
                                        <p:tgtEl>
                                          <p:spTgt spid="18"/>
                                        </p:tgtEl>
                                      </p:cBhvr>
                                      <p:to x="100000" y="60000"/>
                                    </p:animScale>
                                    <p:animScale>
                                      <p:cBhvr>
                                        <p:cTn id="65" dur="166" decel="50000">
                                          <p:stCondLst>
                                            <p:cond delay="676"/>
                                          </p:stCondLst>
                                        </p:cTn>
                                        <p:tgtEl>
                                          <p:spTgt spid="18"/>
                                        </p:tgtEl>
                                      </p:cBhvr>
                                      <p:to x="100000" y="100000"/>
                                    </p:animScale>
                                    <p:animScale>
                                      <p:cBhvr>
                                        <p:cTn id="66" dur="26">
                                          <p:stCondLst>
                                            <p:cond delay="1312"/>
                                          </p:stCondLst>
                                        </p:cTn>
                                        <p:tgtEl>
                                          <p:spTgt spid="18"/>
                                        </p:tgtEl>
                                      </p:cBhvr>
                                      <p:to x="100000" y="80000"/>
                                    </p:animScale>
                                    <p:animScale>
                                      <p:cBhvr>
                                        <p:cTn id="67" dur="166" decel="50000">
                                          <p:stCondLst>
                                            <p:cond delay="1338"/>
                                          </p:stCondLst>
                                        </p:cTn>
                                        <p:tgtEl>
                                          <p:spTgt spid="18"/>
                                        </p:tgtEl>
                                      </p:cBhvr>
                                      <p:to x="100000" y="100000"/>
                                    </p:animScale>
                                    <p:animScale>
                                      <p:cBhvr>
                                        <p:cTn id="68" dur="26">
                                          <p:stCondLst>
                                            <p:cond delay="1642"/>
                                          </p:stCondLst>
                                        </p:cTn>
                                        <p:tgtEl>
                                          <p:spTgt spid="18"/>
                                        </p:tgtEl>
                                      </p:cBhvr>
                                      <p:to x="100000" y="90000"/>
                                    </p:animScale>
                                    <p:animScale>
                                      <p:cBhvr>
                                        <p:cTn id="69" dur="166" decel="50000">
                                          <p:stCondLst>
                                            <p:cond delay="1668"/>
                                          </p:stCondLst>
                                        </p:cTn>
                                        <p:tgtEl>
                                          <p:spTgt spid="18"/>
                                        </p:tgtEl>
                                      </p:cBhvr>
                                      <p:to x="100000" y="100000"/>
                                    </p:animScale>
                                    <p:animScale>
                                      <p:cBhvr>
                                        <p:cTn id="70" dur="26">
                                          <p:stCondLst>
                                            <p:cond delay="1808"/>
                                          </p:stCondLst>
                                        </p:cTn>
                                        <p:tgtEl>
                                          <p:spTgt spid="18"/>
                                        </p:tgtEl>
                                      </p:cBhvr>
                                      <p:to x="100000" y="95000"/>
                                    </p:animScale>
                                    <p:animScale>
                                      <p:cBhvr>
                                        <p:cTn id="71" dur="166" decel="50000">
                                          <p:stCondLst>
                                            <p:cond delay="1834"/>
                                          </p:stCondLst>
                                        </p:cTn>
                                        <p:tgtEl>
                                          <p:spTgt spid="18"/>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heel(1)">
                                      <p:cBhvr>
                                        <p:cTn id="76" dur="2000"/>
                                        <p:tgtEl>
                                          <p:spTgt spid="21"/>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heel(1)">
                                      <p:cBhvr>
                                        <p:cTn id="7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p:bldP spid="16" grpId="0"/>
      <p:bldP spid="18" grpId="0" animBg="1"/>
      <p:bldP spid="19" grpId="0" animBg="1"/>
      <p:bldP spid="20"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sp>
        <p:nvSpPr>
          <p:cNvPr id="3" name="Rectangle 2">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9"/>
          <p:cNvCxnSpPr/>
          <p:nvPr/>
        </p:nvCxnSpPr>
        <p:spPr>
          <a:xfrm>
            <a:off x="107504"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52551" y="1131590"/>
            <a:ext cx="469926" cy="472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6" name="Rectangle 4"/>
          <p:cNvSpPr txBox="1">
            <a:spLocks noChangeArrowheads="1"/>
          </p:cNvSpPr>
          <p:nvPr/>
        </p:nvSpPr>
        <p:spPr bwMode="auto">
          <a:xfrm>
            <a:off x="1052552" y="1244198"/>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01</a:t>
            </a:r>
            <a:endParaRPr lang="zh-CN" altLang="en-US" dirty="0">
              <a:latin typeface="方正兰亭黑简体" panose="02000000000000000000" pitchFamily="2" charset="-122"/>
              <a:ea typeface="方正兰亭黑简体" panose="02000000000000000000" pitchFamily="2" charset="-122"/>
            </a:endParaRPr>
          </a:p>
        </p:txBody>
      </p:sp>
      <p:sp>
        <p:nvSpPr>
          <p:cNvPr id="7" name="Rectangle 6">
            <a:extLst>
              <a:ext uri="{FF2B5EF4-FFF2-40B4-BE49-F238E27FC236}">
                <a16:creationId xmlns:a16="http://schemas.microsoft.com/office/drawing/2014/main" xmlns="" id="{F49A2FEA-5849-40FF-AAAF-85FEF7E5B7FC}"/>
              </a:ext>
            </a:extLst>
          </p:cNvPr>
          <p:cNvSpPr/>
          <p:nvPr/>
        </p:nvSpPr>
        <p:spPr>
          <a:xfrm>
            <a:off x="1574987" y="1203598"/>
            <a:ext cx="3357053" cy="39144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Trên đường đến trường</a:t>
            </a:r>
          </a:p>
        </p:txBody>
      </p:sp>
      <p:grpSp>
        <p:nvGrpSpPr>
          <p:cNvPr id="8" name="组合 92"/>
          <p:cNvGrpSpPr/>
          <p:nvPr/>
        </p:nvGrpSpPr>
        <p:grpSpPr>
          <a:xfrm rot="5400000">
            <a:off x="1570165" y="-1534670"/>
            <a:ext cx="603067" cy="3672408"/>
            <a:chOff x="5993390" y="3795886"/>
            <a:chExt cx="698490" cy="1347614"/>
          </a:xfrm>
          <a:solidFill>
            <a:schemeClr val="accent1"/>
          </a:solidFill>
        </p:grpSpPr>
        <p:sp>
          <p:nvSpPr>
            <p:cNvPr id="9"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0"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11" name="TextBox 10"/>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sp>
        <p:nvSpPr>
          <p:cNvPr id="20" name="Freeform 12"/>
          <p:cNvSpPr>
            <a:spLocks/>
          </p:cNvSpPr>
          <p:nvPr/>
        </p:nvSpPr>
        <p:spPr bwMode="auto">
          <a:xfrm>
            <a:off x="1086615" y="1889944"/>
            <a:ext cx="412913" cy="825823"/>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Oval 13"/>
          <p:cNvSpPr>
            <a:spLocks noChangeArrowheads="1"/>
          </p:cNvSpPr>
          <p:nvPr/>
        </p:nvSpPr>
        <p:spPr bwMode="auto">
          <a:xfrm>
            <a:off x="1163751" y="1962544"/>
            <a:ext cx="671549" cy="676088"/>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Line 14"/>
          <p:cNvSpPr>
            <a:spLocks noChangeShapeType="1"/>
          </p:cNvSpPr>
          <p:nvPr/>
        </p:nvSpPr>
        <p:spPr bwMode="auto">
          <a:xfrm>
            <a:off x="1499525" y="1889944"/>
            <a:ext cx="6043938" cy="0"/>
          </a:xfrm>
          <a:prstGeom prst="line">
            <a:avLst/>
          </a:pr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Line 15"/>
          <p:cNvSpPr>
            <a:spLocks noChangeShapeType="1"/>
          </p:cNvSpPr>
          <p:nvPr/>
        </p:nvSpPr>
        <p:spPr bwMode="auto">
          <a:xfrm>
            <a:off x="1499525" y="2715767"/>
            <a:ext cx="6043938" cy="0"/>
          </a:xfrm>
          <a:prstGeom prst="line">
            <a:avLst/>
          </a:pr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Freeform 16"/>
          <p:cNvSpPr>
            <a:spLocks/>
          </p:cNvSpPr>
          <p:nvPr/>
        </p:nvSpPr>
        <p:spPr bwMode="auto">
          <a:xfrm>
            <a:off x="7543463" y="2715767"/>
            <a:ext cx="412913" cy="830362"/>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Oval 17"/>
          <p:cNvSpPr>
            <a:spLocks noChangeArrowheads="1"/>
          </p:cNvSpPr>
          <p:nvPr/>
        </p:nvSpPr>
        <p:spPr bwMode="auto">
          <a:xfrm>
            <a:off x="7207689" y="2792903"/>
            <a:ext cx="676088" cy="676088"/>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Line 18"/>
          <p:cNvSpPr>
            <a:spLocks noChangeShapeType="1"/>
          </p:cNvSpPr>
          <p:nvPr/>
        </p:nvSpPr>
        <p:spPr bwMode="auto">
          <a:xfrm flipH="1">
            <a:off x="1499525" y="3546127"/>
            <a:ext cx="6043938" cy="0"/>
          </a:xfrm>
          <a:prstGeom prst="line">
            <a:avLst/>
          </a:pr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Freeform 19"/>
          <p:cNvSpPr>
            <a:spLocks/>
          </p:cNvSpPr>
          <p:nvPr/>
        </p:nvSpPr>
        <p:spPr bwMode="auto">
          <a:xfrm>
            <a:off x="1086615" y="3546127"/>
            <a:ext cx="412913" cy="825823"/>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Oval 20"/>
          <p:cNvSpPr>
            <a:spLocks noChangeArrowheads="1"/>
          </p:cNvSpPr>
          <p:nvPr/>
        </p:nvSpPr>
        <p:spPr bwMode="auto">
          <a:xfrm>
            <a:off x="1163751" y="3618726"/>
            <a:ext cx="671549" cy="676088"/>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Line 21"/>
          <p:cNvSpPr>
            <a:spLocks noChangeShapeType="1"/>
          </p:cNvSpPr>
          <p:nvPr/>
        </p:nvSpPr>
        <p:spPr bwMode="auto">
          <a:xfrm>
            <a:off x="1499525" y="4371950"/>
            <a:ext cx="6043938" cy="0"/>
          </a:xfrm>
          <a:prstGeom prst="line">
            <a:avLst/>
          </a:pr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Rectangle 29"/>
          <p:cNvSpPr/>
          <p:nvPr/>
        </p:nvSpPr>
        <p:spPr>
          <a:xfrm>
            <a:off x="1907704" y="2139702"/>
            <a:ext cx="4751622" cy="400110"/>
          </a:xfrm>
          <a:prstGeom prst="rect">
            <a:avLst/>
          </a:prstGeom>
        </p:spPr>
        <p:txBody>
          <a:bodyPr wrap="none">
            <a:spAutoFit/>
          </a:bodyPr>
          <a:lstStyle/>
          <a:p>
            <a:r>
              <a:rPr lang="en-US" sz="2000" b="1">
                <a:solidFill>
                  <a:schemeClr val="accent5">
                    <a:lumMod val="75000"/>
                  </a:schemeClr>
                </a:solidFill>
                <a:latin typeface="Times New Roman" panose="02020603050405020304" pitchFamily="18" charset="0"/>
                <a:cs typeface="Times New Roman" panose="02020603050405020304" pitchFamily="18" charset="0"/>
              </a:rPr>
              <a:t>Lời nói: </a:t>
            </a:r>
            <a:r>
              <a:rPr lang="en-US" sz="2000" b="1" i="1">
                <a:latin typeface="Times New Roman"/>
              </a:rPr>
              <a:t>“</a:t>
            </a:r>
            <a:r>
              <a:rPr lang="vi-VN" sz="2000" b="1" i="1">
                <a:latin typeface="Times New Roman"/>
              </a:rPr>
              <a:t>Mẹ đưa bút thước cho con cầm.</a:t>
            </a:r>
            <a:r>
              <a:rPr lang="en-US" sz="2000" b="1" i="1">
                <a:latin typeface="Times New Roman"/>
              </a:rPr>
              <a:t>”</a:t>
            </a:r>
            <a:endParaRPr lang="vi-VN" sz="2000" b="1" dirty="0">
              <a:latin typeface="Times New Roman"/>
            </a:endParaRPr>
          </a:p>
        </p:txBody>
      </p:sp>
      <p:sp>
        <p:nvSpPr>
          <p:cNvPr id="31" name="Rectangle 30"/>
          <p:cNvSpPr/>
          <p:nvPr/>
        </p:nvSpPr>
        <p:spPr>
          <a:xfrm>
            <a:off x="1936311" y="2799968"/>
            <a:ext cx="5588017" cy="707886"/>
          </a:xfrm>
          <a:prstGeom prst="rect">
            <a:avLst/>
          </a:prstGeom>
        </p:spPr>
        <p:txBody>
          <a:bodyPr wrap="square">
            <a:spAutoFit/>
          </a:bodyPr>
          <a:lstStyle/>
          <a:p>
            <a:r>
              <a:rPr lang="en-US" sz="2000" b="1">
                <a:solidFill>
                  <a:schemeClr val="accent5">
                    <a:lumMod val="75000"/>
                  </a:schemeClr>
                </a:solidFill>
                <a:latin typeface="Times New Roman" panose="02020603050405020304" pitchFamily="18" charset="0"/>
                <a:cs typeface="Times New Roman" panose="02020603050405020304" pitchFamily="18" charset="0"/>
              </a:rPr>
              <a:t>Ý nghĩ</a:t>
            </a:r>
            <a:r>
              <a:rPr lang="en-US" sz="2000" b="1">
                <a:latin typeface="Times New Roman" panose="02020603050405020304" pitchFamily="18" charset="0"/>
                <a:cs typeface="Times New Roman" panose="02020603050405020304" pitchFamily="18" charset="0"/>
              </a:rPr>
              <a:t>: </a:t>
            </a:r>
            <a:r>
              <a:rPr lang="en-US" sz="2000" b="1">
                <a:latin typeface="Times New Roman"/>
              </a:rPr>
              <a:t>V</a:t>
            </a:r>
            <a:r>
              <a:rPr lang="vi-VN" sz="2000" b="1">
                <a:latin typeface="Times New Roman"/>
              </a:rPr>
              <a:t>ừa non nớt vừa ngây thơ</a:t>
            </a:r>
            <a:r>
              <a:rPr lang="en-US" sz="2000" b="1">
                <a:latin typeface="Times New Roman"/>
              </a:rPr>
              <a:t>: </a:t>
            </a:r>
            <a:r>
              <a:rPr lang="en-US" sz="2000" b="1" i="1">
                <a:latin typeface="Times New Roman"/>
              </a:rPr>
              <a:t>“</a:t>
            </a:r>
            <a:r>
              <a:rPr lang="vi-VN" sz="2000" b="1" i="1">
                <a:latin typeface="Times New Roman"/>
              </a:rPr>
              <a:t>chắc chỉ người thạo mới cầm nổi bút thước.</a:t>
            </a:r>
            <a:r>
              <a:rPr lang="en-US" sz="2000" b="1" i="1">
                <a:latin typeface="Times New Roman"/>
              </a:rPr>
              <a:t>”</a:t>
            </a:r>
            <a:endParaRPr lang="en-US" sz="2000" b="1" i="1" dirty="0">
              <a:latin typeface="Times New Roman"/>
              <a:ea typeface="Times New Roman"/>
              <a:sym typeface="Wingdings 3"/>
            </a:endParaRPr>
          </a:p>
        </p:txBody>
      </p:sp>
      <p:sp>
        <p:nvSpPr>
          <p:cNvPr id="32" name="Rectangle 31"/>
          <p:cNvSpPr/>
          <p:nvPr/>
        </p:nvSpPr>
        <p:spPr>
          <a:xfrm>
            <a:off x="1907704" y="3651870"/>
            <a:ext cx="6192688" cy="707886"/>
          </a:xfrm>
          <a:prstGeom prst="rect">
            <a:avLst/>
          </a:prstGeom>
        </p:spPr>
        <p:txBody>
          <a:bodyPr wrap="square">
            <a:spAutoFit/>
          </a:bodyPr>
          <a:lstStyle/>
          <a:p>
            <a:r>
              <a:rPr lang="en-US" sz="2000" b="1" smtClean="0">
                <a:solidFill>
                  <a:schemeClr val="accent5">
                    <a:lumMod val="75000"/>
                  </a:schemeClr>
                </a:solidFill>
                <a:latin typeface="Times New Roman" panose="02020603050405020304" pitchFamily="18" charset="0"/>
                <a:cs typeface="Times New Roman" panose="02020603050405020304" pitchFamily="18" charset="0"/>
              </a:rPr>
              <a:t>Nguyên nhân: </a:t>
            </a:r>
            <a:r>
              <a:rPr lang="en-US" sz="2000" b="1" i="1" smtClean="0">
                <a:latin typeface="Times New Roman" panose="02020603050405020304" pitchFamily="18" charset="0"/>
                <a:cs typeface="Times New Roman" panose="02020603050405020304" pitchFamily="18" charset="0"/>
              </a:rPr>
              <a:t>“…</a:t>
            </a:r>
            <a:r>
              <a:rPr lang="en-US" sz="2000" b="1" i="1">
                <a:latin typeface="Times New Roman" panose="02020603050405020304" pitchFamily="18" charset="0"/>
                <a:cs typeface="Times New Roman" panose="02020603050405020304" pitchFamily="18" charset="0"/>
              </a:rPr>
              <a:t>hôm nay tôi đi học.” -  được trở thành một học trò, hiện thực mà như trong mơ.</a:t>
            </a:r>
            <a:endParaRPr lang="en-US" sz="2000" b="1" i="1" dirty="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36" y="2548889"/>
            <a:ext cx="2124235" cy="1246997"/>
          </a:xfrm>
          <a:prstGeom prst="rect">
            <a:avLst/>
          </a:prstGeom>
          <a:ln>
            <a:noFill/>
          </a:ln>
          <a:effectLst>
            <a:softEdge rad="112500"/>
          </a:effectLst>
        </p:spPr>
      </p:pic>
    </p:spTree>
    <p:extLst>
      <p:ext uri="{BB962C8B-B14F-4D97-AF65-F5344CB8AC3E}">
        <p14:creationId xmlns:p14="http://schemas.microsoft.com/office/powerpoint/2010/main" val="302578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heel(1)">
                                      <p:cBhvr>
                                        <p:cTn id="21" dur="2000"/>
                                        <p:tgtEl>
                                          <p:spTgt spid="3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heel(1)">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heel(1)">
                                      <p:cBhvr>
                                        <p:cTn id="37" dur="2000"/>
                                        <p:tgtEl>
                                          <p:spTgt spid="26"/>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heel(1)">
                                      <p:cBhvr>
                                        <p:cTn id="40" dur="20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heel(1)">
                                      <p:cBhvr>
                                        <p:cTn id="45" dur="2000"/>
                                        <p:tgtEl>
                                          <p:spTgt spid="28"/>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heel(1)">
                                      <p:cBhvr>
                                        <p:cTn id="48" dur="2000"/>
                                        <p:tgtEl>
                                          <p:spTgt spid="27"/>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heel(1)">
                                      <p:cBhvr>
                                        <p:cTn id="51" dur="2000"/>
                                        <p:tgtEl>
                                          <p:spTgt spid="29"/>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heel(1)">
                                      <p:cBhvr>
                                        <p:cTn id="5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40"/>
            <a:ext cx="11161240" cy="5236840"/>
          </a:xfrm>
          <a:prstGeom prst="rect">
            <a:avLst/>
          </a:prstGeom>
        </p:spPr>
      </p:pic>
      <p:sp>
        <p:nvSpPr>
          <p:cNvPr id="3" name="Rectangle 2">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9"/>
          <p:cNvCxnSpPr/>
          <p:nvPr/>
        </p:nvCxnSpPr>
        <p:spPr>
          <a:xfrm>
            <a:off x="107504"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52551" y="1131590"/>
            <a:ext cx="469926" cy="472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6" name="Rectangle 4"/>
          <p:cNvSpPr txBox="1">
            <a:spLocks noChangeArrowheads="1"/>
          </p:cNvSpPr>
          <p:nvPr/>
        </p:nvSpPr>
        <p:spPr bwMode="auto">
          <a:xfrm>
            <a:off x="1052552" y="1244198"/>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01</a:t>
            </a:r>
            <a:endParaRPr lang="zh-CN" altLang="en-US" dirty="0">
              <a:latin typeface="方正兰亭黑简体" panose="02000000000000000000" pitchFamily="2" charset="-122"/>
              <a:ea typeface="方正兰亭黑简体" panose="02000000000000000000" pitchFamily="2" charset="-122"/>
            </a:endParaRPr>
          </a:p>
        </p:txBody>
      </p:sp>
      <p:sp>
        <p:nvSpPr>
          <p:cNvPr id="7" name="Rectangle 6">
            <a:extLst>
              <a:ext uri="{FF2B5EF4-FFF2-40B4-BE49-F238E27FC236}">
                <a16:creationId xmlns:a16="http://schemas.microsoft.com/office/drawing/2014/main" xmlns="" id="{F49A2FEA-5849-40FF-AAAF-85FEF7E5B7FC}"/>
              </a:ext>
            </a:extLst>
          </p:cNvPr>
          <p:cNvSpPr/>
          <p:nvPr/>
        </p:nvSpPr>
        <p:spPr>
          <a:xfrm>
            <a:off x="1574987" y="1203598"/>
            <a:ext cx="3357053" cy="39144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Trên đường đến trường</a:t>
            </a:r>
          </a:p>
        </p:txBody>
      </p:sp>
      <p:grpSp>
        <p:nvGrpSpPr>
          <p:cNvPr id="8" name="组合 92"/>
          <p:cNvGrpSpPr/>
          <p:nvPr/>
        </p:nvGrpSpPr>
        <p:grpSpPr>
          <a:xfrm rot="5400000">
            <a:off x="1570165" y="-1534670"/>
            <a:ext cx="603067" cy="3672408"/>
            <a:chOff x="5993390" y="3795886"/>
            <a:chExt cx="698490" cy="1347614"/>
          </a:xfrm>
          <a:solidFill>
            <a:schemeClr val="accent1"/>
          </a:solidFill>
        </p:grpSpPr>
        <p:sp>
          <p:nvSpPr>
            <p:cNvPr id="9"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0"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11" name="TextBox 10"/>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sp>
        <p:nvSpPr>
          <p:cNvPr id="12" name="Rectangle 11"/>
          <p:cNvSpPr/>
          <p:nvPr/>
        </p:nvSpPr>
        <p:spPr>
          <a:xfrm>
            <a:off x="1052551" y="2211710"/>
            <a:ext cx="3114306"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2000" b="1">
                <a:solidFill>
                  <a:schemeClr val="bg1"/>
                </a:solidFill>
                <a:latin typeface="Times New Roman" pitchFamily="18" charset="0"/>
                <a:cs typeface="Times New Roman" pitchFamily="18" charset="0"/>
              </a:rPr>
              <a:t>Từ ngữ gợi tả, nghệ thuật so sánh, chọn lọc chi tiết tiêu biểu, cụ thể: tâm trạng bỡ ngỡ của “tôi” trong bổi tựu trường đầu tiên</a:t>
            </a:r>
          </a:p>
        </p:txBody>
      </p:sp>
      <p:pic>
        <p:nvPicPr>
          <p:cNvPr id="13" name="Picture 8" descr="Toi  di hoc">
            <a:extLst>
              <a:ext uri="{FF2B5EF4-FFF2-40B4-BE49-F238E27FC236}">
                <a16:creationId xmlns:a16="http://schemas.microsoft.com/office/drawing/2014/main" xmlns="" id="{F4D4C071-A299-4756-B38B-7CF8C1FE5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31537">
            <a:off x="4419770" y="1928483"/>
            <a:ext cx="4277052" cy="276835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4" name="Down Arrow 13"/>
          <p:cNvSpPr/>
          <p:nvPr/>
        </p:nvSpPr>
        <p:spPr>
          <a:xfrm>
            <a:off x="2411760" y="1707654"/>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6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505"/>
            <a:ext cx="11161240" cy="5236840"/>
          </a:xfrm>
          <a:prstGeom prst="rect">
            <a:avLst/>
          </a:prstGeom>
        </p:spPr>
      </p:pic>
      <p:sp>
        <p:nvSpPr>
          <p:cNvPr id="3" name="Rectangle 2">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9"/>
          <p:cNvCxnSpPr/>
          <p:nvPr/>
        </p:nvCxnSpPr>
        <p:spPr>
          <a:xfrm>
            <a:off x="107504"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6" name="组合 92"/>
          <p:cNvGrpSpPr/>
          <p:nvPr/>
        </p:nvGrpSpPr>
        <p:grpSpPr>
          <a:xfrm rot="5400000">
            <a:off x="1570165" y="-1534670"/>
            <a:ext cx="603067" cy="3672408"/>
            <a:chOff x="5993390" y="3795886"/>
            <a:chExt cx="698490" cy="1347614"/>
          </a:xfrm>
          <a:solidFill>
            <a:schemeClr val="accent1"/>
          </a:solidFill>
        </p:grpSpPr>
        <p:sp>
          <p:nvSpPr>
            <p:cNvPr id="7"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8"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9" name="TextBox 8"/>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sp>
        <p:nvSpPr>
          <p:cNvPr id="10" name="Oval 4"/>
          <p:cNvSpPr/>
          <p:nvPr/>
        </p:nvSpPr>
        <p:spPr>
          <a:xfrm>
            <a:off x="395536" y="1163641"/>
            <a:ext cx="469926" cy="472005"/>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1" name="Rectangle 4"/>
          <p:cNvSpPr txBox="1">
            <a:spLocks noChangeArrowheads="1"/>
          </p:cNvSpPr>
          <p:nvPr/>
        </p:nvSpPr>
        <p:spPr bwMode="auto">
          <a:xfrm>
            <a:off x="395536" y="1250376"/>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mtClean="0">
                <a:latin typeface="方正兰亭黑简体" panose="02000000000000000000" pitchFamily="2" charset="-122"/>
                <a:ea typeface="方正兰亭黑简体" panose="02000000000000000000" pitchFamily="2" charset="-122"/>
              </a:rPr>
              <a:t>02</a:t>
            </a:r>
            <a:endParaRPr lang="zh-CN" altLang="en-US" dirty="0">
              <a:latin typeface="方正兰亭黑简体" panose="02000000000000000000" pitchFamily="2" charset="-122"/>
              <a:ea typeface="方正兰亭黑简体" panose="02000000000000000000" pitchFamily="2" charset="-122"/>
            </a:endParaRPr>
          </a:p>
        </p:txBody>
      </p:sp>
      <p:sp>
        <p:nvSpPr>
          <p:cNvPr id="12" name="Rectangle 11">
            <a:extLst>
              <a:ext uri="{FF2B5EF4-FFF2-40B4-BE49-F238E27FC236}">
                <a16:creationId xmlns:a16="http://schemas.microsoft.com/office/drawing/2014/main" xmlns="" id="{3CA9BE94-EA61-4F8F-A1A9-D0BA4F7AFB15}"/>
              </a:ext>
            </a:extLst>
          </p:cNvPr>
          <p:cNvSpPr/>
          <p:nvPr/>
        </p:nvSpPr>
        <p:spPr>
          <a:xfrm>
            <a:off x="909915" y="1221979"/>
            <a:ext cx="3362722" cy="3416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bg1"/>
                </a:solidFill>
                <a:latin typeface="Times New Roman" panose="02020603050405020304" pitchFamily="18" charset="0"/>
                <a:cs typeface="Times New Roman" panose="02020603050405020304" pitchFamily="18" charset="0"/>
              </a:rPr>
              <a:t>Ở </a:t>
            </a:r>
            <a:r>
              <a:rPr lang="vi-VN" sz="2400" b="1" smtClean="0">
                <a:solidFill>
                  <a:schemeClr val="bg1"/>
                </a:solidFill>
                <a:latin typeface="Times New Roman" panose="02020603050405020304" pitchFamily="18" charset="0"/>
                <a:cs typeface="Times New Roman" panose="02020603050405020304" pitchFamily="18" charset="0"/>
              </a:rPr>
              <a:t>trê</a:t>
            </a:r>
            <a:r>
              <a:rPr lang="en-US" sz="2400" b="1" smtClean="0">
                <a:solidFill>
                  <a:schemeClr val="bg1"/>
                </a:solidFill>
                <a:latin typeface="Times New Roman" panose="02020603050405020304" pitchFamily="18" charset="0"/>
                <a:cs typeface="Times New Roman" panose="02020603050405020304" pitchFamily="18" charset="0"/>
              </a:rPr>
              <a:t>n</a:t>
            </a:r>
            <a:r>
              <a:rPr lang="en-US" sz="2400" b="1" dirty="0">
                <a:solidFill>
                  <a:schemeClr val="bg1"/>
                </a:solidFill>
                <a:latin typeface="Times New Roman" panose="02020603050405020304" pitchFamily="18" charset="0"/>
                <a:cs typeface="Times New Roman" panose="02020603050405020304" pitchFamily="18" charset="0"/>
              </a:rPr>
              <a:t> </a:t>
            </a:r>
            <a:r>
              <a:rPr lang="vi-VN" sz="2400" b="1" smtClean="0">
                <a:solidFill>
                  <a:schemeClr val="bg1"/>
                </a:solidFill>
                <a:latin typeface="Times New Roman" panose="02020603050405020304" pitchFamily="18" charset="0"/>
                <a:cs typeface="Times New Roman" panose="02020603050405020304" pitchFamily="18" charset="0"/>
              </a:rPr>
              <a:t>sân </a:t>
            </a:r>
            <a:r>
              <a:rPr lang="vi-VN" sz="2400" b="1" dirty="0">
                <a:solidFill>
                  <a:schemeClr val="bg1"/>
                </a:solidFill>
                <a:latin typeface="Times New Roman" panose="02020603050405020304" pitchFamily="18" charset="0"/>
                <a:cs typeface="Times New Roman" panose="02020603050405020304" pitchFamily="18" charset="0"/>
              </a:rPr>
              <a:t>trường</a:t>
            </a:r>
          </a:p>
        </p:txBody>
      </p:sp>
      <p:grpSp>
        <p:nvGrpSpPr>
          <p:cNvPr id="13" name="组合 1"/>
          <p:cNvGrpSpPr/>
          <p:nvPr/>
        </p:nvGrpSpPr>
        <p:grpSpPr>
          <a:xfrm>
            <a:off x="3563888" y="1875477"/>
            <a:ext cx="1685993" cy="2636489"/>
            <a:chOff x="3203575" y="1044711"/>
            <a:chExt cx="2733675" cy="3025775"/>
          </a:xfrm>
          <a:solidFill>
            <a:srgbClr val="AED30B"/>
          </a:solidFill>
        </p:grpSpPr>
        <p:sp>
          <p:nvSpPr>
            <p:cNvPr id="14" name="Freeform 5"/>
            <p:cNvSpPr>
              <a:spLocks/>
            </p:cNvSpPr>
            <p:nvPr/>
          </p:nvSpPr>
          <p:spPr bwMode="auto">
            <a:xfrm>
              <a:off x="4248150" y="1044711"/>
              <a:ext cx="409575" cy="728663"/>
            </a:xfrm>
            <a:custGeom>
              <a:avLst/>
              <a:gdLst>
                <a:gd name="T0" fmla="*/ 79 w 160"/>
                <a:gd name="T1" fmla="*/ 0 h 285"/>
                <a:gd name="T2" fmla="*/ 160 w 160"/>
                <a:gd name="T3" fmla="*/ 137 h 285"/>
                <a:gd name="T4" fmla="*/ 82 w 160"/>
                <a:gd name="T5" fmla="*/ 285 h 285"/>
                <a:gd name="T6" fmla="*/ 0 w 160"/>
                <a:gd name="T7" fmla="*/ 142 h 285"/>
                <a:gd name="T8" fmla="*/ 79 w 160"/>
                <a:gd name="T9" fmla="*/ 0 h 285"/>
              </a:gdLst>
              <a:ahLst/>
              <a:cxnLst>
                <a:cxn ang="0">
                  <a:pos x="T0" y="T1"/>
                </a:cxn>
                <a:cxn ang="0">
                  <a:pos x="T2" y="T3"/>
                </a:cxn>
                <a:cxn ang="0">
                  <a:pos x="T4" y="T5"/>
                </a:cxn>
                <a:cxn ang="0">
                  <a:pos x="T6" y="T7"/>
                </a:cxn>
                <a:cxn ang="0">
                  <a:pos x="T8" y="T9"/>
                </a:cxn>
              </a:cxnLst>
              <a:rect l="0" t="0" r="r" b="b"/>
              <a:pathLst>
                <a:path w="160" h="285">
                  <a:moveTo>
                    <a:pt x="79" y="0"/>
                  </a:moveTo>
                  <a:cubicBezTo>
                    <a:pt x="79" y="0"/>
                    <a:pt x="160" y="48"/>
                    <a:pt x="160" y="137"/>
                  </a:cubicBezTo>
                  <a:cubicBezTo>
                    <a:pt x="160" y="194"/>
                    <a:pt x="128" y="258"/>
                    <a:pt x="82" y="285"/>
                  </a:cubicBezTo>
                  <a:cubicBezTo>
                    <a:pt x="64" y="264"/>
                    <a:pt x="0" y="230"/>
                    <a:pt x="0" y="142"/>
                  </a:cubicBezTo>
                  <a:cubicBezTo>
                    <a:pt x="0" y="89"/>
                    <a:pt x="25" y="31"/>
                    <a:pt x="79" y="0"/>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5" name="Freeform 6"/>
            <p:cNvSpPr>
              <a:spLocks/>
            </p:cNvSpPr>
            <p:nvPr/>
          </p:nvSpPr>
          <p:spPr bwMode="auto">
            <a:xfrm>
              <a:off x="4922838" y="1563824"/>
              <a:ext cx="614363" cy="609600"/>
            </a:xfrm>
            <a:custGeom>
              <a:avLst/>
              <a:gdLst>
                <a:gd name="T0" fmla="*/ 210 w 240"/>
                <a:gd name="T1" fmla="*/ 11 h 239"/>
                <a:gd name="T2" fmla="*/ 183 w 240"/>
                <a:gd name="T3" fmla="*/ 168 h 239"/>
                <a:gd name="T4" fmla="*/ 27 w 240"/>
                <a:gd name="T5" fmla="*/ 230 h 239"/>
                <a:gd name="T6" fmla="*/ 57 w 240"/>
                <a:gd name="T7" fmla="*/ 68 h 239"/>
                <a:gd name="T8" fmla="*/ 210 w 240"/>
                <a:gd name="T9" fmla="*/ 11 h 239"/>
              </a:gdLst>
              <a:ahLst/>
              <a:cxnLst>
                <a:cxn ang="0">
                  <a:pos x="T0" y="T1"/>
                </a:cxn>
                <a:cxn ang="0">
                  <a:pos x="T2" y="T3"/>
                </a:cxn>
                <a:cxn ang="0">
                  <a:pos x="T4" y="T5"/>
                </a:cxn>
                <a:cxn ang="0">
                  <a:pos x="T6" y="T7"/>
                </a:cxn>
                <a:cxn ang="0">
                  <a:pos x="T8" y="T9"/>
                </a:cxn>
              </a:cxnLst>
              <a:rect l="0" t="0" r="r" b="b"/>
              <a:pathLst>
                <a:path w="240" h="239">
                  <a:moveTo>
                    <a:pt x="210" y="11"/>
                  </a:moveTo>
                  <a:cubicBezTo>
                    <a:pt x="210" y="11"/>
                    <a:pt x="240" y="101"/>
                    <a:pt x="183" y="168"/>
                  </a:cubicBezTo>
                  <a:cubicBezTo>
                    <a:pt x="145" y="212"/>
                    <a:pt x="79" y="239"/>
                    <a:pt x="27" y="230"/>
                  </a:cubicBezTo>
                  <a:cubicBezTo>
                    <a:pt x="27" y="202"/>
                    <a:pt x="0" y="135"/>
                    <a:pt x="57" y="68"/>
                  </a:cubicBezTo>
                  <a:cubicBezTo>
                    <a:pt x="92" y="28"/>
                    <a:pt x="148" y="0"/>
                    <a:pt x="210" y="11"/>
                  </a:cubicBezTo>
                  <a:close/>
                </a:path>
              </a:pathLst>
            </a:custGeom>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6" name="Freeform 7"/>
            <p:cNvSpPr>
              <a:spLocks/>
            </p:cNvSpPr>
            <p:nvPr/>
          </p:nvSpPr>
          <p:spPr bwMode="auto">
            <a:xfrm>
              <a:off x="3732213" y="1362211"/>
              <a:ext cx="452438" cy="635000"/>
            </a:xfrm>
            <a:custGeom>
              <a:avLst/>
              <a:gdLst>
                <a:gd name="T0" fmla="*/ 45 w 177"/>
                <a:gd name="T1" fmla="*/ 0 h 249"/>
                <a:gd name="T2" fmla="*/ 160 w 177"/>
                <a:gd name="T3" fmla="*/ 95 h 249"/>
                <a:gd name="T4" fmla="*/ 133 w 177"/>
                <a:gd name="T5" fmla="*/ 249 h 249"/>
                <a:gd name="T6" fmla="*/ 16 w 177"/>
                <a:gd name="T7" fmla="*/ 149 h 249"/>
                <a:gd name="T8" fmla="*/ 45 w 177"/>
                <a:gd name="T9" fmla="*/ 0 h 249"/>
              </a:gdLst>
              <a:ahLst/>
              <a:cxnLst>
                <a:cxn ang="0">
                  <a:pos x="T0" y="T1"/>
                </a:cxn>
                <a:cxn ang="0">
                  <a:pos x="T2" y="T3"/>
                </a:cxn>
                <a:cxn ang="0">
                  <a:pos x="T4" y="T5"/>
                </a:cxn>
                <a:cxn ang="0">
                  <a:pos x="T6" y="T7"/>
                </a:cxn>
                <a:cxn ang="0">
                  <a:pos x="T8" y="T9"/>
                </a:cxn>
              </a:cxnLst>
              <a:rect l="0" t="0" r="r" b="b"/>
              <a:pathLst>
                <a:path w="177" h="249">
                  <a:moveTo>
                    <a:pt x="45" y="0"/>
                  </a:moveTo>
                  <a:cubicBezTo>
                    <a:pt x="45" y="0"/>
                    <a:pt x="134" y="16"/>
                    <a:pt x="160" y="95"/>
                  </a:cubicBezTo>
                  <a:cubicBezTo>
                    <a:pt x="177" y="145"/>
                    <a:pt x="167" y="211"/>
                    <a:pt x="133" y="249"/>
                  </a:cubicBezTo>
                  <a:cubicBezTo>
                    <a:pt x="110" y="236"/>
                    <a:pt x="42" y="226"/>
                    <a:pt x="16" y="149"/>
                  </a:cubicBezTo>
                  <a:cubicBezTo>
                    <a:pt x="0" y="102"/>
                    <a:pt x="5" y="44"/>
                    <a:pt x="45" y="0"/>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7" name="Freeform 8"/>
            <p:cNvSpPr>
              <a:spLocks/>
            </p:cNvSpPr>
            <p:nvPr/>
          </p:nvSpPr>
          <p:spPr bwMode="auto">
            <a:xfrm>
              <a:off x="3203575" y="2181361"/>
              <a:ext cx="649288" cy="503238"/>
            </a:xfrm>
            <a:custGeom>
              <a:avLst/>
              <a:gdLst>
                <a:gd name="T0" fmla="*/ 0 w 254"/>
                <a:gd name="T1" fmla="*/ 62 h 197"/>
                <a:gd name="T2" fmla="*/ 144 w 254"/>
                <a:gd name="T3" fmla="*/ 24 h 197"/>
                <a:gd name="T4" fmla="*/ 254 w 254"/>
                <a:gd name="T5" fmla="*/ 136 h 197"/>
                <a:gd name="T6" fmla="*/ 104 w 254"/>
                <a:gd name="T7" fmla="*/ 173 h 197"/>
                <a:gd name="T8" fmla="*/ 0 w 254"/>
                <a:gd name="T9" fmla="*/ 62 h 197"/>
              </a:gdLst>
              <a:ahLst/>
              <a:cxnLst>
                <a:cxn ang="0">
                  <a:pos x="T0" y="T1"/>
                </a:cxn>
                <a:cxn ang="0">
                  <a:pos x="T2" y="T3"/>
                </a:cxn>
                <a:cxn ang="0">
                  <a:pos x="T4" y="T5"/>
                </a:cxn>
                <a:cxn ang="0">
                  <a:pos x="T6" y="T7"/>
                </a:cxn>
                <a:cxn ang="0">
                  <a:pos x="T8" y="T9"/>
                </a:cxn>
              </a:cxnLst>
              <a:rect l="0" t="0" r="r" b="b"/>
              <a:pathLst>
                <a:path w="254" h="197">
                  <a:moveTo>
                    <a:pt x="0" y="62"/>
                  </a:moveTo>
                  <a:cubicBezTo>
                    <a:pt x="0" y="62"/>
                    <a:pt x="65" y="0"/>
                    <a:pt x="144" y="24"/>
                  </a:cubicBezTo>
                  <a:cubicBezTo>
                    <a:pt x="195" y="40"/>
                    <a:pt x="243" y="87"/>
                    <a:pt x="254" y="136"/>
                  </a:cubicBezTo>
                  <a:cubicBezTo>
                    <a:pt x="230" y="147"/>
                    <a:pt x="182" y="197"/>
                    <a:pt x="104" y="173"/>
                  </a:cubicBezTo>
                  <a:cubicBezTo>
                    <a:pt x="57" y="159"/>
                    <a:pt x="12" y="120"/>
                    <a:pt x="0" y="62"/>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8" name="Freeform 9"/>
            <p:cNvSpPr>
              <a:spLocks/>
            </p:cNvSpPr>
            <p:nvPr/>
          </p:nvSpPr>
          <p:spPr bwMode="auto">
            <a:xfrm>
              <a:off x="3887788" y="2181361"/>
              <a:ext cx="363538" cy="403225"/>
            </a:xfrm>
            <a:custGeom>
              <a:avLst/>
              <a:gdLst>
                <a:gd name="T0" fmla="*/ 16 w 142"/>
                <a:gd name="T1" fmla="*/ 9 h 158"/>
                <a:gd name="T2" fmla="*/ 113 w 142"/>
                <a:gd name="T3" fmla="*/ 46 h 158"/>
                <a:gd name="T4" fmla="*/ 128 w 142"/>
                <a:gd name="T5" fmla="*/ 153 h 158"/>
                <a:gd name="T6" fmla="*/ 30 w 142"/>
                <a:gd name="T7" fmla="*/ 113 h 158"/>
                <a:gd name="T8" fmla="*/ 16 w 142"/>
                <a:gd name="T9" fmla="*/ 9 h 158"/>
              </a:gdLst>
              <a:ahLst/>
              <a:cxnLst>
                <a:cxn ang="0">
                  <a:pos x="T0" y="T1"/>
                </a:cxn>
                <a:cxn ang="0">
                  <a:pos x="T2" y="T3"/>
                </a:cxn>
                <a:cxn ang="0">
                  <a:pos x="T4" y="T5"/>
                </a:cxn>
                <a:cxn ang="0">
                  <a:pos x="T6" y="T7"/>
                </a:cxn>
                <a:cxn ang="0">
                  <a:pos x="T8" y="T9"/>
                </a:cxn>
              </a:cxnLst>
              <a:rect l="0" t="0" r="r" b="b"/>
              <a:pathLst>
                <a:path w="142" h="158">
                  <a:moveTo>
                    <a:pt x="16" y="9"/>
                  </a:moveTo>
                  <a:cubicBezTo>
                    <a:pt x="16" y="9"/>
                    <a:pt x="78" y="0"/>
                    <a:pt x="113" y="46"/>
                  </a:cubicBezTo>
                  <a:cubicBezTo>
                    <a:pt x="135" y="75"/>
                    <a:pt x="142" y="121"/>
                    <a:pt x="128" y="153"/>
                  </a:cubicBezTo>
                  <a:cubicBezTo>
                    <a:pt x="111" y="150"/>
                    <a:pt x="64" y="158"/>
                    <a:pt x="30" y="113"/>
                  </a:cubicBezTo>
                  <a:cubicBezTo>
                    <a:pt x="9" y="86"/>
                    <a:pt x="0" y="46"/>
                    <a:pt x="16" y="9"/>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9" name="Freeform 10"/>
            <p:cNvSpPr>
              <a:spLocks/>
            </p:cNvSpPr>
            <p:nvPr/>
          </p:nvSpPr>
          <p:spPr bwMode="auto">
            <a:xfrm>
              <a:off x="4575175" y="1774961"/>
              <a:ext cx="314325" cy="417513"/>
            </a:xfrm>
            <a:custGeom>
              <a:avLst/>
              <a:gdLst>
                <a:gd name="T0" fmla="*/ 83 w 123"/>
                <a:gd name="T1" fmla="*/ 0 h 163"/>
                <a:gd name="T2" fmla="*/ 109 w 123"/>
                <a:gd name="T3" fmla="*/ 91 h 163"/>
                <a:gd name="T4" fmla="*/ 39 w 123"/>
                <a:gd name="T5" fmla="*/ 163 h 163"/>
                <a:gd name="T6" fmla="*/ 13 w 123"/>
                <a:gd name="T7" fmla="*/ 68 h 163"/>
                <a:gd name="T8" fmla="*/ 83 w 123"/>
                <a:gd name="T9" fmla="*/ 0 h 163"/>
              </a:gdLst>
              <a:ahLst/>
              <a:cxnLst>
                <a:cxn ang="0">
                  <a:pos x="T0" y="T1"/>
                </a:cxn>
                <a:cxn ang="0">
                  <a:pos x="T2" y="T3"/>
                </a:cxn>
                <a:cxn ang="0">
                  <a:pos x="T4" y="T5"/>
                </a:cxn>
                <a:cxn ang="0">
                  <a:pos x="T6" y="T7"/>
                </a:cxn>
                <a:cxn ang="0">
                  <a:pos x="T8" y="T9"/>
                </a:cxn>
              </a:cxnLst>
              <a:rect l="0" t="0" r="r" b="b"/>
              <a:pathLst>
                <a:path w="123" h="163">
                  <a:moveTo>
                    <a:pt x="83" y="0"/>
                  </a:moveTo>
                  <a:cubicBezTo>
                    <a:pt x="83" y="0"/>
                    <a:pt x="123" y="40"/>
                    <a:pt x="109" y="91"/>
                  </a:cubicBezTo>
                  <a:cubicBezTo>
                    <a:pt x="100" y="124"/>
                    <a:pt x="71" y="155"/>
                    <a:pt x="39" y="163"/>
                  </a:cubicBezTo>
                  <a:cubicBezTo>
                    <a:pt x="32" y="148"/>
                    <a:pt x="0" y="119"/>
                    <a:pt x="13" y="68"/>
                  </a:cubicBezTo>
                  <a:cubicBezTo>
                    <a:pt x="22" y="38"/>
                    <a:pt x="46" y="9"/>
                    <a:pt x="83" y="0"/>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0" name="Freeform 11"/>
            <p:cNvSpPr>
              <a:spLocks/>
            </p:cNvSpPr>
            <p:nvPr/>
          </p:nvSpPr>
          <p:spPr bwMode="auto">
            <a:xfrm>
              <a:off x="5130800" y="2886211"/>
              <a:ext cx="441325" cy="349250"/>
            </a:xfrm>
            <a:custGeom>
              <a:avLst/>
              <a:gdLst>
                <a:gd name="T0" fmla="*/ 173 w 173"/>
                <a:gd name="T1" fmla="*/ 95 h 137"/>
                <a:gd name="T2" fmla="*/ 74 w 173"/>
                <a:gd name="T3" fmla="*/ 119 h 137"/>
                <a:gd name="T4" fmla="*/ 0 w 173"/>
                <a:gd name="T5" fmla="*/ 41 h 137"/>
                <a:gd name="T6" fmla="*/ 103 w 173"/>
                <a:gd name="T7" fmla="*/ 17 h 137"/>
                <a:gd name="T8" fmla="*/ 173 w 173"/>
                <a:gd name="T9" fmla="*/ 95 h 137"/>
              </a:gdLst>
              <a:ahLst/>
              <a:cxnLst>
                <a:cxn ang="0">
                  <a:pos x="T0" y="T1"/>
                </a:cxn>
                <a:cxn ang="0">
                  <a:pos x="T2" y="T3"/>
                </a:cxn>
                <a:cxn ang="0">
                  <a:pos x="T4" y="T5"/>
                </a:cxn>
                <a:cxn ang="0">
                  <a:pos x="T6" y="T7"/>
                </a:cxn>
                <a:cxn ang="0">
                  <a:pos x="T8" y="T9"/>
                </a:cxn>
              </a:cxnLst>
              <a:rect l="0" t="0" r="r" b="b"/>
              <a:pathLst>
                <a:path w="173" h="137">
                  <a:moveTo>
                    <a:pt x="173" y="95"/>
                  </a:moveTo>
                  <a:cubicBezTo>
                    <a:pt x="173" y="95"/>
                    <a:pt x="128" y="137"/>
                    <a:pt x="74" y="119"/>
                  </a:cubicBezTo>
                  <a:cubicBezTo>
                    <a:pt x="39" y="108"/>
                    <a:pt x="7" y="75"/>
                    <a:pt x="0" y="41"/>
                  </a:cubicBezTo>
                  <a:cubicBezTo>
                    <a:pt x="16" y="34"/>
                    <a:pt x="49" y="0"/>
                    <a:pt x="103" y="17"/>
                  </a:cubicBezTo>
                  <a:cubicBezTo>
                    <a:pt x="135" y="28"/>
                    <a:pt x="165" y="55"/>
                    <a:pt x="173" y="95"/>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1" name="Freeform 12"/>
            <p:cNvSpPr>
              <a:spLocks/>
            </p:cNvSpPr>
            <p:nvPr/>
          </p:nvSpPr>
          <p:spPr bwMode="auto">
            <a:xfrm>
              <a:off x="3435350" y="2781436"/>
              <a:ext cx="425450" cy="258763"/>
            </a:xfrm>
            <a:custGeom>
              <a:avLst/>
              <a:gdLst>
                <a:gd name="T0" fmla="*/ 0 w 166"/>
                <a:gd name="T1" fmla="*/ 56 h 101"/>
                <a:gd name="T2" fmla="*/ 77 w 166"/>
                <a:gd name="T3" fmla="*/ 2 h 101"/>
                <a:gd name="T4" fmla="*/ 166 w 166"/>
                <a:gd name="T5" fmla="*/ 44 h 101"/>
                <a:gd name="T6" fmla="*/ 86 w 166"/>
                <a:gd name="T7" fmla="*/ 99 h 101"/>
                <a:gd name="T8" fmla="*/ 0 w 166"/>
                <a:gd name="T9" fmla="*/ 56 h 101"/>
              </a:gdLst>
              <a:ahLst/>
              <a:cxnLst>
                <a:cxn ang="0">
                  <a:pos x="T0" y="T1"/>
                </a:cxn>
                <a:cxn ang="0">
                  <a:pos x="T2" y="T3"/>
                </a:cxn>
                <a:cxn ang="0">
                  <a:pos x="T4" y="T5"/>
                </a:cxn>
                <a:cxn ang="0">
                  <a:pos x="T6" y="T7"/>
                </a:cxn>
                <a:cxn ang="0">
                  <a:pos x="T8" y="T9"/>
                </a:cxn>
              </a:cxnLst>
              <a:rect l="0" t="0" r="r" b="b"/>
              <a:pathLst>
                <a:path w="166" h="101">
                  <a:moveTo>
                    <a:pt x="0" y="56"/>
                  </a:moveTo>
                  <a:cubicBezTo>
                    <a:pt x="0" y="56"/>
                    <a:pt x="25" y="5"/>
                    <a:pt x="77" y="2"/>
                  </a:cubicBezTo>
                  <a:cubicBezTo>
                    <a:pt x="111" y="0"/>
                    <a:pt x="149" y="17"/>
                    <a:pt x="166" y="44"/>
                  </a:cubicBezTo>
                  <a:cubicBezTo>
                    <a:pt x="155" y="56"/>
                    <a:pt x="137" y="96"/>
                    <a:pt x="86" y="99"/>
                  </a:cubicBezTo>
                  <a:cubicBezTo>
                    <a:pt x="55" y="101"/>
                    <a:pt x="21" y="88"/>
                    <a:pt x="0" y="56"/>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2" name="Freeform 13"/>
            <p:cNvSpPr>
              <a:spLocks/>
            </p:cNvSpPr>
            <p:nvPr/>
          </p:nvSpPr>
          <p:spPr bwMode="auto">
            <a:xfrm>
              <a:off x="3479800" y="1874974"/>
              <a:ext cx="276225" cy="276225"/>
            </a:xfrm>
            <a:custGeom>
              <a:avLst/>
              <a:gdLst>
                <a:gd name="T0" fmla="*/ 5 w 108"/>
                <a:gd name="T1" fmla="*/ 15 h 108"/>
                <a:gd name="T2" fmla="*/ 76 w 108"/>
                <a:gd name="T3" fmla="*/ 25 h 108"/>
                <a:gd name="T4" fmla="*/ 103 w 108"/>
                <a:gd name="T5" fmla="*/ 95 h 108"/>
                <a:gd name="T6" fmla="*/ 31 w 108"/>
                <a:gd name="T7" fmla="*/ 83 h 108"/>
                <a:gd name="T8" fmla="*/ 5 w 108"/>
                <a:gd name="T9" fmla="*/ 15 h 108"/>
              </a:gdLst>
              <a:ahLst/>
              <a:cxnLst>
                <a:cxn ang="0">
                  <a:pos x="T0" y="T1"/>
                </a:cxn>
                <a:cxn ang="0">
                  <a:pos x="T2" y="T3"/>
                </a:cxn>
                <a:cxn ang="0">
                  <a:pos x="T4" y="T5"/>
                </a:cxn>
                <a:cxn ang="0">
                  <a:pos x="T6" y="T7"/>
                </a:cxn>
                <a:cxn ang="0">
                  <a:pos x="T8" y="T9"/>
                </a:cxn>
              </a:cxnLst>
              <a:rect l="0" t="0" r="r" b="b"/>
              <a:pathLst>
                <a:path w="108" h="108">
                  <a:moveTo>
                    <a:pt x="5" y="15"/>
                  </a:moveTo>
                  <a:cubicBezTo>
                    <a:pt x="5" y="15"/>
                    <a:pt x="45" y="0"/>
                    <a:pt x="76" y="25"/>
                  </a:cubicBezTo>
                  <a:cubicBezTo>
                    <a:pt x="95" y="41"/>
                    <a:pt x="108" y="71"/>
                    <a:pt x="103" y="95"/>
                  </a:cubicBezTo>
                  <a:cubicBezTo>
                    <a:pt x="91" y="95"/>
                    <a:pt x="61" y="108"/>
                    <a:pt x="31" y="83"/>
                  </a:cubicBezTo>
                  <a:cubicBezTo>
                    <a:pt x="13" y="68"/>
                    <a:pt x="0" y="43"/>
                    <a:pt x="5" y="15"/>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3" name="Freeform 14"/>
            <p:cNvSpPr>
              <a:spLocks/>
            </p:cNvSpPr>
            <p:nvPr/>
          </p:nvSpPr>
          <p:spPr bwMode="auto">
            <a:xfrm>
              <a:off x="4992688" y="2311536"/>
              <a:ext cx="277813" cy="234950"/>
            </a:xfrm>
            <a:custGeom>
              <a:avLst/>
              <a:gdLst>
                <a:gd name="T0" fmla="*/ 108 w 109"/>
                <a:gd name="T1" fmla="*/ 14 h 92"/>
                <a:gd name="T2" fmla="*/ 75 w 109"/>
                <a:gd name="T3" fmla="*/ 77 h 92"/>
                <a:gd name="T4" fmla="*/ 0 w 109"/>
                <a:gd name="T5" fmla="*/ 80 h 92"/>
                <a:gd name="T6" fmla="*/ 35 w 109"/>
                <a:gd name="T7" fmla="*/ 16 h 92"/>
                <a:gd name="T8" fmla="*/ 108 w 109"/>
                <a:gd name="T9" fmla="*/ 14 h 92"/>
              </a:gdLst>
              <a:ahLst/>
              <a:cxnLst>
                <a:cxn ang="0">
                  <a:pos x="T0" y="T1"/>
                </a:cxn>
                <a:cxn ang="0">
                  <a:pos x="T2" y="T3"/>
                </a:cxn>
                <a:cxn ang="0">
                  <a:pos x="T4" y="T5"/>
                </a:cxn>
                <a:cxn ang="0">
                  <a:pos x="T6" y="T7"/>
                </a:cxn>
                <a:cxn ang="0">
                  <a:pos x="T8" y="T9"/>
                </a:cxn>
              </a:cxnLst>
              <a:rect l="0" t="0" r="r" b="b"/>
              <a:pathLst>
                <a:path w="109" h="92">
                  <a:moveTo>
                    <a:pt x="108" y="14"/>
                  </a:moveTo>
                  <a:cubicBezTo>
                    <a:pt x="108" y="14"/>
                    <a:pt x="109" y="57"/>
                    <a:pt x="75" y="77"/>
                  </a:cubicBezTo>
                  <a:cubicBezTo>
                    <a:pt x="53" y="90"/>
                    <a:pt x="21" y="92"/>
                    <a:pt x="0" y="80"/>
                  </a:cubicBezTo>
                  <a:cubicBezTo>
                    <a:pt x="4" y="68"/>
                    <a:pt x="2" y="36"/>
                    <a:pt x="35" y="16"/>
                  </a:cubicBezTo>
                  <a:cubicBezTo>
                    <a:pt x="55" y="3"/>
                    <a:pt x="83" y="0"/>
                    <a:pt x="108" y="14"/>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4" name="Freeform 15"/>
            <p:cNvSpPr>
              <a:spLocks/>
            </p:cNvSpPr>
            <p:nvPr/>
          </p:nvSpPr>
          <p:spPr bwMode="auto">
            <a:xfrm>
              <a:off x="5454650" y="1987686"/>
              <a:ext cx="279400" cy="236538"/>
            </a:xfrm>
            <a:custGeom>
              <a:avLst/>
              <a:gdLst>
                <a:gd name="T0" fmla="*/ 108 w 109"/>
                <a:gd name="T1" fmla="*/ 14 h 93"/>
                <a:gd name="T2" fmla="*/ 75 w 109"/>
                <a:gd name="T3" fmla="*/ 78 h 93"/>
                <a:gd name="T4" fmla="*/ 0 w 109"/>
                <a:gd name="T5" fmla="*/ 81 h 93"/>
                <a:gd name="T6" fmla="*/ 35 w 109"/>
                <a:gd name="T7" fmla="*/ 16 h 93"/>
                <a:gd name="T8" fmla="*/ 108 w 109"/>
                <a:gd name="T9" fmla="*/ 14 h 93"/>
              </a:gdLst>
              <a:ahLst/>
              <a:cxnLst>
                <a:cxn ang="0">
                  <a:pos x="T0" y="T1"/>
                </a:cxn>
                <a:cxn ang="0">
                  <a:pos x="T2" y="T3"/>
                </a:cxn>
                <a:cxn ang="0">
                  <a:pos x="T4" y="T5"/>
                </a:cxn>
                <a:cxn ang="0">
                  <a:pos x="T6" y="T7"/>
                </a:cxn>
                <a:cxn ang="0">
                  <a:pos x="T8" y="T9"/>
                </a:cxn>
              </a:cxnLst>
              <a:rect l="0" t="0" r="r" b="b"/>
              <a:pathLst>
                <a:path w="109" h="93">
                  <a:moveTo>
                    <a:pt x="108" y="14"/>
                  </a:moveTo>
                  <a:cubicBezTo>
                    <a:pt x="108" y="14"/>
                    <a:pt x="109" y="57"/>
                    <a:pt x="75" y="78"/>
                  </a:cubicBezTo>
                  <a:cubicBezTo>
                    <a:pt x="54" y="91"/>
                    <a:pt x="22" y="93"/>
                    <a:pt x="0" y="81"/>
                  </a:cubicBezTo>
                  <a:cubicBezTo>
                    <a:pt x="4" y="69"/>
                    <a:pt x="2" y="36"/>
                    <a:pt x="35" y="16"/>
                  </a:cubicBezTo>
                  <a:cubicBezTo>
                    <a:pt x="55" y="4"/>
                    <a:pt x="83" y="0"/>
                    <a:pt x="108" y="14"/>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5" name="Freeform 16"/>
            <p:cNvSpPr>
              <a:spLocks/>
            </p:cNvSpPr>
            <p:nvPr/>
          </p:nvSpPr>
          <p:spPr bwMode="auto">
            <a:xfrm>
              <a:off x="4841875" y="1351099"/>
              <a:ext cx="273050" cy="279400"/>
            </a:xfrm>
            <a:custGeom>
              <a:avLst/>
              <a:gdLst>
                <a:gd name="T0" fmla="*/ 90 w 107"/>
                <a:gd name="T1" fmla="*/ 4 h 109"/>
                <a:gd name="T2" fmla="*/ 84 w 107"/>
                <a:gd name="T3" fmla="*/ 75 h 109"/>
                <a:gd name="T4" fmla="*/ 16 w 107"/>
                <a:gd name="T5" fmla="*/ 106 h 109"/>
                <a:gd name="T6" fmla="*/ 23 w 107"/>
                <a:gd name="T7" fmla="*/ 33 h 109"/>
                <a:gd name="T8" fmla="*/ 90 w 107"/>
                <a:gd name="T9" fmla="*/ 4 h 109"/>
              </a:gdLst>
              <a:ahLst/>
              <a:cxnLst>
                <a:cxn ang="0">
                  <a:pos x="T0" y="T1"/>
                </a:cxn>
                <a:cxn ang="0">
                  <a:pos x="T2" y="T3"/>
                </a:cxn>
                <a:cxn ang="0">
                  <a:pos x="T4" y="T5"/>
                </a:cxn>
                <a:cxn ang="0">
                  <a:pos x="T6" y="T7"/>
                </a:cxn>
                <a:cxn ang="0">
                  <a:pos x="T8" y="T9"/>
                </a:cxn>
              </a:cxnLst>
              <a:rect l="0" t="0" r="r" b="b"/>
              <a:pathLst>
                <a:path w="107" h="109">
                  <a:moveTo>
                    <a:pt x="90" y="4"/>
                  </a:moveTo>
                  <a:cubicBezTo>
                    <a:pt x="90" y="4"/>
                    <a:pt x="107" y="43"/>
                    <a:pt x="84" y="75"/>
                  </a:cubicBezTo>
                  <a:cubicBezTo>
                    <a:pt x="68" y="95"/>
                    <a:pt x="40" y="109"/>
                    <a:pt x="16" y="106"/>
                  </a:cubicBezTo>
                  <a:cubicBezTo>
                    <a:pt x="15" y="93"/>
                    <a:pt x="0" y="64"/>
                    <a:pt x="23" y="33"/>
                  </a:cubicBezTo>
                  <a:cubicBezTo>
                    <a:pt x="37" y="14"/>
                    <a:pt x="62" y="0"/>
                    <a:pt x="90" y="4"/>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6" name="Freeform 17"/>
            <p:cNvSpPr>
              <a:spLocks/>
            </p:cNvSpPr>
            <p:nvPr/>
          </p:nvSpPr>
          <p:spPr bwMode="auto">
            <a:xfrm>
              <a:off x="3873500" y="3075124"/>
              <a:ext cx="244475" cy="238125"/>
            </a:xfrm>
            <a:custGeom>
              <a:avLst/>
              <a:gdLst>
                <a:gd name="T0" fmla="*/ 11 w 96"/>
                <a:gd name="T1" fmla="*/ 87 h 93"/>
                <a:gd name="T2" fmla="*/ 24 w 96"/>
                <a:gd name="T3" fmla="*/ 25 h 93"/>
                <a:gd name="T4" fmla="*/ 87 w 96"/>
                <a:gd name="T5" fmla="*/ 6 h 93"/>
                <a:gd name="T6" fmla="*/ 73 w 96"/>
                <a:gd name="T7" fmla="*/ 69 h 93"/>
                <a:gd name="T8" fmla="*/ 11 w 96"/>
                <a:gd name="T9" fmla="*/ 87 h 93"/>
              </a:gdLst>
              <a:ahLst/>
              <a:cxnLst>
                <a:cxn ang="0">
                  <a:pos x="T0" y="T1"/>
                </a:cxn>
                <a:cxn ang="0">
                  <a:pos x="T2" y="T3"/>
                </a:cxn>
                <a:cxn ang="0">
                  <a:pos x="T4" y="T5"/>
                </a:cxn>
                <a:cxn ang="0">
                  <a:pos x="T6" y="T7"/>
                </a:cxn>
                <a:cxn ang="0">
                  <a:pos x="T8" y="T9"/>
                </a:cxn>
              </a:cxnLst>
              <a:rect l="0" t="0" r="r" b="b"/>
              <a:pathLst>
                <a:path w="96" h="93">
                  <a:moveTo>
                    <a:pt x="11" y="87"/>
                  </a:moveTo>
                  <a:cubicBezTo>
                    <a:pt x="11" y="87"/>
                    <a:pt x="0" y="50"/>
                    <a:pt x="24" y="25"/>
                  </a:cubicBezTo>
                  <a:cubicBezTo>
                    <a:pt x="40" y="9"/>
                    <a:pt x="67" y="0"/>
                    <a:pt x="87" y="6"/>
                  </a:cubicBezTo>
                  <a:cubicBezTo>
                    <a:pt x="87" y="17"/>
                    <a:pt x="96" y="44"/>
                    <a:pt x="73" y="69"/>
                  </a:cubicBezTo>
                  <a:cubicBezTo>
                    <a:pt x="58" y="84"/>
                    <a:pt x="35" y="93"/>
                    <a:pt x="11" y="87"/>
                  </a:cubicBezTo>
                  <a:close/>
                </a:path>
              </a:pathLst>
            </a:custGeom>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7" name="Freeform 18"/>
            <p:cNvSpPr>
              <a:spLocks/>
            </p:cNvSpPr>
            <p:nvPr/>
          </p:nvSpPr>
          <p:spPr bwMode="auto">
            <a:xfrm>
              <a:off x="5283200" y="2322649"/>
              <a:ext cx="654050" cy="441325"/>
            </a:xfrm>
            <a:custGeom>
              <a:avLst/>
              <a:gdLst>
                <a:gd name="T0" fmla="*/ 256 w 256"/>
                <a:gd name="T1" fmla="*/ 55 h 173"/>
                <a:gd name="T2" fmla="*/ 151 w 256"/>
                <a:gd name="T3" fmla="*/ 160 h 173"/>
                <a:gd name="T4" fmla="*/ 0 w 256"/>
                <a:gd name="T5" fmla="*/ 119 h 173"/>
                <a:gd name="T6" fmla="*/ 110 w 256"/>
                <a:gd name="T7" fmla="*/ 12 h 173"/>
                <a:gd name="T8" fmla="*/ 256 w 256"/>
                <a:gd name="T9" fmla="*/ 55 h 173"/>
              </a:gdLst>
              <a:ahLst/>
              <a:cxnLst>
                <a:cxn ang="0">
                  <a:pos x="T0" y="T1"/>
                </a:cxn>
                <a:cxn ang="0">
                  <a:pos x="T2" y="T3"/>
                </a:cxn>
                <a:cxn ang="0">
                  <a:pos x="T4" y="T5"/>
                </a:cxn>
                <a:cxn ang="0">
                  <a:pos x="T6" y="T7"/>
                </a:cxn>
                <a:cxn ang="0">
                  <a:pos x="T8" y="T9"/>
                </a:cxn>
              </a:cxnLst>
              <a:rect l="0" t="0" r="r" b="b"/>
              <a:pathLst>
                <a:path w="256" h="173">
                  <a:moveTo>
                    <a:pt x="256" y="55"/>
                  </a:moveTo>
                  <a:cubicBezTo>
                    <a:pt x="256" y="55"/>
                    <a:pt x="231" y="141"/>
                    <a:pt x="151" y="160"/>
                  </a:cubicBezTo>
                  <a:cubicBezTo>
                    <a:pt x="99" y="173"/>
                    <a:pt x="34" y="156"/>
                    <a:pt x="0" y="119"/>
                  </a:cubicBezTo>
                  <a:cubicBezTo>
                    <a:pt x="15" y="98"/>
                    <a:pt x="31" y="30"/>
                    <a:pt x="110" y="12"/>
                  </a:cubicBezTo>
                  <a:cubicBezTo>
                    <a:pt x="158" y="0"/>
                    <a:pt x="216" y="11"/>
                    <a:pt x="256" y="55"/>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8" name="Freeform 19"/>
            <p:cNvSpPr>
              <a:spLocks/>
            </p:cNvSpPr>
            <p:nvPr/>
          </p:nvSpPr>
          <p:spPr bwMode="auto">
            <a:xfrm>
              <a:off x="3868738" y="2105161"/>
              <a:ext cx="1397000" cy="1965325"/>
            </a:xfrm>
            <a:custGeom>
              <a:avLst/>
              <a:gdLst>
                <a:gd name="T0" fmla="*/ 0 w 547"/>
                <a:gd name="T1" fmla="*/ 766 h 770"/>
                <a:gd name="T2" fmla="*/ 192 w 547"/>
                <a:gd name="T3" fmla="*/ 701 h 770"/>
                <a:gd name="T4" fmla="*/ 245 w 547"/>
                <a:gd name="T5" fmla="*/ 527 h 770"/>
                <a:gd name="T6" fmla="*/ 35 w 547"/>
                <a:gd name="T7" fmla="*/ 243 h 770"/>
                <a:gd name="T8" fmla="*/ 257 w 547"/>
                <a:gd name="T9" fmla="*/ 386 h 770"/>
                <a:gd name="T10" fmla="*/ 239 w 547"/>
                <a:gd name="T11" fmla="*/ 180 h 770"/>
                <a:gd name="T12" fmla="*/ 229 w 547"/>
                <a:gd name="T13" fmla="*/ 0 h 770"/>
                <a:gd name="T14" fmla="*/ 265 w 547"/>
                <a:gd name="T15" fmla="*/ 130 h 770"/>
                <a:gd name="T16" fmla="*/ 294 w 547"/>
                <a:gd name="T17" fmla="*/ 198 h 770"/>
                <a:gd name="T18" fmla="*/ 317 w 547"/>
                <a:gd name="T19" fmla="*/ 204 h 770"/>
                <a:gd name="T20" fmla="*/ 394 w 547"/>
                <a:gd name="T21" fmla="*/ 103 h 770"/>
                <a:gd name="T22" fmla="*/ 336 w 547"/>
                <a:gd name="T23" fmla="*/ 273 h 770"/>
                <a:gd name="T24" fmla="*/ 356 w 547"/>
                <a:gd name="T25" fmla="*/ 358 h 770"/>
                <a:gd name="T26" fmla="*/ 507 w 547"/>
                <a:gd name="T27" fmla="*/ 242 h 770"/>
                <a:gd name="T28" fmla="*/ 385 w 547"/>
                <a:gd name="T29" fmla="*/ 408 h 770"/>
                <a:gd name="T30" fmla="*/ 378 w 547"/>
                <a:gd name="T31" fmla="*/ 478 h 770"/>
                <a:gd name="T32" fmla="*/ 382 w 547"/>
                <a:gd name="T33" fmla="*/ 590 h 770"/>
                <a:gd name="T34" fmla="*/ 365 w 547"/>
                <a:gd name="T35" fmla="*/ 689 h 770"/>
                <a:gd name="T36" fmla="*/ 547 w 547"/>
                <a:gd name="T37" fmla="*/ 770 h 770"/>
                <a:gd name="T38" fmla="*/ 0 w 547"/>
                <a:gd name="T39" fmla="*/ 76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770">
                  <a:moveTo>
                    <a:pt x="0" y="766"/>
                  </a:moveTo>
                  <a:cubicBezTo>
                    <a:pt x="0" y="766"/>
                    <a:pt x="84" y="704"/>
                    <a:pt x="192" y="701"/>
                  </a:cubicBezTo>
                  <a:cubicBezTo>
                    <a:pt x="220" y="629"/>
                    <a:pt x="247" y="587"/>
                    <a:pt x="245" y="527"/>
                  </a:cubicBezTo>
                  <a:cubicBezTo>
                    <a:pt x="243" y="477"/>
                    <a:pt x="171" y="349"/>
                    <a:pt x="35" y="243"/>
                  </a:cubicBezTo>
                  <a:cubicBezTo>
                    <a:pt x="71" y="249"/>
                    <a:pt x="208" y="338"/>
                    <a:pt x="257" y="386"/>
                  </a:cubicBezTo>
                  <a:cubicBezTo>
                    <a:pt x="262" y="307"/>
                    <a:pt x="256" y="265"/>
                    <a:pt x="239" y="180"/>
                  </a:cubicBezTo>
                  <a:cubicBezTo>
                    <a:pt x="222" y="94"/>
                    <a:pt x="216" y="31"/>
                    <a:pt x="229" y="0"/>
                  </a:cubicBezTo>
                  <a:cubicBezTo>
                    <a:pt x="234" y="68"/>
                    <a:pt x="243" y="85"/>
                    <a:pt x="265" y="130"/>
                  </a:cubicBezTo>
                  <a:cubicBezTo>
                    <a:pt x="287" y="175"/>
                    <a:pt x="292" y="187"/>
                    <a:pt x="294" y="198"/>
                  </a:cubicBezTo>
                  <a:cubicBezTo>
                    <a:pt x="296" y="210"/>
                    <a:pt x="309" y="217"/>
                    <a:pt x="317" y="204"/>
                  </a:cubicBezTo>
                  <a:cubicBezTo>
                    <a:pt x="324" y="192"/>
                    <a:pt x="364" y="125"/>
                    <a:pt x="394" y="103"/>
                  </a:cubicBezTo>
                  <a:cubicBezTo>
                    <a:pt x="366" y="162"/>
                    <a:pt x="335" y="238"/>
                    <a:pt x="336" y="273"/>
                  </a:cubicBezTo>
                  <a:cubicBezTo>
                    <a:pt x="338" y="309"/>
                    <a:pt x="339" y="350"/>
                    <a:pt x="356" y="358"/>
                  </a:cubicBezTo>
                  <a:cubicBezTo>
                    <a:pt x="370" y="346"/>
                    <a:pt x="458" y="255"/>
                    <a:pt x="507" y="242"/>
                  </a:cubicBezTo>
                  <a:cubicBezTo>
                    <a:pt x="463" y="296"/>
                    <a:pt x="394" y="390"/>
                    <a:pt x="385" y="408"/>
                  </a:cubicBezTo>
                  <a:cubicBezTo>
                    <a:pt x="373" y="431"/>
                    <a:pt x="377" y="446"/>
                    <a:pt x="378" y="478"/>
                  </a:cubicBezTo>
                  <a:cubicBezTo>
                    <a:pt x="378" y="510"/>
                    <a:pt x="384" y="565"/>
                    <a:pt x="382" y="590"/>
                  </a:cubicBezTo>
                  <a:cubicBezTo>
                    <a:pt x="380" y="614"/>
                    <a:pt x="370" y="684"/>
                    <a:pt x="365" y="689"/>
                  </a:cubicBezTo>
                  <a:cubicBezTo>
                    <a:pt x="415" y="692"/>
                    <a:pt x="519" y="730"/>
                    <a:pt x="547" y="770"/>
                  </a:cubicBezTo>
                  <a:cubicBezTo>
                    <a:pt x="279" y="770"/>
                    <a:pt x="0" y="766"/>
                    <a:pt x="0" y="766"/>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grpSp>
      <p:sp>
        <p:nvSpPr>
          <p:cNvPr id="29" name="Rectangle 28"/>
          <p:cNvSpPr/>
          <p:nvPr/>
        </p:nvSpPr>
        <p:spPr>
          <a:xfrm>
            <a:off x="509856" y="1995686"/>
            <a:ext cx="3054399" cy="923330"/>
          </a:xfrm>
          <a:prstGeom prst="rect">
            <a:avLst/>
          </a:prstGeom>
          <a:solidFill>
            <a:schemeClr val="tx2">
              <a:lumMod val="20000"/>
              <a:lumOff val="80000"/>
            </a:schemeClr>
          </a:solidFill>
          <a:ln>
            <a:solidFill>
              <a:schemeClr val="accent1"/>
            </a:solidFill>
            <a:prstDash val="sysDash"/>
          </a:ln>
        </p:spPr>
        <p:txBody>
          <a:bodyPr wrap="square">
            <a:spAutoFit/>
          </a:bodyPr>
          <a:lstStyle/>
          <a:p>
            <a:r>
              <a:rPr lang="en-US" b="1">
                <a:latin typeface="Times New Roman" pitchFamily="18" charset="0"/>
                <a:cs typeface="Times New Roman" pitchFamily="18" charset="0"/>
              </a:rPr>
              <a:t>Không khí của ngày hội tựu trường: náo nức, vui vẻ nhưng cũng rất trang trọng</a:t>
            </a:r>
            <a:r>
              <a:rPr lang="en-US" b="1" smtClean="0">
                <a:latin typeface="Times New Roman" pitchFamily="18" charset="0"/>
                <a:cs typeface="Times New Roman" pitchFamily="18" charset="0"/>
              </a:rPr>
              <a:t>:</a:t>
            </a:r>
            <a:endParaRPr lang="en-US" b="1">
              <a:latin typeface="Times New Roman" pitchFamily="18" charset="0"/>
              <a:cs typeface="Times New Roman" pitchFamily="18" charset="0"/>
            </a:endParaRPr>
          </a:p>
        </p:txBody>
      </p:sp>
      <p:sp>
        <p:nvSpPr>
          <p:cNvPr id="30" name="Rectangle 29"/>
          <p:cNvSpPr/>
          <p:nvPr/>
        </p:nvSpPr>
        <p:spPr>
          <a:xfrm>
            <a:off x="538188" y="3531661"/>
            <a:ext cx="3026067" cy="1200329"/>
          </a:xfrm>
          <a:prstGeom prst="rect">
            <a:avLst/>
          </a:prstGeom>
          <a:solidFill>
            <a:schemeClr val="accent5">
              <a:lumMod val="60000"/>
              <a:lumOff val="40000"/>
            </a:schemeClr>
          </a:solidFill>
          <a:ln>
            <a:solidFill>
              <a:schemeClr val="accent1"/>
            </a:solidFill>
            <a:prstDash val="sysDash"/>
          </a:ln>
        </p:spPr>
        <p:txBody>
          <a:bodyPr wrap="square">
            <a:spAutoFit/>
          </a:bodyPr>
          <a:lstStyle/>
          <a:p>
            <a:r>
              <a:rPr lang="en-US" b="1">
                <a:latin typeface="Times New Roman" pitchFamily="18" charset="0"/>
                <a:cs typeface="Times New Roman" pitchFamily="18" charset="0"/>
              </a:rPr>
              <a:t>Cảm thấy nhỏ bé so với trường, lo sợ vẩn vơ: “cũng như tôi, mấy cậu học trò mới đứng nép bên người thân… </a:t>
            </a:r>
          </a:p>
        </p:txBody>
      </p:sp>
      <p:sp>
        <p:nvSpPr>
          <p:cNvPr id="31" name="Rectangle 30"/>
          <p:cNvSpPr/>
          <p:nvPr/>
        </p:nvSpPr>
        <p:spPr>
          <a:xfrm>
            <a:off x="5226197" y="1491630"/>
            <a:ext cx="3594275" cy="1477328"/>
          </a:xfrm>
          <a:prstGeom prst="rect">
            <a:avLst/>
          </a:prstGeom>
          <a:solidFill>
            <a:schemeClr val="tx2">
              <a:lumMod val="40000"/>
              <a:lumOff val="60000"/>
            </a:schemeClr>
          </a:solidFill>
          <a:ln>
            <a:solidFill>
              <a:schemeClr val="accent1"/>
            </a:solidFill>
            <a:prstDash val="sysDash"/>
          </a:ln>
        </p:spPr>
        <p:txBody>
          <a:bodyPr wrap="square">
            <a:spAutoFit/>
          </a:bodyPr>
          <a:lstStyle/>
          <a:p>
            <a:r>
              <a:rPr lang="en-US" b="1">
                <a:latin typeface="Times New Roman" pitchFamily="18" charset="0"/>
                <a:cs typeface="Times New Roman" pitchFamily="18" charset="0"/>
              </a:rPr>
              <a:t>Hồi hộp, lo sợ chờ nghe gọi tên mình: Nghe tiếng trống giục thì bước chân cứ “dềnh dàng mãi”, “toàn thân các cậu đang run run theo nhịp bước rộn </a:t>
            </a:r>
            <a:r>
              <a:rPr lang="en-US" b="1" smtClean="0">
                <a:latin typeface="Times New Roman" pitchFamily="18" charset="0"/>
                <a:cs typeface="Times New Roman" pitchFamily="18" charset="0"/>
              </a:rPr>
              <a:t>ràng..”</a:t>
            </a:r>
            <a:endParaRPr lang="en-US" b="1">
              <a:latin typeface="Times New Roman" pitchFamily="18" charset="0"/>
              <a:cs typeface="Times New Roman" pitchFamily="18" charset="0"/>
            </a:endParaRPr>
          </a:p>
        </p:txBody>
      </p:sp>
      <p:sp>
        <p:nvSpPr>
          <p:cNvPr id="32" name="Rectangle 31"/>
          <p:cNvSpPr/>
          <p:nvPr/>
        </p:nvSpPr>
        <p:spPr>
          <a:xfrm>
            <a:off x="5226197" y="3531661"/>
            <a:ext cx="3594275" cy="1200329"/>
          </a:xfrm>
          <a:prstGeom prst="rect">
            <a:avLst/>
          </a:prstGeom>
          <a:solidFill>
            <a:schemeClr val="accent5">
              <a:lumMod val="20000"/>
              <a:lumOff val="80000"/>
            </a:schemeClr>
          </a:solidFill>
          <a:ln>
            <a:solidFill>
              <a:schemeClr val="accent1"/>
            </a:solidFill>
            <a:prstDash val="sysDash"/>
          </a:ln>
        </p:spPr>
        <p:txBody>
          <a:bodyPr wrap="square">
            <a:spAutoFit/>
          </a:bodyPr>
          <a:lstStyle/>
          <a:p>
            <a:r>
              <a:rPr lang="en-US" b="1">
                <a:latin typeface="Times New Roman" pitchFamily="18" charset="0"/>
                <a:cs typeface="Times New Roman" pitchFamily="18" charset="0"/>
              </a:rPr>
              <a:t>Khi sắp vào lớp học thì lo sợ, bật khóc “</a:t>
            </a:r>
            <a:r>
              <a:rPr lang="en-US" b="1" i="1">
                <a:latin typeface="Times New Roman" pitchFamily="18" charset="0"/>
                <a:cs typeface="Times New Roman" pitchFamily="18" charset="0"/>
              </a:rPr>
              <a:t>Tôi bất giác quay lưng lại dúi đầu vào lòng mẹ tôi nức nở khóc theo”…</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62724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400"/>
                                        <p:tgtEl>
                                          <p:spTgt spid="10"/>
                                        </p:tgtEl>
                                      </p:cBhvr>
                                    </p:animEffect>
                                  </p:childTnLst>
                                </p:cTn>
                              </p:par>
                            </p:childTnLst>
                          </p:cTn>
                        </p:par>
                        <p:par>
                          <p:cTn id="8" fill="hold">
                            <p:stCondLst>
                              <p:cond delay="9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heel(1)">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505"/>
            <a:ext cx="11161240" cy="5236840"/>
          </a:xfrm>
          <a:prstGeom prst="rect">
            <a:avLst/>
          </a:prstGeom>
        </p:spPr>
      </p:pic>
      <p:sp>
        <p:nvSpPr>
          <p:cNvPr id="3" name="Rectangle 2">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9"/>
          <p:cNvCxnSpPr/>
          <p:nvPr/>
        </p:nvCxnSpPr>
        <p:spPr>
          <a:xfrm>
            <a:off x="107504"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5" name="组合 92"/>
          <p:cNvGrpSpPr/>
          <p:nvPr/>
        </p:nvGrpSpPr>
        <p:grpSpPr>
          <a:xfrm rot="5400000">
            <a:off x="1570165" y="-1534670"/>
            <a:ext cx="603067" cy="3672408"/>
            <a:chOff x="5993390" y="3795886"/>
            <a:chExt cx="698490" cy="1347614"/>
          </a:xfrm>
          <a:solidFill>
            <a:schemeClr val="accent1"/>
          </a:solidFill>
        </p:grpSpPr>
        <p:sp>
          <p:nvSpPr>
            <p:cNvPr id="6"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7"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8" name="TextBox 7"/>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sp>
        <p:nvSpPr>
          <p:cNvPr id="9" name="Oval 4"/>
          <p:cNvSpPr/>
          <p:nvPr/>
        </p:nvSpPr>
        <p:spPr>
          <a:xfrm>
            <a:off x="395536" y="1163641"/>
            <a:ext cx="469926" cy="472005"/>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0" name="Rectangle 4"/>
          <p:cNvSpPr txBox="1">
            <a:spLocks noChangeArrowheads="1"/>
          </p:cNvSpPr>
          <p:nvPr/>
        </p:nvSpPr>
        <p:spPr bwMode="auto">
          <a:xfrm>
            <a:off x="395536" y="1250376"/>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mtClean="0">
                <a:latin typeface="方正兰亭黑简体" panose="02000000000000000000" pitchFamily="2" charset="-122"/>
                <a:ea typeface="方正兰亭黑简体" panose="02000000000000000000" pitchFamily="2" charset="-122"/>
              </a:rPr>
              <a:t>02</a:t>
            </a:r>
            <a:endParaRPr lang="zh-CN" altLang="en-US" dirty="0">
              <a:latin typeface="方正兰亭黑简体" panose="02000000000000000000" pitchFamily="2" charset="-122"/>
              <a:ea typeface="方正兰亭黑简体" panose="02000000000000000000" pitchFamily="2" charset="-122"/>
            </a:endParaRPr>
          </a:p>
        </p:txBody>
      </p:sp>
      <p:sp>
        <p:nvSpPr>
          <p:cNvPr id="11" name="Rectangle 10">
            <a:extLst>
              <a:ext uri="{FF2B5EF4-FFF2-40B4-BE49-F238E27FC236}">
                <a16:creationId xmlns:a16="http://schemas.microsoft.com/office/drawing/2014/main" xmlns="" id="{3CA9BE94-EA61-4F8F-A1A9-D0BA4F7AFB15}"/>
              </a:ext>
            </a:extLst>
          </p:cNvPr>
          <p:cNvSpPr/>
          <p:nvPr/>
        </p:nvSpPr>
        <p:spPr>
          <a:xfrm>
            <a:off x="909915" y="1221979"/>
            <a:ext cx="3362722" cy="3416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bg1"/>
                </a:solidFill>
                <a:latin typeface="Times New Roman" panose="02020603050405020304" pitchFamily="18" charset="0"/>
                <a:cs typeface="Times New Roman" panose="02020603050405020304" pitchFamily="18" charset="0"/>
              </a:rPr>
              <a:t>Ở </a:t>
            </a:r>
            <a:r>
              <a:rPr lang="vi-VN" sz="2400" b="1" smtClean="0">
                <a:solidFill>
                  <a:schemeClr val="bg1"/>
                </a:solidFill>
                <a:latin typeface="Times New Roman" panose="02020603050405020304" pitchFamily="18" charset="0"/>
                <a:cs typeface="Times New Roman" panose="02020603050405020304" pitchFamily="18" charset="0"/>
              </a:rPr>
              <a:t>trê</a:t>
            </a:r>
            <a:r>
              <a:rPr lang="en-US" sz="2400" b="1" smtClean="0">
                <a:solidFill>
                  <a:schemeClr val="bg1"/>
                </a:solidFill>
                <a:latin typeface="Times New Roman" panose="02020603050405020304" pitchFamily="18" charset="0"/>
                <a:cs typeface="Times New Roman" panose="02020603050405020304" pitchFamily="18" charset="0"/>
              </a:rPr>
              <a:t>n</a:t>
            </a:r>
            <a:r>
              <a:rPr lang="en-US" sz="2400" b="1" dirty="0">
                <a:solidFill>
                  <a:schemeClr val="bg1"/>
                </a:solidFill>
                <a:latin typeface="Times New Roman" panose="02020603050405020304" pitchFamily="18" charset="0"/>
                <a:cs typeface="Times New Roman" panose="02020603050405020304" pitchFamily="18" charset="0"/>
              </a:rPr>
              <a:t> </a:t>
            </a:r>
            <a:r>
              <a:rPr lang="vi-VN" sz="2400" b="1" smtClean="0">
                <a:solidFill>
                  <a:schemeClr val="bg1"/>
                </a:solidFill>
                <a:latin typeface="Times New Roman" panose="02020603050405020304" pitchFamily="18" charset="0"/>
                <a:cs typeface="Times New Roman" panose="02020603050405020304" pitchFamily="18" charset="0"/>
              </a:rPr>
              <a:t>sân </a:t>
            </a:r>
            <a:r>
              <a:rPr lang="vi-VN" sz="2400" b="1" dirty="0">
                <a:solidFill>
                  <a:schemeClr val="bg1"/>
                </a:solidFill>
                <a:latin typeface="Times New Roman" panose="02020603050405020304" pitchFamily="18" charset="0"/>
                <a:cs typeface="Times New Roman" panose="02020603050405020304" pitchFamily="18" charset="0"/>
              </a:rPr>
              <a:t>trường</a:t>
            </a:r>
          </a:p>
        </p:txBody>
      </p:sp>
      <p:sp>
        <p:nvSpPr>
          <p:cNvPr id="12" name="Rectangle 11"/>
          <p:cNvSpPr/>
          <p:nvPr/>
        </p:nvSpPr>
        <p:spPr>
          <a:xfrm>
            <a:off x="611560" y="2314216"/>
            <a:ext cx="3375956" cy="1631216"/>
          </a:xfrm>
          <a:prstGeom prst="rect">
            <a:avLst/>
          </a:prstGeom>
        </p:spPr>
        <p:txBody>
          <a:bodyPr wrap="square">
            <a:spAutoFit/>
          </a:bodyPr>
          <a:lstStyle/>
          <a:p>
            <a:r>
              <a:rPr lang="en-US" sz="2000" b="1">
                <a:solidFill>
                  <a:srgbClr val="FF0000"/>
                </a:solidFill>
                <a:latin typeface="Times New Roman" pitchFamily="18" charset="0"/>
                <a:cs typeface="Times New Roman" pitchFamily="18" charset="0"/>
              </a:rPr>
              <a:t>⇒ Diễn tả sinh động tâm trạng của nhân vật “tôi” với từng cung bậc, cảm xúc, có nhiều trạng thái cảm xúc đối lập, tâm trạng phức tạp</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0867">
            <a:off x="4319360" y="1776359"/>
            <a:ext cx="3122539"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29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400"/>
                                        <p:tgtEl>
                                          <p:spTgt spid="9"/>
                                        </p:tgtEl>
                                      </p:cBhvr>
                                    </p:animEffect>
                                  </p:childTnLst>
                                </p:cTn>
                              </p:par>
                            </p:childTnLst>
                          </p:cTn>
                        </p:par>
                        <p:par>
                          <p:cTn id="8" fill="hold">
                            <p:stCondLst>
                              <p:cond delay="9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546"/>
            <a:ext cx="11161240" cy="5236840"/>
          </a:xfrm>
          <a:prstGeom prst="rect">
            <a:avLst/>
          </a:prstGeom>
        </p:spPr>
      </p:pic>
      <p:sp>
        <p:nvSpPr>
          <p:cNvPr id="3" name="Rectangle 2">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9"/>
          <p:cNvCxnSpPr/>
          <p:nvPr/>
        </p:nvCxnSpPr>
        <p:spPr>
          <a:xfrm>
            <a:off x="107504"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5" name="组合 92"/>
          <p:cNvGrpSpPr/>
          <p:nvPr/>
        </p:nvGrpSpPr>
        <p:grpSpPr>
          <a:xfrm rot="5400000">
            <a:off x="1570165" y="-1534670"/>
            <a:ext cx="603067" cy="3672408"/>
            <a:chOff x="5993390" y="3795886"/>
            <a:chExt cx="698490" cy="1347614"/>
          </a:xfrm>
          <a:solidFill>
            <a:schemeClr val="accent1"/>
          </a:solidFill>
        </p:grpSpPr>
        <p:sp>
          <p:nvSpPr>
            <p:cNvPr id="6"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7"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8" name="TextBox 7"/>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sp>
        <p:nvSpPr>
          <p:cNvPr id="10" name="Oval 4"/>
          <p:cNvSpPr/>
          <p:nvPr/>
        </p:nvSpPr>
        <p:spPr>
          <a:xfrm>
            <a:off x="479109" y="1131590"/>
            <a:ext cx="469926" cy="4720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1" name="Rectangle 4"/>
          <p:cNvSpPr txBox="1">
            <a:spLocks noChangeArrowheads="1"/>
          </p:cNvSpPr>
          <p:nvPr/>
        </p:nvSpPr>
        <p:spPr bwMode="auto">
          <a:xfrm>
            <a:off x="495977" y="1267010"/>
            <a:ext cx="415180" cy="147359"/>
          </a:xfrm>
          <a:prstGeom prst="rect">
            <a:avLst/>
          </a:prstGeom>
          <a:solidFill>
            <a:schemeClr val="accent1">
              <a:lumMod val="75000"/>
            </a:schemeClr>
          </a:solidFill>
          <a:ln>
            <a:noFill/>
          </a:ln>
          <a:effectLs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mtClean="0">
                <a:latin typeface="方正兰亭黑简体" panose="02000000000000000000" pitchFamily="2" charset="-122"/>
                <a:ea typeface="方正兰亭黑简体" panose="02000000000000000000" pitchFamily="2" charset="-122"/>
              </a:rPr>
              <a:t>03</a:t>
            </a:r>
            <a:endParaRPr lang="zh-CN" altLang="en-US" dirty="0">
              <a:latin typeface="方正兰亭黑简体" panose="02000000000000000000" pitchFamily="2" charset="-122"/>
              <a:ea typeface="方正兰亭黑简体" panose="02000000000000000000" pitchFamily="2" charset="-122"/>
            </a:endParaRPr>
          </a:p>
        </p:txBody>
      </p:sp>
      <p:sp>
        <p:nvSpPr>
          <p:cNvPr id="12" name="Rectangle 11">
            <a:extLst>
              <a:ext uri="{FF2B5EF4-FFF2-40B4-BE49-F238E27FC236}">
                <a16:creationId xmlns:a16="http://schemas.microsoft.com/office/drawing/2014/main" xmlns="" id="{EDC14012-0EBC-4A1B-96B4-C8003EF7338E}"/>
              </a:ext>
            </a:extLst>
          </p:cNvPr>
          <p:cNvSpPr/>
          <p:nvPr/>
        </p:nvSpPr>
        <p:spPr>
          <a:xfrm>
            <a:off x="1115616" y="1203598"/>
            <a:ext cx="2448272" cy="3652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Khi vào lớp học</a:t>
            </a:r>
          </a:p>
        </p:txBody>
      </p:sp>
      <p:pic>
        <p:nvPicPr>
          <p:cNvPr id="13" name="Picture 12">
            <a:extLst>
              <a:ext uri="{FF2B5EF4-FFF2-40B4-BE49-F238E27FC236}">
                <a16:creationId xmlns:a16="http://schemas.microsoft.com/office/drawing/2014/main" xmlns="" id="{C9A87060-4504-4196-85A7-5ED307402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670" y="2299801"/>
            <a:ext cx="2160240" cy="2142536"/>
          </a:xfrm>
          <a:prstGeom prst="ellipse">
            <a:avLst/>
          </a:prstGeom>
          <a:ln>
            <a:noFill/>
          </a:ln>
          <a:effectLst>
            <a:softEdge rad="112500"/>
          </a:effectLst>
        </p:spPr>
      </p:pic>
      <p:sp>
        <p:nvSpPr>
          <p:cNvPr id="15" name="Rectangle: Rounded Corners 36">
            <a:extLst>
              <a:ext uri="{FF2B5EF4-FFF2-40B4-BE49-F238E27FC236}">
                <a16:creationId xmlns:a16="http://schemas.microsoft.com/office/drawing/2014/main" xmlns="" id="{8EF991F1-647B-4350-97B7-626DE0CEBBE8}"/>
              </a:ext>
            </a:extLst>
          </p:cNvPr>
          <p:cNvSpPr/>
          <p:nvPr/>
        </p:nvSpPr>
        <p:spPr>
          <a:xfrm>
            <a:off x="2771800" y="1563638"/>
            <a:ext cx="3600400" cy="5215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latin typeface="Times New Roman" panose="02020603050405020304" pitchFamily="18" charset="0"/>
                <a:cs typeface="Times New Roman" panose="02020603050405020304" pitchFamily="18" charset="0"/>
              </a:rPr>
              <a:t>Khi</a:t>
            </a:r>
            <a:r>
              <a:rPr lang="en-US" b="1" dirty="0">
                <a:solidFill>
                  <a:schemeClr val="bg1"/>
                </a:solidFill>
                <a:latin typeface="Times New Roman" panose="02020603050405020304" pitchFamily="18" charset="0"/>
                <a:cs typeface="Times New Roman" panose="02020603050405020304" pitchFamily="18" charset="0"/>
              </a:rPr>
              <a:t> b</a:t>
            </a:r>
            <a:r>
              <a:rPr lang="vi-VN" b="1" dirty="0">
                <a:solidFill>
                  <a:schemeClr val="bg1"/>
                </a:solidFill>
                <a:latin typeface="Times New Roman" panose="02020603050405020304" pitchFamily="18" charset="0"/>
                <a:cs typeface="Times New Roman" panose="02020603050405020304" pitchFamily="18" charset="0"/>
              </a:rPr>
              <a:t>ư</a:t>
            </a:r>
            <a:r>
              <a:rPr lang="en-US" b="1" dirty="0" err="1">
                <a:solidFill>
                  <a:schemeClr val="bg1"/>
                </a:solidFill>
                <a:latin typeface="Times New Roman" panose="02020603050405020304" pitchFamily="18" charset="0"/>
                <a:cs typeface="Times New Roman" panose="02020603050405020304" pitchFamily="18" charset="0"/>
              </a:rPr>
              <a:t>ớc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vào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lớp</a:t>
            </a:r>
            <a:r>
              <a:rPr lang="en-US" b="1" dirty="0">
                <a:solidFill>
                  <a:schemeClr val="bg1"/>
                </a:solidFill>
                <a:latin typeface="Times New Roman" panose="02020603050405020304" pitchFamily="18" charset="0"/>
                <a:cs typeface="Times New Roman" panose="02020603050405020304" pitchFamily="18" charset="0"/>
              </a:rPr>
              <a:t>, </a:t>
            </a:r>
            <a:r>
              <a:rPr lang="en-US" b="1" err="1">
                <a:solidFill>
                  <a:schemeClr val="bg1"/>
                </a:solidFill>
                <a:latin typeface="Times New Roman" panose="02020603050405020304" pitchFamily="18" charset="0"/>
                <a:cs typeface="Times New Roman" panose="02020603050405020304" pitchFamily="18" charset="0"/>
              </a:rPr>
              <a:t>cậu</a:t>
            </a:r>
            <a:r>
              <a:rPr lang="en-US" b="1">
                <a:solidFill>
                  <a:schemeClr val="bg1"/>
                </a:solidFill>
                <a:latin typeface="Times New Roman" panose="02020603050405020304" pitchFamily="18" charset="0"/>
                <a:cs typeface="Times New Roman" panose="02020603050405020304" pitchFamily="18" charset="0"/>
              </a:rPr>
              <a:t> </a:t>
            </a:r>
            <a:r>
              <a:rPr lang="en-US" b="1" smtClean="0">
                <a:solidFill>
                  <a:schemeClr val="bg1"/>
                </a:solidFill>
                <a:latin typeface="Times New Roman" panose="02020603050405020304" pitchFamily="18" charset="0"/>
                <a:cs typeface="Times New Roman" panose="02020603050405020304" pitchFamily="18" charset="0"/>
              </a:rPr>
              <a:t>thấy:</a:t>
            </a:r>
            <a:endParaRPr lang="en-SG" b="1" dirty="0">
              <a:solidFill>
                <a:schemeClr val="bg1"/>
              </a:solidFill>
              <a:latin typeface="Times New Roman" panose="02020603050405020304" pitchFamily="18" charset="0"/>
              <a:cs typeface="Times New Roman" panose="02020603050405020304" pitchFamily="18" charset="0"/>
            </a:endParaRPr>
          </a:p>
        </p:txBody>
      </p:sp>
      <p:sp>
        <p:nvSpPr>
          <p:cNvPr id="16" name="Rectangle: Rounded Corners 37">
            <a:extLst>
              <a:ext uri="{FF2B5EF4-FFF2-40B4-BE49-F238E27FC236}">
                <a16:creationId xmlns:a16="http://schemas.microsoft.com/office/drawing/2014/main" xmlns="" id="{BCBDEDB2-F484-4341-B6EA-D13A8F97B8FC}"/>
              </a:ext>
            </a:extLst>
          </p:cNvPr>
          <p:cNvSpPr/>
          <p:nvPr/>
        </p:nvSpPr>
        <p:spPr>
          <a:xfrm>
            <a:off x="1331640" y="2283717"/>
            <a:ext cx="2030100" cy="50405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smtClean="0">
                <a:solidFill>
                  <a:srgbClr val="0070C0"/>
                </a:solidFill>
                <a:latin typeface="Times New Roman"/>
                <a:ea typeface="Times New Roman"/>
              </a:rPr>
              <a:t>Thấy nhớ mẹ</a:t>
            </a:r>
            <a:r>
              <a:rPr lang="vi-VN" b="1" smtClean="0">
                <a:solidFill>
                  <a:srgbClr val="0070C0"/>
                </a:solidFill>
                <a:latin typeface="Times New Roman"/>
                <a:ea typeface="Times New Roman"/>
              </a:rPr>
              <a:t>..</a:t>
            </a:r>
            <a:r>
              <a:rPr lang="en-US" b="1" smtClean="0">
                <a:solidFill>
                  <a:srgbClr val="0070C0"/>
                </a:solidFill>
                <a:latin typeface="Times New Roman"/>
                <a:ea typeface="Times New Roman"/>
              </a:rPr>
              <a:t>.</a:t>
            </a:r>
            <a:endParaRPr lang="en-SG" b="1" dirty="0">
              <a:solidFill>
                <a:srgbClr val="FF0000"/>
              </a:solidFill>
              <a:latin typeface="Times New Roman" panose="02020603050405020304" pitchFamily="18" charset="0"/>
              <a:cs typeface="Times New Roman" panose="02020603050405020304" pitchFamily="18" charset="0"/>
            </a:endParaRPr>
          </a:p>
        </p:txBody>
      </p:sp>
      <p:sp>
        <p:nvSpPr>
          <p:cNvPr id="17" name="Rectangle: Rounded Corners 38">
            <a:extLst>
              <a:ext uri="{FF2B5EF4-FFF2-40B4-BE49-F238E27FC236}">
                <a16:creationId xmlns:a16="http://schemas.microsoft.com/office/drawing/2014/main" xmlns="" id="{A1AC5032-A5F3-428B-A486-BF54474717C5}"/>
              </a:ext>
            </a:extLst>
          </p:cNvPr>
          <p:cNvSpPr/>
          <p:nvPr/>
        </p:nvSpPr>
        <p:spPr>
          <a:xfrm>
            <a:off x="914532" y="4071491"/>
            <a:ext cx="2672043" cy="58849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dirty="0">
                <a:solidFill>
                  <a:srgbClr val="0070C0"/>
                </a:solidFill>
                <a:latin typeface="Times New Roman"/>
                <a:ea typeface="Times New Roman"/>
              </a:rPr>
              <a:t>Hình gì treo trên tường cũng lạ và hay hay...</a:t>
            </a:r>
            <a:endParaRPr lang="en-SG" b="1" dirty="0">
              <a:solidFill>
                <a:srgbClr val="FF0000"/>
              </a:solidFill>
              <a:latin typeface="Times New Roman" panose="02020603050405020304" pitchFamily="18" charset="0"/>
              <a:cs typeface="Times New Roman" panose="02020603050405020304" pitchFamily="18" charset="0"/>
            </a:endParaRPr>
          </a:p>
        </p:txBody>
      </p:sp>
      <p:sp>
        <p:nvSpPr>
          <p:cNvPr id="18" name="Rectangle: Rounded Corners 39">
            <a:extLst>
              <a:ext uri="{FF2B5EF4-FFF2-40B4-BE49-F238E27FC236}">
                <a16:creationId xmlns:a16="http://schemas.microsoft.com/office/drawing/2014/main" xmlns="" id="{9859DF9F-0FA3-481F-97D0-C1E747F69346}"/>
              </a:ext>
            </a:extLst>
          </p:cNvPr>
          <p:cNvSpPr/>
          <p:nvPr/>
        </p:nvSpPr>
        <p:spPr>
          <a:xfrm>
            <a:off x="5556685" y="2211710"/>
            <a:ext cx="2543707" cy="70299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Aft>
                <a:spcPts val="200"/>
              </a:spcAft>
            </a:pPr>
            <a:r>
              <a:rPr lang="vi-VN" b="1" dirty="0">
                <a:solidFill>
                  <a:srgbClr val="0070C0"/>
                </a:solidFill>
                <a:latin typeface="Times New Roman"/>
                <a:ea typeface="Times New Roman"/>
              </a:rPr>
              <a:t>Chỗ ngồi của mình lạm nhận là vật riêng.</a:t>
            </a:r>
            <a:endParaRPr lang="en-US" b="1" dirty="0">
              <a:solidFill>
                <a:srgbClr val="0070C0"/>
              </a:solidFill>
              <a:latin typeface="Times New Roman"/>
              <a:ea typeface="Times New Roman"/>
            </a:endParaRPr>
          </a:p>
        </p:txBody>
      </p:sp>
      <p:sp>
        <p:nvSpPr>
          <p:cNvPr id="19" name="Rectangle: Rounded Corners 40">
            <a:extLst>
              <a:ext uri="{FF2B5EF4-FFF2-40B4-BE49-F238E27FC236}">
                <a16:creationId xmlns:a16="http://schemas.microsoft.com/office/drawing/2014/main" xmlns="" id="{D8F5B5D4-5469-4EF5-BC63-D17F0684437D}"/>
              </a:ext>
            </a:extLst>
          </p:cNvPr>
          <p:cNvSpPr/>
          <p:nvPr/>
        </p:nvSpPr>
        <p:spPr>
          <a:xfrm>
            <a:off x="6012160" y="3192074"/>
            <a:ext cx="2592288" cy="6038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Aft>
                <a:spcPts val="200"/>
              </a:spcAft>
            </a:pPr>
            <a:r>
              <a:rPr lang="en-US" b="1" dirty="0" err="1">
                <a:solidFill>
                  <a:srgbClr val="0070C0"/>
                </a:solidFill>
                <a:latin typeface="Times New Roman"/>
                <a:ea typeface="Times New Roman"/>
              </a:rPr>
              <a:t>Bạn</a:t>
            </a:r>
            <a:r>
              <a:rPr lang="vi-VN" b="1" dirty="0">
                <a:solidFill>
                  <a:srgbClr val="0070C0"/>
                </a:solidFill>
                <a:latin typeface="Times New Roman"/>
                <a:ea typeface="Times New Roman"/>
              </a:rPr>
              <a:t> </a:t>
            </a:r>
            <a:r>
              <a:rPr lang="en-US" b="1" dirty="0" err="1">
                <a:solidFill>
                  <a:srgbClr val="0070C0"/>
                </a:solidFill>
                <a:latin typeface="Times New Roman"/>
                <a:ea typeface="Times New Roman"/>
              </a:rPr>
              <a:t>ngồi</a:t>
            </a:r>
            <a:r>
              <a:rPr lang="en-US" b="1" dirty="0">
                <a:solidFill>
                  <a:srgbClr val="0070C0"/>
                </a:solidFill>
                <a:latin typeface="Times New Roman"/>
                <a:ea typeface="Times New Roman"/>
              </a:rPr>
              <a:t> </a:t>
            </a:r>
            <a:r>
              <a:rPr lang="vi-VN" b="1" dirty="0">
                <a:solidFill>
                  <a:srgbClr val="0070C0"/>
                </a:solidFill>
                <a:latin typeface="Times New Roman"/>
                <a:ea typeface="Times New Roman"/>
              </a:rPr>
              <a:t>bên chưa quen cũng không</a:t>
            </a:r>
            <a:r>
              <a:rPr lang="en-US" b="1" dirty="0">
                <a:solidFill>
                  <a:srgbClr val="0070C0"/>
                </a:solidFill>
                <a:latin typeface="Times New Roman"/>
                <a:ea typeface="Times New Roman"/>
              </a:rPr>
              <a:t> </a:t>
            </a:r>
            <a:r>
              <a:rPr lang="en-US" b="1" dirty="0" err="1">
                <a:solidFill>
                  <a:srgbClr val="0070C0"/>
                </a:solidFill>
                <a:latin typeface="Times New Roman"/>
                <a:ea typeface="Times New Roman"/>
              </a:rPr>
              <a:t>xa</a:t>
            </a:r>
            <a:r>
              <a:rPr lang="vi-VN" b="1" dirty="0">
                <a:solidFill>
                  <a:srgbClr val="0070C0"/>
                </a:solidFill>
                <a:latin typeface="Times New Roman"/>
                <a:ea typeface="Times New Roman"/>
              </a:rPr>
              <a:t> lạ</a:t>
            </a:r>
            <a:endParaRPr lang="en-US" b="1" dirty="0">
              <a:solidFill>
                <a:srgbClr val="0070C0"/>
              </a:solidFill>
              <a:latin typeface="Times New Roman"/>
              <a:ea typeface="Times New Roman"/>
            </a:endParaRPr>
          </a:p>
        </p:txBody>
      </p:sp>
      <p:sp>
        <p:nvSpPr>
          <p:cNvPr id="20" name="Rectangle: Rounded Corners 37">
            <a:extLst>
              <a:ext uri="{FF2B5EF4-FFF2-40B4-BE49-F238E27FC236}">
                <a16:creationId xmlns:a16="http://schemas.microsoft.com/office/drawing/2014/main" xmlns="" id="{BCBDEDB2-F484-4341-B6EA-D13A8F97B8FC}"/>
              </a:ext>
            </a:extLst>
          </p:cNvPr>
          <p:cNvSpPr/>
          <p:nvPr/>
        </p:nvSpPr>
        <p:spPr>
          <a:xfrm>
            <a:off x="710540" y="3164900"/>
            <a:ext cx="2421300" cy="57606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dirty="0">
                <a:solidFill>
                  <a:srgbClr val="0070C0"/>
                </a:solidFill>
                <a:latin typeface="Times New Roman"/>
                <a:ea typeface="Times New Roman"/>
              </a:rPr>
              <a:t>Một mùi hương lạ xông lên...</a:t>
            </a:r>
            <a:endParaRPr lang="en-SG" b="1" dirty="0">
              <a:solidFill>
                <a:srgbClr val="FF0000"/>
              </a:solidFill>
              <a:latin typeface="Times New Roman" panose="02020603050405020304" pitchFamily="18" charset="0"/>
              <a:cs typeface="Times New Roman" panose="02020603050405020304" pitchFamily="18" charset="0"/>
            </a:endParaRPr>
          </a:p>
        </p:txBody>
      </p:sp>
      <p:sp>
        <p:nvSpPr>
          <p:cNvPr id="21" name="Rectangle: Rounded Corners 40">
            <a:extLst>
              <a:ext uri="{FF2B5EF4-FFF2-40B4-BE49-F238E27FC236}">
                <a16:creationId xmlns:a16="http://schemas.microsoft.com/office/drawing/2014/main" xmlns="" id="{D8F5B5D4-5469-4EF5-BC63-D17F0684437D}"/>
              </a:ext>
            </a:extLst>
          </p:cNvPr>
          <p:cNvSpPr/>
          <p:nvPr/>
        </p:nvSpPr>
        <p:spPr>
          <a:xfrm>
            <a:off x="5724128" y="4011910"/>
            <a:ext cx="2880320" cy="57606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Aft>
                <a:spcPts val="200"/>
              </a:spcAft>
            </a:pPr>
            <a:r>
              <a:rPr lang="en-US" b="1" smtClean="0">
                <a:solidFill>
                  <a:srgbClr val="0070C0"/>
                </a:solidFill>
                <a:latin typeface="Times New Roman"/>
                <a:ea typeface="Times New Roman"/>
              </a:rPr>
              <a:t>Làm quen, tìm hiểu phòng mới</a:t>
            </a:r>
            <a:r>
              <a:rPr lang="en-US" b="1" smtClean="0">
                <a:solidFill>
                  <a:srgbClr val="0070C0"/>
                </a:solidFill>
                <a:latin typeface="Times New Roman"/>
                <a:ea typeface="Times New Roman"/>
                <a:sym typeface="Wingdings" pitchFamily="2" charset="2"/>
              </a:rPr>
              <a:t> quyến luyến</a:t>
            </a:r>
            <a:endParaRPr lang="en-US" b="1" dirty="0">
              <a:solidFill>
                <a:srgbClr val="0070C0"/>
              </a:solidFill>
              <a:latin typeface="Times New Roman"/>
              <a:ea typeface="Times New Roman"/>
            </a:endParaRPr>
          </a:p>
        </p:txBody>
      </p:sp>
    </p:spTree>
    <p:extLst>
      <p:ext uri="{BB962C8B-B14F-4D97-AF65-F5344CB8AC3E}">
        <p14:creationId xmlns:p14="http://schemas.microsoft.com/office/powerpoint/2010/main" val="310236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400"/>
                                        <p:tgtEl>
                                          <p:spTgt spid="10"/>
                                        </p:tgtEl>
                                      </p:cBhvr>
                                    </p:animEffect>
                                  </p:childTnLst>
                                </p:cTn>
                              </p:par>
                            </p:childTnLst>
                          </p:cTn>
                        </p:par>
                        <p:par>
                          <p:cTn id="8" fill="hold">
                            <p:stCondLst>
                              <p:cond delay="9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6" grpId="0" animBg="1"/>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sp>
        <p:nvSpPr>
          <p:cNvPr id="5" name="Rectangle 4">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6" name="直接箭头连接符 9"/>
          <p:cNvCxnSpPr/>
          <p:nvPr/>
        </p:nvCxnSpPr>
        <p:spPr>
          <a:xfrm>
            <a:off x="107504"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7" name="组合 92"/>
          <p:cNvGrpSpPr/>
          <p:nvPr/>
        </p:nvGrpSpPr>
        <p:grpSpPr>
          <a:xfrm rot="5400000">
            <a:off x="1570165" y="-1534670"/>
            <a:ext cx="603067" cy="3672408"/>
            <a:chOff x="5993390" y="3795886"/>
            <a:chExt cx="698490" cy="1347614"/>
          </a:xfrm>
          <a:solidFill>
            <a:schemeClr val="accent1"/>
          </a:solidFill>
        </p:grpSpPr>
        <p:sp>
          <p:nvSpPr>
            <p:cNvPr id="8"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9"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10" name="TextBox 9"/>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sp>
        <p:nvSpPr>
          <p:cNvPr id="11" name="Oval 4"/>
          <p:cNvSpPr/>
          <p:nvPr/>
        </p:nvSpPr>
        <p:spPr>
          <a:xfrm>
            <a:off x="479109" y="1131590"/>
            <a:ext cx="469926" cy="4720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2" name="Rectangle 4"/>
          <p:cNvSpPr txBox="1">
            <a:spLocks noChangeArrowheads="1"/>
          </p:cNvSpPr>
          <p:nvPr/>
        </p:nvSpPr>
        <p:spPr bwMode="auto">
          <a:xfrm>
            <a:off x="495977" y="1267010"/>
            <a:ext cx="415180" cy="147359"/>
          </a:xfrm>
          <a:prstGeom prst="rect">
            <a:avLst/>
          </a:prstGeom>
          <a:solidFill>
            <a:schemeClr val="accent1">
              <a:lumMod val="75000"/>
            </a:schemeClr>
          </a:solidFill>
          <a:ln>
            <a:noFill/>
          </a:ln>
          <a:effectLs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mtClean="0">
                <a:latin typeface="方正兰亭黑简体" panose="02000000000000000000" pitchFamily="2" charset="-122"/>
                <a:ea typeface="方正兰亭黑简体" panose="02000000000000000000" pitchFamily="2" charset="-122"/>
              </a:rPr>
              <a:t>03</a:t>
            </a:r>
            <a:endParaRPr lang="zh-CN" altLang="en-US" dirty="0">
              <a:latin typeface="方正兰亭黑简体" panose="02000000000000000000" pitchFamily="2" charset="-122"/>
              <a:ea typeface="方正兰亭黑简体" panose="02000000000000000000" pitchFamily="2" charset="-122"/>
            </a:endParaRPr>
          </a:p>
        </p:txBody>
      </p:sp>
      <p:sp>
        <p:nvSpPr>
          <p:cNvPr id="13" name="Rectangle 12">
            <a:extLst>
              <a:ext uri="{FF2B5EF4-FFF2-40B4-BE49-F238E27FC236}">
                <a16:creationId xmlns:a16="http://schemas.microsoft.com/office/drawing/2014/main" xmlns="" id="{EDC14012-0EBC-4A1B-96B4-C8003EF7338E}"/>
              </a:ext>
            </a:extLst>
          </p:cNvPr>
          <p:cNvSpPr/>
          <p:nvPr/>
        </p:nvSpPr>
        <p:spPr>
          <a:xfrm>
            <a:off x="1115616" y="1203598"/>
            <a:ext cx="2448272" cy="3652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Khi vào lớp học</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11" y="2067694"/>
            <a:ext cx="3222104" cy="24165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xmlns="" id="{0FA54412-214B-4800-8EF2-1B7B745083A3}"/>
              </a:ext>
            </a:extLst>
          </p:cNvPr>
          <p:cNvSpPr txBox="1"/>
          <p:nvPr/>
        </p:nvSpPr>
        <p:spPr>
          <a:xfrm>
            <a:off x="3563888" y="3219822"/>
            <a:ext cx="5400600" cy="1246495"/>
          </a:xfrm>
          <a:prstGeom prst="rect">
            <a:avLst/>
          </a:prstGeom>
          <a:noFill/>
        </p:spPr>
        <p:txBody>
          <a:bodyPr wrap="square" rtlCol="0">
            <a:spAutoFit/>
          </a:bodyPr>
          <a:lstStyle/>
          <a:p>
            <a:pPr algn="ctr">
              <a:lnSpc>
                <a:spcPct val="125000"/>
              </a:lnSpc>
              <a:spcAft>
                <a:spcPts val="200"/>
              </a:spcAft>
              <a:buClr>
                <a:srgbClr val="000000"/>
              </a:buClr>
              <a:buSzPts val="1100"/>
              <a:tabLst>
                <a:tab pos="427285" algn="l"/>
              </a:tabLst>
            </a:pPr>
            <a:r>
              <a:rPr lang="en-US" sz="2000" b="1" i="1" smtClean="0">
                <a:solidFill>
                  <a:srgbClr val="FF0000"/>
                </a:solidFill>
                <a:latin typeface="Times New Roman" pitchFamily="18" charset="0"/>
                <a:ea typeface="Times New Roman"/>
                <a:cs typeface="Times New Roman" pitchFamily="18" charset="0"/>
                <a:sym typeface="Wingdings" pitchFamily="2" charset="2"/>
              </a:rPr>
              <a:t></a:t>
            </a:r>
            <a:r>
              <a:rPr lang="en-US" sz="2000" b="1" i="1" smtClean="0">
                <a:solidFill>
                  <a:srgbClr val="FF0000"/>
                </a:solidFill>
                <a:latin typeface="Times New Roman" pitchFamily="18" charset="0"/>
                <a:ea typeface="Times New Roman"/>
                <a:cs typeface="Times New Roman" pitchFamily="18" charset="0"/>
                <a:sym typeface="Wingdings 3"/>
              </a:rPr>
              <a:t> </a:t>
            </a:r>
            <a:r>
              <a:rPr lang="vi-VN" sz="2000" b="1" i="1" dirty="0">
                <a:solidFill>
                  <a:srgbClr val="FF0000"/>
                </a:solidFill>
                <a:latin typeface="Times New Roman" pitchFamily="18" charset="0"/>
                <a:ea typeface="Times New Roman"/>
                <a:cs typeface="Times New Roman" pitchFamily="18" charset="0"/>
              </a:rPr>
              <a:t>Tất cả mọi vật trở nên thân thuộc, thân thiện, quyến luyến, tự nhiên đến bất</a:t>
            </a:r>
            <a:r>
              <a:rPr lang="en-US" sz="2000" b="1" i="1" dirty="0">
                <a:solidFill>
                  <a:srgbClr val="FF0000"/>
                </a:solidFill>
                <a:latin typeface="Times New Roman" pitchFamily="18" charset="0"/>
                <a:ea typeface="Times New Roman"/>
                <a:cs typeface="Times New Roman" pitchFamily="18" charset="0"/>
              </a:rPr>
              <a:t> </a:t>
            </a:r>
            <a:r>
              <a:rPr lang="vi-VN" sz="2000" b="1" i="1" dirty="0">
                <a:solidFill>
                  <a:srgbClr val="FF0000"/>
                </a:solidFill>
                <a:latin typeface="Times New Roman" pitchFamily="18" charset="0"/>
                <a:ea typeface="Times New Roman"/>
                <a:cs typeface="Times New Roman" pitchFamily="18" charset="0"/>
              </a:rPr>
              <a:t>ngờ và không dám tin là có thật</a:t>
            </a:r>
            <a:r>
              <a:rPr lang="en-US" sz="2000" b="1" i="1" dirty="0">
                <a:solidFill>
                  <a:srgbClr val="FF0000"/>
                </a:solidFill>
                <a:latin typeface="Times New Roman" pitchFamily="18" charset="0"/>
                <a:ea typeface="Times New Roman"/>
                <a:cs typeface="Times New Roman" pitchFamily="18" charset="0"/>
              </a:rPr>
              <a:t> </a:t>
            </a:r>
            <a:r>
              <a:rPr lang="en-US" sz="2000" b="1" i="1" dirty="0">
                <a:solidFill>
                  <a:srgbClr val="FF0000"/>
                </a:solidFill>
                <a:latin typeface="Times New Roman" pitchFamily="18" charset="0"/>
                <a:ea typeface="Times New Roman"/>
                <a:cs typeface="Times New Roman" pitchFamily="18" charset="0"/>
                <a:sym typeface="Wingdings" panose="05000000000000000000" pitchFamily="2" charset="2"/>
              </a:rPr>
              <a:t> M</a:t>
            </a:r>
            <a:r>
              <a:rPr lang="vi-VN" sz="2000" b="1" i="1" dirty="0">
                <a:solidFill>
                  <a:srgbClr val="FF0000"/>
                </a:solidFill>
                <a:latin typeface="Times New Roman" pitchFamily="18" charset="0"/>
                <a:ea typeface="Times New Roman"/>
                <a:cs typeface="Times New Roman" pitchFamily="18" charset="0"/>
              </a:rPr>
              <a:t>ột cậu bé rất hồn nhiên.</a:t>
            </a:r>
            <a:endParaRPr lang="en-US" sz="2000" b="1" i="1" dirty="0">
              <a:solidFill>
                <a:srgbClr val="FF0000"/>
              </a:solidFill>
              <a:latin typeface="Times New Roman" pitchFamily="18" charset="0"/>
              <a:ea typeface="Times New Roman"/>
              <a:cs typeface="Times New Roman" pitchFamily="18" charset="0"/>
            </a:endParaRPr>
          </a:p>
        </p:txBody>
      </p:sp>
      <p:sp>
        <p:nvSpPr>
          <p:cNvPr id="16" name="Rectangle 15"/>
          <p:cNvSpPr/>
          <p:nvPr/>
        </p:nvSpPr>
        <p:spPr>
          <a:xfrm>
            <a:off x="3726160" y="1995686"/>
            <a:ext cx="5382344" cy="1015663"/>
          </a:xfrm>
          <a:prstGeom prst="rect">
            <a:avLst/>
          </a:prstGeom>
        </p:spPr>
        <p:txBody>
          <a:bodyPr wrap="square">
            <a:spAutoFit/>
          </a:bodyPr>
          <a:lstStyle/>
          <a:p>
            <a:r>
              <a:rPr lang="en-US" sz="2000" b="1" i="1" smtClean="0">
                <a:solidFill>
                  <a:srgbClr val="FF0000"/>
                </a:solidFill>
                <a:latin typeface="Times New Roman" pitchFamily="18" charset="0"/>
                <a:cs typeface="Times New Roman" pitchFamily="18" charset="0"/>
                <a:sym typeface="Wingdings" pitchFamily="2" charset="2"/>
              </a:rPr>
              <a:t></a:t>
            </a:r>
            <a:r>
              <a:rPr lang="en-US" sz="2000" b="1" i="1" smtClean="0">
                <a:solidFill>
                  <a:srgbClr val="FF0000"/>
                </a:solidFill>
                <a:latin typeface="Times New Roman" pitchFamily="18" charset="0"/>
                <a:cs typeface="Times New Roman" pitchFamily="18" charset="0"/>
              </a:rPr>
              <a:t>Tâm </a:t>
            </a:r>
            <a:r>
              <a:rPr lang="en-US" sz="2000" b="1" i="1">
                <a:solidFill>
                  <a:srgbClr val="FF0000"/>
                </a:solidFill>
                <a:latin typeface="Times New Roman" pitchFamily="18" charset="0"/>
                <a:cs typeface="Times New Roman" pitchFamily="18" charset="0"/>
              </a:rPr>
              <a:t>trạng, cảm giác của </a:t>
            </a:r>
            <a:r>
              <a:rPr lang="en-US" sz="2000" b="1" i="1" smtClean="0">
                <a:solidFill>
                  <a:srgbClr val="FF0000"/>
                </a:solidFill>
                <a:latin typeface="Times New Roman" pitchFamily="18" charset="0"/>
                <a:cs typeface="Times New Roman" pitchFamily="18" charset="0"/>
              </a:rPr>
              <a:t>nhân vật </a:t>
            </a:r>
            <a:r>
              <a:rPr lang="en-US" sz="2000" b="1" i="1">
                <a:solidFill>
                  <a:srgbClr val="FF0000"/>
                </a:solidFill>
                <a:latin typeface="Times New Roman" pitchFamily="18" charset="0"/>
                <a:cs typeface="Times New Roman" pitchFamily="18" charset="0"/>
              </a:rPr>
              <a:t>“tôi” khi ngồi trong lớp học, đón nhận giờ học đầu tiên hợp tự nhiên, sinh động, hấp dẫn.</a:t>
            </a:r>
          </a:p>
        </p:txBody>
      </p:sp>
    </p:spTree>
    <p:extLst>
      <p:ext uri="{BB962C8B-B14F-4D97-AF65-F5344CB8AC3E}">
        <p14:creationId xmlns:p14="http://schemas.microsoft.com/office/powerpoint/2010/main" val="212317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400"/>
                                        <p:tgtEl>
                                          <p:spTgt spid="11"/>
                                        </p:tgtEl>
                                      </p:cBhvr>
                                    </p:animEffect>
                                  </p:childTnLst>
                                </p:cTn>
                              </p:par>
                            </p:childTnLst>
                          </p:cTn>
                        </p:par>
                        <p:par>
                          <p:cTn id="8" fill="hold">
                            <p:stCondLst>
                              <p:cond delay="9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sp>
        <p:nvSpPr>
          <p:cNvPr id="3" name="Rectangle 2">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3. Hình ảnh những người lớn trong buổi tựu trường đầu tiên của trẻ thơ</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4" name="组合 92"/>
          <p:cNvGrpSpPr/>
          <p:nvPr/>
        </p:nvGrpSpPr>
        <p:grpSpPr>
          <a:xfrm rot="5400000">
            <a:off x="1570165" y="-1534670"/>
            <a:ext cx="603067" cy="3672408"/>
            <a:chOff x="5993390" y="3795886"/>
            <a:chExt cx="698490" cy="1347614"/>
          </a:xfrm>
          <a:solidFill>
            <a:schemeClr val="accent1"/>
          </a:solidFill>
        </p:grpSpPr>
        <p:sp>
          <p:nvSpPr>
            <p:cNvPr id="5"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6"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7" name="TextBox 6"/>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sp>
        <p:nvSpPr>
          <p:cNvPr id="8" name="矩形 11"/>
          <p:cNvSpPr/>
          <p:nvPr/>
        </p:nvSpPr>
        <p:spPr>
          <a:xfrm>
            <a:off x="1" y="1275606"/>
            <a:ext cx="9144000" cy="648072"/>
          </a:xfrm>
          <a:prstGeom prst="rect">
            <a:avLst/>
          </a:prstGeom>
          <a:gradFill>
            <a:gsLst>
              <a:gs pos="0">
                <a:srgbClr val="026C68"/>
              </a:gs>
              <a:gs pos="100000">
                <a:srgbClr val="059188"/>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TextBox 8"/>
          <p:cNvSpPr txBox="1"/>
          <p:nvPr/>
        </p:nvSpPr>
        <p:spPr>
          <a:xfrm>
            <a:off x="539552" y="1390005"/>
            <a:ext cx="172819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smtClean="0">
                <a:latin typeface="Times New Roman" pitchFamily="18" charset="0"/>
                <a:cs typeface="Times New Roman" pitchFamily="18" charset="0"/>
              </a:rPr>
              <a:t>Ông đốc</a:t>
            </a:r>
            <a:endParaRPr lang="en-US" sz="2400" b="1">
              <a:latin typeface="Times New Roman" pitchFamily="18" charset="0"/>
              <a:cs typeface="Times New Roman" pitchFamily="18" charset="0"/>
            </a:endParaRPr>
          </a:p>
        </p:txBody>
      </p:sp>
      <p:sp>
        <p:nvSpPr>
          <p:cNvPr id="10" name="TextBox 9"/>
          <p:cNvSpPr txBox="1"/>
          <p:nvPr/>
        </p:nvSpPr>
        <p:spPr>
          <a:xfrm>
            <a:off x="3635896" y="1390005"/>
            <a:ext cx="172819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smtClean="0">
                <a:latin typeface="Times New Roman" pitchFamily="18" charset="0"/>
                <a:cs typeface="Times New Roman" pitchFamily="18" charset="0"/>
              </a:rPr>
              <a:t>Thầy giáo</a:t>
            </a:r>
            <a:endParaRPr lang="en-US" sz="2400" b="1">
              <a:latin typeface="Times New Roman" pitchFamily="18" charset="0"/>
              <a:cs typeface="Times New Roman" pitchFamily="18" charset="0"/>
            </a:endParaRPr>
          </a:p>
        </p:txBody>
      </p:sp>
      <p:sp>
        <p:nvSpPr>
          <p:cNvPr id="11" name="TextBox 10"/>
          <p:cNvSpPr txBox="1"/>
          <p:nvPr/>
        </p:nvSpPr>
        <p:spPr>
          <a:xfrm>
            <a:off x="6804248" y="1390005"/>
            <a:ext cx="172819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smtClean="0">
                <a:latin typeface="Times New Roman" pitchFamily="18" charset="0"/>
                <a:cs typeface="Times New Roman" pitchFamily="18" charset="0"/>
              </a:rPr>
              <a:t>Phụ huynh</a:t>
            </a:r>
            <a:endParaRPr lang="en-US" sz="2400" b="1">
              <a:latin typeface="Times New Roman" pitchFamily="18" charset="0"/>
              <a:cs typeface="Times New Roman" pitchFamily="18" charset="0"/>
            </a:endParaRPr>
          </a:p>
        </p:txBody>
      </p:sp>
      <p:sp>
        <p:nvSpPr>
          <p:cNvPr id="14" name="Rounded Rectangle 13"/>
          <p:cNvSpPr/>
          <p:nvPr/>
        </p:nvSpPr>
        <p:spPr>
          <a:xfrm>
            <a:off x="71500" y="1995686"/>
            <a:ext cx="2772308" cy="172819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Nhìn học trò bằng con mắt hiền từ, cảm động: “Thế là các em vào lớp 5, các em phải cố gắng học”...</a:t>
            </a:r>
            <a:endParaRPr lang="en-US" sz="2000" b="1">
              <a:latin typeface="Times New Roman" pitchFamily="18" charset="0"/>
              <a:cs typeface="Times New Roman" pitchFamily="18" charset="0"/>
            </a:endParaRPr>
          </a:p>
        </p:txBody>
      </p:sp>
      <p:sp>
        <p:nvSpPr>
          <p:cNvPr id="15" name="Rounded Rectangle 14"/>
          <p:cNvSpPr/>
          <p:nvPr/>
        </p:nvSpPr>
        <p:spPr>
          <a:xfrm>
            <a:off x="3203848" y="1995686"/>
            <a:ext cx="2736304" cy="172819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Gương mặt tươi cười đang đón chúng tôi ở cửa lớp</a:t>
            </a:r>
            <a:endParaRPr lang="en-US" sz="2000" b="1">
              <a:latin typeface="Times New Roman" pitchFamily="18" charset="0"/>
              <a:cs typeface="Times New Roman" pitchFamily="18" charset="0"/>
            </a:endParaRPr>
          </a:p>
        </p:txBody>
      </p:sp>
      <p:sp>
        <p:nvSpPr>
          <p:cNvPr id="16" name="Rounded Rectangle 15"/>
          <p:cNvSpPr/>
          <p:nvPr/>
        </p:nvSpPr>
        <p:spPr>
          <a:xfrm>
            <a:off x="6300192" y="1995686"/>
            <a:ext cx="2592288" cy="1728192"/>
          </a:xfrm>
          <a:prstGeom prst="roundRect">
            <a:avLst/>
          </a:prstGeom>
          <a:solidFill>
            <a:srgbClr val="A5BD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Chuẩn bị quần áo, sách vở, đưa con đến trường, cầm sách vở cho con</a:t>
            </a:r>
            <a:endParaRPr lang="en-US" sz="2000" b="1">
              <a:latin typeface="Times New Roman" pitchFamily="18" charset="0"/>
              <a:cs typeface="Times New Roman" pitchFamily="18" charset="0"/>
            </a:endParaRPr>
          </a:p>
        </p:txBody>
      </p:sp>
      <p:sp>
        <p:nvSpPr>
          <p:cNvPr id="17" name="Down Arrow 16"/>
          <p:cNvSpPr/>
          <p:nvPr/>
        </p:nvSpPr>
        <p:spPr>
          <a:xfrm>
            <a:off x="1259632" y="3723878"/>
            <a:ext cx="432048" cy="36004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380312" y="3733507"/>
            <a:ext cx="432048" cy="36004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355977" y="3723878"/>
            <a:ext cx="432048" cy="36004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8520" y="4076367"/>
            <a:ext cx="3168352" cy="969496"/>
          </a:xfrm>
          <a:prstGeom prst="rect">
            <a:avLst/>
          </a:prstGeom>
        </p:spPr>
        <p:txBody>
          <a:bodyPr wrap="square">
            <a:spAutoFit/>
          </a:bodyPr>
          <a:lstStyle/>
          <a:p>
            <a:pPr algn="ctr"/>
            <a:r>
              <a:rPr lang="en-US" sz="1900" b="1">
                <a:solidFill>
                  <a:srgbClr val="FF0000"/>
                </a:solidFill>
                <a:latin typeface="Times New Roman" pitchFamily="18" charset="0"/>
                <a:cs typeface="Times New Roman" pitchFamily="18" charset="0"/>
              </a:rPr>
              <a:t>Là một người thầy, một lãnh đạo hiền từ, thân thiện và yêu thương học sinh</a:t>
            </a:r>
          </a:p>
        </p:txBody>
      </p:sp>
      <p:sp>
        <p:nvSpPr>
          <p:cNvPr id="22" name="Rectangle 21"/>
          <p:cNvSpPr/>
          <p:nvPr/>
        </p:nvSpPr>
        <p:spPr>
          <a:xfrm>
            <a:off x="3203848" y="4050526"/>
            <a:ext cx="2664296" cy="969496"/>
          </a:xfrm>
          <a:prstGeom prst="rect">
            <a:avLst/>
          </a:prstGeom>
        </p:spPr>
        <p:txBody>
          <a:bodyPr wrap="square">
            <a:spAutoFit/>
          </a:bodyPr>
          <a:lstStyle/>
          <a:p>
            <a:pPr algn="ctr"/>
            <a:r>
              <a:rPr lang="en-US" sz="1900" b="1">
                <a:solidFill>
                  <a:srgbClr val="FF0000"/>
                </a:solidFill>
                <a:latin typeface="Times New Roman" pitchFamily="18" charset="0"/>
                <a:cs typeface="Times New Roman" pitchFamily="18" charset="0"/>
              </a:rPr>
              <a:t>Là </a:t>
            </a:r>
            <a:r>
              <a:rPr lang="en-US" sz="1900" b="1" smtClean="0">
                <a:solidFill>
                  <a:srgbClr val="FF0000"/>
                </a:solidFill>
                <a:latin typeface="Times New Roman" pitchFamily="18" charset="0"/>
                <a:cs typeface="Times New Roman" pitchFamily="18" charset="0"/>
              </a:rPr>
              <a:t>người vui tính, thân thiện, giàu lòng yêu thương</a:t>
            </a:r>
            <a:endParaRPr lang="en-US" sz="1900" b="1">
              <a:solidFill>
                <a:srgbClr val="FF0000"/>
              </a:solidFill>
              <a:latin typeface="Times New Roman" pitchFamily="18" charset="0"/>
              <a:cs typeface="Times New Roman" pitchFamily="18" charset="0"/>
            </a:endParaRPr>
          </a:p>
        </p:txBody>
      </p:sp>
      <p:sp>
        <p:nvSpPr>
          <p:cNvPr id="23" name="Rectangle 22"/>
          <p:cNvSpPr/>
          <p:nvPr/>
        </p:nvSpPr>
        <p:spPr>
          <a:xfrm>
            <a:off x="6228184" y="4083918"/>
            <a:ext cx="2664296" cy="969496"/>
          </a:xfrm>
          <a:prstGeom prst="rect">
            <a:avLst/>
          </a:prstGeom>
        </p:spPr>
        <p:txBody>
          <a:bodyPr wrap="square">
            <a:spAutoFit/>
          </a:bodyPr>
          <a:lstStyle/>
          <a:p>
            <a:pPr algn="ctr"/>
            <a:r>
              <a:rPr lang="en-US" sz="1900" b="1" smtClean="0">
                <a:solidFill>
                  <a:srgbClr val="FF0000"/>
                </a:solidFill>
                <a:latin typeface="Times New Roman" pitchFamily="18" charset="0"/>
                <a:cs typeface="Times New Roman" pitchFamily="18" charset="0"/>
              </a:rPr>
              <a:t>Là người chu đáo, quan tâm, đầy tình yêu thương và trách nhiệm</a:t>
            </a:r>
            <a:endParaRPr lang="en-US" sz="19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265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1)">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circle(in)">
                                      <p:cBhvr>
                                        <p:cTn id="55" dur="2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heel(1)">
                                      <p:cBhvr>
                                        <p:cTn id="65" dur="2000"/>
                                        <p:tgtEl>
                                          <p:spTgt spid="18"/>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heel(1)">
                                      <p:cBhvr>
                                        <p:cTn id="6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sp>
        <p:nvSpPr>
          <p:cNvPr id="3" name="Rectangle 2">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3. Hình ảnh những người lớn trong buổi tựu trường đầu tiên của trẻ thơ</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4" name="组合 92"/>
          <p:cNvGrpSpPr/>
          <p:nvPr/>
        </p:nvGrpSpPr>
        <p:grpSpPr>
          <a:xfrm rot="5400000">
            <a:off x="1570165" y="-1534670"/>
            <a:ext cx="603067" cy="3672408"/>
            <a:chOff x="5993390" y="3795886"/>
            <a:chExt cx="698490" cy="1347614"/>
          </a:xfrm>
          <a:solidFill>
            <a:schemeClr val="accent1"/>
          </a:solidFill>
        </p:grpSpPr>
        <p:sp>
          <p:nvSpPr>
            <p:cNvPr id="5"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6"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7" name="TextBox 6"/>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sp>
        <p:nvSpPr>
          <p:cNvPr id="8" name="矩形 11"/>
          <p:cNvSpPr/>
          <p:nvPr/>
        </p:nvSpPr>
        <p:spPr>
          <a:xfrm>
            <a:off x="1" y="1275606"/>
            <a:ext cx="9144000" cy="648072"/>
          </a:xfrm>
          <a:prstGeom prst="rect">
            <a:avLst/>
          </a:prstGeom>
          <a:gradFill>
            <a:gsLst>
              <a:gs pos="0">
                <a:srgbClr val="026C68"/>
              </a:gs>
              <a:gs pos="100000">
                <a:srgbClr val="059188"/>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TextBox 8"/>
          <p:cNvSpPr txBox="1"/>
          <p:nvPr/>
        </p:nvSpPr>
        <p:spPr>
          <a:xfrm>
            <a:off x="539552" y="1390005"/>
            <a:ext cx="172819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smtClean="0">
                <a:latin typeface="Times New Roman" pitchFamily="18" charset="0"/>
                <a:cs typeface="Times New Roman" pitchFamily="18" charset="0"/>
              </a:rPr>
              <a:t>Ông đốc</a:t>
            </a:r>
            <a:endParaRPr lang="en-US" sz="2400" b="1">
              <a:latin typeface="Times New Roman" pitchFamily="18" charset="0"/>
              <a:cs typeface="Times New Roman" pitchFamily="18" charset="0"/>
            </a:endParaRPr>
          </a:p>
        </p:txBody>
      </p:sp>
      <p:sp>
        <p:nvSpPr>
          <p:cNvPr id="10" name="TextBox 9"/>
          <p:cNvSpPr txBox="1"/>
          <p:nvPr/>
        </p:nvSpPr>
        <p:spPr>
          <a:xfrm>
            <a:off x="3635896" y="1390005"/>
            <a:ext cx="172819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smtClean="0">
                <a:latin typeface="Times New Roman" pitchFamily="18" charset="0"/>
                <a:cs typeface="Times New Roman" pitchFamily="18" charset="0"/>
              </a:rPr>
              <a:t>Thầy giáo</a:t>
            </a:r>
            <a:endParaRPr lang="en-US" sz="2400" b="1">
              <a:latin typeface="Times New Roman" pitchFamily="18" charset="0"/>
              <a:cs typeface="Times New Roman" pitchFamily="18" charset="0"/>
            </a:endParaRPr>
          </a:p>
        </p:txBody>
      </p:sp>
      <p:sp>
        <p:nvSpPr>
          <p:cNvPr id="11" name="TextBox 10"/>
          <p:cNvSpPr txBox="1"/>
          <p:nvPr/>
        </p:nvSpPr>
        <p:spPr>
          <a:xfrm>
            <a:off x="6804248" y="1390005"/>
            <a:ext cx="172819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smtClean="0">
                <a:latin typeface="Times New Roman" pitchFamily="18" charset="0"/>
                <a:cs typeface="Times New Roman" pitchFamily="18" charset="0"/>
              </a:rPr>
              <a:t>Phụ huynh</a:t>
            </a:r>
            <a:endParaRPr lang="en-US" sz="2400" b="1">
              <a:latin typeface="Times New Roman" pitchFamily="18" charset="0"/>
              <a:cs typeface="Times New Roman" pitchFamily="18" charset="0"/>
            </a:endParaRPr>
          </a:p>
        </p:txBody>
      </p:sp>
      <p:sp>
        <p:nvSpPr>
          <p:cNvPr id="12" name="Right Brace 11"/>
          <p:cNvSpPr/>
          <p:nvPr/>
        </p:nvSpPr>
        <p:spPr>
          <a:xfrm rot="5400000">
            <a:off x="4361101" y="-385097"/>
            <a:ext cx="330013" cy="5379611"/>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Rounded Corners 8">
            <a:extLst>
              <a:ext uri="{FF2B5EF4-FFF2-40B4-BE49-F238E27FC236}">
                <a16:creationId xmlns:a16="http://schemas.microsoft.com/office/drawing/2014/main" xmlns="" id="{2E6C5AB2-51C8-48B4-BBB3-3815235FA3C8}"/>
              </a:ext>
            </a:extLst>
          </p:cNvPr>
          <p:cNvSpPr/>
          <p:nvPr/>
        </p:nvSpPr>
        <p:spPr>
          <a:xfrm>
            <a:off x="350878" y="2715766"/>
            <a:ext cx="8541602" cy="8640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000" b="1" i="1" dirty="0">
                <a:solidFill>
                  <a:srgbClr val="FF0000"/>
                </a:solidFill>
                <a:latin typeface="Times New Roman" panose="02020603050405020304" pitchFamily="18" charset="0"/>
                <a:cs typeface="Times New Roman" panose="02020603050405020304" pitchFamily="18" charset="0"/>
              </a:rPr>
              <a:t>Những chi tiết tả người lớn không nhiều nhưng họ hiện lên rõ </a:t>
            </a:r>
            <a:r>
              <a:rPr lang="vi-VN" sz="2000" b="1" i="1">
                <a:solidFill>
                  <a:srgbClr val="FF0000"/>
                </a:solidFill>
                <a:latin typeface="Times New Roman" panose="02020603050405020304" pitchFamily="18" charset="0"/>
                <a:cs typeface="Times New Roman" panose="02020603050405020304" pitchFamily="18" charset="0"/>
              </a:rPr>
              <a:t>nét</a:t>
            </a:r>
            <a:r>
              <a:rPr lang="vi-VN" sz="2000" b="1" i="1" smtClean="0">
                <a:solidFill>
                  <a:srgbClr val="FF0000"/>
                </a:solidFill>
                <a:latin typeface="Times New Roman" panose="02020603050405020304" pitchFamily="18" charset="0"/>
                <a:cs typeface="Times New Roman" panose="02020603050405020304" pitchFamily="18" charset="0"/>
              </a:rPr>
              <a:t>,</a:t>
            </a:r>
            <a:r>
              <a:rPr lang="en-US" sz="2000" b="1" i="1" smtClean="0">
                <a:solidFill>
                  <a:srgbClr val="FF0000"/>
                </a:solidFill>
                <a:latin typeface="Times New Roman" panose="02020603050405020304" pitchFamily="18" charset="0"/>
                <a:cs typeface="Times New Roman" panose="02020603050405020304" pitchFamily="18" charset="0"/>
              </a:rPr>
              <a:t> là điểm tựa, là yếu tố, là người vẽ ra tương lai, và dìu dắt trẻ thơ thành người. </a:t>
            </a:r>
            <a:endParaRPr lang="en-US" sz="2000" b="1" i="1" dirty="0">
              <a:solidFill>
                <a:srgbClr val="FF0000"/>
              </a:solidFill>
              <a:latin typeface="Times New Roman" panose="02020603050405020304" pitchFamily="18" charset="0"/>
              <a:cs typeface="Times New Roman" panose="02020603050405020304" pitchFamily="18" charset="0"/>
            </a:endParaRPr>
          </a:p>
        </p:txBody>
      </p:sp>
      <p:sp>
        <p:nvSpPr>
          <p:cNvPr id="14" name="Rectangle: Rounded Corners 8">
            <a:extLst>
              <a:ext uri="{FF2B5EF4-FFF2-40B4-BE49-F238E27FC236}">
                <a16:creationId xmlns:a16="http://schemas.microsoft.com/office/drawing/2014/main" xmlns="" id="{2E6C5AB2-51C8-48B4-BBB3-3815235FA3C8}"/>
              </a:ext>
            </a:extLst>
          </p:cNvPr>
          <p:cNvSpPr/>
          <p:nvPr/>
        </p:nvSpPr>
        <p:spPr>
          <a:xfrm>
            <a:off x="350878" y="3795886"/>
            <a:ext cx="8541602" cy="8640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b="1"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i="1" smtClean="0">
                <a:solidFill>
                  <a:srgbClr val="FF0000"/>
                </a:solidFill>
                <a:latin typeface="Times New Roman" panose="02020603050405020304" pitchFamily="18" charset="0"/>
                <a:cs typeface="Times New Roman" panose="02020603050405020304" pitchFamily="18" charset="0"/>
              </a:rPr>
              <a:t>Ta nhận thấy trách nhiệm, tình cảm của gia đình, nhà trường đối với thế hệ tương lai. Đó là một môi trường ấm áp, là một ngôi nhà đầy tình yêu thương</a:t>
            </a:r>
            <a:endParaRPr lang="en-US" sz="2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8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5139C92-C746-4B01-B873-138FC6F51E87}"/>
              </a:ext>
            </a:extLst>
          </p:cNvPr>
          <p:cNvSpPr txBox="1">
            <a:spLocks/>
          </p:cNvSpPr>
          <p:nvPr/>
        </p:nvSpPr>
        <p:spPr>
          <a:xfrm>
            <a:off x="1736685" y="141480"/>
            <a:ext cx="5670630" cy="491784"/>
          </a:xfrm>
          <a:prstGeom prst="rect">
            <a:avLst/>
          </a:prstGeom>
        </p:spPr>
        <p:style>
          <a:lnRef idx="3">
            <a:schemeClr val="lt1"/>
          </a:lnRef>
          <a:fillRef idx="1">
            <a:schemeClr val="accent4"/>
          </a:fillRef>
          <a:effectRef idx="1">
            <a:schemeClr val="accent4"/>
          </a:effectRef>
          <a:fontRef idx="minor">
            <a:schemeClr val="lt1"/>
          </a:fontRef>
        </p:style>
        <p:txBody>
          <a:bodyPr/>
          <a:lstStyle>
            <a:lvl1pPr algn="ctr" defTabSz="1218565" rtl="0" eaLnBrk="1" latinLnBrk="0" hangingPunct="1">
              <a:spcBef>
                <a:spcPct val="0"/>
              </a:spcBef>
              <a:buNone/>
              <a:defRPr sz="5865" kern="1200">
                <a:solidFill>
                  <a:schemeClr val="tx1"/>
                </a:solidFill>
                <a:latin typeface="+mj-lt"/>
                <a:ea typeface="+mj-ea"/>
                <a:cs typeface="+mj-cs"/>
              </a:defRPr>
            </a:lvl1pPr>
          </a:lstStyle>
          <a:p>
            <a:r>
              <a:rPr lang="en-US" sz="2800" b="1" dirty="0" err="1">
                <a:solidFill>
                  <a:schemeClr val="bg1"/>
                </a:solidFill>
                <a:latin typeface="Times New Roman" panose="02020603050405020304" pitchFamily="18" charset="0"/>
                <a:cs typeface="Times New Roman" panose="02020603050405020304" pitchFamily="18" charset="0"/>
              </a:rPr>
              <a:t>Xem</a:t>
            </a:r>
            <a:r>
              <a:rPr lang="en-US" sz="2800" b="1" dirty="0">
                <a:solidFill>
                  <a:schemeClr val="bg1"/>
                </a:solidFill>
                <a:latin typeface="Times New Roman" panose="02020603050405020304" pitchFamily="18" charset="0"/>
                <a:cs typeface="Times New Roman" panose="02020603050405020304" pitchFamily="18" charset="0"/>
              </a:rPr>
              <a:t> video </a:t>
            </a:r>
            <a:r>
              <a:rPr lang="en-US" sz="2800" b="1" dirty="0" err="1">
                <a:solidFill>
                  <a:schemeClr val="bg1"/>
                </a:solidFill>
                <a:latin typeface="Times New Roman" panose="02020603050405020304" pitchFamily="18" charset="0"/>
                <a:cs typeface="Times New Roman" panose="02020603050405020304" pitchFamily="18" charset="0"/>
              </a:rPr>
              <a:t>sau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nêu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cảm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nhận</a:t>
            </a:r>
            <a:endParaRPr lang="vi-VN"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0993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grpSp>
        <p:nvGrpSpPr>
          <p:cNvPr id="3" name="组合 92"/>
          <p:cNvGrpSpPr/>
          <p:nvPr/>
        </p:nvGrpSpPr>
        <p:grpSpPr>
          <a:xfrm rot="5400000">
            <a:off x="1570165" y="-1534670"/>
            <a:ext cx="603067" cy="3672408"/>
            <a:chOff x="5993390" y="3795886"/>
            <a:chExt cx="698490" cy="1347614"/>
          </a:xfrm>
          <a:solidFill>
            <a:schemeClr val="accent1"/>
          </a:solidFill>
        </p:grpSpPr>
        <p:sp>
          <p:nvSpPr>
            <p:cNvPr id="4"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5"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6" name="TextBox 5"/>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III. TỔNG KẾT</a:t>
            </a:r>
            <a:endParaRPr lang="en-US" sz="2000" b="1">
              <a:solidFill>
                <a:schemeClr val="bg1"/>
              </a:solidFill>
              <a:latin typeface="Times New Roman" pitchFamily="18" charset="0"/>
              <a:cs typeface="Times New Roman" pitchFamily="18" charset="0"/>
            </a:endParaRPr>
          </a:p>
        </p:txBody>
      </p:sp>
      <p:grpSp>
        <p:nvGrpSpPr>
          <p:cNvPr id="12" name="组合 10"/>
          <p:cNvGrpSpPr/>
          <p:nvPr/>
        </p:nvGrpSpPr>
        <p:grpSpPr>
          <a:xfrm>
            <a:off x="107504" y="1001715"/>
            <a:ext cx="5256583" cy="2661502"/>
            <a:chOff x="5875180" y="1876570"/>
            <a:chExt cx="7010604" cy="3549594"/>
          </a:xfrm>
        </p:grpSpPr>
        <p:sp>
          <p:nvSpPr>
            <p:cNvPr id="13" name="圆角矩形 11"/>
            <p:cNvSpPr/>
            <p:nvPr/>
          </p:nvSpPr>
          <p:spPr>
            <a:xfrm>
              <a:off x="7172738" y="1876570"/>
              <a:ext cx="4037417" cy="1039043"/>
            </a:xfrm>
            <a:prstGeom prst="roundRect">
              <a:avLst>
                <a:gd name="adj" fmla="val 11271"/>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3200" b="1" smtClean="0">
                  <a:latin typeface="Chiller" pitchFamily="82" charset="0"/>
                  <a:cs typeface="Times New Roman" pitchFamily="18" charset="0"/>
                </a:rPr>
                <a:t>NỘI DUNG</a:t>
              </a:r>
              <a:endParaRPr lang="zh-CN" altLang="en-US" sz="3200" b="1" dirty="0">
                <a:latin typeface="Chiller" pitchFamily="82" charset="0"/>
                <a:cs typeface="Times New Roman" pitchFamily="18" charset="0"/>
              </a:endParaRPr>
            </a:p>
          </p:txBody>
        </p:sp>
        <p:sp>
          <p:nvSpPr>
            <p:cNvPr id="14" name="圆角矩形 12"/>
            <p:cNvSpPr/>
            <p:nvPr/>
          </p:nvSpPr>
          <p:spPr>
            <a:xfrm>
              <a:off x="5875180" y="3068961"/>
              <a:ext cx="7010604" cy="2357203"/>
            </a:xfrm>
            <a:prstGeom prst="roundRect">
              <a:avLst>
                <a:gd name="adj" fmla="val 11271"/>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pSp>
          <p:nvGrpSpPr>
            <p:cNvPr id="15" name="组合 13"/>
            <p:cNvGrpSpPr/>
            <p:nvPr/>
          </p:nvGrpSpPr>
          <p:grpSpPr>
            <a:xfrm rot="16200000">
              <a:off x="7491684" y="2898091"/>
              <a:ext cx="527587" cy="130584"/>
              <a:chOff x="5856449" y="4396591"/>
              <a:chExt cx="527587" cy="130584"/>
            </a:xfrm>
          </p:grpSpPr>
          <p:sp>
            <p:nvSpPr>
              <p:cNvPr id="21" name="椭圆 19"/>
              <p:cNvSpPr/>
              <p:nvPr/>
            </p:nvSpPr>
            <p:spPr>
              <a:xfrm>
                <a:off x="5856449" y="4396591"/>
                <a:ext cx="130584" cy="130584"/>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2" name="椭圆 20"/>
              <p:cNvSpPr/>
              <p:nvPr/>
            </p:nvSpPr>
            <p:spPr>
              <a:xfrm>
                <a:off x="6253452" y="4396591"/>
                <a:ext cx="130584" cy="130584"/>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3" name="圆角矩形 21"/>
              <p:cNvSpPr/>
              <p:nvPr/>
            </p:nvSpPr>
            <p:spPr>
              <a:xfrm rot="16200000">
                <a:off x="6118113" y="4306257"/>
                <a:ext cx="18656" cy="35194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solidFill>
                    <a:prstClr val="white"/>
                  </a:solidFill>
                  <a:latin typeface="微软雅黑" panose="020B0503020204020204" pitchFamily="34" charset="-122"/>
                </a:endParaRPr>
              </a:p>
            </p:txBody>
          </p:sp>
          <p:sp>
            <p:nvSpPr>
              <p:cNvPr id="24" name="圆角矩形 22"/>
              <p:cNvSpPr/>
              <p:nvPr/>
            </p:nvSpPr>
            <p:spPr>
              <a:xfrm rot="16200000">
                <a:off x="6118113" y="4256214"/>
                <a:ext cx="18656" cy="35194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solidFill>
                    <a:prstClr val="white"/>
                  </a:solidFill>
                  <a:latin typeface="微软雅黑" panose="020B0503020204020204" pitchFamily="34" charset="-122"/>
                </a:endParaRPr>
              </a:p>
            </p:txBody>
          </p:sp>
        </p:grpSp>
        <p:grpSp>
          <p:nvGrpSpPr>
            <p:cNvPr id="16" name="组合 14"/>
            <p:cNvGrpSpPr/>
            <p:nvPr/>
          </p:nvGrpSpPr>
          <p:grpSpPr>
            <a:xfrm rot="16200000">
              <a:off x="10291574" y="2898091"/>
              <a:ext cx="527587" cy="130584"/>
              <a:chOff x="5856449" y="4396591"/>
              <a:chExt cx="527587" cy="130584"/>
            </a:xfrm>
          </p:grpSpPr>
          <p:sp>
            <p:nvSpPr>
              <p:cNvPr id="17" name="椭圆 15"/>
              <p:cNvSpPr/>
              <p:nvPr/>
            </p:nvSpPr>
            <p:spPr>
              <a:xfrm>
                <a:off x="5856449" y="4396591"/>
                <a:ext cx="130584" cy="130584"/>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8" name="椭圆 16"/>
              <p:cNvSpPr/>
              <p:nvPr/>
            </p:nvSpPr>
            <p:spPr>
              <a:xfrm>
                <a:off x="6253452" y="4396591"/>
                <a:ext cx="130584" cy="130584"/>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9" name="圆角矩形 17"/>
              <p:cNvSpPr/>
              <p:nvPr/>
            </p:nvSpPr>
            <p:spPr>
              <a:xfrm rot="16200000">
                <a:off x="6118113" y="4306257"/>
                <a:ext cx="18656" cy="35194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solidFill>
                    <a:prstClr val="white"/>
                  </a:solidFill>
                  <a:latin typeface="微软雅黑" panose="020B0503020204020204" pitchFamily="34" charset="-122"/>
                </a:endParaRPr>
              </a:p>
            </p:txBody>
          </p:sp>
          <p:sp>
            <p:nvSpPr>
              <p:cNvPr id="20" name="圆角矩形 18"/>
              <p:cNvSpPr/>
              <p:nvPr/>
            </p:nvSpPr>
            <p:spPr>
              <a:xfrm rot="16200000">
                <a:off x="6118113" y="4256214"/>
                <a:ext cx="18656" cy="35194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solidFill>
                    <a:prstClr val="white"/>
                  </a:solidFill>
                  <a:latin typeface="微软雅黑" panose="020B0503020204020204" pitchFamily="34" charset="-122"/>
                </a:endParaRPr>
              </a:p>
            </p:txBody>
          </p:sp>
        </p:grpSp>
      </p:grpSp>
      <p:sp>
        <p:nvSpPr>
          <p:cNvPr id="25" name="Rectangle 24"/>
          <p:cNvSpPr/>
          <p:nvPr/>
        </p:nvSpPr>
        <p:spPr>
          <a:xfrm>
            <a:off x="216024" y="1995686"/>
            <a:ext cx="4860032" cy="1631216"/>
          </a:xfrm>
          <a:prstGeom prst="rect">
            <a:avLst/>
          </a:prstGeom>
        </p:spPr>
        <p:txBody>
          <a:bodyPr wrap="square">
            <a:spAutoFit/>
          </a:bodyPr>
          <a:lstStyle/>
          <a:p>
            <a:pPr algn="ctr"/>
            <a:r>
              <a:rPr lang="vi-VN" sz="2000" b="1">
                <a:solidFill>
                  <a:schemeClr val="bg1"/>
                </a:solidFill>
                <a:latin typeface="+mj-lt"/>
              </a:rPr>
              <a:t>Dòng hồi tưởng của nhân vật “tôi” trong những ngày đầu đến trường. Những kỉ niệm trong sáng của tuổi học trò nhất là buổi tựu trường đầu tiên thường được ghi nhớ mãi</a:t>
            </a:r>
            <a:endParaRPr lang="en-US" sz="2000" b="1">
              <a:solidFill>
                <a:schemeClr val="bg1"/>
              </a:solidFill>
              <a:latin typeface="+mj-lt"/>
            </a:endParaRPr>
          </a:p>
        </p:txBody>
      </p:sp>
      <p:pic>
        <p:nvPicPr>
          <p:cNvPr id="26" name="Picture 8" descr="Toi  di hoc">
            <a:extLst>
              <a:ext uri="{FF2B5EF4-FFF2-40B4-BE49-F238E27FC236}">
                <a16:creationId xmlns:a16="http://schemas.microsoft.com/office/drawing/2014/main" xmlns="" id="{F4D4C071-A299-4756-B38B-7CF8C1FE5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298" y="15355"/>
            <a:ext cx="7676309" cy="49685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26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grpSp>
        <p:nvGrpSpPr>
          <p:cNvPr id="3" name="组合 92"/>
          <p:cNvGrpSpPr/>
          <p:nvPr/>
        </p:nvGrpSpPr>
        <p:grpSpPr>
          <a:xfrm rot="5400000">
            <a:off x="1570165" y="-1534670"/>
            <a:ext cx="603067" cy="3672408"/>
            <a:chOff x="5993390" y="3795886"/>
            <a:chExt cx="698490" cy="1347614"/>
          </a:xfrm>
          <a:solidFill>
            <a:schemeClr val="accent1"/>
          </a:solidFill>
        </p:grpSpPr>
        <p:sp>
          <p:nvSpPr>
            <p:cNvPr id="4"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5"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6" name="TextBox 5"/>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III. TỔNG KẾT</a:t>
            </a:r>
            <a:endParaRPr lang="en-US" sz="2000" b="1">
              <a:solidFill>
                <a:schemeClr val="bg1"/>
              </a:solidFill>
              <a:latin typeface="Times New Roman" pitchFamily="18" charset="0"/>
              <a:cs typeface="Times New Roman" pitchFamily="18" charset="0"/>
            </a:endParaRPr>
          </a:p>
        </p:txBody>
      </p:sp>
      <p:sp>
        <p:nvSpPr>
          <p:cNvPr id="7" name="矩形 7"/>
          <p:cNvSpPr/>
          <p:nvPr/>
        </p:nvSpPr>
        <p:spPr>
          <a:xfrm rot="9205952">
            <a:off x="3698028" y="2676129"/>
            <a:ext cx="1684862" cy="187315"/>
          </a:xfrm>
          <a:prstGeom prst="rect">
            <a:avLst/>
          </a:prstGeom>
          <a:gradFill>
            <a:gsLst>
              <a:gs pos="0">
                <a:srgbClr val="C72319"/>
              </a:gs>
              <a:gs pos="100000">
                <a:srgbClr val="F34347"/>
              </a:gs>
            </a:gsLst>
            <a:lin ang="5400000" scaled="1"/>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C00000"/>
              </a:solidFill>
              <a:latin typeface="微软雅黑" panose="020B0503020204020204" pitchFamily="34" charset="-122"/>
            </a:endParaRPr>
          </a:p>
        </p:txBody>
      </p:sp>
      <p:sp>
        <p:nvSpPr>
          <p:cNvPr id="8" name="矩形 8"/>
          <p:cNvSpPr/>
          <p:nvPr/>
        </p:nvSpPr>
        <p:spPr>
          <a:xfrm rot="2256138">
            <a:off x="3490362" y="3570569"/>
            <a:ext cx="1904407" cy="175448"/>
          </a:xfrm>
          <a:prstGeom prst="rect">
            <a:avLst/>
          </a:prstGeom>
          <a:gradFill>
            <a:gsLst>
              <a:gs pos="0">
                <a:srgbClr val="026C68"/>
              </a:gs>
              <a:gs pos="100000">
                <a:srgbClr val="059188"/>
              </a:gs>
            </a:gsLst>
            <a:lin ang="5400000" scaled="1"/>
          </a:gradFill>
          <a:ln>
            <a:noFill/>
          </a:ln>
          <a:effectLst>
            <a:innerShdw blurRad="508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C00000"/>
              </a:solidFill>
              <a:latin typeface="微软雅黑" panose="020B0503020204020204" pitchFamily="34" charset="-122"/>
            </a:endParaRPr>
          </a:p>
        </p:txBody>
      </p:sp>
      <p:sp>
        <p:nvSpPr>
          <p:cNvPr id="9" name="矩形 9"/>
          <p:cNvSpPr/>
          <p:nvPr/>
        </p:nvSpPr>
        <p:spPr>
          <a:xfrm rot="2256138">
            <a:off x="3490362" y="1672376"/>
            <a:ext cx="1904407" cy="175448"/>
          </a:xfrm>
          <a:prstGeom prst="rect">
            <a:avLst/>
          </a:prstGeom>
          <a:gradFill>
            <a:gsLst>
              <a:gs pos="0">
                <a:srgbClr val="DC4A1B"/>
              </a:gs>
              <a:gs pos="100000">
                <a:srgbClr val="F66C47"/>
              </a:gs>
            </a:gsLst>
            <a:lin ang="5400000" scaled="1"/>
          </a:gradFill>
          <a:ln>
            <a:no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C00000"/>
              </a:solidFill>
              <a:latin typeface="微软雅黑" panose="020B0503020204020204" pitchFamily="34" charset="-122"/>
            </a:endParaRPr>
          </a:p>
        </p:txBody>
      </p:sp>
      <p:grpSp>
        <p:nvGrpSpPr>
          <p:cNvPr id="10" name="组合 10"/>
          <p:cNvGrpSpPr/>
          <p:nvPr/>
        </p:nvGrpSpPr>
        <p:grpSpPr>
          <a:xfrm>
            <a:off x="3456384" y="920105"/>
            <a:ext cx="717759" cy="576907"/>
            <a:chOff x="4609713" y="938201"/>
            <a:chExt cx="957262" cy="769410"/>
          </a:xfrm>
        </p:grpSpPr>
        <p:grpSp>
          <p:nvGrpSpPr>
            <p:cNvPr id="11" name="组合 11"/>
            <p:cNvGrpSpPr/>
            <p:nvPr/>
          </p:nvGrpSpPr>
          <p:grpSpPr>
            <a:xfrm>
              <a:off x="4609713" y="938201"/>
              <a:ext cx="769410" cy="769410"/>
              <a:chOff x="1273629" y="1224643"/>
              <a:chExt cx="2171700" cy="2171700"/>
            </a:xfrm>
          </p:grpSpPr>
          <p:sp>
            <p:nvSpPr>
              <p:cNvPr id="13" name="圆角矩形 13"/>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F66C47"/>
                  </a:solidFill>
                  <a:latin typeface="微软雅黑" panose="020B0503020204020204" pitchFamily="34" charset="-122"/>
                </a:endParaRPr>
              </a:p>
            </p:txBody>
          </p:sp>
          <p:sp>
            <p:nvSpPr>
              <p:cNvPr id="14" name="圆角矩形 14"/>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F66C47"/>
                  </a:solidFill>
                  <a:latin typeface="微软雅黑" panose="020B0503020204020204" pitchFamily="34" charset="-122"/>
                </a:endParaRPr>
              </a:p>
            </p:txBody>
          </p:sp>
        </p:grpSp>
        <p:sp>
          <p:nvSpPr>
            <p:cNvPr id="12" name="文本框 23"/>
            <p:cNvSpPr txBox="1"/>
            <p:nvPr/>
          </p:nvSpPr>
          <p:spPr>
            <a:xfrm>
              <a:off x="4658606" y="1029291"/>
              <a:ext cx="908369" cy="615543"/>
            </a:xfrm>
            <a:prstGeom prst="rect">
              <a:avLst/>
            </a:prstGeom>
            <a:noFill/>
          </p:spPr>
          <p:txBody>
            <a:bodyPr wrap="square" rtlCol="0">
              <a:spAutoFit/>
            </a:bodyPr>
            <a:lstStyle/>
            <a:p>
              <a:r>
                <a:rPr lang="en-US" altLang="zh-CN" sz="2399" dirty="0">
                  <a:solidFill>
                    <a:srgbClr val="F66C47"/>
                  </a:solidFill>
                  <a:latin typeface="微软雅黑" panose="020B0503020204020204" pitchFamily="34" charset="-122"/>
                  <a:cs typeface="Aharoni" panose="02010803020104030203" pitchFamily="2" charset="-79"/>
                </a:rPr>
                <a:t>01</a:t>
              </a:r>
              <a:endParaRPr lang="zh-CN" altLang="en-US" sz="2399" dirty="0">
                <a:solidFill>
                  <a:srgbClr val="F66C47"/>
                </a:solidFill>
                <a:latin typeface="微软雅黑" panose="020B0503020204020204" pitchFamily="34" charset="-122"/>
                <a:cs typeface="Aharoni" panose="02010803020104030203" pitchFamily="2" charset="-79"/>
              </a:endParaRPr>
            </a:p>
          </p:txBody>
        </p:sp>
      </p:grpSp>
      <p:grpSp>
        <p:nvGrpSpPr>
          <p:cNvPr id="15" name="组合 15"/>
          <p:cNvGrpSpPr/>
          <p:nvPr/>
        </p:nvGrpSpPr>
        <p:grpSpPr>
          <a:xfrm>
            <a:off x="4963012" y="1990257"/>
            <a:ext cx="632988" cy="576907"/>
            <a:chOff x="6619070" y="2365442"/>
            <a:chExt cx="844204" cy="769410"/>
          </a:xfrm>
        </p:grpSpPr>
        <p:grpSp>
          <p:nvGrpSpPr>
            <p:cNvPr id="16" name="组合 16"/>
            <p:cNvGrpSpPr/>
            <p:nvPr/>
          </p:nvGrpSpPr>
          <p:grpSpPr>
            <a:xfrm>
              <a:off x="6619070" y="2365442"/>
              <a:ext cx="769410" cy="769410"/>
              <a:chOff x="1273629" y="1224643"/>
              <a:chExt cx="2171700" cy="2171700"/>
            </a:xfrm>
          </p:grpSpPr>
          <p:sp>
            <p:nvSpPr>
              <p:cNvPr id="18" name="圆角矩形 18"/>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F34347"/>
                  </a:solidFill>
                  <a:latin typeface="微软雅黑" panose="020B0503020204020204" pitchFamily="34" charset="-122"/>
                </a:endParaRPr>
              </a:p>
            </p:txBody>
          </p:sp>
          <p:sp>
            <p:nvSpPr>
              <p:cNvPr id="19" name="圆角矩形 19"/>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F34347"/>
                  </a:solidFill>
                  <a:latin typeface="微软雅黑" panose="020B0503020204020204" pitchFamily="34" charset="-122"/>
                </a:endParaRPr>
              </a:p>
            </p:txBody>
          </p:sp>
        </p:grpSp>
        <p:sp>
          <p:nvSpPr>
            <p:cNvPr id="17" name="文本框 24"/>
            <p:cNvSpPr txBox="1"/>
            <p:nvPr/>
          </p:nvSpPr>
          <p:spPr>
            <a:xfrm>
              <a:off x="6662164" y="2400633"/>
              <a:ext cx="801110" cy="615543"/>
            </a:xfrm>
            <a:prstGeom prst="rect">
              <a:avLst/>
            </a:prstGeom>
            <a:noFill/>
          </p:spPr>
          <p:txBody>
            <a:bodyPr wrap="square" rtlCol="0">
              <a:spAutoFit/>
            </a:bodyPr>
            <a:lstStyle/>
            <a:p>
              <a:r>
                <a:rPr lang="en-US" altLang="zh-CN" sz="2399" dirty="0">
                  <a:solidFill>
                    <a:srgbClr val="F34347"/>
                  </a:solidFill>
                  <a:latin typeface="微软雅黑" panose="020B0503020204020204" pitchFamily="34" charset="-122"/>
                  <a:cs typeface="Aharoni" panose="02010803020104030203" pitchFamily="2" charset="-79"/>
                </a:rPr>
                <a:t>02</a:t>
              </a:r>
              <a:endParaRPr lang="zh-CN" altLang="en-US" sz="2399" dirty="0">
                <a:solidFill>
                  <a:srgbClr val="F34347"/>
                </a:solidFill>
                <a:latin typeface="微软雅黑" panose="020B0503020204020204" pitchFamily="34" charset="-122"/>
                <a:cs typeface="Aharoni" panose="02010803020104030203" pitchFamily="2" charset="-79"/>
              </a:endParaRPr>
            </a:p>
          </p:txBody>
        </p:sp>
      </p:grpSp>
      <p:grpSp>
        <p:nvGrpSpPr>
          <p:cNvPr id="20" name="组合 20"/>
          <p:cNvGrpSpPr/>
          <p:nvPr/>
        </p:nvGrpSpPr>
        <p:grpSpPr>
          <a:xfrm>
            <a:off x="3456383" y="2938879"/>
            <a:ext cx="739136" cy="576907"/>
            <a:chOff x="4609713" y="3630601"/>
            <a:chExt cx="985772" cy="769410"/>
          </a:xfrm>
        </p:grpSpPr>
        <p:grpSp>
          <p:nvGrpSpPr>
            <p:cNvPr id="21" name="组合 21"/>
            <p:cNvGrpSpPr/>
            <p:nvPr/>
          </p:nvGrpSpPr>
          <p:grpSpPr>
            <a:xfrm>
              <a:off x="4609713" y="3630601"/>
              <a:ext cx="769410" cy="769410"/>
              <a:chOff x="1273629" y="1224643"/>
              <a:chExt cx="2171700" cy="2171700"/>
            </a:xfrm>
          </p:grpSpPr>
          <p:sp>
            <p:nvSpPr>
              <p:cNvPr id="23" name="圆角矩形 23"/>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059188"/>
                  </a:solidFill>
                  <a:latin typeface="微软雅黑" panose="020B0503020204020204" pitchFamily="34" charset="-122"/>
                </a:endParaRPr>
              </a:p>
            </p:txBody>
          </p:sp>
          <p:sp>
            <p:nvSpPr>
              <p:cNvPr id="24" name="圆角矩形 24"/>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059188"/>
                  </a:solidFill>
                  <a:latin typeface="微软雅黑" panose="020B0503020204020204" pitchFamily="34" charset="-122"/>
                </a:endParaRPr>
              </a:p>
            </p:txBody>
          </p:sp>
        </p:grpSp>
        <p:sp>
          <p:nvSpPr>
            <p:cNvPr id="22" name="文本框 25"/>
            <p:cNvSpPr txBox="1"/>
            <p:nvPr/>
          </p:nvSpPr>
          <p:spPr>
            <a:xfrm>
              <a:off x="4658607" y="3707533"/>
              <a:ext cx="936878" cy="615543"/>
            </a:xfrm>
            <a:prstGeom prst="rect">
              <a:avLst/>
            </a:prstGeom>
            <a:noFill/>
          </p:spPr>
          <p:txBody>
            <a:bodyPr wrap="square" rtlCol="0">
              <a:spAutoFit/>
            </a:bodyPr>
            <a:lstStyle/>
            <a:p>
              <a:r>
                <a:rPr lang="en-US" altLang="zh-CN" sz="2399" dirty="0">
                  <a:solidFill>
                    <a:srgbClr val="059188"/>
                  </a:solidFill>
                  <a:latin typeface="微软雅黑" panose="020B0503020204020204" pitchFamily="34" charset="-122"/>
                  <a:cs typeface="Aharoni" panose="02010803020104030203" pitchFamily="2" charset="-79"/>
                </a:rPr>
                <a:t>03</a:t>
              </a:r>
              <a:endParaRPr lang="zh-CN" altLang="en-US" sz="2399" dirty="0">
                <a:solidFill>
                  <a:srgbClr val="059188"/>
                </a:solidFill>
                <a:latin typeface="微软雅黑" panose="020B0503020204020204" pitchFamily="34" charset="-122"/>
                <a:cs typeface="Aharoni" panose="02010803020104030203" pitchFamily="2" charset="-79"/>
              </a:endParaRPr>
            </a:p>
          </p:txBody>
        </p:sp>
      </p:grpSp>
      <p:grpSp>
        <p:nvGrpSpPr>
          <p:cNvPr id="25" name="组合 25"/>
          <p:cNvGrpSpPr/>
          <p:nvPr/>
        </p:nvGrpSpPr>
        <p:grpSpPr>
          <a:xfrm>
            <a:off x="4961453" y="3881609"/>
            <a:ext cx="591042" cy="576907"/>
            <a:chOff x="6616997" y="4887901"/>
            <a:chExt cx="788262" cy="769410"/>
          </a:xfrm>
        </p:grpSpPr>
        <p:grpSp>
          <p:nvGrpSpPr>
            <p:cNvPr id="26" name="组合 26"/>
            <p:cNvGrpSpPr/>
            <p:nvPr/>
          </p:nvGrpSpPr>
          <p:grpSpPr>
            <a:xfrm>
              <a:off x="6616997" y="4887901"/>
              <a:ext cx="769410" cy="769410"/>
              <a:chOff x="1273629" y="1224643"/>
              <a:chExt cx="2171700" cy="2171700"/>
            </a:xfrm>
          </p:grpSpPr>
          <p:sp>
            <p:nvSpPr>
              <p:cNvPr id="28" name="圆角矩形 28"/>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037A9B"/>
                  </a:solidFill>
                  <a:latin typeface="微软雅黑" panose="020B0503020204020204" pitchFamily="34" charset="-122"/>
                </a:endParaRPr>
              </a:p>
            </p:txBody>
          </p:sp>
          <p:sp>
            <p:nvSpPr>
              <p:cNvPr id="29" name="圆角矩形 29"/>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037A9B"/>
                  </a:solidFill>
                  <a:latin typeface="微软雅黑" panose="020B0503020204020204" pitchFamily="34" charset="-122"/>
                </a:endParaRPr>
              </a:p>
            </p:txBody>
          </p:sp>
        </p:grpSp>
        <p:sp>
          <p:nvSpPr>
            <p:cNvPr id="27" name="文本框 26"/>
            <p:cNvSpPr txBox="1"/>
            <p:nvPr/>
          </p:nvSpPr>
          <p:spPr>
            <a:xfrm>
              <a:off x="6636249" y="4941452"/>
              <a:ext cx="769010" cy="615543"/>
            </a:xfrm>
            <a:prstGeom prst="rect">
              <a:avLst/>
            </a:prstGeom>
            <a:noFill/>
          </p:spPr>
          <p:txBody>
            <a:bodyPr wrap="square" rtlCol="0">
              <a:spAutoFit/>
            </a:bodyPr>
            <a:lstStyle/>
            <a:p>
              <a:r>
                <a:rPr lang="en-US" altLang="zh-CN" sz="2399" dirty="0">
                  <a:solidFill>
                    <a:srgbClr val="037A9B"/>
                  </a:solidFill>
                  <a:latin typeface="微软雅黑" panose="020B0503020204020204" pitchFamily="34" charset="-122"/>
                  <a:cs typeface="Aharoni" panose="02010803020104030203" pitchFamily="2" charset="-79"/>
                </a:rPr>
                <a:t>04</a:t>
              </a:r>
              <a:endParaRPr lang="zh-CN" altLang="en-US" sz="2399" dirty="0">
                <a:solidFill>
                  <a:srgbClr val="037A9B"/>
                </a:solidFill>
                <a:latin typeface="微软雅黑" panose="020B0503020204020204" pitchFamily="34" charset="-122"/>
                <a:cs typeface="Aharoni" panose="02010803020104030203" pitchFamily="2" charset="-79"/>
              </a:endParaRPr>
            </a:p>
          </p:txBody>
        </p:sp>
      </p:grpSp>
      <p:grpSp>
        <p:nvGrpSpPr>
          <p:cNvPr id="30" name="组合 30"/>
          <p:cNvGrpSpPr/>
          <p:nvPr/>
        </p:nvGrpSpPr>
        <p:grpSpPr>
          <a:xfrm>
            <a:off x="1388973" y="1660970"/>
            <a:ext cx="2988538" cy="920487"/>
            <a:chOff x="1852445" y="1926278"/>
            <a:chExt cx="3985755" cy="1227635"/>
          </a:xfrm>
        </p:grpSpPr>
        <p:sp>
          <p:nvSpPr>
            <p:cNvPr id="31" name="任意多边形 31"/>
            <p:cNvSpPr/>
            <p:nvPr/>
          </p:nvSpPr>
          <p:spPr>
            <a:xfrm>
              <a:off x="1852445" y="1926278"/>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2" name="椭圆 32"/>
            <p:cNvSpPr/>
            <p:nvPr/>
          </p:nvSpPr>
          <p:spPr>
            <a:xfrm>
              <a:off x="5702241" y="3017954"/>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pSp>
      <p:grpSp>
        <p:nvGrpSpPr>
          <p:cNvPr id="33" name="组合 33"/>
          <p:cNvGrpSpPr/>
          <p:nvPr/>
        </p:nvGrpSpPr>
        <p:grpSpPr>
          <a:xfrm>
            <a:off x="1388973" y="3552505"/>
            <a:ext cx="2988538" cy="920487"/>
            <a:chOff x="1852445" y="4448982"/>
            <a:chExt cx="3985755" cy="1227635"/>
          </a:xfrm>
        </p:grpSpPr>
        <p:sp>
          <p:nvSpPr>
            <p:cNvPr id="34" name="任意多边形 34"/>
            <p:cNvSpPr/>
            <p:nvPr/>
          </p:nvSpPr>
          <p:spPr>
            <a:xfrm>
              <a:off x="1852445" y="4448982"/>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5" name="椭圆 35"/>
            <p:cNvSpPr/>
            <p:nvPr/>
          </p:nvSpPr>
          <p:spPr>
            <a:xfrm>
              <a:off x="5702241" y="5540658"/>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pSp>
      <p:grpSp>
        <p:nvGrpSpPr>
          <p:cNvPr id="36" name="组合 36"/>
          <p:cNvGrpSpPr/>
          <p:nvPr/>
        </p:nvGrpSpPr>
        <p:grpSpPr>
          <a:xfrm>
            <a:off x="4681721" y="2970225"/>
            <a:ext cx="3183881" cy="951537"/>
            <a:chOff x="6243920" y="3672406"/>
            <a:chExt cx="4246280" cy="1269047"/>
          </a:xfrm>
        </p:grpSpPr>
        <p:sp>
          <p:nvSpPr>
            <p:cNvPr id="37" name="任意多边形 37"/>
            <p:cNvSpPr/>
            <p:nvPr/>
          </p:nvSpPr>
          <p:spPr>
            <a:xfrm flipV="1">
              <a:off x="6286500" y="3734953"/>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8" name="椭圆 38"/>
            <p:cNvSpPr/>
            <p:nvPr/>
          </p:nvSpPr>
          <p:spPr>
            <a:xfrm>
              <a:off x="6243920" y="3672406"/>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pSp>
      <p:grpSp>
        <p:nvGrpSpPr>
          <p:cNvPr id="39" name="组合 39"/>
          <p:cNvGrpSpPr/>
          <p:nvPr/>
        </p:nvGrpSpPr>
        <p:grpSpPr>
          <a:xfrm>
            <a:off x="4681721" y="1045792"/>
            <a:ext cx="3183881" cy="951537"/>
            <a:chOff x="6243920" y="1105827"/>
            <a:chExt cx="4246280" cy="1269047"/>
          </a:xfrm>
        </p:grpSpPr>
        <p:sp>
          <p:nvSpPr>
            <p:cNvPr id="40" name="任意多边形 40"/>
            <p:cNvSpPr/>
            <p:nvPr/>
          </p:nvSpPr>
          <p:spPr>
            <a:xfrm flipV="1">
              <a:off x="6286500" y="1168374"/>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41" name="椭圆 41"/>
            <p:cNvSpPr/>
            <p:nvPr/>
          </p:nvSpPr>
          <p:spPr>
            <a:xfrm>
              <a:off x="6243920" y="1105827"/>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pSp>
      <p:sp>
        <p:nvSpPr>
          <p:cNvPr id="42" name="圆角矩形 11"/>
          <p:cNvSpPr/>
          <p:nvPr/>
        </p:nvSpPr>
        <p:spPr>
          <a:xfrm>
            <a:off x="3782025" y="-20538"/>
            <a:ext cx="3027274" cy="779079"/>
          </a:xfrm>
          <a:prstGeom prst="roundRect">
            <a:avLst>
              <a:gd name="adj" fmla="val 11271"/>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3200" b="1" smtClean="0">
                <a:latin typeface="Chiller" pitchFamily="82" charset="0"/>
                <a:cs typeface="Times New Roman" pitchFamily="18" charset="0"/>
              </a:rPr>
              <a:t>Nghệ thuật</a:t>
            </a:r>
            <a:endParaRPr lang="zh-CN" altLang="en-US" sz="3200" b="1" dirty="0">
              <a:latin typeface="Chiller" pitchFamily="82" charset="0"/>
              <a:cs typeface="Times New Roman" pitchFamily="18" charset="0"/>
            </a:endParaRPr>
          </a:p>
        </p:txBody>
      </p:sp>
      <p:sp>
        <p:nvSpPr>
          <p:cNvPr id="43" name="Rectangle 42"/>
          <p:cNvSpPr/>
          <p:nvPr/>
        </p:nvSpPr>
        <p:spPr>
          <a:xfrm>
            <a:off x="5747272" y="1155019"/>
            <a:ext cx="2627642" cy="707886"/>
          </a:xfrm>
          <a:prstGeom prst="rect">
            <a:avLst/>
          </a:prstGeom>
        </p:spPr>
        <p:txBody>
          <a:bodyPr wrap="none">
            <a:spAutoFit/>
          </a:bodyPr>
          <a:lstStyle/>
          <a:p>
            <a:r>
              <a:rPr lang="en-US" sz="2000" b="1">
                <a:latin typeface="Times New Roman" pitchFamily="18" charset="0"/>
                <a:cs typeface="Times New Roman" pitchFamily="18" charset="0"/>
              </a:rPr>
              <a:t>Tự sự xen lẫn miêu tả </a:t>
            </a:r>
            <a:endParaRPr lang="en-US" sz="2000" b="1" smtClean="0">
              <a:latin typeface="Times New Roman" pitchFamily="18" charset="0"/>
              <a:cs typeface="Times New Roman" pitchFamily="18" charset="0"/>
            </a:endParaRPr>
          </a:p>
          <a:p>
            <a:r>
              <a:rPr lang="en-US" sz="2000" b="1" smtClean="0">
                <a:latin typeface="Times New Roman" pitchFamily="18" charset="0"/>
                <a:cs typeface="Times New Roman" pitchFamily="18" charset="0"/>
              </a:rPr>
              <a:t>và </a:t>
            </a:r>
            <a:r>
              <a:rPr lang="en-US" sz="2000" b="1">
                <a:latin typeface="Times New Roman" pitchFamily="18" charset="0"/>
                <a:cs typeface="Times New Roman" pitchFamily="18" charset="0"/>
              </a:rPr>
              <a:t>biểu cảm</a:t>
            </a:r>
          </a:p>
        </p:txBody>
      </p:sp>
      <p:sp>
        <p:nvSpPr>
          <p:cNvPr id="44" name="Rectangle 43"/>
          <p:cNvSpPr/>
          <p:nvPr/>
        </p:nvSpPr>
        <p:spPr>
          <a:xfrm>
            <a:off x="660853" y="784324"/>
            <a:ext cx="2759019" cy="923330"/>
          </a:xfrm>
          <a:prstGeom prst="rect">
            <a:avLst/>
          </a:prstGeom>
        </p:spPr>
        <p:txBody>
          <a:bodyPr wrap="square">
            <a:spAutoFit/>
          </a:bodyPr>
          <a:lstStyle/>
          <a:p>
            <a:r>
              <a:rPr lang="vi-VN" b="1">
                <a:latin typeface="Times New Roman" pitchFamily="18" charset="0"/>
                <a:cs typeface="Times New Roman" pitchFamily="18" charset="0"/>
              </a:rPr>
              <a:t>Miêu tả tinh tế, chân thực diễn biến tâm trạng của ngày đầu tiên đi học.</a:t>
            </a:r>
          </a:p>
        </p:txBody>
      </p:sp>
      <p:sp>
        <p:nvSpPr>
          <p:cNvPr id="45" name="Rectangle 44"/>
          <p:cNvSpPr/>
          <p:nvPr/>
        </p:nvSpPr>
        <p:spPr>
          <a:xfrm>
            <a:off x="5833336" y="2421031"/>
            <a:ext cx="2987136" cy="1477328"/>
          </a:xfrm>
          <a:prstGeom prst="rect">
            <a:avLst/>
          </a:prstGeom>
        </p:spPr>
        <p:txBody>
          <a:bodyPr wrap="square">
            <a:spAutoFit/>
          </a:bodyPr>
          <a:lstStyle/>
          <a:p>
            <a:r>
              <a:rPr lang="vi-VN" b="1">
                <a:latin typeface="+mj-lt"/>
              </a:rPr>
              <a:t>Sử dụng ngôn ngữ giàu yếu tố biểu cảm, hình ảnh so sánh độc đáo, ghi lại dòng hồi tưởng, liên tưởng của nhân vật “ Tôi”</a:t>
            </a:r>
          </a:p>
        </p:txBody>
      </p:sp>
      <p:sp>
        <p:nvSpPr>
          <p:cNvPr id="46" name="Rectangle 45"/>
          <p:cNvSpPr/>
          <p:nvPr/>
        </p:nvSpPr>
        <p:spPr>
          <a:xfrm>
            <a:off x="1195078" y="2673397"/>
            <a:ext cx="2052729" cy="646331"/>
          </a:xfrm>
          <a:prstGeom prst="rect">
            <a:avLst/>
          </a:prstGeom>
        </p:spPr>
        <p:txBody>
          <a:bodyPr wrap="square">
            <a:spAutoFit/>
          </a:bodyPr>
          <a:lstStyle/>
          <a:p>
            <a:r>
              <a:rPr lang="vi-VN" b="1">
                <a:latin typeface="+mj-lt"/>
              </a:rPr>
              <a:t>Giọng điệu trữ tình trong sáng.</a:t>
            </a:r>
          </a:p>
        </p:txBody>
      </p:sp>
    </p:spTree>
    <p:extLst>
      <p:ext uri="{BB962C8B-B14F-4D97-AF65-F5344CB8AC3E}">
        <p14:creationId xmlns:p14="http://schemas.microsoft.com/office/powerpoint/2010/main" val="20607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2000"/>
                                        <p:tgtEl>
                                          <p:spTgt spid="3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par>
                                <p:cTn id="30" presetID="21" presetClass="entr" presetSubtype="1"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heel(1)">
                                      <p:cBhvr>
                                        <p:cTn id="32" dur="2000"/>
                                        <p:tgtEl>
                                          <p:spTgt spid="30"/>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heel(1)">
                                      <p:cBhvr>
                                        <p:cTn id="35" dur="20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heel(1)">
                                      <p:cBhvr>
                                        <p:cTn id="40" dur="2000"/>
                                        <p:tgtEl>
                                          <p:spTgt spid="20"/>
                                        </p:tgtEl>
                                      </p:cBhvr>
                                    </p:animEffect>
                                  </p:childTnLst>
                                </p:cTn>
                              </p:par>
                              <p:par>
                                <p:cTn id="41" presetID="21" presetClass="entr" presetSubtype="1"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heel(1)">
                                      <p:cBhvr>
                                        <p:cTn id="43" dur="2000"/>
                                        <p:tgtEl>
                                          <p:spTgt spid="3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heel(1)">
                                      <p:cBhvr>
                                        <p:cTn id="46" dur="20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par>
                                <p:cTn id="52" presetID="16" presetClass="entr" presetSubtype="21"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arn(inVertical)">
                                      <p:cBhvr>
                                        <p:cTn id="54" dur="500"/>
                                        <p:tgtEl>
                                          <p:spTgt spid="25"/>
                                        </p:tgtEl>
                                      </p:cBhvr>
                                    </p:animEffect>
                                  </p:childTnLst>
                                </p:cTn>
                              </p:par>
                              <p:par>
                                <p:cTn id="55" presetID="16" presetClass="entr" presetSubtype="21"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arn(inVertical)">
                                      <p:cBhvr>
                                        <p:cTn id="6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42" grpId="0" animBg="1"/>
      <p:bldP spid="43" grpId="0"/>
      <p:bldP spid="44"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pic>
        <p:nvPicPr>
          <p:cNvPr id="21528" name="Picture 24">
            <a:extLst>
              <a:ext uri="{FF2B5EF4-FFF2-40B4-BE49-F238E27FC236}">
                <a16:creationId xmlns:a16="http://schemas.microsoft.com/office/drawing/2014/main" xmlns="" id="{7B102127-D03A-4479-8CAE-3C5CF73911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118" y="2798190"/>
            <a:ext cx="897111" cy="1293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3" name="Picture 19" descr="Cover">
            <a:extLst>
              <a:ext uri="{FF2B5EF4-FFF2-40B4-BE49-F238E27FC236}">
                <a16:creationId xmlns:a16="http://schemas.microsoft.com/office/drawing/2014/main" xmlns="" id="{EF550942-A1AF-4EA7-ADAE-E6C405C0F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527" y="3806190"/>
            <a:ext cx="3024665" cy="1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a:extLst>
              <a:ext uri="{FF2B5EF4-FFF2-40B4-BE49-F238E27FC236}">
                <a16:creationId xmlns:a16="http://schemas.microsoft.com/office/drawing/2014/main" xmlns="" id="{5EAC1A89-D198-4340-A7C5-64F13925C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27" y="2570322"/>
            <a:ext cx="3147537" cy="137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a:extLst>
              <a:ext uri="{FF2B5EF4-FFF2-40B4-BE49-F238E27FC236}">
                <a16:creationId xmlns:a16="http://schemas.microsoft.com/office/drawing/2014/main" xmlns="" id="{B3B97D7F-3604-494D-B3E9-5F6ECBD0F3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6544" y="2348057"/>
            <a:ext cx="1634490" cy="19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a:extLst>
              <a:ext uri="{FF2B5EF4-FFF2-40B4-BE49-F238E27FC236}">
                <a16:creationId xmlns:a16="http://schemas.microsoft.com/office/drawing/2014/main" xmlns="" id="{973851C3-F26F-4FF4-A564-9937A2E537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941"/>
          <a:stretch/>
        </p:blipFill>
        <p:spPr bwMode="auto">
          <a:xfrm>
            <a:off x="1052690" y="1181766"/>
            <a:ext cx="2541746" cy="12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a:extLst>
              <a:ext uri="{FF2B5EF4-FFF2-40B4-BE49-F238E27FC236}">
                <a16:creationId xmlns:a16="http://schemas.microsoft.com/office/drawing/2014/main" xmlns="" id="{946B1B26-518B-4EE7-AB42-C122D88C1C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927" y="893063"/>
            <a:ext cx="2643188" cy="82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a:extLst>
              <a:ext uri="{FF2B5EF4-FFF2-40B4-BE49-F238E27FC236}">
                <a16:creationId xmlns:a16="http://schemas.microsoft.com/office/drawing/2014/main" xmlns="" id="{2B605714-5502-4CF0-826F-5D0E518C55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6226" y="54894"/>
            <a:ext cx="273891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a:extLst>
              <a:ext uri="{FF2B5EF4-FFF2-40B4-BE49-F238E27FC236}">
                <a16:creationId xmlns:a16="http://schemas.microsoft.com/office/drawing/2014/main" xmlns="" id="{83680E4F-FE50-475C-AB8C-22FABF8331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7192" y="969502"/>
            <a:ext cx="1403033"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a:extLst>
              <a:ext uri="{FF2B5EF4-FFF2-40B4-BE49-F238E27FC236}">
                <a16:creationId xmlns:a16="http://schemas.microsoft.com/office/drawing/2014/main" xmlns="" id="{F4EF1F6F-1E0D-4BF6-9D0A-7C942E40E4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5614" y="4217670"/>
            <a:ext cx="2674620" cy="101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a:extLst>
              <a:ext uri="{FF2B5EF4-FFF2-40B4-BE49-F238E27FC236}">
                <a16:creationId xmlns:a16="http://schemas.microsoft.com/office/drawing/2014/main" xmlns="" id="{B5C13F13-287C-4585-B42F-3EA6C79E35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7036" y="3244692"/>
            <a:ext cx="2596038" cy="11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a:extLst>
              <a:ext uri="{FF2B5EF4-FFF2-40B4-BE49-F238E27FC236}">
                <a16:creationId xmlns:a16="http://schemas.microsoft.com/office/drawing/2014/main" xmlns="" id="{CABA0066-C45A-4A61-BCB7-48AC1E314E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4169" y="2553177"/>
            <a:ext cx="2404586" cy="187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a:extLst>
              <a:ext uri="{FF2B5EF4-FFF2-40B4-BE49-F238E27FC236}">
                <a16:creationId xmlns:a16="http://schemas.microsoft.com/office/drawing/2014/main" xmlns="" id="{8A72A565-2190-40CF-AD01-5A89621F88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5444" y="2392395"/>
            <a:ext cx="1440180" cy="223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a:extLst>
              <a:ext uri="{FF2B5EF4-FFF2-40B4-BE49-F238E27FC236}">
                <a16:creationId xmlns:a16="http://schemas.microsoft.com/office/drawing/2014/main" xmlns="" id="{569B6343-73C0-4753-BB96-D0EB8AE6637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09266" y="1171954"/>
            <a:ext cx="2613185" cy="130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a:extLst>
              <a:ext uri="{FF2B5EF4-FFF2-40B4-BE49-F238E27FC236}">
                <a16:creationId xmlns:a16="http://schemas.microsoft.com/office/drawing/2014/main" xmlns="" id="{ECDB37D0-0B82-4E90-9A94-A0D7A43F94F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5613" y="744379"/>
            <a:ext cx="2490311" cy="73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a:extLst>
              <a:ext uri="{FF2B5EF4-FFF2-40B4-BE49-F238E27FC236}">
                <a16:creationId xmlns:a16="http://schemas.microsoft.com/office/drawing/2014/main" xmlns="" id="{D757C70D-5410-42E6-90C0-A7438AC19C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84175" y="34290"/>
            <a:ext cx="2490312" cy="133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a:extLst>
              <a:ext uri="{FF2B5EF4-FFF2-40B4-BE49-F238E27FC236}">
                <a16:creationId xmlns:a16="http://schemas.microsoft.com/office/drawing/2014/main" xmlns="" id="{C10B3DE3-E0CF-445A-9E55-A03CBE3C1EA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80612" y="1075547"/>
            <a:ext cx="1208723" cy="176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a:extLst>
              <a:ext uri="{FF2B5EF4-FFF2-40B4-BE49-F238E27FC236}">
                <a16:creationId xmlns:a16="http://schemas.microsoft.com/office/drawing/2014/main" xmlns="" id="{DA656D76-3753-4388-B3DD-5F235936E99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14838" y="2185988"/>
            <a:ext cx="932975" cy="85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descr="Hình ảnh có liên quan">
            <a:extLst>
              <a:ext uri="{FF2B5EF4-FFF2-40B4-BE49-F238E27FC236}">
                <a16:creationId xmlns:a16="http://schemas.microsoft.com/office/drawing/2014/main" xmlns="" id="{EEACE164-16F5-4485-AAE2-D801FAC90B6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58228" y="32990"/>
            <a:ext cx="1012445" cy="1108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068" name="AutoShape 23" descr="Kết quả hình ảnh cho Truyện quê mẹ thanh tịnh">
            <a:extLst>
              <a:ext uri="{FF2B5EF4-FFF2-40B4-BE49-F238E27FC236}">
                <a16:creationId xmlns:a16="http://schemas.microsoft.com/office/drawing/2014/main" xmlns="" id="{52F25984-B5EA-4BB6-9102-A98166EA8E19}"/>
              </a:ext>
            </a:extLst>
          </p:cNvPr>
          <p:cNvSpPr>
            <a:spLocks noChangeAspect="1" noChangeArrowheads="1"/>
          </p:cNvSpPr>
          <p:nvPr/>
        </p:nvSpPr>
        <p:spPr bwMode="auto">
          <a:xfrm>
            <a:off x="597218" y="-130016"/>
            <a:ext cx="274320" cy="27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200"/>
          </a:p>
        </p:txBody>
      </p:sp>
    </p:spTree>
    <p:extLst>
      <p:ext uri="{BB962C8B-B14F-4D97-AF65-F5344CB8AC3E}">
        <p14:creationId xmlns:p14="http://schemas.microsoft.com/office/powerpoint/2010/main" val="146524251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par>
                                <p:cTn id="13" presetID="6" presetClass="entr" presetSubtype="16" fill="hold" nodeType="withEffect">
                                  <p:stCondLst>
                                    <p:cond delay="0"/>
                                  </p:stCondLst>
                                  <p:childTnLst>
                                    <p:set>
                                      <p:cBhvr>
                                        <p:cTn id="14" dur="1" fill="hold">
                                          <p:stCondLst>
                                            <p:cond delay="0"/>
                                          </p:stCondLst>
                                        </p:cTn>
                                        <p:tgtEl>
                                          <p:spTgt spid="21525"/>
                                        </p:tgtEl>
                                        <p:attrNameLst>
                                          <p:attrName>style.visibility</p:attrName>
                                        </p:attrNameLst>
                                      </p:cBhvr>
                                      <p:to>
                                        <p:strVal val="visible"/>
                                      </p:to>
                                    </p:set>
                                    <p:animEffect transition="in" filter="circle(in)">
                                      <p:cBhvr>
                                        <p:cTn id="15" dur="2000"/>
                                        <p:tgtEl>
                                          <p:spTgt spid="21525"/>
                                        </p:tgtEl>
                                      </p:cBhvr>
                                    </p:animEffect>
                                  </p:childTnLst>
                                </p:cTn>
                              </p:par>
                            </p:childTnLst>
                          </p:cTn>
                        </p:par>
                        <p:par>
                          <p:cTn id="16" fill="hold" nodeType="afterGroup">
                            <p:stCondLst>
                              <p:cond delay="2000"/>
                            </p:stCondLst>
                            <p:childTnLst>
                              <p:par>
                                <p:cTn id="17" presetID="22" presetClass="entr" presetSubtype="8" fill="hold" nodeType="after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wipe(left)">
                                      <p:cBhvr>
                                        <p:cTn id="19" dur="500"/>
                                        <p:tgtEl>
                                          <p:spTgt spid="21510"/>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wipe(left)">
                                      <p:cBhvr>
                                        <p:cTn id="23" dur="500"/>
                                        <p:tgtEl>
                                          <p:spTgt spid="21511"/>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par>
                                <p:cTn id="33" presetID="6" presetClass="entr" presetSubtype="16" fill="hold" nodeType="withEffect">
                                  <p:stCondLst>
                                    <p:cond delay="0"/>
                                  </p:stCondLst>
                                  <p:childTnLst>
                                    <p:set>
                                      <p:cBhvr>
                                        <p:cTn id="34" dur="1" fill="hold">
                                          <p:stCondLst>
                                            <p:cond delay="0"/>
                                          </p:stCondLst>
                                        </p:cTn>
                                        <p:tgtEl>
                                          <p:spTgt spid="21528"/>
                                        </p:tgtEl>
                                        <p:attrNameLst>
                                          <p:attrName>style.visibility</p:attrName>
                                        </p:attrNameLst>
                                      </p:cBhvr>
                                      <p:to>
                                        <p:strVal val="visible"/>
                                      </p:to>
                                    </p:set>
                                    <p:animEffect transition="in" filter="circle(in)">
                                      <p:cBhvr>
                                        <p:cTn id="35" dur="2000"/>
                                        <p:tgtEl>
                                          <p:spTgt spid="21528"/>
                                        </p:tgtEl>
                                      </p:cBhvr>
                                    </p:animEffect>
                                  </p:childTnLst>
                                </p:cTn>
                              </p:par>
                            </p:childTnLst>
                          </p:cTn>
                        </p:par>
                        <p:par>
                          <p:cTn id="36" fill="hold" nodeType="afterGroup">
                            <p:stCondLst>
                              <p:cond delay="2000"/>
                            </p:stCondLst>
                            <p:childTnLst>
                              <p:par>
                                <p:cTn id="37" presetID="22" presetClass="entr" presetSubtype="8" fill="hold" nodeType="afterEffect">
                                  <p:stCondLst>
                                    <p:cond delay="0"/>
                                  </p:stCondLst>
                                  <p:childTnLst>
                                    <p:set>
                                      <p:cBhvr>
                                        <p:cTn id="38" dur="1" fill="hold">
                                          <p:stCondLst>
                                            <p:cond delay="0"/>
                                          </p:stCondLst>
                                        </p:cTn>
                                        <p:tgtEl>
                                          <p:spTgt spid="21514"/>
                                        </p:tgtEl>
                                        <p:attrNameLst>
                                          <p:attrName>style.visibility</p:attrName>
                                        </p:attrNameLst>
                                      </p:cBhvr>
                                      <p:to>
                                        <p:strVal val="visible"/>
                                      </p:to>
                                    </p:set>
                                    <p:animEffect transition="in" filter="wipe(left)">
                                      <p:cBhvr>
                                        <p:cTn id="39" dur="500"/>
                                        <p:tgtEl>
                                          <p:spTgt spid="21514"/>
                                        </p:tgtEl>
                                      </p:cBhvr>
                                    </p:animEffect>
                                  </p:childTnLst>
                                </p:cTn>
                              </p:par>
                            </p:childTnLst>
                          </p:cTn>
                        </p:par>
                        <p:par>
                          <p:cTn id="40" fill="hold" nodeType="afterGroup">
                            <p:stCondLst>
                              <p:cond delay="2500"/>
                            </p:stCondLst>
                            <p:childTnLst>
                              <p:par>
                                <p:cTn id="41" presetID="22" presetClass="entr" presetSubtype="8" fill="hold" nodeType="afterEffect">
                                  <p:stCondLst>
                                    <p:cond delay="0"/>
                                  </p:stCondLst>
                                  <p:childTnLst>
                                    <p:set>
                                      <p:cBhvr>
                                        <p:cTn id="42" dur="1" fill="hold">
                                          <p:stCondLst>
                                            <p:cond delay="0"/>
                                          </p:stCondLst>
                                        </p:cTn>
                                        <p:tgtEl>
                                          <p:spTgt spid="21515"/>
                                        </p:tgtEl>
                                        <p:attrNameLst>
                                          <p:attrName>style.visibility</p:attrName>
                                        </p:attrNameLst>
                                      </p:cBhvr>
                                      <p:to>
                                        <p:strVal val="visible"/>
                                      </p:to>
                                    </p:set>
                                    <p:animEffect transition="in" filter="wipe(left)">
                                      <p:cBhvr>
                                        <p:cTn id="43" dur="500"/>
                                        <p:tgtEl>
                                          <p:spTgt spid="21515"/>
                                        </p:tgtEl>
                                      </p:cBhvr>
                                    </p:animEffect>
                                  </p:childTnLst>
                                </p:cTn>
                              </p:par>
                            </p:childTnLst>
                          </p:cTn>
                        </p:par>
                        <p:par>
                          <p:cTn id="44" fill="hold" nodeType="afterGroup">
                            <p:stCondLst>
                              <p:cond delay="3000"/>
                            </p:stCondLst>
                            <p:childTnLst>
                              <p:par>
                                <p:cTn id="45" presetID="22" presetClass="entr" presetSubtype="8" fill="hold" nodeType="after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par>
                          <p:cTn id="53" fill="hold" nodeType="afterGroup">
                            <p:stCondLst>
                              <p:cond delay="500"/>
                            </p:stCondLst>
                            <p:childTnLst>
                              <p:par>
                                <p:cTn id="54" presetID="22" presetClass="entr" presetSubtype="2" fill="hold" nodeType="afterEffect">
                                  <p:stCondLst>
                                    <p:cond delay="0"/>
                                  </p:stCondLst>
                                  <p:childTnLst>
                                    <p:set>
                                      <p:cBhvr>
                                        <p:cTn id="55" dur="1" fill="hold">
                                          <p:stCondLst>
                                            <p:cond delay="0"/>
                                          </p:stCondLst>
                                        </p:cTn>
                                        <p:tgtEl>
                                          <p:spTgt spid="21519"/>
                                        </p:tgtEl>
                                        <p:attrNameLst>
                                          <p:attrName>style.visibility</p:attrName>
                                        </p:attrNameLst>
                                      </p:cBhvr>
                                      <p:to>
                                        <p:strVal val="visible"/>
                                      </p:to>
                                    </p:set>
                                    <p:animEffect transition="in" filter="wipe(right)">
                                      <p:cBhvr>
                                        <p:cTn id="56" dur="500"/>
                                        <p:tgtEl>
                                          <p:spTgt spid="21519"/>
                                        </p:tgtEl>
                                      </p:cBhvr>
                                    </p:animEffect>
                                  </p:childTnLst>
                                </p:cTn>
                              </p:par>
                            </p:childTnLst>
                          </p:cTn>
                        </p:par>
                        <p:par>
                          <p:cTn id="57" fill="hold" nodeType="afterGroup">
                            <p:stCondLst>
                              <p:cond delay="1000"/>
                            </p:stCondLst>
                            <p:childTnLst>
                              <p:par>
                                <p:cTn id="58" presetID="22" presetClass="entr" presetSubtype="2" fill="hold" nodeType="afterEffect">
                                  <p:stCondLst>
                                    <p:cond delay="0"/>
                                  </p:stCondLst>
                                  <p:childTnLst>
                                    <p:set>
                                      <p:cBhvr>
                                        <p:cTn id="59" dur="1" fill="hold">
                                          <p:stCondLst>
                                            <p:cond delay="0"/>
                                          </p:stCondLst>
                                        </p:cTn>
                                        <p:tgtEl>
                                          <p:spTgt spid="21520"/>
                                        </p:tgtEl>
                                        <p:attrNameLst>
                                          <p:attrName>style.visibility</p:attrName>
                                        </p:attrNameLst>
                                      </p:cBhvr>
                                      <p:to>
                                        <p:strVal val="visible"/>
                                      </p:to>
                                    </p:set>
                                    <p:animEffect transition="in" filter="wipe(right)">
                                      <p:cBhvr>
                                        <p:cTn id="60" dur="500"/>
                                        <p:tgtEl>
                                          <p:spTgt spid="21520"/>
                                        </p:tgtEl>
                                      </p:cBhvr>
                                    </p:animEffect>
                                  </p:childTnLst>
                                </p:cTn>
                              </p:par>
                            </p:childTnLst>
                          </p:cTn>
                        </p:par>
                        <p:par>
                          <p:cTn id="61" fill="hold" nodeType="afterGroup">
                            <p:stCondLst>
                              <p:cond delay="1500"/>
                            </p:stCondLst>
                            <p:childTnLst>
                              <p:par>
                                <p:cTn id="62" presetID="22" presetClass="entr" presetSubtype="2" fill="hold" nodeType="afterEffect">
                                  <p:stCondLst>
                                    <p:cond delay="0"/>
                                  </p:stCondLst>
                                  <p:childTnLst>
                                    <p:set>
                                      <p:cBhvr>
                                        <p:cTn id="63" dur="1" fill="hold">
                                          <p:stCondLst>
                                            <p:cond delay="0"/>
                                          </p:stCondLst>
                                        </p:cTn>
                                        <p:tgtEl>
                                          <p:spTgt spid="21518"/>
                                        </p:tgtEl>
                                        <p:attrNameLst>
                                          <p:attrName>style.visibility</p:attrName>
                                        </p:attrNameLst>
                                      </p:cBhvr>
                                      <p:to>
                                        <p:strVal val="visible"/>
                                      </p:to>
                                    </p:set>
                                    <p:animEffect transition="in" filter="wipe(right)">
                                      <p:cBhvr>
                                        <p:cTn id="64" dur="500"/>
                                        <p:tgtEl>
                                          <p:spTgt spid="2151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2" fill="hold" nodeType="clickEffect">
                                  <p:stCondLst>
                                    <p:cond delay="0"/>
                                  </p:stCondLst>
                                  <p:childTnLst>
                                    <p:set>
                                      <p:cBhvr>
                                        <p:cTn id="68" dur="1" fill="hold">
                                          <p:stCondLst>
                                            <p:cond delay="0"/>
                                          </p:stCondLst>
                                        </p:cTn>
                                        <p:tgtEl>
                                          <p:spTgt spid="21521"/>
                                        </p:tgtEl>
                                        <p:attrNameLst>
                                          <p:attrName>style.visibility</p:attrName>
                                        </p:attrNameLst>
                                      </p:cBhvr>
                                      <p:to>
                                        <p:strVal val="visible"/>
                                      </p:to>
                                    </p:set>
                                    <p:animEffect transition="in" filter="wipe(right)">
                                      <p:cBhvr>
                                        <p:cTn id="69" dur="500"/>
                                        <p:tgtEl>
                                          <p:spTgt spid="21521"/>
                                        </p:tgtEl>
                                      </p:cBhvr>
                                    </p:animEffect>
                                  </p:childTnLst>
                                </p:cTn>
                              </p:par>
                            </p:childTnLst>
                          </p:cTn>
                        </p:par>
                        <p:par>
                          <p:cTn id="70" fill="hold" nodeType="afterGroup">
                            <p:stCondLst>
                              <p:cond delay="500"/>
                            </p:stCondLst>
                            <p:childTnLst>
                              <p:par>
                                <p:cTn id="71" presetID="22" presetClass="entr" presetSubtype="2" fill="hold" nodeType="afterEffect">
                                  <p:stCondLst>
                                    <p:cond delay="0"/>
                                  </p:stCondLst>
                                  <p:childTnLst>
                                    <p:set>
                                      <p:cBhvr>
                                        <p:cTn id="72" dur="1" fill="hold">
                                          <p:stCondLst>
                                            <p:cond delay="0"/>
                                          </p:stCondLst>
                                        </p:cTn>
                                        <p:tgtEl>
                                          <p:spTgt spid="21522"/>
                                        </p:tgtEl>
                                        <p:attrNameLst>
                                          <p:attrName>style.visibility</p:attrName>
                                        </p:attrNameLst>
                                      </p:cBhvr>
                                      <p:to>
                                        <p:strVal val="visible"/>
                                      </p:to>
                                    </p:set>
                                    <p:animEffect transition="in" filter="wipe(right)">
                                      <p:cBhvr>
                                        <p:cTn id="73" dur="500"/>
                                        <p:tgtEl>
                                          <p:spTgt spid="21522"/>
                                        </p:tgtEl>
                                      </p:cBhvr>
                                    </p:animEffect>
                                  </p:childTnLst>
                                </p:cTn>
                              </p:par>
                            </p:childTnLst>
                          </p:cTn>
                        </p:par>
                        <p:par>
                          <p:cTn id="74" fill="hold" nodeType="afterGroup">
                            <p:stCondLst>
                              <p:cond delay="1000"/>
                            </p:stCondLst>
                            <p:childTnLst>
                              <p:par>
                                <p:cTn id="75" presetID="22" presetClass="entr" presetSubtype="2" fill="hold" nodeType="afterEffect">
                                  <p:stCondLst>
                                    <p:cond delay="0"/>
                                  </p:stCondLst>
                                  <p:childTnLst>
                                    <p:set>
                                      <p:cBhvr>
                                        <p:cTn id="76" dur="1" fill="hold">
                                          <p:stCondLst>
                                            <p:cond delay="0"/>
                                          </p:stCondLst>
                                        </p:cTn>
                                        <p:tgtEl>
                                          <p:spTgt spid="21523"/>
                                        </p:tgtEl>
                                        <p:attrNameLst>
                                          <p:attrName>style.visibility</p:attrName>
                                        </p:attrNameLst>
                                      </p:cBhvr>
                                      <p:to>
                                        <p:strVal val="visible"/>
                                      </p:to>
                                    </p:set>
                                    <p:animEffect transition="in" filter="wipe(right)">
                                      <p:cBhvr>
                                        <p:cTn id="77" dur="5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08" y="339502"/>
            <a:ext cx="8529186" cy="4464496"/>
          </a:xfrm>
          <a:prstGeom prst="rect">
            <a:avLst/>
          </a:prstGeom>
        </p:spPr>
      </p:pic>
    </p:spTree>
    <p:extLst>
      <p:ext uri="{BB962C8B-B14F-4D97-AF65-F5344CB8AC3E}">
        <p14:creationId xmlns:p14="http://schemas.microsoft.com/office/powerpoint/2010/main" val="2285729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90" y="1221600"/>
            <a:ext cx="8217913" cy="37928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1115616" y="-164554"/>
            <a:ext cx="9505056" cy="1446550"/>
          </a:xfrm>
          <a:prstGeom prst="rect">
            <a:avLst/>
          </a:prstGeom>
          <a:noFill/>
        </p:spPr>
        <p:txBody>
          <a:bodyPr wrap="square" rtlCol="0">
            <a:spAutoFit/>
          </a:bodyPr>
          <a:lstStyle/>
          <a:p>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Tiết</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1+2: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văn</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bản:</a:t>
            </a:r>
            <a:r>
              <a:rPr lang="en-US" sz="8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Tôi</a:t>
            </a:r>
            <a:r>
              <a:rPr lang="en-US"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8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đi</a:t>
            </a:r>
            <a:r>
              <a:rPr lang="en-US"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8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học</a:t>
            </a:r>
            <a:endPar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8" name="TextBox 7"/>
          <p:cNvSpPr txBox="1"/>
          <p:nvPr/>
        </p:nvSpPr>
        <p:spPr>
          <a:xfrm>
            <a:off x="6444208" y="1298634"/>
            <a:ext cx="1800200" cy="461665"/>
          </a:xfrm>
          <a:prstGeom prst="rect">
            <a:avLst/>
          </a:prstGeom>
          <a:noFill/>
        </p:spPr>
        <p:txBody>
          <a:bodyPr wrap="square" rtlCol="0">
            <a:spAutoFit/>
          </a:bodyPr>
          <a:lstStyle/>
          <a:p>
            <a:r>
              <a:rPr lang="en-US" sz="2400" b="1" dirty="0" smtClean="0">
                <a:solidFill>
                  <a:schemeClr val="accent1"/>
                </a:solidFill>
              </a:rPr>
              <a:t>-</a:t>
            </a:r>
            <a:r>
              <a:rPr lang="en-US" sz="2400" b="1" dirty="0" err="1" smtClean="0">
                <a:solidFill>
                  <a:schemeClr val="accent1"/>
                </a:solidFill>
              </a:rPr>
              <a:t>Thanh</a:t>
            </a:r>
            <a:r>
              <a:rPr lang="en-US" sz="2400" b="1" dirty="0" smtClean="0">
                <a:solidFill>
                  <a:schemeClr val="accent1"/>
                </a:solidFill>
              </a:rPr>
              <a:t> </a:t>
            </a:r>
            <a:r>
              <a:rPr lang="en-US" sz="2400" b="1" dirty="0" err="1" smtClean="0">
                <a:solidFill>
                  <a:schemeClr val="accent1"/>
                </a:solidFill>
              </a:rPr>
              <a:t>Tịnh</a:t>
            </a:r>
            <a:r>
              <a:rPr lang="en-US" sz="2400" b="1" dirty="0" smtClean="0">
                <a:solidFill>
                  <a:schemeClr val="accent1"/>
                </a:solidFill>
              </a:rPr>
              <a:t>-</a:t>
            </a:r>
            <a:endParaRPr lang="en-US" sz="2400" b="1" dirty="0">
              <a:solidFill>
                <a:schemeClr val="accent1"/>
              </a:solidFill>
            </a:endParaRPr>
          </a:p>
        </p:txBody>
      </p:sp>
    </p:spTree>
    <p:extLst>
      <p:ext uri="{BB962C8B-B14F-4D97-AF65-F5344CB8AC3E}">
        <p14:creationId xmlns:p14="http://schemas.microsoft.com/office/powerpoint/2010/main" val="729555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8"/>
            <a:ext cx="11161240" cy="5236840"/>
          </a:xfrm>
          <a:prstGeom prst="rect">
            <a:avLst/>
          </a:prstGeom>
        </p:spPr>
      </p:pic>
      <p:sp>
        <p:nvSpPr>
          <p:cNvPr id="48" name="Rectangle 47"/>
          <p:cNvSpPr/>
          <p:nvPr/>
        </p:nvSpPr>
        <p:spPr>
          <a:xfrm>
            <a:off x="3299112" y="2355726"/>
            <a:ext cx="5449351" cy="163121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2000" smtClean="0">
                <a:latin typeface="Times New Roman" pitchFamily="18" charset="0"/>
                <a:cs typeface="Times New Roman" pitchFamily="18" charset="0"/>
              </a:rPr>
              <a:t>Thơ </a:t>
            </a:r>
            <a:r>
              <a:rPr lang="en-US" sz="2000">
                <a:latin typeface="Times New Roman" pitchFamily="18" charset="0"/>
                <a:cs typeface="Times New Roman" pitchFamily="18" charset="0"/>
              </a:rPr>
              <a:t>văn ông đậm chất trữ tình đằm thắm, giàu cảm xúc êm dịu, trong trẻo. Nổi bật nhất có thể kể là các tác phẩm: </a:t>
            </a:r>
            <a:r>
              <a:rPr lang="en-US" sz="2000" b="1" i="1">
                <a:latin typeface="Times New Roman" pitchFamily="18" charset="0"/>
                <a:cs typeface="Times New Roman" pitchFamily="18" charset="0"/>
              </a:rPr>
              <a:t>Quê mẹ</a:t>
            </a:r>
            <a:r>
              <a:rPr lang="en-US" sz="2000">
                <a:latin typeface="Times New Roman" pitchFamily="18" charset="0"/>
                <a:cs typeface="Times New Roman" pitchFamily="18" charset="0"/>
              </a:rPr>
              <a:t> ( truyện ngắn, 1941 ), </a:t>
            </a:r>
            <a:r>
              <a:rPr lang="en-US" sz="2000" b="1" i="1">
                <a:latin typeface="Times New Roman" pitchFamily="18" charset="0"/>
                <a:cs typeface="Times New Roman" pitchFamily="18" charset="0"/>
              </a:rPr>
              <a:t>Ngậm ngải tìm trầm</a:t>
            </a:r>
            <a:r>
              <a:rPr lang="en-US" sz="2000">
                <a:latin typeface="Times New Roman" pitchFamily="18" charset="0"/>
                <a:cs typeface="Times New Roman" pitchFamily="18" charset="0"/>
              </a:rPr>
              <a:t> ( truyện ngắn, 1943 ), </a:t>
            </a:r>
            <a:r>
              <a:rPr lang="en-US" sz="2000" b="1" i="1">
                <a:latin typeface="Times New Roman" pitchFamily="18" charset="0"/>
                <a:cs typeface="Times New Roman" pitchFamily="18" charset="0"/>
              </a:rPr>
              <a:t>Đi từ giữa mùa sen</a:t>
            </a:r>
            <a:r>
              <a:rPr lang="en-US" sz="2000">
                <a:latin typeface="Times New Roman" pitchFamily="18" charset="0"/>
                <a:cs typeface="Times New Roman" pitchFamily="18" charset="0"/>
              </a:rPr>
              <a:t> ( truyện thơ, 1973 ),...</a:t>
            </a:r>
          </a:p>
        </p:txBody>
      </p:sp>
      <p:sp>
        <p:nvSpPr>
          <p:cNvPr id="63" name="TextBox 62">
            <a:extLst>
              <a:ext uri="{FF2B5EF4-FFF2-40B4-BE49-F238E27FC236}">
                <a16:creationId xmlns="" xmlns:a16="http://schemas.microsoft.com/office/drawing/2014/main" id="{6BF7E53A-1C12-47F9-A884-3FBBA61140D5}"/>
              </a:ext>
            </a:extLst>
          </p:cNvPr>
          <p:cNvSpPr txBox="1"/>
          <p:nvPr/>
        </p:nvSpPr>
        <p:spPr>
          <a:xfrm>
            <a:off x="683568" y="4443958"/>
            <a:ext cx="2304256" cy="707870"/>
          </a:xfrm>
          <a:prstGeom prst="rect">
            <a:avLst/>
          </a:prstGeom>
          <a:noFill/>
        </p:spPr>
        <p:txBody>
          <a:bodyPr wrap="square" lIns="91425" tIns="45712" rIns="91425" bIns="45712" rtlCol="0">
            <a:spAutoFit/>
          </a:bodyPr>
          <a:lstStyle/>
          <a:p>
            <a:pPr algn="just"/>
            <a:r>
              <a:rPr lang="vi-VN" sz="2000" b="1" dirty="0">
                <a:latin typeface="Times New Roman" pitchFamily="18" charset="0"/>
                <a:ea typeface="微软雅黑"/>
                <a:cs typeface="Times New Roman" pitchFamily="18" charset="0"/>
              </a:rPr>
              <a:t>Thanh Tịnh </a:t>
            </a:r>
            <a:endParaRPr lang="en-SG" sz="2000" b="1" dirty="0">
              <a:latin typeface="Times New Roman" pitchFamily="18" charset="0"/>
              <a:ea typeface="微软雅黑"/>
              <a:cs typeface="Times New Roman" pitchFamily="18" charset="0"/>
            </a:endParaRPr>
          </a:p>
          <a:p>
            <a:pPr algn="just"/>
            <a:r>
              <a:rPr lang="vi-VN" sz="2000" b="1" dirty="0">
                <a:latin typeface="Times New Roman" pitchFamily="18" charset="0"/>
                <a:ea typeface="微软雅黑"/>
                <a:cs typeface="Times New Roman" pitchFamily="18" charset="0"/>
              </a:rPr>
              <a:t>(1911–1988)</a:t>
            </a:r>
            <a:endParaRPr lang="en-US" sz="2000" b="1" dirty="0">
              <a:latin typeface="Times New Roman" pitchFamily="18" charset="0"/>
              <a:ea typeface="微软雅黑"/>
              <a:cs typeface="Times New Roman" pitchFamily="18" charset="0"/>
            </a:endParaRPr>
          </a:p>
        </p:txBody>
      </p:sp>
      <p:sp>
        <p:nvSpPr>
          <p:cNvPr id="64" name="Rectangle 63"/>
          <p:cNvSpPr/>
          <p:nvPr/>
        </p:nvSpPr>
        <p:spPr>
          <a:xfrm>
            <a:off x="3248215" y="712316"/>
            <a:ext cx="5500249" cy="923330"/>
          </a:xfrm>
          <a:prstGeom prst="rect">
            <a:avLst/>
          </a:prstGeom>
          <a:solidFill>
            <a:schemeClr val="tx2">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n-US" b="1">
                <a:solidFill>
                  <a:schemeClr val="bg1"/>
                </a:solidFill>
                <a:latin typeface="Times New Roman" pitchFamily="18" charset="0"/>
                <a:cs typeface="Times New Roman" pitchFamily="18" charset="0"/>
              </a:rPr>
              <a:t>Thanh Tịnh ( 1911 – 1988 ) là bút danh của Trần Văn Ninh, quê ở tỉnh Thừa Thiên - Huế, có gần 50 năm cầm bút sáng tác</a:t>
            </a:r>
            <a:r>
              <a:rPr lang="en-US" b="1" smtClean="0">
                <a:solidFill>
                  <a:schemeClr val="bg1"/>
                </a:solidFill>
                <a:latin typeface="Times New Roman" pitchFamily="18" charset="0"/>
                <a:cs typeface="Times New Roman" pitchFamily="18" charset="0"/>
              </a:rPr>
              <a:t>.</a:t>
            </a:r>
            <a:endParaRPr lang="en-US" b="1">
              <a:solidFill>
                <a:schemeClr val="bg1"/>
              </a:solidFill>
              <a:latin typeface="Times New Roman" pitchFamily="18" charset="0"/>
              <a:cs typeface="Times New Roman" pitchFamily="18" charset="0"/>
            </a:endParaRPr>
          </a:p>
        </p:txBody>
      </p:sp>
      <p:sp>
        <p:nvSpPr>
          <p:cNvPr id="65" name="Rectangle 64"/>
          <p:cNvSpPr/>
          <p:nvPr/>
        </p:nvSpPr>
        <p:spPr>
          <a:xfrm>
            <a:off x="3299112" y="1779662"/>
            <a:ext cx="5449351" cy="369332"/>
          </a:xfrm>
          <a:prstGeom prst="rect">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US" b="1" smtClean="0">
                <a:latin typeface="Times New Roman" pitchFamily="18" charset="0"/>
                <a:cs typeface="Times New Roman" pitchFamily="18" charset="0"/>
              </a:rPr>
              <a:t>Sự </a:t>
            </a:r>
            <a:r>
              <a:rPr lang="en-US" b="1">
                <a:latin typeface="Times New Roman" pitchFamily="18" charset="0"/>
                <a:cs typeface="Times New Roman" pitchFamily="18" charset="0"/>
              </a:rPr>
              <a:t>nghiệp văn học của ông phong phú, đa dạng</a:t>
            </a:r>
            <a:endParaRPr lang="en-US"/>
          </a:p>
        </p:txBody>
      </p:sp>
      <p:grpSp>
        <p:nvGrpSpPr>
          <p:cNvPr id="69" name="Group 68">
            <a:extLst>
              <a:ext uri="{FF2B5EF4-FFF2-40B4-BE49-F238E27FC236}">
                <a16:creationId xmlns="" xmlns:a16="http://schemas.microsoft.com/office/drawing/2014/main" id="{CBA01E17-4541-45BA-A6BD-4BECE94C2456}"/>
              </a:ext>
            </a:extLst>
          </p:cNvPr>
          <p:cNvGrpSpPr/>
          <p:nvPr/>
        </p:nvGrpSpPr>
        <p:grpSpPr>
          <a:xfrm>
            <a:off x="242316" y="1206505"/>
            <a:ext cx="2568116" cy="3103190"/>
            <a:chOff x="521883" y="1772816"/>
            <a:chExt cx="3310731" cy="3911597"/>
          </a:xfrm>
        </p:grpSpPr>
        <p:sp>
          <p:nvSpPr>
            <p:cNvPr id="70" name="Freeform 56"/>
            <p:cNvSpPr/>
            <p:nvPr/>
          </p:nvSpPr>
          <p:spPr bwMode="auto">
            <a:xfrm rot="5400000">
              <a:off x="221450" y="2073249"/>
              <a:ext cx="3911597" cy="331073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blipFill>
              <a:blip r:embed="rId3"/>
              <a:stretch>
                <a:fillRect b="-14000"/>
              </a:stretch>
            </a:bli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605448"/>
                </a:solidFill>
                <a:latin typeface="+mn-lt"/>
                <a:ea typeface="+mn-ea"/>
                <a:cs typeface="+mn-ea"/>
              </a:endParaRPr>
            </a:p>
          </p:txBody>
        </p:sp>
        <p:pic>
          <p:nvPicPr>
            <p:cNvPr id="71" name="Picture 2" descr="Trang thÆ¡ Thanh Tá»nh - Tráº§n VÄn Ninh (21 bÃ i thÆ¡)">
              <a:extLst>
                <a:ext uri="{FF2B5EF4-FFF2-40B4-BE49-F238E27FC236}">
                  <a16:creationId xmlns="" xmlns:a16="http://schemas.microsoft.com/office/drawing/2014/main" id="{BDBD0829-8106-4135-9B6E-F7EA08E76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08" y="1916832"/>
              <a:ext cx="2819685" cy="3661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 xmlns:a16="http://schemas.microsoft.com/office/drawing/2014/main" id="{B8BA5CB9-5A07-4FEB-8939-4012BA3BF53B}"/>
              </a:ext>
            </a:extLst>
          </p:cNvPr>
          <p:cNvSpPr txBox="1"/>
          <p:nvPr/>
        </p:nvSpPr>
        <p:spPr>
          <a:xfrm>
            <a:off x="3324655" y="4227934"/>
            <a:ext cx="5423807" cy="707870"/>
          </a:xfrm>
          <a:prstGeom prst="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wrap="square" lIns="91425" tIns="45712" rIns="91425" bIns="45712" rtlCol="0">
            <a:spAutoFit/>
          </a:bodyPr>
          <a:lstStyle/>
          <a:p>
            <a:pPr algn="just"/>
            <a:r>
              <a:rPr lang="en-US" sz="2000" b="1" dirty="0">
                <a:solidFill>
                  <a:schemeClr val="bg1"/>
                </a:solidFill>
                <a:latin typeface="Times New Roman" panose="02020603050405020304" pitchFamily="18" charset="0"/>
                <a:ea typeface="微软雅黑"/>
                <a:cs typeface="Times New Roman" panose="02020603050405020304" pitchFamily="18" charset="0"/>
              </a:rPr>
              <a:t>* </a:t>
            </a:r>
            <a:r>
              <a:rPr lang="vi-VN" sz="2000" b="1" dirty="0">
                <a:solidFill>
                  <a:schemeClr val="bg1"/>
                </a:solidFill>
                <a:latin typeface="Times New Roman" panose="02020603050405020304" pitchFamily="18" charset="0"/>
                <a:ea typeface="微软雅黑"/>
                <a:cs typeface="Times New Roman" panose="02020603050405020304" pitchFamily="18" charset="0"/>
              </a:rPr>
              <a:t>Phong cách</a:t>
            </a:r>
            <a:r>
              <a:rPr lang="en-US" sz="2000" b="1" dirty="0">
                <a:solidFill>
                  <a:schemeClr val="bg1"/>
                </a:solidFill>
                <a:latin typeface="Times New Roman" panose="02020603050405020304" pitchFamily="18" charset="0"/>
                <a:ea typeface="微软雅黑"/>
                <a:cs typeface="Times New Roman" panose="02020603050405020304" pitchFamily="18" charset="0"/>
              </a:rPr>
              <a:t> nghệ thuật</a:t>
            </a:r>
            <a:r>
              <a:rPr lang="vi-VN" sz="2000" b="1" dirty="0">
                <a:solidFill>
                  <a:schemeClr val="bg1"/>
                </a:solidFill>
                <a:latin typeface="Times New Roman" panose="02020603050405020304" pitchFamily="18" charset="0"/>
                <a:ea typeface="微软雅黑"/>
                <a:cs typeface="Times New Roman" panose="02020603050405020304" pitchFamily="18" charset="0"/>
              </a:rPr>
              <a:t>: </a:t>
            </a:r>
            <a:r>
              <a:rPr lang="en-US" sz="2000" dirty="0">
                <a:solidFill>
                  <a:schemeClr val="bg1"/>
                </a:solidFill>
                <a:latin typeface="Times New Roman" panose="02020603050405020304" pitchFamily="18" charset="0"/>
                <a:ea typeface="微软雅黑"/>
                <a:cs typeface="Times New Roman" panose="02020603050405020304" pitchFamily="18" charset="0"/>
              </a:rPr>
              <a:t>Đ</a:t>
            </a:r>
            <a:r>
              <a:rPr lang="vi-VN" sz="2000" dirty="0">
                <a:solidFill>
                  <a:schemeClr val="bg1"/>
                </a:solidFill>
                <a:latin typeface="Times New Roman" panose="02020603050405020304" pitchFamily="18" charset="0"/>
                <a:ea typeface="微软雅黑"/>
                <a:cs typeface="Times New Roman" panose="02020603050405020304" pitchFamily="18" charset="0"/>
              </a:rPr>
              <a:t>ậm chất trữ tình, toát lên vẻ đẹp đằm thắm, tình cảm êm dịu, trong trẻo.</a:t>
            </a:r>
          </a:p>
        </p:txBody>
      </p:sp>
      <p:grpSp>
        <p:nvGrpSpPr>
          <p:cNvPr id="16" name="组合 92"/>
          <p:cNvGrpSpPr/>
          <p:nvPr/>
        </p:nvGrpSpPr>
        <p:grpSpPr>
          <a:xfrm rot="5400000">
            <a:off x="1212852" y="-1177356"/>
            <a:ext cx="603067" cy="2957779"/>
            <a:chOff x="5993390" y="3795886"/>
            <a:chExt cx="698490" cy="1347614"/>
          </a:xfrm>
          <a:solidFill>
            <a:schemeClr val="accent1"/>
          </a:solidFill>
        </p:grpSpPr>
        <p:sp>
          <p:nvSpPr>
            <p:cNvPr id="19"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0"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grpSp>
        <p:nvGrpSpPr>
          <p:cNvPr id="21" name="组合 92"/>
          <p:cNvGrpSpPr/>
          <p:nvPr/>
        </p:nvGrpSpPr>
        <p:grpSpPr>
          <a:xfrm rot="5400000">
            <a:off x="747526" y="-106048"/>
            <a:ext cx="603067" cy="1872208"/>
            <a:chOff x="5993390" y="3795886"/>
            <a:chExt cx="698490" cy="1347614"/>
          </a:xfrm>
          <a:solidFill>
            <a:schemeClr val="accent1"/>
          </a:solidFill>
        </p:grpSpPr>
        <p:sp>
          <p:nvSpPr>
            <p:cNvPr id="22"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3"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2" name="TextBox 1"/>
          <p:cNvSpPr txBox="1"/>
          <p:nvPr/>
        </p:nvSpPr>
        <p:spPr>
          <a:xfrm>
            <a:off x="-36512" y="123478"/>
            <a:ext cx="2697476"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 TÌM HIỂU CHUNG</a:t>
            </a:r>
            <a:endParaRPr lang="en-US" sz="2000" b="1">
              <a:solidFill>
                <a:schemeClr val="bg1"/>
              </a:solidFill>
              <a:latin typeface="Times New Roman" pitchFamily="18" charset="0"/>
              <a:cs typeface="Times New Roman" pitchFamily="18" charset="0"/>
            </a:endParaRPr>
          </a:p>
        </p:txBody>
      </p:sp>
      <p:sp>
        <p:nvSpPr>
          <p:cNvPr id="27" name="TextBox 26"/>
          <p:cNvSpPr txBox="1"/>
          <p:nvPr/>
        </p:nvSpPr>
        <p:spPr>
          <a:xfrm>
            <a:off x="115888" y="627534"/>
            <a:ext cx="2697476"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1. Tác giả</a:t>
            </a:r>
            <a:endParaRPr lang="en-US" sz="20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568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heel(1)">
                                      <p:cBhvr>
                                        <p:cTn id="25" dur="2000"/>
                                        <p:tgtEl>
                                          <p:spTgt spid="6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heel(1)">
                                      <p:cBhvr>
                                        <p:cTn id="28" dur="20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down)">
                                      <p:cBhvr>
                                        <p:cTn id="33" dur="580">
                                          <p:stCondLst>
                                            <p:cond delay="0"/>
                                          </p:stCondLst>
                                        </p:cTn>
                                        <p:tgtEl>
                                          <p:spTgt spid="64"/>
                                        </p:tgtEl>
                                      </p:cBhvr>
                                    </p:animEffect>
                                    <p:anim calcmode="lin" valueType="num">
                                      <p:cBhvr>
                                        <p:cTn id="34"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39" dur="26">
                                          <p:stCondLst>
                                            <p:cond delay="650"/>
                                          </p:stCondLst>
                                        </p:cTn>
                                        <p:tgtEl>
                                          <p:spTgt spid="64"/>
                                        </p:tgtEl>
                                      </p:cBhvr>
                                      <p:to x="100000" y="60000"/>
                                    </p:animScale>
                                    <p:animScale>
                                      <p:cBhvr>
                                        <p:cTn id="40" dur="166" decel="50000">
                                          <p:stCondLst>
                                            <p:cond delay="676"/>
                                          </p:stCondLst>
                                        </p:cTn>
                                        <p:tgtEl>
                                          <p:spTgt spid="64"/>
                                        </p:tgtEl>
                                      </p:cBhvr>
                                      <p:to x="100000" y="100000"/>
                                    </p:animScale>
                                    <p:animScale>
                                      <p:cBhvr>
                                        <p:cTn id="41" dur="26">
                                          <p:stCondLst>
                                            <p:cond delay="1312"/>
                                          </p:stCondLst>
                                        </p:cTn>
                                        <p:tgtEl>
                                          <p:spTgt spid="64"/>
                                        </p:tgtEl>
                                      </p:cBhvr>
                                      <p:to x="100000" y="80000"/>
                                    </p:animScale>
                                    <p:animScale>
                                      <p:cBhvr>
                                        <p:cTn id="42" dur="166" decel="50000">
                                          <p:stCondLst>
                                            <p:cond delay="1338"/>
                                          </p:stCondLst>
                                        </p:cTn>
                                        <p:tgtEl>
                                          <p:spTgt spid="64"/>
                                        </p:tgtEl>
                                      </p:cBhvr>
                                      <p:to x="100000" y="100000"/>
                                    </p:animScale>
                                    <p:animScale>
                                      <p:cBhvr>
                                        <p:cTn id="43" dur="26">
                                          <p:stCondLst>
                                            <p:cond delay="1642"/>
                                          </p:stCondLst>
                                        </p:cTn>
                                        <p:tgtEl>
                                          <p:spTgt spid="64"/>
                                        </p:tgtEl>
                                      </p:cBhvr>
                                      <p:to x="100000" y="90000"/>
                                    </p:animScale>
                                    <p:animScale>
                                      <p:cBhvr>
                                        <p:cTn id="44" dur="166" decel="50000">
                                          <p:stCondLst>
                                            <p:cond delay="1668"/>
                                          </p:stCondLst>
                                        </p:cTn>
                                        <p:tgtEl>
                                          <p:spTgt spid="64"/>
                                        </p:tgtEl>
                                      </p:cBhvr>
                                      <p:to x="100000" y="100000"/>
                                    </p:animScale>
                                    <p:animScale>
                                      <p:cBhvr>
                                        <p:cTn id="45" dur="26">
                                          <p:stCondLst>
                                            <p:cond delay="1808"/>
                                          </p:stCondLst>
                                        </p:cTn>
                                        <p:tgtEl>
                                          <p:spTgt spid="64"/>
                                        </p:tgtEl>
                                      </p:cBhvr>
                                      <p:to x="100000" y="95000"/>
                                    </p:animScale>
                                    <p:animScale>
                                      <p:cBhvr>
                                        <p:cTn id="46" dur="166" decel="50000">
                                          <p:stCondLst>
                                            <p:cond delay="1834"/>
                                          </p:stCondLst>
                                        </p:cTn>
                                        <p:tgtEl>
                                          <p:spTgt spid="64"/>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down)">
                                      <p:cBhvr>
                                        <p:cTn id="49" dur="580">
                                          <p:stCondLst>
                                            <p:cond delay="0"/>
                                          </p:stCondLst>
                                        </p:cTn>
                                        <p:tgtEl>
                                          <p:spTgt spid="65"/>
                                        </p:tgtEl>
                                      </p:cBhvr>
                                    </p:animEffect>
                                    <p:anim calcmode="lin" valueType="num">
                                      <p:cBhvr>
                                        <p:cTn id="50"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55" dur="26">
                                          <p:stCondLst>
                                            <p:cond delay="650"/>
                                          </p:stCondLst>
                                        </p:cTn>
                                        <p:tgtEl>
                                          <p:spTgt spid="65"/>
                                        </p:tgtEl>
                                      </p:cBhvr>
                                      <p:to x="100000" y="60000"/>
                                    </p:animScale>
                                    <p:animScale>
                                      <p:cBhvr>
                                        <p:cTn id="56" dur="166" decel="50000">
                                          <p:stCondLst>
                                            <p:cond delay="676"/>
                                          </p:stCondLst>
                                        </p:cTn>
                                        <p:tgtEl>
                                          <p:spTgt spid="65"/>
                                        </p:tgtEl>
                                      </p:cBhvr>
                                      <p:to x="100000" y="100000"/>
                                    </p:animScale>
                                    <p:animScale>
                                      <p:cBhvr>
                                        <p:cTn id="57" dur="26">
                                          <p:stCondLst>
                                            <p:cond delay="1312"/>
                                          </p:stCondLst>
                                        </p:cTn>
                                        <p:tgtEl>
                                          <p:spTgt spid="65"/>
                                        </p:tgtEl>
                                      </p:cBhvr>
                                      <p:to x="100000" y="80000"/>
                                    </p:animScale>
                                    <p:animScale>
                                      <p:cBhvr>
                                        <p:cTn id="58" dur="166" decel="50000">
                                          <p:stCondLst>
                                            <p:cond delay="1338"/>
                                          </p:stCondLst>
                                        </p:cTn>
                                        <p:tgtEl>
                                          <p:spTgt spid="65"/>
                                        </p:tgtEl>
                                      </p:cBhvr>
                                      <p:to x="100000" y="100000"/>
                                    </p:animScale>
                                    <p:animScale>
                                      <p:cBhvr>
                                        <p:cTn id="59" dur="26">
                                          <p:stCondLst>
                                            <p:cond delay="1642"/>
                                          </p:stCondLst>
                                        </p:cTn>
                                        <p:tgtEl>
                                          <p:spTgt spid="65"/>
                                        </p:tgtEl>
                                      </p:cBhvr>
                                      <p:to x="100000" y="90000"/>
                                    </p:animScale>
                                    <p:animScale>
                                      <p:cBhvr>
                                        <p:cTn id="60" dur="166" decel="50000">
                                          <p:stCondLst>
                                            <p:cond delay="1668"/>
                                          </p:stCondLst>
                                        </p:cTn>
                                        <p:tgtEl>
                                          <p:spTgt spid="65"/>
                                        </p:tgtEl>
                                      </p:cBhvr>
                                      <p:to x="100000" y="100000"/>
                                    </p:animScale>
                                    <p:animScale>
                                      <p:cBhvr>
                                        <p:cTn id="61" dur="26">
                                          <p:stCondLst>
                                            <p:cond delay="1808"/>
                                          </p:stCondLst>
                                        </p:cTn>
                                        <p:tgtEl>
                                          <p:spTgt spid="65"/>
                                        </p:tgtEl>
                                      </p:cBhvr>
                                      <p:to x="100000" y="95000"/>
                                    </p:animScale>
                                    <p:animScale>
                                      <p:cBhvr>
                                        <p:cTn id="62" dur="166" decel="50000">
                                          <p:stCondLst>
                                            <p:cond delay="1834"/>
                                          </p:stCondLst>
                                        </p:cTn>
                                        <p:tgtEl>
                                          <p:spTgt spid="65"/>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animEffect transition="in" filter="fade">
                                      <p:cBhvr>
                                        <p:cTn id="69" dur="500"/>
                                        <p:tgtEl>
                                          <p:spTgt spid="4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3" grpId="0"/>
      <p:bldP spid="64" grpId="0" animBg="1"/>
      <p:bldP spid="65" grpId="0" animBg="1"/>
      <p:bldP spid="14" grpId="0" animBg="1"/>
      <p:bldP spid="2"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8"/>
            <a:ext cx="11161240" cy="5236840"/>
          </a:xfrm>
          <a:prstGeom prst="rect">
            <a:avLst/>
          </a:prstGeom>
        </p:spPr>
      </p:pic>
      <p:sp>
        <p:nvSpPr>
          <p:cNvPr id="6" name="TextBox 21">
            <a:extLst>
              <a:ext uri="{FF2B5EF4-FFF2-40B4-BE49-F238E27FC236}">
                <a16:creationId xmlns="" xmlns:a16="http://schemas.microsoft.com/office/drawing/2014/main" id="{70365EAF-6118-486C-A12D-FB0D1B57CADE}"/>
              </a:ext>
            </a:extLst>
          </p:cNvPr>
          <p:cNvSpPr txBox="1"/>
          <p:nvPr/>
        </p:nvSpPr>
        <p:spPr>
          <a:xfrm>
            <a:off x="706025" y="1760838"/>
            <a:ext cx="1777743" cy="538417"/>
          </a:xfrm>
          <a:prstGeom prst="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35000"/>
              </a:lnSpc>
              <a:buClr>
                <a:srgbClr val="000000"/>
              </a:buClr>
              <a:buSzPts val="1200"/>
              <a:tabLst>
                <a:tab pos="229832" algn="l"/>
              </a:tabLst>
            </a:pPr>
            <a:r>
              <a:rPr lang="en-US" sz="2400" b="1" smtClean="0">
                <a:solidFill>
                  <a:schemeClr val="tx1"/>
                </a:solidFill>
                <a:latin typeface="Times New Roman"/>
                <a:ea typeface="Times New Roman"/>
                <a:cs typeface="Times New Roman"/>
              </a:rPr>
              <a:t>    Xuất </a:t>
            </a:r>
            <a:r>
              <a:rPr lang="en-US" sz="2400" b="1" dirty="0" err="1">
                <a:solidFill>
                  <a:schemeClr val="tx1"/>
                </a:solidFill>
                <a:latin typeface="Times New Roman"/>
                <a:ea typeface="Times New Roman"/>
                <a:cs typeface="Times New Roman"/>
              </a:rPr>
              <a:t>xứ</a:t>
            </a:r>
            <a:r>
              <a:rPr lang="en-US" sz="2400" b="1" dirty="0">
                <a:solidFill>
                  <a:schemeClr val="tx1"/>
                </a:solidFill>
                <a:latin typeface="Times New Roman"/>
                <a:ea typeface="Times New Roman"/>
                <a:cs typeface="Times New Roman"/>
              </a:rPr>
              <a:t>:</a:t>
            </a:r>
          </a:p>
        </p:txBody>
      </p:sp>
      <p:sp>
        <p:nvSpPr>
          <p:cNvPr id="9" name="TextBox 8">
            <a:extLst>
              <a:ext uri="{FF2B5EF4-FFF2-40B4-BE49-F238E27FC236}">
                <a16:creationId xmlns="" xmlns:a16="http://schemas.microsoft.com/office/drawing/2014/main" id="{C332869A-698A-46E6-B0B5-D7797F7404EB}"/>
              </a:ext>
            </a:extLst>
          </p:cNvPr>
          <p:cNvSpPr txBox="1"/>
          <p:nvPr/>
        </p:nvSpPr>
        <p:spPr>
          <a:xfrm>
            <a:off x="1082387" y="2283718"/>
            <a:ext cx="8136904" cy="464022"/>
          </a:xfrm>
          <a:prstGeom prst="rect">
            <a:avLst/>
          </a:prstGeom>
          <a:noFill/>
        </p:spPr>
        <p:txBody>
          <a:bodyPr wrap="square" lIns="91425" tIns="45712" rIns="91425" bIns="45712" rtlCol="0">
            <a:spAutoFit/>
          </a:bodyPr>
          <a:lstStyle/>
          <a:p>
            <a:pPr>
              <a:lnSpc>
                <a:spcPct val="135000"/>
              </a:lnSpc>
              <a:buClr>
                <a:srgbClr val="000000"/>
              </a:buClr>
              <a:buSzPts val="1200"/>
              <a:tabLst>
                <a:tab pos="229832" algn="l"/>
              </a:tabLst>
            </a:pPr>
            <a:r>
              <a:rPr lang="en-US" sz="2000" b="1" dirty="0">
                <a:solidFill>
                  <a:schemeClr val="accent5">
                    <a:lumMod val="75000"/>
                  </a:schemeClr>
                </a:solidFill>
                <a:latin typeface="Times New Roman"/>
                <a:ea typeface="Times New Roman"/>
                <a:cs typeface="Times New Roman"/>
              </a:rPr>
              <a:t>In trong tập "Quê mẹ", xuất bản </a:t>
            </a:r>
            <a:r>
              <a:rPr lang="en-US" sz="2000" b="1" dirty="0" err="1">
                <a:solidFill>
                  <a:schemeClr val="accent5">
                    <a:lumMod val="75000"/>
                  </a:schemeClr>
                </a:solidFill>
                <a:latin typeface="Times New Roman"/>
                <a:ea typeface="Times New Roman"/>
                <a:cs typeface="Times New Roman"/>
              </a:rPr>
              <a:t>năm</a:t>
            </a:r>
            <a:r>
              <a:rPr lang="en-US" sz="2000" b="1" dirty="0">
                <a:solidFill>
                  <a:schemeClr val="accent5">
                    <a:lumMod val="75000"/>
                  </a:schemeClr>
                </a:solidFill>
                <a:latin typeface="Times New Roman"/>
                <a:ea typeface="Times New Roman"/>
                <a:cs typeface="Times New Roman"/>
              </a:rPr>
              <a:t> 1941 </a:t>
            </a:r>
          </a:p>
        </p:txBody>
      </p:sp>
      <p:sp>
        <p:nvSpPr>
          <p:cNvPr id="10" name="TextBox 9">
            <a:extLst>
              <a:ext uri="{FF2B5EF4-FFF2-40B4-BE49-F238E27FC236}">
                <a16:creationId xmlns="" xmlns:a16="http://schemas.microsoft.com/office/drawing/2014/main" id="{F91A728A-4D83-46E0-A246-26883E0D18A0}"/>
              </a:ext>
            </a:extLst>
          </p:cNvPr>
          <p:cNvSpPr txBox="1"/>
          <p:nvPr/>
        </p:nvSpPr>
        <p:spPr>
          <a:xfrm>
            <a:off x="1082386" y="3913165"/>
            <a:ext cx="7954109" cy="464022"/>
          </a:xfrm>
          <a:prstGeom prst="rect">
            <a:avLst/>
          </a:prstGeom>
          <a:noFill/>
        </p:spPr>
        <p:txBody>
          <a:bodyPr wrap="square" lIns="91425" tIns="45712" rIns="91425" bIns="45712" rtlCol="0">
            <a:spAutoFit/>
          </a:bodyPr>
          <a:lstStyle/>
          <a:p>
            <a:pPr>
              <a:lnSpc>
                <a:spcPct val="135000"/>
              </a:lnSpc>
              <a:buClr>
                <a:srgbClr val="000000"/>
              </a:buClr>
              <a:buSzPts val="1200"/>
              <a:tabLst>
                <a:tab pos="229832" algn="l"/>
              </a:tabLst>
            </a:pPr>
            <a:r>
              <a:rPr lang="vi-VN" sz="2000" b="1" dirty="0">
                <a:solidFill>
                  <a:schemeClr val="accent5">
                    <a:lumMod val="75000"/>
                  </a:schemeClr>
                </a:solidFill>
                <a:latin typeface="Times New Roman"/>
                <a:ea typeface="Times New Roman"/>
                <a:cs typeface="Times New Roman"/>
              </a:rPr>
              <a:t>Truyện ngắn trữ tình (đậm chất hồi kí)</a:t>
            </a:r>
            <a:endParaRPr lang="en-US" sz="2000" b="1" dirty="0">
              <a:solidFill>
                <a:schemeClr val="accent5">
                  <a:lumMod val="75000"/>
                </a:schemeClr>
              </a:solidFill>
              <a:latin typeface="Times New Roman"/>
              <a:ea typeface="Times New Roman"/>
              <a:cs typeface="Times New Roman"/>
            </a:endParaRPr>
          </a:p>
        </p:txBody>
      </p:sp>
      <p:pic>
        <p:nvPicPr>
          <p:cNvPr id="12" name="Picture 11">
            <a:extLst>
              <a:ext uri="{FF2B5EF4-FFF2-40B4-BE49-F238E27FC236}">
                <a16:creationId xmlns="" xmlns:a16="http://schemas.microsoft.com/office/drawing/2014/main" id="{4DF40922-BC17-433B-BF07-5B842FE6D54C}"/>
              </a:ext>
            </a:extLst>
          </p:cNvPr>
          <p:cNvPicPr>
            <a:picLocks noChangeAspect="1"/>
          </p:cNvPicPr>
          <p:nvPr/>
        </p:nvPicPr>
        <p:blipFill rotWithShape="1">
          <a:blip r:embed="rId3">
            <a:extLst>
              <a:ext uri="{28A0092B-C50C-407E-A947-70E740481C1C}">
                <a14:useLocalDpi xmlns:a14="http://schemas.microsoft.com/office/drawing/2010/main" val="0"/>
              </a:ext>
            </a:extLst>
          </a:blip>
          <a:srcRect l="3302" t="7547" r="3995" b="11451"/>
          <a:stretch/>
        </p:blipFill>
        <p:spPr>
          <a:xfrm>
            <a:off x="5151639" y="411510"/>
            <a:ext cx="3971377" cy="16873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Rectangle 12"/>
          <p:cNvSpPr/>
          <p:nvPr/>
        </p:nvSpPr>
        <p:spPr>
          <a:xfrm>
            <a:off x="539552" y="1601286"/>
            <a:ext cx="360040" cy="4664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TextBox 21">
            <a:extLst>
              <a:ext uri="{FF2B5EF4-FFF2-40B4-BE49-F238E27FC236}">
                <a16:creationId xmlns="" xmlns:a16="http://schemas.microsoft.com/office/drawing/2014/main" id="{70365EAF-6118-486C-A12D-FB0D1B57CADE}"/>
              </a:ext>
            </a:extLst>
          </p:cNvPr>
          <p:cNvSpPr txBox="1"/>
          <p:nvPr/>
        </p:nvSpPr>
        <p:spPr>
          <a:xfrm>
            <a:off x="706025" y="3113453"/>
            <a:ext cx="1777743" cy="590931"/>
          </a:xfrm>
          <a:prstGeom prst="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35000"/>
              </a:lnSpc>
              <a:buClr>
                <a:srgbClr val="000000"/>
              </a:buClr>
              <a:buSzPts val="1200"/>
              <a:tabLst>
                <a:tab pos="229832" algn="l"/>
              </a:tabLst>
            </a:pPr>
            <a:r>
              <a:rPr lang="en-US" sz="2400" b="1" smtClean="0">
                <a:solidFill>
                  <a:schemeClr val="tx1"/>
                </a:solidFill>
                <a:latin typeface="Times New Roman"/>
                <a:ea typeface="Times New Roman"/>
                <a:cs typeface="Times New Roman"/>
              </a:rPr>
              <a:t>     Thể loại:</a:t>
            </a:r>
            <a:endParaRPr lang="en-US" sz="2400" b="1" dirty="0">
              <a:solidFill>
                <a:schemeClr val="tx1"/>
              </a:solidFill>
              <a:latin typeface="Times New Roman"/>
              <a:ea typeface="Times New Roman"/>
              <a:cs typeface="Times New Roman"/>
            </a:endParaRPr>
          </a:p>
        </p:txBody>
      </p:sp>
      <p:sp>
        <p:nvSpPr>
          <p:cNvPr id="15" name="Rectangle 14"/>
          <p:cNvSpPr/>
          <p:nvPr/>
        </p:nvSpPr>
        <p:spPr>
          <a:xfrm>
            <a:off x="539552" y="2953901"/>
            <a:ext cx="360040" cy="4664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216" y="2444542"/>
            <a:ext cx="2905188" cy="22874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组合 92"/>
          <p:cNvGrpSpPr/>
          <p:nvPr/>
        </p:nvGrpSpPr>
        <p:grpSpPr>
          <a:xfrm rot="5400000">
            <a:off x="1212852" y="-1177356"/>
            <a:ext cx="603067" cy="2957779"/>
            <a:chOff x="5993390" y="3795886"/>
            <a:chExt cx="698490" cy="1347614"/>
          </a:xfrm>
          <a:solidFill>
            <a:schemeClr val="accent1"/>
          </a:solidFill>
        </p:grpSpPr>
        <p:sp>
          <p:nvSpPr>
            <p:cNvPr id="19"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0"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grpSp>
        <p:nvGrpSpPr>
          <p:cNvPr id="21" name="组合 92"/>
          <p:cNvGrpSpPr/>
          <p:nvPr/>
        </p:nvGrpSpPr>
        <p:grpSpPr>
          <a:xfrm rot="5400000">
            <a:off x="747526" y="-106048"/>
            <a:ext cx="603067" cy="1872208"/>
            <a:chOff x="5993390" y="3795886"/>
            <a:chExt cx="698490" cy="1347614"/>
          </a:xfrm>
          <a:solidFill>
            <a:schemeClr val="accent1"/>
          </a:solidFill>
        </p:grpSpPr>
        <p:sp>
          <p:nvSpPr>
            <p:cNvPr id="22"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3"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24" name="TextBox 23"/>
          <p:cNvSpPr txBox="1"/>
          <p:nvPr/>
        </p:nvSpPr>
        <p:spPr>
          <a:xfrm>
            <a:off x="-36512" y="123478"/>
            <a:ext cx="2697476"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 TÌM HIỂU CHUNG</a:t>
            </a:r>
            <a:endParaRPr lang="en-US" sz="2000" b="1">
              <a:solidFill>
                <a:schemeClr val="bg1"/>
              </a:solidFill>
              <a:latin typeface="Times New Roman" pitchFamily="18" charset="0"/>
              <a:cs typeface="Times New Roman" pitchFamily="18" charset="0"/>
            </a:endParaRPr>
          </a:p>
        </p:txBody>
      </p:sp>
      <p:sp>
        <p:nvSpPr>
          <p:cNvPr id="25" name="TextBox 24"/>
          <p:cNvSpPr txBox="1"/>
          <p:nvPr/>
        </p:nvSpPr>
        <p:spPr>
          <a:xfrm>
            <a:off x="115888" y="627534"/>
            <a:ext cx="2697476"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2. Tác phẩm</a:t>
            </a:r>
            <a:endParaRPr lang="en-US" sz="20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7082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par>
                                <p:cTn id="8" presetID="21"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par>
                                <p:cTn id="16" presetID="21" presetClass="entr" presetSubtype="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animBg="1"/>
      <p:bldP spid="14" grpId="0" animBg="1"/>
      <p:bldP spid="15"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8"/>
            <a:ext cx="11161240" cy="5236840"/>
          </a:xfrm>
          <a:prstGeom prst="rect">
            <a:avLst/>
          </a:prstGeom>
        </p:spPr>
      </p:pic>
      <p:sp>
        <p:nvSpPr>
          <p:cNvPr id="5" name="TextBox 4">
            <a:extLst>
              <a:ext uri="{FF2B5EF4-FFF2-40B4-BE49-F238E27FC236}">
                <a16:creationId xmlns="" xmlns:a16="http://schemas.microsoft.com/office/drawing/2014/main" id="{E3907754-BD2D-43A2-AED3-3BED3AF393D3}"/>
              </a:ext>
            </a:extLst>
          </p:cNvPr>
          <p:cNvSpPr txBox="1"/>
          <p:nvPr/>
        </p:nvSpPr>
        <p:spPr>
          <a:xfrm>
            <a:off x="1907704" y="1315640"/>
            <a:ext cx="5442723" cy="464022"/>
          </a:xfrm>
          <a:prstGeom prst="rect">
            <a:avLst/>
          </a:prstGeom>
          <a:noFill/>
        </p:spPr>
        <p:txBody>
          <a:bodyPr wrap="square" lIns="91425" tIns="45712" rIns="91425" bIns="45712" rtlCol="0">
            <a:spAutoFit/>
          </a:bodyPr>
          <a:lstStyle/>
          <a:p>
            <a:pPr>
              <a:lnSpc>
                <a:spcPct val="135000"/>
              </a:lnSpc>
              <a:buClr>
                <a:srgbClr val="000000"/>
              </a:buClr>
              <a:buSzPts val="1200"/>
              <a:tabLst>
                <a:tab pos="229832" algn="l"/>
              </a:tabLst>
            </a:pPr>
            <a:r>
              <a:rPr lang="fr-FR" sz="2000" b="1" dirty="0" err="1">
                <a:solidFill>
                  <a:schemeClr val="accent5">
                    <a:lumMod val="75000"/>
                  </a:schemeClr>
                </a:solidFill>
                <a:latin typeface="Times New Roman"/>
                <a:ea typeface="Times New Roman"/>
                <a:cs typeface="Times New Roman"/>
              </a:rPr>
              <a:t>Tự</a:t>
            </a:r>
            <a:r>
              <a:rPr lang="fr-FR" sz="2000" b="1" dirty="0">
                <a:solidFill>
                  <a:schemeClr val="accent5">
                    <a:lumMod val="75000"/>
                  </a:schemeClr>
                </a:solidFill>
                <a:latin typeface="Times New Roman"/>
                <a:ea typeface="Times New Roman"/>
                <a:cs typeface="Times New Roman"/>
              </a:rPr>
              <a:t> sự, miêu tả và </a:t>
            </a:r>
            <a:r>
              <a:rPr lang="fr-FR" sz="2000" b="1" dirty="0" err="1">
                <a:solidFill>
                  <a:schemeClr val="accent5">
                    <a:lumMod val="75000"/>
                  </a:schemeClr>
                </a:solidFill>
                <a:latin typeface="Times New Roman"/>
                <a:ea typeface="Times New Roman"/>
                <a:cs typeface="Times New Roman"/>
              </a:rPr>
              <a:t>biểu</a:t>
            </a:r>
            <a:r>
              <a:rPr lang="fr-FR" sz="2000" b="1" dirty="0">
                <a:solidFill>
                  <a:schemeClr val="accent5">
                    <a:lumMod val="75000"/>
                  </a:schemeClr>
                </a:solidFill>
                <a:latin typeface="Times New Roman"/>
                <a:ea typeface="Times New Roman"/>
                <a:cs typeface="Times New Roman"/>
              </a:rPr>
              <a:t> </a:t>
            </a:r>
            <a:r>
              <a:rPr lang="fr-FR" sz="2000" b="1" dirty="0" err="1">
                <a:solidFill>
                  <a:schemeClr val="accent5">
                    <a:lumMod val="75000"/>
                  </a:schemeClr>
                </a:solidFill>
                <a:latin typeface="Times New Roman"/>
                <a:ea typeface="Times New Roman"/>
                <a:cs typeface="Times New Roman"/>
              </a:rPr>
              <a:t>cảm</a:t>
            </a:r>
            <a:endParaRPr lang="en-US" sz="2000" b="1" dirty="0">
              <a:solidFill>
                <a:schemeClr val="accent5">
                  <a:lumMod val="75000"/>
                </a:schemeClr>
              </a:solidFill>
              <a:latin typeface="Times New Roman"/>
              <a:ea typeface="Times New Roman"/>
              <a:cs typeface="Times New Roman"/>
            </a:endParaRPr>
          </a:p>
        </p:txBody>
      </p:sp>
      <p:sp>
        <p:nvSpPr>
          <p:cNvPr id="8" name="TextBox 21">
            <a:extLst>
              <a:ext uri="{FF2B5EF4-FFF2-40B4-BE49-F238E27FC236}">
                <a16:creationId xmlns="" xmlns:a16="http://schemas.microsoft.com/office/drawing/2014/main" id="{70365EAF-6118-486C-A12D-FB0D1B57CADE}"/>
              </a:ext>
            </a:extLst>
          </p:cNvPr>
          <p:cNvSpPr txBox="1"/>
          <p:nvPr/>
        </p:nvSpPr>
        <p:spPr>
          <a:xfrm>
            <a:off x="417993" y="1271831"/>
            <a:ext cx="1381699" cy="507831"/>
          </a:xfrm>
          <a:prstGeom prst="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35000"/>
              </a:lnSpc>
              <a:buClr>
                <a:srgbClr val="000000"/>
              </a:buClr>
              <a:buSzPts val="1200"/>
              <a:tabLst>
                <a:tab pos="229832" algn="l"/>
              </a:tabLst>
            </a:pPr>
            <a:r>
              <a:rPr lang="en-US" sz="2000" b="1" smtClean="0">
                <a:solidFill>
                  <a:schemeClr val="tx1"/>
                </a:solidFill>
                <a:latin typeface="Times New Roman"/>
                <a:ea typeface="Times New Roman"/>
                <a:cs typeface="Times New Roman"/>
              </a:rPr>
              <a:t>   PTBĐ:</a:t>
            </a:r>
            <a:endParaRPr lang="en-US" sz="2000" b="1" dirty="0">
              <a:solidFill>
                <a:schemeClr val="tx1"/>
              </a:solidFill>
              <a:latin typeface="Times New Roman"/>
              <a:ea typeface="Times New Roman"/>
              <a:cs typeface="Times New Roman"/>
            </a:endParaRPr>
          </a:p>
        </p:txBody>
      </p:sp>
      <p:sp>
        <p:nvSpPr>
          <p:cNvPr id="9" name="Rectangle 8"/>
          <p:cNvSpPr/>
          <p:nvPr/>
        </p:nvSpPr>
        <p:spPr>
          <a:xfrm>
            <a:off x="251520" y="1112279"/>
            <a:ext cx="360040" cy="4664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文本框 71690"/>
          <p:cNvSpPr txBox="1"/>
          <p:nvPr/>
        </p:nvSpPr>
        <p:spPr>
          <a:xfrm>
            <a:off x="1907704" y="2081295"/>
            <a:ext cx="3528392" cy="437758"/>
          </a:xfrm>
          <a:prstGeom prst="rect">
            <a:avLst/>
          </a:prstGeom>
          <a:noFill/>
          <a:ln w="9525">
            <a:noFill/>
          </a:ln>
        </p:spPr>
        <p:txBody>
          <a:bodyPr wrap="square" lIns="65733" tIns="32866" rIns="65733" bIns="32866">
            <a:spAutoFit/>
          </a:bodyPr>
          <a:lstStyle/>
          <a:p>
            <a:pPr>
              <a:lnSpc>
                <a:spcPct val="135000"/>
              </a:lnSpc>
              <a:buClr>
                <a:srgbClr val="000000"/>
              </a:buClr>
              <a:buSzPts val="1200"/>
              <a:tabLst>
                <a:tab pos="225388" algn="l"/>
              </a:tabLst>
            </a:pPr>
            <a:r>
              <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Wingdings"/>
              </a:rPr>
              <a:t></a:t>
            </a:r>
            <a:r>
              <a:rPr lang="vi-VN"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P</a:t>
            </a:r>
            <a:r>
              <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1</a:t>
            </a:r>
            <a:r>
              <a:rPr lang="vi-VN"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 </a:t>
            </a:r>
            <a:r>
              <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Khơi nguồn nỗi nhớ</a:t>
            </a:r>
          </a:p>
        </p:txBody>
      </p:sp>
      <p:sp>
        <p:nvSpPr>
          <p:cNvPr id="11" name="文本框 71691"/>
          <p:cNvSpPr txBox="1"/>
          <p:nvPr/>
        </p:nvSpPr>
        <p:spPr>
          <a:xfrm>
            <a:off x="1907704" y="2548648"/>
            <a:ext cx="6984776" cy="853577"/>
          </a:xfrm>
          <a:prstGeom prst="rect">
            <a:avLst/>
          </a:prstGeom>
          <a:noFill/>
          <a:ln w="9525">
            <a:noFill/>
          </a:ln>
        </p:spPr>
        <p:txBody>
          <a:bodyPr wrap="square" lIns="65733" tIns="32866" rIns="65733" bIns="32866">
            <a:spAutoFit/>
          </a:bodyPr>
          <a:lstStyle/>
          <a:p>
            <a:pPr algn="just">
              <a:lnSpc>
                <a:spcPct val="135000"/>
              </a:lnSpc>
              <a:buClr>
                <a:srgbClr val="000000"/>
              </a:buClr>
              <a:buSzPts val="1200"/>
              <a:tabLst>
                <a:tab pos="232372" algn="l"/>
              </a:tabLst>
            </a:pPr>
            <a:r>
              <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Wingdings"/>
              </a:rPr>
              <a:t></a:t>
            </a:r>
            <a:r>
              <a:rPr lang="vi-VN"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P</a:t>
            </a:r>
            <a:r>
              <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2</a:t>
            </a:r>
            <a:r>
              <a:rPr lang="vi-VN"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 Sự hồi tưởng của nhân vật tôi về buổi t</a:t>
            </a:r>
            <a:r>
              <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ự</a:t>
            </a:r>
            <a:r>
              <a:rPr lang="vi-VN"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u trường đầu tiên của mình.</a:t>
            </a:r>
            <a:endPar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endParaRPr>
          </a:p>
        </p:txBody>
      </p:sp>
      <p:sp>
        <p:nvSpPr>
          <p:cNvPr id="12" name="文本框 71692"/>
          <p:cNvSpPr txBox="1"/>
          <p:nvPr/>
        </p:nvSpPr>
        <p:spPr>
          <a:xfrm>
            <a:off x="251520" y="3572347"/>
            <a:ext cx="2376263" cy="1451368"/>
          </a:xfrm>
          <a:prstGeom prst="rect">
            <a:avLst/>
          </a:prstGeom>
          <a:ln/>
        </p:spPr>
        <p:style>
          <a:lnRef idx="3">
            <a:schemeClr val="lt1"/>
          </a:lnRef>
          <a:fillRef idx="1">
            <a:schemeClr val="accent5"/>
          </a:fillRef>
          <a:effectRef idx="1">
            <a:schemeClr val="accent5"/>
          </a:effectRef>
          <a:fontRef idx="minor">
            <a:schemeClr val="lt1"/>
          </a:fontRef>
        </p:style>
        <p:txBody>
          <a:bodyPr wrap="square" lIns="65733" tIns="32866" rIns="65733" bIns="32866">
            <a:spAutoFit/>
          </a:bodyPr>
          <a:lstStyle/>
          <a:p>
            <a:pPr algn="just">
              <a:buClr>
                <a:srgbClr val="000000"/>
              </a:buClr>
              <a:buSzPts val="1100"/>
              <a:tabLst>
                <a:tab pos="451411" algn="l"/>
              </a:tabLst>
            </a:pPr>
            <a:r>
              <a:rPr lang="en-US" b="1" dirty="0">
                <a:solidFill>
                  <a:schemeClr val="bg1"/>
                </a:solidFill>
                <a:latin typeface="Times New Roman" panose="02020603050405020304" pitchFamily="18" charset="0"/>
                <a:ea typeface="Times New Roman"/>
                <a:cs typeface="Times New Roman" panose="02020603050405020304" pitchFamily="18" charset="0"/>
                <a:sym typeface="Wingdings 2"/>
              </a:rPr>
              <a:t> </a:t>
            </a:r>
            <a:r>
              <a:rPr lang="en-US" b="1" dirty="0">
                <a:solidFill>
                  <a:schemeClr val="bg1"/>
                </a:solidFill>
                <a:latin typeface="Times New Roman" panose="02020603050405020304" pitchFamily="18" charset="0"/>
                <a:ea typeface="Times New Roman"/>
                <a:cs typeface="Times New Roman" panose="02020603050405020304" pitchFamily="18" charset="0"/>
              </a:rPr>
              <a:t>Chặng 1: </a:t>
            </a:r>
            <a:r>
              <a:rPr lang="vi-VN" b="1" dirty="0">
                <a:solidFill>
                  <a:schemeClr val="bg1"/>
                </a:solidFill>
                <a:latin typeface="Times New Roman" panose="02020603050405020304" pitchFamily="18" charset="0"/>
                <a:ea typeface="Times New Roman"/>
                <a:cs typeface="Times New Roman" panose="02020603050405020304" pitchFamily="18" charset="0"/>
              </a:rPr>
              <a:t>Cảm xúc của nhân vật tôi khi cùng mẹ đi trên con đường làng</a:t>
            </a:r>
            <a:r>
              <a:rPr lang="en-US" b="1" dirty="0">
                <a:solidFill>
                  <a:schemeClr val="bg1"/>
                </a:solidFill>
                <a:latin typeface="Times New Roman" panose="02020603050405020304" pitchFamily="18" charset="0"/>
                <a:ea typeface="Times New Roman"/>
                <a:cs typeface="Times New Roman" panose="02020603050405020304" pitchFamily="18" charset="0"/>
              </a:rPr>
              <a:t> </a:t>
            </a:r>
            <a:r>
              <a:rPr lang="vi-VN" b="1" dirty="0">
                <a:solidFill>
                  <a:schemeClr val="bg1"/>
                </a:solidFill>
                <a:latin typeface="Times New Roman" panose="02020603050405020304" pitchFamily="18" charset="0"/>
                <a:ea typeface="Times New Roman"/>
                <a:cs typeface="Times New Roman" panose="02020603050405020304" pitchFamily="18" charset="0"/>
              </a:rPr>
              <a:t>tới </a:t>
            </a:r>
            <a:r>
              <a:rPr lang="vi-VN" b="1">
                <a:solidFill>
                  <a:schemeClr val="bg1"/>
                </a:solidFill>
                <a:latin typeface="Times New Roman" panose="02020603050405020304" pitchFamily="18" charset="0"/>
                <a:ea typeface="Times New Roman"/>
                <a:cs typeface="Times New Roman" panose="02020603050405020304" pitchFamily="18" charset="0"/>
              </a:rPr>
              <a:t>trường</a:t>
            </a:r>
            <a:r>
              <a:rPr lang="vi-VN" b="1" smtClean="0">
                <a:solidFill>
                  <a:schemeClr val="bg1"/>
                </a:solidFill>
                <a:latin typeface="Times New Roman" panose="02020603050405020304" pitchFamily="18" charset="0"/>
                <a:ea typeface="Times New Roman"/>
                <a:cs typeface="Times New Roman" panose="02020603050405020304" pitchFamily="18" charset="0"/>
              </a:rPr>
              <a:t>.</a:t>
            </a:r>
            <a:endParaRPr lang="en-US" b="1" smtClean="0">
              <a:solidFill>
                <a:schemeClr val="bg1"/>
              </a:solidFill>
              <a:latin typeface="Times New Roman" panose="02020603050405020304" pitchFamily="18" charset="0"/>
              <a:ea typeface="Times New Roman"/>
              <a:cs typeface="Times New Roman" panose="02020603050405020304" pitchFamily="18" charset="0"/>
            </a:endParaRPr>
          </a:p>
          <a:p>
            <a:pPr algn="just">
              <a:buClr>
                <a:srgbClr val="000000"/>
              </a:buClr>
              <a:buSzPts val="1100"/>
              <a:tabLst>
                <a:tab pos="451411" algn="l"/>
              </a:tabLst>
            </a:pPr>
            <a:endParaRPr lang="en-US" b="1" dirty="0">
              <a:solidFill>
                <a:schemeClr val="bg1"/>
              </a:solidFill>
              <a:latin typeface="Times New Roman" panose="02020603050405020304" pitchFamily="18" charset="0"/>
              <a:ea typeface="Times New Roman"/>
              <a:cs typeface="Times New Roman" panose="02020603050405020304" pitchFamily="18" charset="0"/>
            </a:endParaRPr>
          </a:p>
        </p:txBody>
      </p:sp>
      <p:sp>
        <p:nvSpPr>
          <p:cNvPr id="14" name="Rectangle 13"/>
          <p:cNvSpPr/>
          <p:nvPr/>
        </p:nvSpPr>
        <p:spPr>
          <a:xfrm>
            <a:off x="3131840" y="3572347"/>
            <a:ext cx="2772307" cy="1477311"/>
          </a:xfrm>
          <a:prstGeom prst="rect">
            <a:avLst/>
          </a:prstGeom>
        </p:spPr>
        <p:style>
          <a:lnRef idx="3">
            <a:schemeClr val="lt1"/>
          </a:lnRef>
          <a:fillRef idx="1">
            <a:schemeClr val="accent5"/>
          </a:fillRef>
          <a:effectRef idx="1">
            <a:schemeClr val="accent5"/>
          </a:effectRef>
          <a:fontRef idx="minor">
            <a:schemeClr val="lt1"/>
          </a:fontRef>
        </p:style>
        <p:txBody>
          <a:bodyPr wrap="square" lIns="91425" tIns="45712" rIns="91425" bIns="45712">
            <a:spAutoFit/>
          </a:bodyPr>
          <a:lstStyle/>
          <a:p>
            <a:pPr algn="just"/>
            <a:r>
              <a:rPr lang="en-US" b="1" dirty="0">
                <a:solidFill>
                  <a:schemeClr val="bg1"/>
                </a:solidFill>
                <a:latin typeface="Times New Roman" panose="02020603050405020304" pitchFamily="18" charset="0"/>
                <a:ea typeface="Times New Roman"/>
                <a:cs typeface="Times New Roman" panose="02020603050405020304" pitchFamily="18" charset="0"/>
                <a:sym typeface="Wingdings 2"/>
              </a:rPr>
              <a:t> </a:t>
            </a:r>
            <a:r>
              <a:rPr lang="en-US" b="1" dirty="0">
                <a:solidFill>
                  <a:schemeClr val="bg1"/>
                </a:solidFill>
                <a:latin typeface="Times New Roman" panose="02020603050405020304" pitchFamily="18" charset="0"/>
                <a:ea typeface="Times New Roman"/>
                <a:cs typeface="Times New Roman" panose="02020603050405020304" pitchFamily="18" charset="0"/>
              </a:rPr>
              <a:t>Chặng 2: </a:t>
            </a:r>
            <a:r>
              <a:rPr lang="vi-VN" b="1" dirty="0">
                <a:solidFill>
                  <a:schemeClr val="bg1"/>
                </a:solidFill>
                <a:latin typeface="Times New Roman" panose="02020603050405020304" pitchFamily="18" charset="0"/>
                <a:ea typeface="Times New Roman"/>
                <a:cs typeface="Times New Roman" panose="02020603050405020304" pitchFamily="18" charset="0"/>
              </a:rPr>
              <a:t>Cảm xúc, tâm trạng của nhân vật tôi trước quang cảnh sân trường và các sự việc diễn ra.</a:t>
            </a:r>
          </a:p>
        </p:txBody>
      </p:sp>
      <p:sp>
        <p:nvSpPr>
          <p:cNvPr id="15" name="Rectangle 14"/>
          <p:cNvSpPr/>
          <p:nvPr/>
        </p:nvSpPr>
        <p:spPr>
          <a:xfrm>
            <a:off x="6300192" y="3572347"/>
            <a:ext cx="2520279" cy="1477311"/>
          </a:xfrm>
          <a:prstGeom prst="rect">
            <a:avLst/>
          </a:prstGeom>
        </p:spPr>
        <p:style>
          <a:lnRef idx="3">
            <a:schemeClr val="lt1"/>
          </a:lnRef>
          <a:fillRef idx="1">
            <a:schemeClr val="accent5"/>
          </a:fillRef>
          <a:effectRef idx="1">
            <a:schemeClr val="accent5"/>
          </a:effectRef>
          <a:fontRef idx="minor">
            <a:schemeClr val="lt1"/>
          </a:fontRef>
        </p:style>
        <p:txBody>
          <a:bodyPr wrap="square" lIns="91425" tIns="45712" rIns="91425" bIns="45712">
            <a:spAutoFit/>
          </a:bodyPr>
          <a:lstStyle/>
          <a:p>
            <a:pPr algn="just"/>
            <a:r>
              <a:rPr lang="en-US" b="1" dirty="0">
                <a:solidFill>
                  <a:schemeClr val="bg1"/>
                </a:solidFill>
                <a:latin typeface="Times New Roman" panose="02020603050405020304" pitchFamily="18" charset="0"/>
                <a:ea typeface="Times New Roman"/>
                <a:cs typeface="Times New Roman" panose="02020603050405020304" pitchFamily="18" charset="0"/>
                <a:sym typeface="Wingdings 2"/>
              </a:rPr>
              <a:t> </a:t>
            </a:r>
            <a:r>
              <a:rPr lang="en-US" b="1" dirty="0">
                <a:solidFill>
                  <a:schemeClr val="bg1"/>
                </a:solidFill>
                <a:latin typeface="Times New Roman" panose="02020603050405020304" pitchFamily="18" charset="0"/>
                <a:ea typeface="Times New Roman"/>
                <a:cs typeface="Times New Roman" panose="02020603050405020304" pitchFamily="18" charset="0"/>
              </a:rPr>
              <a:t>Chặng 3: </a:t>
            </a:r>
            <a:r>
              <a:rPr lang="vi-VN" b="1" dirty="0">
                <a:solidFill>
                  <a:schemeClr val="bg1"/>
                </a:solidFill>
                <a:latin typeface="Times New Roman" panose="02020603050405020304" pitchFamily="18" charset="0"/>
                <a:ea typeface="Times New Roman"/>
                <a:cs typeface="Times New Roman" panose="02020603050405020304" pitchFamily="18" charset="0"/>
              </a:rPr>
              <a:t>Cảm xúc khi vào l</a:t>
            </a:r>
            <a:r>
              <a:rPr lang="en-US" b="1" dirty="0">
                <a:solidFill>
                  <a:schemeClr val="bg1"/>
                </a:solidFill>
                <a:latin typeface="Times New Roman" panose="02020603050405020304" pitchFamily="18" charset="0"/>
                <a:ea typeface="Times New Roman"/>
                <a:cs typeface="Times New Roman" panose="02020603050405020304" pitchFamily="18" charset="0"/>
              </a:rPr>
              <a:t>ớ</a:t>
            </a:r>
            <a:r>
              <a:rPr lang="vi-VN" b="1" dirty="0">
                <a:solidFill>
                  <a:schemeClr val="bg1"/>
                </a:solidFill>
                <a:latin typeface="Times New Roman" panose="02020603050405020304" pitchFamily="18" charset="0"/>
                <a:ea typeface="Times New Roman"/>
                <a:cs typeface="Times New Roman" panose="02020603050405020304" pitchFamily="18" charset="0"/>
              </a:rPr>
              <a:t>p và buổi học đầu </a:t>
            </a:r>
            <a:r>
              <a:rPr lang="vi-VN" b="1">
                <a:solidFill>
                  <a:schemeClr val="bg1"/>
                </a:solidFill>
                <a:latin typeface="Times New Roman" panose="02020603050405020304" pitchFamily="18" charset="0"/>
                <a:ea typeface="Times New Roman"/>
                <a:cs typeface="Times New Roman" panose="02020603050405020304" pitchFamily="18" charset="0"/>
              </a:rPr>
              <a:t>tiên</a:t>
            </a:r>
            <a:r>
              <a:rPr lang="vi-VN" b="1" smtClean="0">
                <a:solidFill>
                  <a:schemeClr val="bg1"/>
                </a:solidFill>
                <a:latin typeface="Times New Roman" panose="02020603050405020304" pitchFamily="18" charset="0"/>
                <a:ea typeface="Times New Roman"/>
                <a:cs typeface="Times New Roman" panose="02020603050405020304" pitchFamily="18" charset="0"/>
              </a:rPr>
              <a:t>.</a:t>
            </a:r>
            <a:endParaRPr lang="en-US" b="1" smtClean="0">
              <a:solidFill>
                <a:schemeClr val="bg1"/>
              </a:solidFill>
              <a:latin typeface="Times New Roman" panose="02020603050405020304" pitchFamily="18" charset="0"/>
              <a:ea typeface="Times New Roman"/>
              <a:cs typeface="Times New Roman" panose="02020603050405020304" pitchFamily="18" charset="0"/>
            </a:endParaRPr>
          </a:p>
          <a:p>
            <a:pPr algn="just"/>
            <a:endParaRPr lang="en-US" b="1" smtClean="0">
              <a:solidFill>
                <a:schemeClr val="bg1"/>
              </a:solidFill>
              <a:latin typeface="Times New Roman" panose="02020603050405020304" pitchFamily="18" charset="0"/>
              <a:ea typeface="Times New Roman"/>
              <a:cs typeface="Times New Roman" panose="02020603050405020304" pitchFamily="18" charset="0"/>
            </a:endParaRPr>
          </a:p>
          <a:p>
            <a:pPr algn="just"/>
            <a:endParaRPr lang="vi-VN" b="1" dirty="0">
              <a:solidFill>
                <a:schemeClr val="bg1"/>
              </a:solidFill>
              <a:latin typeface="Times New Roman" panose="02020603050405020304" pitchFamily="18" charset="0"/>
              <a:ea typeface="Times New Roman"/>
              <a:cs typeface="Times New Roman" panose="02020603050405020304" pitchFamily="18" charset="0"/>
            </a:endParaRPr>
          </a:p>
        </p:txBody>
      </p:sp>
      <p:sp>
        <p:nvSpPr>
          <p:cNvPr id="16" name="TextBox 21">
            <a:extLst>
              <a:ext uri="{FF2B5EF4-FFF2-40B4-BE49-F238E27FC236}">
                <a16:creationId xmlns="" xmlns:a16="http://schemas.microsoft.com/office/drawing/2014/main" id="{70365EAF-6118-486C-A12D-FB0D1B57CADE}"/>
              </a:ext>
            </a:extLst>
          </p:cNvPr>
          <p:cNvSpPr txBox="1"/>
          <p:nvPr/>
        </p:nvSpPr>
        <p:spPr>
          <a:xfrm>
            <a:off x="417993" y="2011222"/>
            <a:ext cx="1381699" cy="507831"/>
          </a:xfrm>
          <a:prstGeom prst="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35000"/>
              </a:lnSpc>
              <a:buClr>
                <a:srgbClr val="000000"/>
              </a:buClr>
              <a:buSzPts val="1200"/>
              <a:tabLst>
                <a:tab pos="229832" algn="l"/>
              </a:tabLst>
            </a:pPr>
            <a:r>
              <a:rPr lang="en-US" sz="2000" b="1" smtClean="0">
                <a:solidFill>
                  <a:schemeClr val="tx1"/>
                </a:solidFill>
                <a:latin typeface="Times New Roman"/>
                <a:ea typeface="Times New Roman"/>
                <a:cs typeface="Times New Roman"/>
              </a:rPr>
              <a:t>   Bố cục:</a:t>
            </a:r>
            <a:endParaRPr lang="en-US" sz="2000" b="1" dirty="0">
              <a:solidFill>
                <a:schemeClr val="tx1"/>
              </a:solidFill>
              <a:latin typeface="Times New Roman"/>
              <a:ea typeface="Times New Roman"/>
              <a:cs typeface="Times New Roman"/>
            </a:endParaRPr>
          </a:p>
        </p:txBody>
      </p:sp>
      <p:sp>
        <p:nvSpPr>
          <p:cNvPr id="17" name="Rectangle 16"/>
          <p:cNvSpPr/>
          <p:nvPr/>
        </p:nvSpPr>
        <p:spPr>
          <a:xfrm>
            <a:off x="251520" y="1851670"/>
            <a:ext cx="360040" cy="4664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4DF40922-BC17-433B-BF07-5B842FE6D54C}"/>
              </a:ext>
            </a:extLst>
          </p:cNvPr>
          <p:cNvPicPr>
            <a:picLocks noChangeAspect="1"/>
          </p:cNvPicPr>
          <p:nvPr/>
        </p:nvPicPr>
        <p:blipFill rotWithShape="1">
          <a:blip r:embed="rId3">
            <a:extLst>
              <a:ext uri="{28A0092B-C50C-407E-A947-70E740481C1C}">
                <a14:useLocalDpi xmlns:a14="http://schemas.microsoft.com/office/drawing/2010/main" val="0"/>
              </a:ext>
            </a:extLst>
          </a:blip>
          <a:srcRect l="3302" t="7547" r="3995" b="11451"/>
          <a:stretch/>
        </p:blipFill>
        <p:spPr>
          <a:xfrm>
            <a:off x="5645436" y="471976"/>
            <a:ext cx="2966840" cy="1687327"/>
          </a:xfrm>
          <a:prstGeom prst="rect">
            <a:avLst/>
          </a:prstGeom>
          <a:ln w="228600" cap="sq" cmpd="thickThin">
            <a:solidFill>
              <a:srgbClr val="000000"/>
            </a:solidFill>
            <a:prstDash val="solid"/>
            <a:miter lim="800000"/>
          </a:ln>
          <a:effectLst>
            <a:innerShdw blurRad="76200">
              <a:srgbClr val="000000"/>
            </a:innerShdw>
          </a:effectLst>
        </p:spPr>
      </p:pic>
      <p:grpSp>
        <p:nvGrpSpPr>
          <p:cNvPr id="20" name="组合 92"/>
          <p:cNvGrpSpPr/>
          <p:nvPr/>
        </p:nvGrpSpPr>
        <p:grpSpPr>
          <a:xfrm rot="5400000">
            <a:off x="1212852" y="-1177356"/>
            <a:ext cx="603067" cy="2957779"/>
            <a:chOff x="5993390" y="3795886"/>
            <a:chExt cx="698490" cy="1347614"/>
          </a:xfrm>
          <a:solidFill>
            <a:schemeClr val="accent1"/>
          </a:solidFill>
        </p:grpSpPr>
        <p:sp>
          <p:nvSpPr>
            <p:cNvPr id="21"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2"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grpSp>
        <p:nvGrpSpPr>
          <p:cNvPr id="23" name="组合 92"/>
          <p:cNvGrpSpPr/>
          <p:nvPr/>
        </p:nvGrpSpPr>
        <p:grpSpPr>
          <a:xfrm rot="5400000">
            <a:off x="747526" y="-106048"/>
            <a:ext cx="603067" cy="1872208"/>
            <a:chOff x="5993390" y="3795886"/>
            <a:chExt cx="698490" cy="1347614"/>
          </a:xfrm>
          <a:solidFill>
            <a:schemeClr val="accent1"/>
          </a:solidFill>
        </p:grpSpPr>
        <p:sp>
          <p:nvSpPr>
            <p:cNvPr id="24"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5"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26" name="TextBox 25"/>
          <p:cNvSpPr txBox="1"/>
          <p:nvPr/>
        </p:nvSpPr>
        <p:spPr>
          <a:xfrm>
            <a:off x="-36512" y="123478"/>
            <a:ext cx="2697476"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 TÌM HIỂU CHUNG</a:t>
            </a:r>
            <a:endParaRPr lang="en-US" sz="2000" b="1">
              <a:solidFill>
                <a:schemeClr val="bg1"/>
              </a:solidFill>
              <a:latin typeface="Times New Roman" pitchFamily="18" charset="0"/>
              <a:cs typeface="Times New Roman" pitchFamily="18" charset="0"/>
            </a:endParaRPr>
          </a:p>
        </p:txBody>
      </p:sp>
      <p:sp>
        <p:nvSpPr>
          <p:cNvPr id="27" name="TextBox 26"/>
          <p:cNvSpPr txBox="1"/>
          <p:nvPr/>
        </p:nvSpPr>
        <p:spPr>
          <a:xfrm>
            <a:off x="115888" y="627534"/>
            <a:ext cx="2697476"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2. Tác phẩm</a:t>
            </a:r>
            <a:endParaRPr lang="en-US" sz="20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9728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p:bldP spid="11" grpId="0"/>
      <p:bldP spid="12"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8"/>
            <a:ext cx="11161240" cy="5236840"/>
          </a:xfrm>
          <a:prstGeom prst="rect">
            <a:avLst/>
          </a:prstGeom>
        </p:spPr>
      </p:pic>
      <p:sp>
        <p:nvSpPr>
          <p:cNvPr id="6" name="Rectangle 5">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1. Sự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hồi</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tưởng</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và</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tâm</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trạng</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nhân</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vật</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tôi</a:t>
            </a:r>
            <a:r>
              <a:rPr lang="en-US" sz="2000" b="1">
                <a:solidFill>
                  <a:schemeClr val="accent5">
                    <a:lumMod val="75000"/>
                  </a:schemeClr>
                </a:solidFill>
                <a:latin typeface="Times New Roman" panose="02020603050405020304" pitchFamily="18" charset="0"/>
                <a:cs typeface="Times New Roman" panose="02020603050405020304" pitchFamily="18" charset="0"/>
              </a:rPr>
              <a:t>” </a:t>
            </a:r>
            <a:r>
              <a:rPr lang="en-US" sz="2000" b="1" smtClean="0">
                <a:solidFill>
                  <a:schemeClr val="accent5">
                    <a:lumMod val="75000"/>
                  </a:schemeClr>
                </a:solidFill>
                <a:latin typeface="Times New Roman" panose="02020603050405020304" pitchFamily="18" charset="0"/>
                <a:cs typeface="Times New Roman" panose="02020603050405020304" pitchFamily="18" charset="0"/>
              </a:rPr>
              <a:t>mỗi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khi</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mùa</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thu</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đến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7" name="组合 92"/>
          <p:cNvGrpSpPr/>
          <p:nvPr/>
        </p:nvGrpSpPr>
        <p:grpSpPr>
          <a:xfrm rot="5400000">
            <a:off x="1570165" y="-1534670"/>
            <a:ext cx="603067" cy="3672408"/>
            <a:chOff x="5993390" y="3795886"/>
            <a:chExt cx="698490" cy="1347614"/>
          </a:xfrm>
          <a:solidFill>
            <a:schemeClr val="accent1"/>
          </a:solidFill>
        </p:grpSpPr>
        <p:sp>
          <p:nvSpPr>
            <p:cNvPr id="8"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9"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10" name="TextBox 9"/>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sp>
        <p:nvSpPr>
          <p:cNvPr id="11" name="TextBox 10"/>
          <p:cNvSpPr txBox="1"/>
          <p:nvPr/>
        </p:nvSpPr>
        <p:spPr>
          <a:xfrm>
            <a:off x="35498" y="3867894"/>
            <a:ext cx="11496599" cy="400093"/>
          </a:xfrm>
          <a:prstGeom prst="rect">
            <a:avLst/>
          </a:prstGeom>
          <a:solidFill>
            <a:schemeClr val="accent5">
              <a:lumMod val="60000"/>
              <a:lumOff val="40000"/>
            </a:schemeClr>
          </a:solidFill>
        </p:spPr>
        <p:txBody>
          <a:bodyPr wrap="square" lIns="91425" tIns="45712" rIns="91425" bIns="45712" rtlCol="0">
            <a:spAutoFit/>
          </a:bodyPr>
          <a:lstStyle/>
          <a:p>
            <a:pPr marL="342900" indent="-342900" algn="just">
              <a:spcBef>
                <a:spcPts val="600"/>
              </a:spcBef>
              <a:spcAft>
                <a:spcPts val="600"/>
              </a:spcAft>
              <a:buFont typeface="Wingdings" panose="05000000000000000000" pitchFamily="2" charset="2"/>
              <a:buChar char="à"/>
            </a:pPr>
            <a:r>
              <a:rPr lang="en-US" sz="2000" b="1" i="1" dirty="0" err="1">
                <a:solidFill>
                  <a:schemeClr val="bg1"/>
                </a:solidFill>
                <a:latin typeface="Times New Roman"/>
                <a:ea typeface="Times New Roman"/>
              </a:rPr>
              <a:t>Thời</a:t>
            </a:r>
            <a:r>
              <a:rPr lang="en-US" sz="2000" b="1" i="1" dirty="0">
                <a:solidFill>
                  <a:schemeClr val="bg1"/>
                </a:solidFill>
                <a:latin typeface="Times New Roman"/>
                <a:ea typeface="Times New Roman"/>
              </a:rPr>
              <a:t> điểm, </a:t>
            </a:r>
            <a:r>
              <a:rPr lang="en-US" sz="2000" b="1" i="1" dirty="0" err="1">
                <a:solidFill>
                  <a:schemeClr val="bg1"/>
                </a:solidFill>
                <a:latin typeface="Times New Roman"/>
                <a:ea typeface="Times New Roman"/>
              </a:rPr>
              <a:t>nơi</a:t>
            </a:r>
            <a:r>
              <a:rPr lang="en-US" sz="2000" b="1" i="1" dirty="0">
                <a:solidFill>
                  <a:schemeClr val="bg1"/>
                </a:solidFill>
                <a:latin typeface="Times New Roman"/>
                <a:ea typeface="Times New Roman"/>
              </a:rPr>
              <a:t> chốn quen thuộc, </a:t>
            </a:r>
            <a:r>
              <a:rPr lang="en-US" sz="2000" b="1" i="1" dirty="0" err="1">
                <a:solidFill>
                  <a:schemeClr val="bg1"/>
                </a:solidFill>
                <a:latin typeface="Times New Roman"/>
                <a:ea typeface="Times New Roman"/>
              </a:rPr>
              <a:t>gắn</a:t>
            </a:r>
            <a:r>
              <a:rPr lang="en-US" sz="2000" b="1" i="1" dirty="0">
                <a:solidFill>
                  <a:schemeClr val="bg1"/>
                </a:solidFill>
                <a:latin typeface="Times New Roman"/>
                <a:ea typeface="Times New Roman"/>
              </a:rPr>
              <a:t> liền với tuổi thơ </a:t>
            </a:r>
            <a:r>
              <a:rPr lang="en-US" sz="2000" b="1" i="1" dirty="0" err="1">
                <a:solidFill>
                  <a:schemeClr val="bg1"/>
                </a:solidFill>
                <a:latin typeface="Times New Roman"/>
                <a:ea typeface="Times New Roman"/>
              </a:rPr>
              <a:t>tác</a:t>
            </a:r>
            <a:r>
              <a:rPr lang="en-US" sz="2000" b="1" i="1" dirty="0">
                <a:solidFill>
                  <a:schemeClr val="bg1"/>
                </a:solidFill>
                <a:latin typeface="Times New Roman"/>
                <a:ea typeface="Times New Roman"/>
              </a:rPr>
              <a:t> </a:t>
            </a:r>
            <a:r>
              <a:rPr lang="en-US" sz="2000" b="1" i="1" dirty="0" err="1">
                <a:solidFill>
                  <a:schemeClr val="bg1"/>
                </a:solidFill>
                <a:latin typeface="Times New Roman"/>
                <a:ea typeface="Times New Roman"/>
              </a:rPr>
              <a:t>giả</a:t>
            </a:r>
            <a:endParaRPr lang="en-US" sz="2000" b="1" i="1" dirty="0">
              <a:solidFill>
                <a:schemeClr val="bg1"/>
              </a:solidFill>
              <a:latin typeface="Times New Roman"/>
              <a:ea typeface="Times New Roman"/>
              <a:cs typeface="Times New Roman"/>
            </a:endParaRPr>
          </a:p>
        </p:txBody>
      </p:sp>
      <p:sp>
        <p:nvSpPr>
          <p:cNvPr id="12" name="TextBox 11">
            <a:extLst>
              <a:ext uri="{FF2B5EF4-FFF2-40B4-BE49-F238E27FC236}">
                <a16:creationId xmlns:a16="http://schemas.microsoft.com/office/drawing/2014/main" xmlns="" id="{5B2644D0-DD05-4DC6-982E-0DEC584081DD}"/>
              </a:ext>
            </a:extLst>
          </p:cNvPr>
          <p:cNvSpPr txBox="1"/>
          <p:nvPr/>
        </p:nvSpPr>
        <p:spPr>
          <a:xfrm>
            <a:off x="35496" y="4642365"/>
            <a:ext cx="10801200" cy="400093"/>
          </a:xfrm>
          <a:prstGeom prst="rect">
            <a:avLst/>
          </a:prstGeom>
          <a:solidFill>
            <a:schemeClr val="accent5">
              <a:lumMod val="60000"/>
              <a:lumOff val="40000"/>
            </a:schemeClr>
          </a:solidFill>
        </p:spPr>
        <p:txBody>
          <a:bodyPr wrap="square" lIns="91425" tIns="45712" rIns="91425" bIns="45712" rtlCol="0">
            <a:spAutoFit/>
          </a:bodyPr>
          <a:lstStyle/>
          <a:p>
            <a:pPr marL="342900" indent="-342900" algn="just">
              <a:spcBef>
                <a:spcPts val="600"/>
              </a:spcBef>
              <a:spcAft>
                <a:spcPts val="600"/>
              </a:spcAft>
              <a:buFont typeface="Wingdings" panose="05000000000000000000" pitchFamily="2" charset="2"/>
              <a:buChar char="à"/>
            </a:pP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Sự</a:t>
            </a:r>
            <a:r>
              <a:rPr lang="en-US" sz="2000" b="1" i="1" dirty="0">
                <a:solidFill>
                  <a:schemeClr val="bg1"/>
                </a:solidFill>
                <a:latin typeface="Times New Roman"/>
                <a:ea typeface="Times New Roman"/>
                <a:cs typeface="Times New Roman"/>
              </a:rPr>
              <a:t> liên tưởng tương đồng giữa hiện tại và </a:t>
            </a:r>
            <a:r>
              <a:rPr lang="en-US" sz="2000" b="1" i="1" dirty="0" err="1">
                <a:solidFill>
                  <a:schemeClr val="bg1"/>
                </a:solidFill>
                <a:latin typeface="Times New Roman"/>
                <a:ea typeface="Times New Roman"/>
                <a:cs typeface="Times New Roman"/>
              </a:rPr>
              <a:t>quá</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khứ</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giữa</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cảnh</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vật</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và</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tâm</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trạng</a:t>
            </a:r>
            <a:endParaRPr lang="en-US" sz="2000" b="1" i="1" dirty="0">
              <a:solidFill>
                <a:schemeClr val="bg1"/>
              </a:solidFill>
              <a:latin typeface="Times New Roman"/>
              <a:ea typeface="Times New Roman"/>
              <a:cs typeface="Times New Roman"/>
            </a:endParaRPr>
          </a:p>
        </p:txBody>
      </p:sp>
      <p:sp>
        <p:nvSpPr>
          <p:cNvPr id="14" name="TextBox 13">
            <a:extLst>
              <a:ext uri="{FF2B5EF4-FFF2-40B4-BE49-F238E27FC236}">
                <a16:creationId xmlns:a16="http://schemas.microsoft.com/office/drawing/2014/main" xmlns="" id="{FA7DB1B6-FD30-4EF4-A361-50219C76F609}"/>
              </a:ext>
            </a:extLst>
          </p:cNvPr>
          <p:cNvSpPr txBox="1"/>
          <p:nvPr/>
        </p:nvSpPr>
        <p:spPr>
          <a:xfrm>
            <a:off x="2411760" y="1508476"/>
            <a:ext cx="8278643" cy="400110"/>
          </a:xfrm>
          <a:prstGeom prst="rect">
            <a:avLst/>
          </a:prstGeom>
          <a:noFill/>
        </p:spPr>
        <p:txBody>
          <a:bodyPr wrap="square" rtlCol="0">
            <a:spAutoFit/>
          </a:bodyPr>
          <a:lstStyle/>
          <a:p>
            <a:pPr indent="273641" algn="just">
              <a:spcBef>
                <a:spcPts val="600"/>
              </a:spcBef>
              <a:spcAft>
                <a:spcPts val="600"/>
              </a:spcAft>
            </a:pPr>
            <a:r>
              <a:rPr lang="en-US" sz="2000" b="1" dirty="0" err="1">
                <a:solidFill>
                  <a:srgbClr val="0070C0"/>
                </a:solidFill>
                <a:latin typeface="Times New Roman" panose="02020603050405020304" pitchFamily="18" charset="0"/>
                <a:ea typeface="Times New Roman"/>
                <a:cs typeface="Times New Roman" panose="02020603050405020304" pitchFamily="18" charset="0"/>
              </a:rPr>
              <a:t>Cuối</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thu</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đầu</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tháng</a:t>
            </a:r>
            <a:r>
              <a:rPr lang="en-US" sz="2000" b="1" dirty="0">
                <a:solidFill>
                  <a:srgbClr val="0070C0"/>
                </a:solidFill>
                <a:latin typeface="Times New Roman" panose="02020603050405020304" pitchFamily="18" charset="0"/>
                <a:ea typeface="Times New Roman"/>
                <a:cs typeface="Times New Roman" panose="02020603050405020304" pitchFamily="18" charset="0"/>
              </a:rPr>
              <a:t> 9): </a:t>
            </a:r>
            <a:r>
              <a:rPr lang="en-US" sz="2000" b="1" dirty="0" err="1">
                <a:latin typeface="Times New Roman" panose="02020603050405020304" pitchFamily="18" charset="0"/>
                <a:ea typeface="Times New Roman"/>
                <a:cs typeface="Times New Roman" panose="02020603050405020304" pitchFamily="18" charset="0"/>
              </a:rPr>
              <a:t>Thời</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điểm</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khai</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trường</a:t>
            </a:r>
            <a:endParaRPr lang="en-US" sz="2000" b="1" dirty="0">
              <a:latin typeface="Times New Roman" panose="02020603050405020304" pitchFamily="18" charset="0"/>
              <a:ea typeface="Times New Roman"/>
              <a:cs typeface="Times New Roman" panose="02020603050405020304" pitchFamily="18" charset="0"/>
            </a:endParaRPr>
          </a:p>
        </p:txBody>
      </p:sp>
      <p:sp>
        <p:nvSpPr>
          <p:cNvPr id="15" name="TextBox 14">
            <a:extLst>
              <a:ext uri="{FF2B5EF4-FFF2-40B4-BE49-F238E27FC236}">
                <a16:creationId xmlns:a16="http://schemas.microsoft.com/office/drawing/2014/main" xmlns="" id="{72DAFDDA-2D6C-4219-84F7-8961C16FAE0A}"/>
              </a:ext>
            </a:extLst>
          </p:cNvPr>
          <p:cNvSpPr txBox="1"/>
          <p:nvPr/>
        </p:nvSpPr>
        <p:spPr>
          <a:xfrm>
            <a:off x="2411760" y="2315656"/>
            <a:ext cx="8496944" cy="400110"/>
          </a:xfrm>
          <a:prstGeom prst="rect">
            <a:avLst/>
          </a:prstGeom>
          <a:noFill/>
        </p:spPr>
        <p:txBody>
          <a:bodyPr wrap="square" rtlCol="0">
            <a:spAutoFit/>
          </a:bodyPr>
          <a:lstStyle/>
          <a:p>
            <a:pPr indent="273641" algn="just">
              <a:spcBef>
                <a:spcPts val="600"/>
              </a:spcBef>
              <a:spcAft>
                <a:spcPts val="600"/>
              </a:spcAft>
            </a:pPr>
            <a:r>
              <a:rPr lang="en-US" sz="2000" b="1" dirty="0" err="1">
                <a:solidFill>
                  <a:srgbClr val="0070C0"/>
                </a:solidFill>
                <a:latin typeface="Times New Roman" panose="02020603050405020304" pitchFamily="18" charset="0"/>
                <a:ea typeface="Times New Roman"/>
                <a:cs typeface="Times New Roman" panose="02020603050405020304" pitchFamily="18" charset="0"/>
              </a:rPr>
              <a:t>Cảnh</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thiên</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nhiên</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Lá</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rụng</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nhiều</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mây</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bàng</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bạc</a:t>
            </a:r>
            <a:endParaRPr lang="en-US" sz="2000" b="1" dirty="0">
              <a:latin typeface="Times New Roman" panose="02020603050405020304" pitchFamily="18" charset="0"/>
              <a:ea typeface="Times New Roman"/>
              <a:cs typeface="Times New Roman" panose="02020603050405020304" pitchFamily="18" charset="0"/>
            </a:endParaRPr>
          </a:p>
        </p:txBody>
      </p:sp>
      <p:sp>
        <p:nvSpPr>
          <p:cNvPr id="16" name="TextBox 15">
            <a:extLst>
              <a:ext uri="{FF2B5EF4-FFF2-40B4-BE49-F238E27FC236}">
                <a16:creationId xmlns:a16="http://schemas.microsoft.com/office/drawing/2014/main" xmlns="" id="{F68709B6-BE67-43E7-832D-71B5B24E758F}"/>
              </a:ext>
            </a:extLst>
          </p:cNvPr>
          <p:cNvSpPr txBox="1"/>
          <p:nvPr/>
        </p:nvSpPr>
        <p:spPr>
          <a:xfrm>
            <a:off x="2411760" y="3147440"/>
            <a:ext cx="9501575" cy="400110"/>
          </a:xfrm>
          <a:prstGeom prst="rect">
            <a:avLst/>
          </a:prstGeom>
          <a:noFill/>
        </p:spPr>
        <p:txBody>
          <a:bodyPr wrap="square" rtlCol="0">
            <a:spAutoFit/>
          </a:bodyPr>
          <a:lstStyle/>
          <a:p>
            <a:pPr indent="273641" algn="just">
              <a:spcBef>
                <a:spcPts val="600"/>
              </a:spcBef>
              <a:spcAft>
                <a:spcPts val="600"/>
              </a:spcAft>
            </a:pPr>
            <a:r>
              <a:rPr lang="en-US" sz="2000" b="1" dirty="0" err="1">
                <a:solidFill>
                  <a:srgbClr val="0070C0"/>
                </a:solidFill>
                <a:latin typeface="Times New Roman" panose="02020603050405020304" pitchFamily="18" charset="0"/>
                <a:ea typeface="Times New Roman"/>
                <a:cs typeface="Times New Roman" panose="02020603050405020304" pitchFamily="18" charset="0"/>
              </a:rPr>
              <a:t>Cảnh</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sinh</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hoạt</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Mấy</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em</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bé</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rụt</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rè</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cùng</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mẹ</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đến</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trường</a:t>
            </a:r>
            <a:endParaRPr lang="en-US" sz="2000" b="1" dirty="0">
              <a:latin typeface="Times New Roman" panose="02020603050405020304" pitchFamily="18" charset="0"/>
              <a:ea typeface="Times New Roman"/>
              <a:cs typeface="Times New Roman" panose="02020603050405020304" pitchFamily="18" charset="0"/>
            </a:endParaRPr>
          </a:p>
        </p:txBody>
      </p:sp>
      <p:grpSp>
        <p:nvGrpSpPr>
          <p:cNvPr id="17" name="组合 7"/>
          <p:cNvGrpSpPr/>
          <p:nvPr/>
        </p:nvGrpSpPr>
        <p:grpSpPr bwMode="auto">
          <a:xfrm>
            <a:off x="107503" y="1715813"/>
            <a:ext cx="1864049" cy="1864049"/>
            <a:chOff x="1047975" y="1130980"/>
            <a:chExt cx="1863725" cy="1863724"/>
          </a:xfrm>
        </p:grpSpPr>
        <p:sp>
          <p:nvSpPr>
            <p:cNvPr id="18" name="Freeform 9"/>
            <p:cNvSpPr>
              <a:spLocks noEditPoints="1"/>
            </p:cNvSpPr>
            <p:nvPr/>
          </p:nvSpPr>
          <p:spPr bwMode="auto">
            <a:xfrm>
              <a:off x="1047975" y="1130980"/>
              <a:ext cx="1863725" cy="1863724"/>
            </a:xfrm>
            <a:custGeom>
              <a:avLst/>
              <a:gdLst>
                <a:gd name="T0" fmla="*/ 931863 w 352"/>
                <a:gd name="T1" fmla="*/ 0 h 352"/>
                <a:gd name="T2" fmla="*/ 0 w 352"/>
                <a:gd name="T3" fmla="*/ 931862 h 352"/>
                <a:gd name="T4" fmla="*/ 931863 w 352"/>
                <a:gd name="T5" fmla="*/ 1863724 h 352"/>
                <a:gd name="T6" fmla="*/ 1863725 w 352"/>
                <a:gd name="T7" fmla="*/ 931862 h 352"/>
                <a:gd name="T8" fmla="*/ 931863 w 352"/>
                <a:gd name="T9" fmla="*/ 0 h 352"/>
                <a:gd name="T10" fmla="*/ 931863 w 352"/>
                <a:gd name="T11" fmla="*/ 1477213 h 352"/>
                <a:gd name="T12" fmla="*/ 381217 w 352"/>
                <a:gd name="T13" fmla="*/ 931862 h 352"/>
                <a:gd name="T14" fmla="*/ 931863 w 352"/>
                <a:gd name="T15" fmla="*/ 381216 h 352"/>
                <a:gd name="T16" fmla="*/ 1477214 w 352"/>
                <a:gd name="T17" fmla="*/ 931862 h 352"/>
                <a:gd name="T18" fmla="*/ 931863 w 352"/>
                <a:gd name="T19" fmla="*/ 1477213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52"/>
                <a:gd name="T32" fmla="*/ 352 w 352"/>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chemeClr val="accent1"/>
            </a:solidFill>
            <a:ln w="9525">
              <a:noFill/>
              <a:round/>
            </a:ln>
          </p:spPr>
          <p:txBody>
            <a:bodyPr/>
            <a:lstStyle/>
            <a:p>
              <a:endParaRPr lang="zh-CN" altLang="en-US" dirty="0">
                <a:ea typeface="微软雅黑" panose="020B0503020204020204" pitchFamily="34" charset="-122"/>
              </a:endParaRPr>
            </a:p>
          </p:txBody>
        </p:sp>
        <p:sp>
          <p:nvSpPr>
            <p:cNvPr id="20" name="矩形 10"/>
            <p:cNvSpPr/>
            <p:nvPr/>
          </p:nvSpPr>
          <p:spPr>
            <a:xfrm>
              <a:off x="1200125" y="1626791"/>
              <a:ext cx="1575743" cy="830852"/>
            </a:xfrm>
            <a:prstGeom prst="rect">
              <a:avLst/>
            </a:prstGeom>
            <a:solidFill>
              <a:schemeClr val="accent5">
                <a:lumMod val="40000"/>
                <a:lumOff val="60000"/>
              </a:schemeClr>
            </a:solidFill>
          </p:spPr>
          <p:txBody>
            <a:bodyPr wrap="square">
              <a:spAutoFit/>
            </a:bodyPr>
            <a:lstStyle/>
            <a:p>
              <a:pPr algn="ctr">
                <a:spcBef>
                  <a:spcPts val="0"/>
                </a:spcBef>
                <a:spcAft>
                  <a:spcPts val="0"/>
                </a:spcAft>
                <a:defRPr/>
              </a:pPr>
              <a:r>
                <a:rPr lang="en-US" altLang="zh-CN" sz="2400" b="1" smtClean="0">
                  <a:solidFill>
                    <a:schemeClr val="tx2">
                      <a:lumMod val="75000"/>
                    </a:schemeClr>
                  </a:solidFill>
                  <a:latin typeface="Times New Roman" pitchFamily="18" charset="0"/>
                  <a:ea typeface="微软雅黑" panose="020B0503020204020204" pitchFamily="34" charset="-122"/>
                  <a:cs typeface="Times New Roman" pitchFamily="18" charset="0"/>
                </a:rPr>
                <a:t>Thời điểm gợi nhớ</a:t>
              </a:r>
              <a:endParaRPr lang="zh-CN" altLang="en-US" sz="2400" b="1" dirty="0">
                <a:solidFill>
                  <a:schemeClr val="tx2">
                    <a:lumMod val="75000"/>
                  </a:schemeClr>
                </a:solidFill>
                <a:latin typeface="Times New Roman" pitchFamily="18" charset="0"/>
                <a:ea typeface="微软雅黑" panose="020B0503020204020204" pitchFamily="34" charset="-122"/>
                <a:cs typeface="Times New Roman" pitchFamily="18" charset="0"/>
              </a:endParaRPr>
            </a:p>
          </p:txBody>
        </p:sp>
      </p:grpSp>
      <p:grpSp>
        <p:nvGrpSpPr>
          <p:cNvPr id="22" name="组合 34"/>
          <p:cNvGrpSpPr/>
          <p:nvPr/>
        </p:nvGrpSpPr>
        <p:grpSpPr>
          <a:xfrm>
            <a:off x="2195736" y="1454198"/>
            <a:ext cx="523230" cy="523230"/>
            <a:chOff x="1677608" y="2996952"/>
            <a:chExt cx="1395643" cy="1395643"/>
          </a:xfrm>
        </p:grpSpPr>
        <p:sp>
          <p:nvSpPr>
            <p:cNvPr id="2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24" name="Oval 29"/>
            <p:cNvSpPr>
              <a:spLocks noChangeAspect="1"/>
            </p:cNvSpPr>
            <p:nvPr/>
          </p:nvSpPr>
          <p:spPr>
            <a:xfrm>
              <a:off x="1850114" y="3169458"/>
              <a:ext cx="1050630" cy="1050630"/>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grpSp>
        <p:nvGrpSpPr>
          <p:cNvPr id="25" name="组合 34"/>
          <p:cNvGrpSpPr/>
          <p:nvPr/>
        </p:nvGrpSpPr>
        <p:grpSpPr>
          <a:xfrm>
            <a:off x="2195736" y="2211710"/>
            <a:ext cx="523230" cy="523230"/>
            <a:chOff x="1677608" y="2996952"/>
            <a:chExt cx="1395643" cy="1395643"/>
          </a:xfrm>
        </p:grpSpPr>
        <p:sp>
          <p:nvSpPr>
            <p:cNvPr id="26"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27" name="Oval 29"/>
            <p:cNvSpPr>
              <a:spLocks noChangeAspect="1"/>
            </p:cNvSpPr>
            <p:nvPr/>
          </p:nvSpPr>
          <p:spPr>
            <a:xfrm>
              <a:off x="1850114" y="3169458"/>
              <a:ext cx="1050630" cy="1050630"/>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grpSp>
        <p:nvGrpSpPr>
          <p:cNvPr id="28" name="组合 34"/>
          <p:cNvGrpSpPr/>
          <p:nvPr/>
        </p:nvGrpSpPr>
        <p:grpSpPr>
          <a:xfrm>
            <a:off x="2195736" y="3056632"/>
            <a:ext cx="523230" cy="523230"/>
            <a:chOff x="1677608" y="2996952"/>
            <a:chExt cx="1395643" cy="1395643"/>
          </a:xfrm>
        </p:grpSpPr>
        <p:sp>
          <p:nvSpPr>
            <p:cNvPr id="2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30" name="Oval 29"/>
            <p:cNvSpPr>
              <a:spLocks noChangeAspect="1"/>
            </p:cNvSpPr>
            <p:nvPr/>
          </p:nvSpPr>
          <p:spPr>
            <a:xfrm>
              <a:off x="1850114" y="3169458"/>
              <a:ext cx="1050630" cy="1050630"/>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Tree>
    <p:extLst>
      <p:ext uri="{BB962C8B-B14F-4D97-AF65-F5344CB8AC3E}">
        <p14:creationId xmlns:p14="http://schemas.microsoft.com/office/powerpoint/2010/main" val="8236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7" presetClass="entr" presetSubtype="0" fill="hold" nodeType="withEffect">
                                  <p:stCondLst>
                                    <p:cond delay="7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1700"/>
                            </p:stCondLst>
                            <p:childTnLst>
                              <p:par>
                                <p:cTn id="14" presetID="26"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290">
                                          <p:stCondLst>
                                            <p:cond delay="0"/>
                                          </p:stCondLst>
                                        </p:cTn>
                                        <p:tgtEl>
                                          <p:spTgt spid="22"/>
                                        </p:tgtEl>
                                      </p:cBhvr>
                                    </p:animEffect>
                                    <p:anim calcmode="lin" valueType="num">
                                      <p:cBhvr>
                                        <p:cTn id="17"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22" dur="13">
                                          <p:stCondLst>
                                            <p:cond delay="325"/>
                                          </p:stCondLst>
                                        </p:cTn>
                                        <p:tgtEl>
                                          <p:spTgt spid="22"/>
                                        </p:tgtEl>
                                      </p:cBhvr>
                                      <p:to x="100000" y="60000"/>
                                    </p:animScale>
                                    <p:animScale>
                                      <p:cBhvr>
                                        <p:cTn id="23" dur="83" decel="50000">
                                          <p:stCondLst>
                                            <p:cond delay="338"/>
                                          </p:stCondLst>
                                        </p:cTn>
                                        <p:tgtEl>
                                          <p:spTgt spid="22"/>
                                        </p:tgtEl>
                                      </p:cBhvr>
                                      <p:to x="100000" y="100000"/>
                                    </p:animScale>
                                    <p:animScale>
                                      <p:cBhvr>
                                        <p:cTn id="24" dur="13">
                                          <p:stCondLst>
                                            <p:cond delay="656"/>
                                          </p:stCondLst>
                                        </p:cTn>
                                        <p:tgtEl>
                                          <p:spTgt spid="22"/>
                                        </p:tgtEl>
                                      </p:cBhvr>
                                      <p:to x="100000" y="80000"/>
                                    </p:animScale>
                                    <p:animScale>
                                      <p:cBhvr>
                                        <p:cTn id="25" dur="83" decel="50000">
                                          <p:stCondLst>
                                            <p:cond delay="669"/>
                                          </p:stCondLst>
                                        </p:cTn>
                                        <p:tgtEl>
                                          <p:spTgt spid="22"/>
                                        </p:tgtEl>
                                      </p:cBhvr>
                                      <p:to x="100000" y="100000"/>
                                    </p:animScale>
                                    <p:animScale>
                                      <p:cBhvr>
                                        <p:cTn id="26" dur="13">
                                          <p:stCondLst>
                                            <p:cond delay="821"/>
                                          </p:stCondLst>
                                        </p:cTn>
                                        <p:tgtEl>
                                          <p:spTgt spid="22"/>
                                        </p:tgtEl>
                                      </p:cBhvr>
                                      <p:to x="100000" y="90000"/>
                                    </p:animScale>
                                    <p:animScale>
                                      <p:cBhvr>
                                        <p:cTn id="27" dur="83" decel="50000">
                                          <p:stCondLst>
                                            <p:cond delay="834"/>
                                          </p:stCondLst>
                                        </p:cTn>
                                        <p:tgtEl>
                                          <p:spTgt spid="22"/>
                                        </p:tgtEl>
                                      </p:cBhvr>
                                      <p:to x="100000" y="100000"/>
                                    </p:animScale>
                                    <p:animScale>
                                      <p:cBhvr>
                                        <p:cTn id="28" dur="13">
                                          <p:stCondLst>
                                            <p:cond delay="904"/>
                                          </p:stCondLst>
                                        </p:cTn>
                                        <p:tgtEl>
                                          <p:spTgt spid="22"/>
                                        </p:tgtEl>
                                      </p:cBhvr>
                                      <p:to x="100000" y="95000"/>
                                    </p:animScale>
                                    <p:animScale>
                                      <p:cBhvr>
                                        <p:cTn id="29" dur="83" decel="50000">
                                          <p:stCondLst>
                                            <p:cond delay="917"/>
                                          </p:stCondLst>
                                        </p:cTn>
                                        <p:tgtEl>
                                          <p:spTgt spid="22"/>
                                        </p:tgtEl>
                                      </p:cBhvr>
                                      <p:to x="100000" y="100000"/>
                                    </p:animScale>
                                  </p:childTnLst>
                                </p:cTn>
                              </p:par>
                            </p:childTnLst>
                          </p:cTn>
                        </p:par>
                        <p:par>
                          <p:cTn id="30" fill="hold">
                            <p:stCondLst>
                              <p:cond delay="2700"/>
                            </p:stCondLst>
                            <p:childTnLst>
                              <p:par>
                                <p:cTn id="31" presetID="26"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290">
                                          <p:stCondLst>
                                            <p:cond delay="0"/>
                                          </p:stCondLst>
                                        </p:cTn>
                                        <p:tgtEl>
                                          <p:spTgt spid="25"/>
                                        </p:tgtEl>
                                      </p:cBhvr>
                                    </p:animEffect>
                                    <p:anim calcmode="lin" valueType="num">
                                      <p:cBhvr>
                                        <p:cTn id="34"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39" dur="13">
                                          <p:stCondLst>
                                            <p:cond delay="325"/>
                                          </p:stCondLst>
                                        </p:cTn>
                                        <p:tgtEl>
                                          <p:spTgt spid="25"/>
                                        </p:tgtEl>
                                      </p:cBhvr>
                                      <p:to x="100000" y="60000"/>
                                    </p:animScale>
                                    <p:animScale>
                                      <p:cBhvr>
                                        <p:cTn id="40" dur="83" decel="50000">
                                          <p:stCondLst>
                                            <p:cond delay="338"/>
                                          </p:stCondLst>
                                        </p:cTn>
                                        <p:tgtEl>
                                          <p:spTgt spid="25"/>
                                        </p:tgtEl>
                                      </p:cBhvr>
                                      <p:to x="100000" y="100000"/>
                                    </p:animScale>
                                    <p:animScale>
                                      <p:cBhvr>
                                        <p:cTn id="41" dur="13">
                                          <p:stCondLst>
                                            <p:cond delay="656"/>
                                          </p:stCondLst>
                                        </p:cTn>
                                        <p:tgtEl>
                                          <p:spTgt spid="25"/>
                                        </p:tgtEl>
                                      </p:cBhvr>
                                      <p:to x="100000" y="80000"/>
                                    </p:animScale>
                                    <p:animScale>
                                      <p:cBhvr>
                                        <p:cTn id="42" dur="83" decel="50000">
                                          <p:stCondLst>
                                            <p:cond delay="669"/>
                                          </p:stCondLst>
                                        </p:cTn>
                                        <p:tgtEl>
                                          <p:spTgt spid="25"/>
                                        </p:tgtEl>
                                      </p:cBhvr>
                                      <p:to x="100000" y="100000"/>
                                    </p:animScale>
                                    <p:animScale>
                                      <p:cBhvr>
                                        <p:cTn id="43" dur="13">
                                          <p:stCondLst>
                                            <p:cond delay="821"/>
                                          </p:stCondLst>
                                        </p:cTn>
                                        <p:tgtEl>
                                          <p:spTgt spid="25"/>
                                        </p:tgtEl>
                                      </p:cBhvr>
                                      <p:to x="100000" y="90000"/>
                                    </p:animScale>
                                    <p:animScale>
                                      <p:cBhvr>
                                        <p:cTn id="44" dur="83" decel="50000">
                                          <p:stCondLst>
                                            <p:cond delay="834"/>
                                          </p:stCondLst>
                                        </p:cTn>
                                        <p:tgtEl>
                                          <p:spTgt spid="25"/>
                                        </p:tgtEl>
                                      </p:cBhvr>
                                      <p:to x="100000" y="100000"/>
                                    </p:animScale>
                                    <p:animScale>
                                      <p:cBhvr>
                                        <p:cTn id="45" dur="13">
                                          <p:stCondLst>
                                            <p:cond delay="904"/>
                                          </p:stCondLst>
                                        </p:cTn>
                                        <p:tgtEl>
                                          <p:spTgt spid="25"/>
                                        </p:tgtEl>
                                      </p:cBhvr>
                                      <p:to x="100000" y="95000"/>
                                    </p:animScale>
                                    <p:animScale>
                                      <p:cBhvr>
                                        <p:cTn id="46" dur="83" decel="50000">
                                          <p:stCondLst>
                                            <p:cond delay="917"/>
                                          </p:stCondLst>
                                        </p:cTn>
                                        <p:tgtEl>
                                          <p:spTgt spid="25"/>
                                        </p:tgtEl>
                                      </p:cBhvr>
                                      <p:to x="100000" y="100000"/>
                                    </p:animScale>
                                  </p:childTnLst>
                                </p:cTn>
                              </p:par>
                            </p:childTnLst>
                          </p:cTn>
                        </p:par>
                        <p:par>
                          <p:cTn id="47" fill="hold">
                            <p:stCondLst>
                              <p:cond delay="3700"/>
                            </p:stCondLst>
                            <p:childTnLst>
                              <p:par>
                                <p:cTn id="48" presetID="26"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290">
                                          <p:stCondLst>
                                            <p:cond delay="0"/>
                                          </p:stCondLst>
                                        </p:cTn>
                                        <p:tgtEl>
                                          <p:spTgt spid="28"/>
                                        </p:tgtEl>
                                      </p:cBhvr>
                                    </p:animEffect>
                                    <p:anim calcmode="lin" valueType="num">
                                      <p:cBhvr>
                                        <p:cTn id="51"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56" dur="13">
                                          <p:stCondLst>
                                            <p:cond delay="325"/>
                                          </p:stCondLst>
                                        </p:cTn>
                                        <p:tgtEl>
                                          <p:spTgt spid="28"/>
                                        </p:tgtEl>
                                      </p:cBhvr>
                                      <p:to x="100000" y="60000"/>
                                    </p:animScale>
                                    <p:animScale>
                                      <p:cBhvr>
                                        <p:cTn id="57" dur="83" decel="50000">
                                          <p:stCondLst>
                                            <p:cond delay="338"/>
                                          </p:stCondLst>
                                        </p:cTn>
                                        <p:tgtEl>
                                          <p:spTgt spid="28"/>
                                        </p:tgtEl>
                                      </p:cBhvr>
                                      <p:to x="100000" y="100000"/>
                                    </p:animScale>
                                    <p:animScale>
                                      <p:cBhvr>
                                        <p:cTn id="58" dur="13">
                                          <p:stCondLst>
                                            <p:cond delay="656"/>
                                          </p:stCondLst>
                                        </p:cTn>
                                        <p:tgtEl>
                                          <p:spTgt spid="28"/>
                                        </p:tgtEl>
                                      </p:cBhvr>
                                      <p:to x="100000" y="80000"/>
                                    </p:animScale>
                                    <p:animScale>
                                      <p:cBhvr>
                                        <p:cTn id="59" dur="83" decel="50000">
                                          <p:stCondLst>
                                            <p:cond delay="669"/>
                                          </p:stCondLst>
                                        </p:cTn>
                                        <p:tgtEl>
                                          <p:spTgt spid="28"/>
                                        </p:tgtEl>
                                      </p:cBhvr>
                                      <p:to x="100000" y="100000"/>
                                    </p:animScale>
                                    <p:animScale>
                                      <p:cBhvr>
                                        <p:cTn id="60" dur="13">
                                          <p:stCondLst>
                                            <p:cond delay="821"/>
                                          </p:stCondLst>
                                        </p:cTn>
                                        <p:tgtEl>
                                          <p:spTgt spid="28"/>
                                        </p:tgtEl>
                                      </p:cBhvr>
                                      <p:to x="100000" y="90000"/>
                                    </p:animScale>
                                    <p:animScale>
                                      <p:cBhvr>
                                        <p:cTn id="61" dur="83" decel="50000">
                                          <p:stCondLst>
                                            <p:cond delay="834"/>
                                          </p:stCondLst>
                                        </p:cTn>
                                        <p:tgtEl>
                                          <p:spTgt spid="28"/>
                                        </p:tgtEl>
                                      </p:cBhvr>
                                      <p:to x="100000" y="100000"/>
                                    </p:animScale>
                                    <p:animScale>
                                      <p:cBhvr>
                                        <p:cTn id="62" dur="13">
                                          <p:stCondLst>
                                            <p:cond delay="904"/>
                                          </p:stCondLst>
                                        </p:cTn>
                                        <p:tgtEl>
                                          <p:spTgt spid="28"/>
                                        </p:tgtEl>
                                      </p:cBhvr>
                                      <p:to x="100000" y="95000"/>
                                    </p:animScale>
                                    <p:animScale>
                                      <p:cBhvr>
                                        <p:cTn id="63" dur="83" decel="50000">
                                          <p:stCondLst>
                                            <p:cond delay="917"/>
                                          </p:stCondLst>
                                        </p:cTn>
                                        <p:tgtEl>
                                          <p:spTgt spid="28"/>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heel(1)">
                                      <p:cBhvr>
                                        <p:cTn id="68" dur="2000"/>
                                        <p:tgtEl>
                                          <p:spTgt spid="14"/>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heel(1)">
                                      <p:cBhvr>
                                        <p:cTn id="71" dur="2000"/>
                                        <p:tgtEl>
                                          <p:spTgt spid="15"/>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heel(1)">
                                      <p:cBhvr>
                                        <p:cTn id="74" dur="20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circle(in)">
                                      <p:cBhvr>
                                        <p:cTn id="79" dur="2000"/>
                                        <p:tgtEl>
                                          <p:spTgt spid="11"/>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circle(in)">
                                      <p:cBhvr>
                                        <p:cTn id="8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8"/>
            <a:ext cx="11161240" cy="5236840"/>
          </a:xfrm>
          <a:prstGeom prst="rect">
            <a:avLst/>
          </a:prstGeom>
        </p:spPr>
      </p:pic>
      <p:sp>
        <p:nvSpPr>
          <p:cNvPr id="3" name="Rectangle 2">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1. Sự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hồi</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tưởng</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và</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tâm</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trạng</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nhân</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vật</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tôi</a:t>
            </a:r>
            <a:r>
              <a:rPr lang="en-US" sz="2000" b="1">
                <a:solidFill>
                  <a:schemeClr val="accent5">
                    <a:lumMod val="75000"/>
                  </a:schemeClr>
                </a:solidFill>
                <a:latin typeface="Times New Roman" panose="02020603050405020304" pitchFamily="18" charset="0"/>
                <a:cs typeface="Times New Roman" panose="02020603050405020304" pitchFamily="18" charset="0"/>
              </a:rPr>
              <a:t>” </a:t>
            </a:r>
            <a:r>
              <a:rPr lang="en-US" sz="2000" b="1" smtClean="0">
                <a:solidFill>
                  <a:schemeClr val="accent5">
                    <a:lumMod val="75000"/>
                  </a:schemeClr>
                </a:solidFill>
                <a:latin typeface="Times New Roman" panose="02020603050405020304" pitchFamily="18" charset="0"/>
                <a:cs typeface="Times New Roman" panose="02020603050405020304" pitchFamily="18" charset="0"/>
              </a:rPr>
              <a:t>mỗi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khi</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mùa</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thu</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đến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4" name="组合 92"/>
          <p:cNvGrpSpPr/>
          <p:nvPr/>
        </p:nvGrpSpPr>
        <p:grpSpPr>
          <a:xfrm rot="5400000">
            <a:off x="1570165" y="-1534670"/>
            <a:ext cx="603067" cy="3672408"/>
            <a:chOff x="5993390" y="3795886"/>
            <a:chExt cx="698490" cy="1347614"/>
          </a:xfrm>
          <a:solidFill>
            <a:schemeClr val="accent1"/>
          </a:solidFill>
        </p:grpSpPr>
        <p:sp>
          <p:nvSpPr>
            <p:cNvPr id="5"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6"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7" name="TextBox 6"/>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72DAFDDA-2D6C-4219-84F7-8961C16FAE0A}"/>
              </a:ext>
            </a:extLst>
          </p:cNvPr>
          <p:cNvSpPr txBox="1"/>
          <p:nvPr/>
        </p:nvSpPr>
        <p:spPr>
          <a:xfrm>
            <a:off x="2944981" y="2350634"/>
            <a:ext cx="7606999" cy="984885"/>
          </a:xfrm>
          <a:prstGeom prst="rect">
            <a:avLst/>
          </a:prstGeom>
          <a:noFill/>
        </p:spPr>
        <p:txBody>
          <a:bodyPr wrap="square" rtlCol="0">
            <a:spAutoFit/>
          </a:bodyPr>
          <a:lstStyle/>
          <a:p>
            <a:pPr algn="just">
              <a:spcBef>
                <a:spcPts val="600"/>
              </a:spcBef>
              <a:spcAft>
                <a:spcPts val="600"/>
              </a:spcAft>
            </a:pPr>
            <a:r>
              <a:rPr lang="en-US" alt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ảnh</a:t>
            </a:r>
            <a:r>
              <a:rPr lang="en-US" alt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so </a:t>
            </a:r>
            <a:r>
              <a:rPr lang="en-US" alt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sánh</a:t>
            </a:r>
            <a:r>
              <a:rPr lang="en-US" alt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đặc</a:t>
            </a:r>
            <a:r>
              <a:rPr lang="en-US" alt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sắc</a:t>
            </a:r>
            <a:r>
              <a:rPr lang="en-US" sz="2400" b="1" dirty="0">
                <a:solidFill>
                  <a:srgbClr val="0070C0"/>
                </a:solidFill>
                <a:latin typeface="Times New Roman" panose="02020603050405020304" pitchFamily="18" charset="0"/>
                <a:ea typeface="Times New Roman"/>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Những</a:t>
            </a:r>
            <a:r>
              <a:rPr lang="en-US" altLang="en-US" sz="2400" b="1" dirty="0">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cảm</a:t>
            </a:r>
            <a:r>
              <a:rPr lang="en-US" altLang="en-US" sz="2400" b="1">
                <a:latin typeface="Times New Roman" panose="02020603050405020304" pitchFamily="18" charset="0"/>
                <a:cs typeface="Times New Roman" panose="02020603050405020304" pitchFamily="18" charset="0"/>
              </a:rPr>
              <a:t> </a:t>
            </a:r>
            <a:endParaRPr lang="en-US" altLang="en-US" sz="2400" b="1"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en-US" altLang="en-US" sz="2400" b="1" smtClean="0">
                <a:latin typeface="Times New Roman" panose="02020603050405020304" pitchFamily="18" charset="0"/>
                <a:cs typeface="Times New Roman" panose="02020603050405020304" pitchFamily="18" charset="0"/>
              </a:rPr>
              <a:t>giác </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giữa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đãng</a:t>
            </a:r>
            <a:endParaRPr lang="en-US" altLang="en-US" sz="2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3DEDDC7E-B293-407F-9F04-A0AD77BEEC4E}"/>
              </a:ext>
            </a:extLst>
          </p:cNvPr>
          <p:cNvSpPr txBox="1"/>
          <p:nvPr/>
        </p:nvSpPr>
        <p:spPr>
          <a:xfrm>
            <a:off x="-181279" y="3971857"/>
            <a:ext cx="10585927" cy="830981"/>
          </a:xfrm>
          <a:prstGeom prst="rect">
            <a:avLst/>
          </a:prstGeom>
          <a:noFill/>
        </p:spPr>
        <p:txBody>
          <a:bodyPr wrap="square" lIns="91425" tIns="45712" rIns="91425" bIns="45712" rtlCol="0">
            <a:spAutoFit/>
          </a:bodyPr>
          <a:lstStyle/>
          <a:p>
            <a:pPr algn="ctr"/>
            <a:r>
              <a:rPr lang="en-US" sz="2400" b="1" dirty="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ea typeface="Times New Roman"/>
                <a:cs typeface="Times New Roman" panose="02020603050405020304" pitchFamily="18" charset="0"/>
              </a:rPr>
              <a:t>Diễn</a:t>
            </a:r>
            <a:r>
              <a:rPr lang="en-US" sz="2400" b="1" dirty="0">
                <a:solidFill>
                  <a:srgbClr val="FF0000"/>
                </a:solidFill>
                <a:latin typeface="Times New Roman" panose="02020603050405020304" pitchFamily="18" charset="0"/>
                <a:ea typeface="Times New Roman"/>
                <a:cs typeface="Times New Roman" panose="02020603050405020304" pitchFamily="18" charset="0"/>
              </a:rPr>
              <a:t> tả tinh tế những cảm xúc trong sáng nảy nở </a:t>
            </a:r>
            <a:r>
              <a:rPr lang="en-US" sz="2400" b="1">
                <a:solidFill>
                  <a:srgbClr val="FF0000"/>
                </a:solidFill>
                <a:latin typeface="Times New Roman" panose="02020603050405020304" pitchFamily="18" charset="0"/>
                <a:ea typeface="Times New Roman"/>
                <a:cs typeface="Times New Roman" panose="02020603050405020304" pitchFamily="18" charset="0"/>
              </a:rPr>
              <a:t>trong </a:t>
            </a:r>
            <a:endParaRPr lang="en-US" sz="2400" b="1"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400" b="1" smtClean="0">
                <a:solidFill>
                  <a:srgbClr val="FF0000"/>
                </a:solidFill>
                <a:latin typeface="Times New Roman" panose="02020603050405020304" pitchFamily="18" charset="0"/>
                <a:ea typeface="Times New Roman"/>
                <a:cs typeface="Times New Roman" panose="02020603050405020304" pitchFamily="18" charset="0"/>
              </a:rPr>
              <a:t>lòng nhân </a:t>
            </a:r>
            <a:r>
              <a:rPr lang="en-US" sz="2400" b="1" dirty="0">
                <a:solidFill>
                  <a:srgbClr val="FF0000"/>
                </a:solidFill>
                <a:latin typeface="Times New Roman" panose="02020603050405020304" pitchFamily="18" charset="0"/>
                <a:ea typeface="Times New Roman"/>
                <a:cs typeface="Times New Roman" panose="02020603050405020304" pitchFamily="18" charset="0"/>
              </a:rPr>
              <a:t>vật “tôi” khi ấy. </a:t>
            </a:r>
          </a:p>
        </p:txBody>
      </p:sp>
      <p:sp>
        <p:nvSpPr>
          <p:cNvPr id="11" name="TextBox 10">
            <a:extLst>
              <a:ext uri="{FF2B5EF4-FFF2-40B4-BE49-F238E27FC236}">
                <a16:creationId xmlns:a16="http://schemas.microsoft.com/office/drawing/2014/main" xmlns="" id="{FA7DB1B6-FD30-4EF4-A361-50219C76F609}"/>
              </a:ext>
            </a:extLst>
          </p:cNvPr>
          <p:cNvSpPr txBox="1"/>
          <p:nvPr/>
        </p:nvSpPr>
        <p:spPr>
          <a:xfrm>
            <a:off x="2699792" y="1534021"/>
            <a:ext cx="7258745" cy="461665"/>
          </a:xfrm>
          <a:prstGeom prst="rect">
            <a:avLst/>
          </a:prstGeom>
          <a:noFill/>
        </p:spPr>
        <p:txBody>
          <a:bodyPr wrap="square" rtlCol="0">
            <a:spAutoFit/>
          </a:bodyPr>
          <a:lstStyle/>
          <a:p>
            <a:pPr indent="273641" algn="just">
              <a:spcBef>
                <a:spcPts val="600"/>
              </a:spcBef>
              <a:spcAft>
                <a:spcPts val="600"/>
              </a:spcAft>
            </a:pPr>
            <a:r>
              <a:rPr lang="en-US" sz="2400" b="1" dirty="0" err="1">
                <a:solidFill>
                  <a:srgbClr val="0070C0"/>
                </a:solidFill>
                <a:latin typeface="Times New Roman" panose="02020603050405020304" pitchFamily="18" charset="0"/>
                <a:ea typeface="Times New Roman"/>
                <a:cs typeface="Times New Roman" panose="02020603050405020304" pitchFamily="18" charset="0"/>
              </a:rPr>
              <a:t>Từ</a:t>
            </a:r>
            <a:r>
              <a:rPr lang="en-US" sz="2400" b="1" dirty="0">
                <a:solidFill>
                  <a:srgbClr val="0070C0"/>
                </a:solidFill>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a:cs typeface="Times New Roman" panose="02020603050405020304" pitchFamily="18" charset="0"/>
              </a:rPr>
              <a:t>láy</a:t>
            </a:r>
            <a:r>
              <a:rPr lang="en-US" sz="2400" b="1" dirty="0">
                <a:solidFill>
                  <a:srgbClr val="0070C0"/>
                </a:solidFill>
                <a:latin typeface="Times New Roman" panose="02020603050405020304" pitchFamily="18" charset="0"/>
                <a:ea typeface="Times New Roman"/>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bừng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rộn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rã</a:t>
            </a:r>
            <a:endParaRPr lang="en-US" altLang="en-US" sz="2400" b="1" dirty="0">
              <a:latin typeface="Times New Roman" panose="02020603050405020304" pitchFamily="18" charset="0"/>
              <a:cs typeface="Times New Roman" panose="02020603050405020304" pitchFamily="18" charset="0"/>
            </a:endParaRPr>
          </a:p>
        </p:txBody>
      </p:sp>
      <p:grpSp>
        <p:nvGrpSpPr>
          <p:cNvPr id="12" name="组合 13"/>
          <p:cNvGrpSpPr/>
          <p:nvPr/>
        </p:nvGrpSpPr>
        <p:grpSpPr>
          <a:xfrm>
            <a:off x="35496" y="1544010"/>
            <a:ext cx="2304256" cy="2107859"/>
            <a:chOff x="3342359" y="1161598"/>
            <a:chExt cx="2123116" cy="1895135"/>
          </a:xfrm>
          <a:effectLst>
            <a:outerShdw blurRad="63500" sx="102000" sy="102000" algn="ctr" rotWithShape="0">
              <a:prstClr val="black">
                <a:alpha val="40000"/>
              </a:prstClr>
            </a:outerShdw>
          </a:effectLst>
        </p:grpSpPr>
        <p:sp>
          <p:nvSpPr>
            <p:cNvPr id="13" name="任意多边形 1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26C68"/>
                </a:gs>
                <a:gs pos="100000">
                  <a:srgbClr val="059188"/>
                </a:gs>
              </a:gsLst>
              <a:lin ang="5400000" scaled="1"/>
            </a:gradFill>
            <a:ln w="19050">
              <a:noFill/>
            </a:ln>
            <a:effectLst>
              <a:innerShdw blurRad="63500" dist="63500" dir="2700000">
                <a:prstClr val="black">
                  <a:alpha val="50000"/>
                </a:prstClr>
              </a:innerShdw>
            </a:effectLst>
          </p:spPr>
          <p:txBody>
            <a:bodyPr vert="horz" wrap="square" lIns="68562" tIns="34281" rIns="68562" bIns="34281" numCol="1" anchor="t" anchorCtr="0" compatLnSpc="1">
              <a:noAutofit/>
            </a:bodyPr>
            <a:lstStyle/>
            <a:p>
              <a:endParaRPr lang="zh-CN" altLang="en-US" sz="1050" dirty="0">
                <a:solidFill>
                  <a:prstClr val="black"/>
                </a:solidFill>
                <a:latin typeface="微软雅黑" panose="020B0503020204020204" pitchFamily="34" charset="-122"/>
              </a:endParaRPr>
            </a:p>
          </p:txBody>
        </p:sp>
        <p:sp>
          <p:nvSpPr>
            <p:cNvPr id="14"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txBody>
            <a:bodyPr vert="horz" wrap="square" lIns="68562" tIns="34281" rIns="68562" bIns="34281" numCol="1" anchor="t" anchorCtr="0" compatLnSpc="1"/>
            <a:lstStyle/>
            <a:p>
              <a:endParaRPr lang="zh-CN" altLang="en-US" sz="1050" dirty="0">
                <a:solidFill>
                  <a:prstClr val="black"/>
                </a:solidFill>
                <a:latin typeface="微软雅黑" panose="020B0503020204020204" pitchFamily="34" charset="-122"/>
              </a:endParaRPr>
            </a:p>
          </p:txBody>
        </p:sp>
      </p:grpSp>
      <p:sp>
        <p:nvSpPr>
          <p:cNvPr id="15" name="TextBox 14"/>
          <p:cNvSpPr txBox="1"/>
          <p:nvPr/>
        </p:nvSpPr>
        <p:spPr>
          <a:xfrm>
            <a:off x="611559" y="2139702"/>
            <a:ext cx="1182155" cy="954107"/>
          </a:xfrm>
          <a:prstGeom prst="rect">
            <a:avLst/>
          </a:prstGeom>
          <a:noFill/>
        </p:spPr>
        <p:txBody>
          <a:bodyPr wrap="square" rtlCol="0">
            <a:spAutoFit/>
          </a:bodyPr>
          <a:lstStyle/>
          <a:p>
            <a:r>
              <a:rPr lang="en-US" sz="2800" b="1" smtClean="0">
                <a:solidFill>
                  <a:schemeClr val="accent5">
                    <a:lumMod val="50000"/>
                  </a:schemeClr>
                </a:solidFill>
                <a:latin typeface="Times New Roman" pitchFamily="18" charset="0"/>
                <a:cs typeface="Times New Roman" pitchFamily="18" charset="0"/>
              </a:rPr>
              <a:t>Nghệ thuật</a:t>
            </a:r>
            <a:endParaRPr lang="en-US" sz="2800" b="1">
              <a:solidFill>
                <a:schemeClr val="accent5">
                  <a:lumMod val="50000"/>
                </a:schemeClr>
              </a:solidFill>
              <a:latin typeface="Times New Roman" pitchFamily="18" charset="0"/>
              <a:cs typeface="Times New Roman" pitchFamily="18" charset="0"/>
            </a:endParaRPr>
          </a:p>
        </p:txBody>
      </p:sp>
      <p:sp>
        <p:nvSpPr>
          <p:cNvPr id="16" name="Freeform 5"/>
          <p:cNvSpPr/>
          <p:nvPr/>
        </p:nvSpPr>
        <p:spPr bwMode="auto">
          <a:xfrm flipH="1">
            <a:off x="2555776" y="1556061"/>
            <a:ext cx="389205" cy="38280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dirty="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7" name="Freeform 5"/>
          <p:cNvSpPr/>
          <p:nvPr/>
        </p:nvSpPr>
        <p:spPr bwMode="auto">
          <a:xfrm flipH="1">
            <a:off x="2555776" y="2571750"/>
            <a:ext cx="389205" cy="38280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dirty="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Tree>
    <p:extLst>
      <p:ext uri="{BB962C8B-B14F-4D97-AF65-F5344CB8AC3E}">
        <p14:creationId xmlns:p14="http://schemas.microsoft.com/office/powerpoint/2010/main" val="100181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xmlns=""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8"/>
            <a:ext cx="11161240" cy="5236840"/>
          </a:xfrm>
          <a:prstGeom prst="rect">
            <a:avLst/>
          </a:prstGeom>
        </p:spPr>
      </p:pic>
      <p:sp>
        <p:nvSpPr>
          <p:cNvPr id="3" name="Rectangle 2">
            <a:extLst>
              <a:ext uri="{FF2B5EF4-FFF2-40B4-BE49-F238E27FC236}">
                <a16:creationId xmlns="" xmlns:a16="http://schemas.microsoft.com/office/drawing/2014/main" id="{2530AD87-C137-4F83-A010-7CC80D9A07DC}"/>
              </a:ext>
            </a:extLst>
          </p:cNvPr>
          <p:cNvSpPr/>
          <p:nvPr/>
        </p:nvSpPr>
        <p:spPr>
          <a:xfrm>
            <a:off x="0" y="627534"/>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4" name="组合 92"/>
          <p:cNvGrpSpPr/>
          <p:nvPr/>
        </p:nvGrpSpPr>
        <p:grpSpPr>
          <a:xfrm rot="5400000">
            <a:off x="1570165" y="-1534670"/>
            <a:ext cx="603067" cy="3672408"/>
            <a:chOff x="5993390" y="3795886"/>
            <a:chExt cx="698490" cy="1347614"/>
          </a:xfrm>
          <a:solidFill>
            <a:schemeClr val="accent1"/>
          </a:solidFill>
        </p:grpSpPr>
        <p:sp>
          <p:nvSpPr>
            <p:cNvPr id="5"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6"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7" name="TextBox 6"/>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 TÌM HIỂU CHI TIẾT</a:t>
            </a:r>
            <a:endParaRPr lang="en-US" sz="2000" b="1">
              <a:solidFill>
                <a:schemeClr val="bg1"/>
              </a:solidFill>
              <a:latin typeface="Times New Roman" pitchFamily="18" charset="0"/>
              <a:cs typeface="Times New Roman" pitchFamily="18" charset="0"/>
            </a:endParaRPr>
          </a:p>
        </p:txBody>
      </p:sp>
      <p:cxnSp>
        <p:nvCxnSpPr>
          <p:cNvPr id="8" name="直接箭头连接符 9"/>
          <p:cNvCxnSpPr/>
          <p:nvPr/>
        </p:nvCxnSpPr>
        <p:spPr>
          <a:xfrm>
            <a:off x="899592" y="2006784"/>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9" name="Oval 4"/>
          <p:cNvSpPr/>
          <p:nvPr/>
        </p:nvSpPr>
        <p:spPr>
          <a:xfrm>
            <a:off x="1844639" y="1779662"/>
            <a:ext cx="469926" cy="472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0" name="Rectangle 4"/>
          <p:cNvSpPr txBox="1">
            <a:spLocks noChangeArrowheads="1"/>
          </p:cNvSpPr>
          <p:nvPr/>
        </p:nvSpPr>
        <p:spPr bwMode="auto">
          <a:xfrm>
            <a:off x="1844640" y="1892270"/>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01</a:t>
            </a:r>
            <a:endParaRPr lang="zh-CN" altLang="en-US" dirty="0">
              <a:latin typeface="方正兰亭黑简体" panose="02000000000000000000" pitchFamily="2" charset="-122"/>
              <a:ea typeface="方正兰亭黑简体" panose="02000000000000000000" pitchFamily="2" charset="-122"/>
            </a:endParaRPr>
          </a:p>
        </p:txBody>
      </p:sp>
      <p:sp>
        <p:nvSpPr>
          <p:cNvPr id="11" name="Oval 4"/>
          <p:cNvSpPr/>
          <p:nvPr/>
        </p:nvSpPr>
        <p:spPr>
          <a:xfrm>
            <a:off x="4092379" y="1779662"/>
            <a:ext cx="469926" cy="472005"/>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2" name="Rectangle 4"/>
          <p:cNvSpPr txBox="1">
            <a:spLocks noChangeArrowheads="1"/>
          </p:cNvSpPr>
          <p:nvPr/>
        </p:nvSpPr>
        <p:spPr bwMode="auto">
          <a:xfrm>
            <a:off x="4092379" y="1892270"/>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mtClean="0">
                <a:latin typeface="方正兰亭黑简体" panose="02000000000000000000" pitchFamily="2" charset="-122"/>
                <a:ea typeface="方正兰亭黑简体" panose="02000000000000000000" pitchFamily="2" charset="-122"/>
              </a:rPr>
              <a:t>02</a:t>
            </a:r>
            <a:endParaRPr lang="zh-CN" altLang="en-US" dirty="0">
              <a:latin typeface="方正兰亭黑简体" panose="02000000000000000000" pitchFamily="2" charset="-122"/>
              <a:ea typeface="方正兰亭黑简体" panose="02000000000000000000" pitchFamily="2" charset="-122"/>
            </a:endParaRPr>
          </a:p>
        </p:txBody>
      </p:sp>
      <p:sp>
        <p:nvSpPr>
          <p:cNvPr id="13" name="Oval 4"/>
          <p:cNvSpPr/>
          <p:nvPr/>
        </p:nvSpPr>
        <p:spPr>
          <a:xfrm>
            <a:off x="6228184" y="1784915"/>
            <a:ext cx="469926" cy="4720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4" name="Rectangle 4"/>
          <p:cNvSpPr txBox="1">
            <a:spLocks noChangeArrowheads="1"/>
          </p:cNvSpPr>
          <p:nvPr/>
        </p:nvSpPr>
        <p:spPr bwMode="auto">
          <a:xfrm>
            <a:off x="6245052" y="1920335"/>
            <a:ext cx="415180" cy="147359"/>
          </a:xfrm>
          <a:prstGeom prst="rect">
            <a:avLst/>
          </a:prstGeom>
          <a:solidFill>
            <a:schemeClr val="accent1">
              <a:lumMod val="75000"/>
            </a:schemeClr>
          </a:solidFill>
          <a:ln>
            <a:noFill/>
          </a:ln>
          <a:effectLs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mtClean="0">
                <a:latin typeface="方正兰亭黑简体" panose="02000000000000000000" pitchFamily="2" charset="-122"/>
                <a:ea typeface="方正兰亭黑简体" panose="02000000000000000000" pitchFamily="2" charset="-122"/>
              </a:rPr>
              <a:t>03</a:t>
            </a:r>
            <a:endParaRPr lang="zh-CN" altLang="en-US" dirty="0">
              <a:latin typeface="方正兰亭黑简体" panose="02000000000000000000" pitchFamily="2" charset="-122"/>
              <a:ea typeface="方正兰亭黑简体" panose="02000000000000000000" pitchFamily="2" charset="-122"/>
            </a:endParaRPr>
          </a:p>
        </p:txBody>
      </p:sp>
      <p:sp>
        <p:nvSpPr>
          <p:cNvPr id="15" name="Rectangle 14">
            <a:extLst>
              <a:ext uri="{FF2B5EF4-FFF2-40B4-BE49-F238E27FC236}">
                <a16:creationId xmlns:a16="http://schemas.microsoft.com/office/drawing/2014/main" xmlns="" id="{F49A2FEA-5849-40FF-AAAF-85FEF7E5B7FC}"/>
              </a:ext>
            </a:extLst>
          </p:cNvPr>
          <p:cNvSpPr/>
          <p:nvPr/>
        </p:nvSpPr>
        <p:spPr>
          <a:xfrm>
            <a:off x="1358964" y="2427734"/>
            <a:ext cx="1340828" cy="151216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Trên đường đến trường</a:t>
            </a:r>
          </a:p>
        </p:txBody>
      </p:sp>
      <p:sp>
        <p:nvSpPr>
          <p:cNvPr id="16" name="Rectangle 15">
            <a:extLst>
              <a:ext uri="{FF2B5EF4-FFF2-40B4-BE49-F238E27FC236}">
                <a16:creationId xmlns:a16="http://schemas.microsoft.com/office/drawing/2014/main" xmlns="" id="{3CA9BE94-EA61-4F8F-A1A9-D0BA4F7AFB15}"/>
              </a:ext>
            </a:extLst>
          </p:cNvPr>
          <p:cNvSpPr/>
          <p:nvPr/>
        </p:nvSpPr>
        <p:spPr>
          <a:xfrm>
            <a:off x="3657550" y="2427734"/>
            <a:ext cx="1346498" cy="15121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Ở trên</a:t>
            </a:r>
          </a:p>
          <a:p>
            <a:pPr algn="ctr"/>
            <a:r>
              <a:rPr lang="vi-VN" sz="2400" b="1" dirty="0">
                <a:solidFill>
                  <a:schemeClr val="bg1"/>
                </a:solidFill>
                <a:latin typeface="Times New Roman" panose="02020603050405020304" pitchFamily="18" charset="0"/>
                <a:cs typeface="Times New Roman" panose="02020603050405020304" pitchFamily="18" charset="0"/>
              </a:rPr>
              <a:t> sân trường</a:t>
            </a:r>
          </a:p>
        </p:txBody>
      </p:sp>
      <p:sp>
        <p:nvSpPr>
          <p:cNvPr id="17" name="Rectangle 16">
            <a:extLst>
              <a:ext uri="{FF2B5EF4-FFF2-40B4-BE49-F238E27FC236}">
                <a16:creationId xmlns:a16="http://schemas.microsoft.com/office/drawing/2014/main" xmlns="" id="{EDC14012-0EBC-4A1B-96B4-C8003EF7338E}"/>
              </a:ext>
            </a:extLst>
          </p:cNvPr>
          <p:cNvSpPr/>
          <p:nvPr/>
        </p:nvSpPr>
        <p:spPr>
          <a:xfrm>
            <a:off x="5784571" y="2427734"/>
            <a:ext cx="1451725" cy="15121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Khi vào lớp học</a:t>
            </a:r>
          </a:p>
        </p:txBody>
      </p:sp>
    </p:spTree>
    <p:extLst>
      <p:ext uri="{BB962C8B-B14F-4D97-AF65-F5344CB8AC3E}">
        <p14:creationId xmlns:p14="http://schemas.microsoft.com/office/powerpoint/2010/main" val="22229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400"/>
                                        <p:tgtEl>
                                          <p:spTgt spid="9"/>
                                        </p:tgtEl>
                                      </p:cBhvr>
                                    </p:animEffect>
                                  </p:childTnLst>
                                </p:cTn>
                              </p:par>
                            </p:childTnLst>
                          </p:cTn>
                        </p:par>
                        <p:par>
                          <p:cTn id="11" fill="hold">
                            <p:stCondLst>
                              <p:cond delay="9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1" presetClass="entr" presetSubtype="1"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400"/>
                                        <p:tgtEl>
                                          <p:spTgt spid="11"/>
                                        </p:tgtEl>
                                      </p:cBhvr>
                                    </p:animEffect>
                                  </p:childTnLst>
                                </p:cTn>
                              </p:par>
                            </p:childTnLst>
                          </p:cTn>
                        </p:par>
                        <p:par>
                          <p:cTn id="18" fill="hold">
                            <p:stCondLst>
                              <p:cond delay="18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1" presetClass="entr" presetSubtype="1" fill="hold" grpId="0" nodeType="with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400"/>
                                        <p:tgtEl>
                                          <p:spTgt spid="13"/>
                                        </p:tgtEl>
                                      </p:cBhvr>
                                    </p:animEffect>
                                  </p:childTnLst>
                                </p:cTn>
                              </p:par>
                            </p:childTnLst>
                          </p:cTn>
                        </p:par>
                        <p:par>
                          <p:cTn id="25" fill="hold">
                            <p:stCondLst>
                              <p:cond delay="27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1661</TotalTime>
  <Words>1649</Words>
  <Application>Microsoft Office PowerPoint</Application>
  <PresentationFormat>On-screen Show (16:9)</PresentationFormat>
  <Paragraphs>154</Paragraphs>
  <Slides>23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微软雅黑</vt:lpstr>
      <vt:lpstr>宋体</vt:lpstr>
      <vt:lpstr>.VnTime</vt:lpstr>
      <vt:lpstr>Aharoni</vt:lpstr>
      <vt:lpstr>Arial</vt:lpstr>
      <vt:lpstr>Calibri</vt:lpstr>
      <vt:lpstr>Chiller</vt:lpstr>
      <vt:lpstr>Times New Roman</vt:lpstr>
      <vt:lpstr>Wingdings</vt:lpstr>
      <vt:lpstr>Wingdings 2</vt:lpstr>
      <vt:lpstr>Wingdings 3</vt:lpstr>
      <vt:lpstr>方正兰亭黑简体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ACER</cp:lastModifiedBy>
  <cp:revision>78</cp:revision>
  <dcterms:created xsi:type="dcterms:W3CDTF">2021-08-13T10:21:03Z</dcterms:created>
  <dcterms:modified xsi:type="dcterms:W3CDTF">2021-09-17T12:00:55Z</dcterms:modified>
</cp:coreProperties>
</file>