
<file path=[Content_Types].xml><?xml version="1.0" encoding="utf-8"?>
<Types xmlns="http://schemas.openxmlformats.org/package/2006/content-types">
  <Default Extension="jfif" ContentType="image/jpeg"/>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663" r:id="rId2"/>
    <p:sldMasterId id="2147483675" r:id="rId3"/>
  </p:sldMasterIdLst>
  <p:notesMasterIdLst>
    <p:notesMasterId r:id="rId26"/>
  </p:notesMasterIdLst>
  <p:sldIdLst>
    <p:sldId id="353" r:id="rId4"/>
    <p:sldId id="256" r:id="rId5"/>
    <p:sldId id="258" r:id="rId6"/>
    <p:sldId id="352" r:id="rId7"/>
    <p:sldId id="337" r:id="rId8"/>
    <p:sldId id="345" r:id="rId9"/>
    <p:sldId id="346" r:id="rId10"/>
    <p:sldId id="283" r:id="rId11"/>
    <p:sldId id="277" r:id="rId12"/>
    <p:sldId id="308" r:id="rId13"/>
    <p:sldId id="309" r:id="rId14"/>
    <p:sldId id="348" r:id="rId15"/>
    <p:sldId id="349" r:id="rId16"/>
    <p:sldId id="350" r:id="rId17"/>
    <p:sldId id="339" r:id="rId18"/>
    <p:sldId id="340" r:id="rId19"/>
    <p:sldId id="342" r:id="rId20"/>
    <p:sldId id="343" r:id="rId21"/>
    <p:sldId id="351" r:id="rId22"/>
    <p:sldId id="354" r:id="rId23"/>
    <p:sldId id="294" r:id="rId24"/>
    <p:sldId id="305" r:id="rId25"/>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FF"/>
    <a:srgbClr val="3333FF"/>
    <a:srgbClr val="FF0000"/>
    <a:srgbClr val="FF9999"/>
    <a:srgbClr val="FF9900"/>
    <a:srgbClr val="00CC66"/>
    <a:srgbClr val="006699"/>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176" autoAdjust="0"/>
    <p:restoredTop sz="94660"/>
  </p:normalViewPr>
  <p:slideViewPr>
    <p:cSldViewPr>
      <p:cViewPr varScale="1">
        <p:scale>
          <a:sx n="69" d="100"/>
          <a:sy n="69" d="100"/>
        </p:scale>
        <p:origin x="159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defRPr sz="1200" smtClean="0"/>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hangingPunct="1">
              <a:defRPr sz="1200" smtClean="0"/>
            </a:lvl1pPr>
          </a:lstStyle>
          <a:p>
            <a:pPr>
              <a:defRPr/>
            </a:pPr>
            <a:fld id="{D80A7C6C-256D-4BBF-BFD6-ADC1D01E195E}" type="datetimeFigureOut">
              <a:rPr lang="en-US"/>
              <a:pPr>
                <a:defRPr/>
              </a:pPr>
              <a:t>22/9/2021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hangingPunct="1">
              <a:defRPr sz="1200" smtClean="0"/>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hangingPunct="1">
              <a:defRPr sz="1200" smtClean="0"/>
            </a:lvl1pPr>
          </a:lstStyle>
          <a:p>
            <a:pPr>
              <a:defRPr/>
            </a:pPr>
            <a:fld id="{B4604630-7B81-463E-88F5-A0E6599872E9}" type="slidenum">
              <a:rPr lang="en-US"/>
              <a:pPr>
                <a:defRPr/>
              </a:pPr>
              <a:t>‹#›</a:t>
            </a:fld>
            <a:endParaRPr lang="en-US"/>
          </a:p>
        </p:txBody>
      </p:sp>
    </p:spTree>
    <p:extLst>
      <p:ext uri="{BB962C8B-B14F-4D97-AF65-F5344CB8AC3E}">
        <p14:creationId xmlns:p14="http://schemas.microsoft.com/office/powerpoint/2010/main" val="348018225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pPr>
              <a:defRPr/>
            </a:pPr>
            <a:fld id="{B4604630-7B81-463E-88F5-A0E6599872E9}" type="slidenum">
              <a:rPr lang="en-US" smtClean="0"/>
              <a:pPr>
                <a:defRPr/>
              </a:pPr>
              <a:t>11</a:t>
            </a:fld>
            <a:endParaRPr lang="en-US"/>
          </a:p>
        </p:txBody>
      </p:sp>
    </p:spTree>
    <p:extLst>
      <p:ext uri="{BB962C8B-B14F-4D97-AF65-F5344CB8AC3E}">
        <p14:creationId xmlns:p14="http://schemas.microsoft.com/office/powerpoint/2010/main" val="38960734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4F3A499-C3C3-493C-8D00-2348029E6221}" type="slidenum">
              <a:rPr lang="en-US"/>
              <a:pPr>
                <a:defRPr/>
              </a:pPr>
              <a:t>‹#›</a:t>
            </a:fld>
            <a:endParaRPr lang="en-US"/>
          </a:p>
        </p:txBody>
      </p:sp>
    </p:spTree>
    <p:extLst>
      <p:ext uri="{BB962C8B-B14F-4D97-AF65-F5344CB8AC3E}">
        <p14:creationId xmlns:p14="http://schemas.microsoft.com/office/powerpoint/2010/main" val="1951772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A2DE870-02F5-4D97-9C43-F8B3F6B11E38}" type="slidenum">
              <a:rPr lang="en-US"/>
              <a:pPr>
                <a:defRPr/>
              </a:pPr>
              <a:t>‹#›</a:t>
            </a:fld>
            <a:endParaRPr lang="en-US"/>
          </a:p>
        </p:txBody>
      </p:sp>
    </p:spTree>
    <p:extLst>
      <p:ext uri="{BB962C8B-B14F-4D97-AF65-F5344CB8AC3E}">
        <p14:creationId xmlns:p14="http://schemas.microsoft.com/office/powerpoint/2010/main" val="34771043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6C23BDD-38B6-4FB3-A439-CC2EBE8554C3}" type="slidenum">
              <a:rPr lang="en-US"/>
              <a:pPr>
                <a:defRPr/>
              </a:pPr>
              <a:t>‹#›</a:t>
            </a:fld>
            <a:endParaRPr lang="en-US"/>
          </a:p>
        </p:txBody>
      </p:sp>
    </p:spTree>
    <p:extLst>
      <p:ext uri="{BB962C8B-B14F-4D97-AF65-F5344CB8AC3E}">
        <p14:creationId xmlns:p14="http://schemas.microsoft.com/office/powerpoint/2010/main" val="9391306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BBE65-0AFD-49FF-9F88-E42F9F43DE93}"/>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47CCEB0B-5C2B-4985-9DBB-1279ABFADDFE}"/>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4DA4BD77-0CAD-4130-8B93-256F1E04EA69}"/>
              </a:ext>
            </a:extLst>
          </p:cNvPr>
          <p:cNvSpPr>
            <a:spLocks noGrp="1"/>
          </p:cNvSpPr>
          <p:nvPr>
            <p:ph type="dt" sz="half" idx="10"/>
          </p:nvPr>
        </p:nvSpPr>
        <p:spPr/>
        <p:txBody>
          <a:bodyPr/>
          <a:lstStyle/>
          <a:p>
            <a:fld id="{EC784DDC-8072-4F54-B49D-381C210D9DC7}" type="datetimeFigureOut">
              <a:rPr lang="en-US" smtClean="0"/>
              <a:t>22/9/2021</a:t>
            </a:fld>
            <a:endParaRPr lang="en-US"/>
          </a:p>
        </p:txBody>
      </p:sp>
      <p:sp>
        <p:nvSpPr>
          <p:cNvPr id="5" name="Footer Placeholder 4">
            <a:extLst>
              <a:ext uri="{FF2B5EF4-FFF2-40B4-BE49-F238E27FC236}">
                <a16:creationId xmlns:a16="http://schemas.microsoft.com/office/drawing/2014/main" id="{3DD42D6C-E51E-400C-AA40-EDB516EA47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031C3C-4C8F-41AA-9C20-1006C89C9531}"/>
              </a:ext>
            </a:extLst>
          </p:cNvPr>
          <p:cNvSpPr>
            <a:spLocks noGrp="1"/>
          </p:cNvSpPr>
          <p:nvPr>
            <p:ph type="sldNum" sz="quarter" idx="12"/>
          </p:nvPr>
        </p:nvSpPr>
        <p:spPr/>
        <p:txBody>
          <a:bodyPr/>
          <a:lstStyle/>
          <a:p>
            <a:fld id="{E643CD0B-8D2B-4849-8FDE-8E94A8674D9D}" type="slidenum">
              <a:rPr lang="en-US" smtClean="0"/>
              <a:t>‹#›</a:t>
            </a:fld>
            <a:endParaRPr lang="en-US"/>
          </a:p>
        </p:txBody>
      </p:sp>
    </p:spTree>
    <p:extLst>
      <p:ext uri="{BB962C8B-B14F-4D97-AF65-F5344CB8AC3E}">
        <p14:creationId xmlns:p14="http://schemas.microsoft.com/office/powerpoint/2010/main" val="28016113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F5800-EBB5-486D-B83E-CAEBF448DB2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CC383F3-2651-4446-B951-831F637A6F6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FC1053-5092-4C87-AE76-26E44448A4A0}"/>
              </a:ext>
            </a:extLst>
          </p:cNvPr>
          <p:cNvSpPr>
            <a:spLocks noGrp="1"/>
          </p:cNvSpPr>
          <p:nvPr>
            <p:ph type="dt" sz="half" idx="10"/>
          </p:nvPr>
        </p:nvSpPr>
        <p:spPr/>
        <p:txBody>
          <a:bodyPr/>
          <a:lstStyle/>
          <a:p>
            <a:fld id="{EC784DDC-8072-4F54-B49D-381C210D9DC7}" type="datetimeFigureOut">
              <a:rPr lang="en-US" smtClean="0"/>
              <a:t>22/9/2021</a:t>
            </a:fld>
            <a:endParaRPr lang="en-US"/>
          </a:p>
        </p:txBody>
      </p:sp>
      <p:sp>
        <p:nvSpPr>
          <p:cNvPr id="5" name="Footer Placeholder 4">
            <a:extLst>
              <a:ext uri="{FF2B5EF4-FFF2-40B4-BE49-F238E27FC236}">
                <a16:creationId xmlns:a16="http://schemas.microsoft.com/office/drawing/2014/main" id="{37E526FD-EC2B-4921-8425-C9FCE7831D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4081A9-3930-49FF-8CC6-991D40712A7D}"/>
              </a:ext>
            </a:extLst>
          </p:cNvPr>
          <p:cNvSpPr>
            <a:spLocks noGrp="1"/>
          </p:cNvSpPr>
          <p:nvPr>
            <p:ph type="sldNum" sz="quarter" idx="12"/>
          </p:nvPr>
        </p:nvSpPr>
        <p:spPr/>
        <p:txBody>
          <a:bodyPr/>
          <a:lstStyle/>
          <a:p>
            <a:fld id="{E643CD0B-8D2B-4849-8FDE-8E94A8674D9D}" type="slidenum">
              <a:rPr lang="en-US" smtClean="0"/>
              <a:t>‹#›</a:t>
            </a:fld>
            <a:endParaRPr lang="en-US"/>
          </a:p>
        </p:txBody>
      </p:sp>
    </p:spTree>
    <p:extLst>
      <p:ext uri="{BB962C8B-B14F-4D97-AF65-F5344CB8AC3E}">
        <p14:creationId xmlns:p14="http://schemas.microsoft.com/office/powerpoint/2010/main" val="1429594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AADD8E-D224-4DE2-81BE-572573EE1FF8}"/>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4B597E51-7356-48E8-9E32-C9567FC45015}"/>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A8E13E7-CC34-4E22-92B0-069602C6F1CD}"/>
              </a:ext>
            </a:extLst>
          </p:cNvPr>
          <p:cNvSpPr>
            <a:spLocks noGrp="1"/>
          </p:cNvSpPr>
          <p:nvPr>
            <p:ph type="dt" sz="half" idx="10"/>
          </p:nvPr>
        </p:nvSpPr>
        <p:spPr/>
        <p:txBody>
          <a:bodyPr/>
          <a:lstStyle/>
          <a:p>
            <a:fld id="{EC784DDC-8072-4F54-B49D-381C210D9DC7}" type="datetimeFigureOut">
              <a:rPr lang="en-US" smtClean="0"/>
              <a:t>22/9/2021</a:t>
            </a:fld>
            <a:endParaRPr lang="en-US"/>
          </a:p>
        </p:txBody>
      </p:sp>
      <p:sp>
        <p:nvSpPr>
          <p:cNvPr id="5" name="Footer Placeholder 4">
            <a:extLst>
              <a:ext uri="{FF2B5EF4-FFF2-40B4-BE49-F238E27FC236}">
                <a16:creationId xmlns:a16="http://schemas.microsoft.com/office/drawing/2014/main" id="{D313056B-0404-444B-94BA-5BB0FE0046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B4E9C8-F097-4E2A-9BCB-36829D5839BC}"/>
              </a:ext>
            </a:extLst>
          </p:cNvPr>
          <p:cNvSpPr>
            <a:spLocks noGrp="1"/>
          </p:cNvSpPr>
          <p:nvPr>
            <p:ph type="sldNum" sz="quarter" idx="12"/>
          </p:nvPr>
        </p:nvSpPr>
        <p:spPr/>
        <p:txBody>
          <a:bodyPr/>
          <a:lstStyle/>
          <a:p>
            <a:fld id="{E643CD0B-8D2B-4849-8FDE-8E94A8674D9D}" type="slidenum">
              <a:rPr lang="en-US" smtClean="0"/>
              <a:t>‹#›</a:t>
            </a:fld>
            <a:endParaRPr lang="en-US"/>
          </a:p>
        </p:txBody>
      </p:sp>
    </p:spTree>
    <p:extLst>
      <p:ext uri="{BB962C8B-B14F-4D97-AF65-F5344CB8AC3E}">
        <p14:creationId xmlns:p14="http://schemas.microsoft.com/office/powerpoint/2010/main" val="13225078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95962-3D0B-49CA-A28E-C5AE3DFE7C3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1BBE534-F02F-47F8-8778-9D644828FF17}"/>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8CE0027-6276-449C-942B-208ADE22AED3}"/>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4CE7A64-6B50-4DC7-947E-557100AD1824}"/>
              </a:ext>
            </a:extLst>
          </p:cNvPr>
          <p:cNvSpPr>
            <a:spLocks noGrp="1"/>
          </p:cNvSpPr>
          <p:nvPr>
            <p:ph type="dt" sz="half" idx="10"/>
          </p:nvPr>
        </p:nvSpPr>
        <p:spPr/>
        <p:txBody>
          <a:bodyPr/>
          <a:lstStyle/>
          <a:p>
            <a:fld id="{EC784DDC-8072-4F54-B49D-381C210D9DC7}" type="datetimeFigureOut">
              <a:rPr lang="en-US" smtClean="0"/>
              <a:t>22/9/2021</a:t>
            </a:fld>
            <a:endParaRPr lang="en-US"/>
          </a:p>
        </p:txBody>
      </p:sp>
      <p:sp>
        <p:nvSpPr>
          <p:cNvPr id="6" name="Footer Placeholder 5">
            <a:extLst>
              <a:ext uri="{FF2B5EF4-FFF2-40B4-BE49-F238E27FC236}">
                <a16:creationId xmlns:a16="http://schemas.microsoft.com/office/drawing/2014/main" id="{202223D8-5CAA-4E35-89BF-5A3CD21E1D9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458996-7229-429B-A6CE-BE17CB9F3214}"/>
              </a:ext>
            </a:extLst>
          </p:cNvPr>
          <p:cNvSpPr>
            <a:spLocks noGrp="1"/>
          </p:cNvSpPr>
          <p:nvPr>
            <p:ph type="sldNum" sz="quarter" idx="12"/>
          </p:nvPr>
        </p:nvSpPr>
        <p:spPr/>
        <p:txBody>
          <a:bodyPr/>
          <a:lstStyle/>
          <a:p>
            <a:fld id="{E643CD0B-8D2B-4849-8FDE-8E94A8674D9D}" type="slidenum">
              <a:rPr lang="en-US" smtClean="0"/>
              <a:t>‹#›</a:t>
            </a:fld>
            <a:endParaRPr lang="en-US"/>
          </a:p>
        </p:txBody>
      </p:sp>
    </p:spTree>
    <p:extLst>
      <p:ext uri="{BB962C8B-B14F-4D97-AF65-F5344CB8AC3E}">
        <p14:creationId xmlns:p14="http://schemas.microsoft.com/office/powerpoint/2010/main" val="30597175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1F8D4-D623-4A59-9DF4-AAB6E2AA00A1}"/>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E65FC20-D36E-4AFD-9825-219E7013347F}"/>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36BAB111-0435-475E-88E6-3E0178923F53}"/>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00CEA08-CE03-474B-AF15-71A0C9DCE839}"/>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19AE6BF1-BB1C-4A7D-89DA-40A4CB2560B7}"/>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2EEE6D7-23BA-4566-9C47-684520207957}"/>
              </a:ext>
            </a:extLst>
          </p:cNvPr>
          <p:cNvSpPr>
            <a:spLocks noGrp="1"/>
          </p:cNvSpPr>
          <p:nvPr>
            <p:ph type="dt" sz="half" idx="10"/>
          </p:nvPr>
        </p:nvSpPr>
        <p:spPr/>
        <p:txBody>
          <a:bodyPr/>
          <a:lstStyle/>
          <a:p>
            <a:fld id="{EC784DDC-8072-4F54-B49D-381C210D9DC7}" type="datetimeFigureOut">
              <a:rPr lang="en-US" smtClean="0"/>
              <a:t>22/9/2021</a:t>
            </a:fld>
            <a:endParaRPr lang="en-US"/>
          </a:p>
        </p:txBody>
      </p:sp>
      <p:sp>
        <p:nvSpPr>
          <p:cNvPr id="8" name="Footer Placeholder 7">
            <a:extLst>
              <a:ext uri="{FF2B5EF4-FFF2-40B4-BE49-F238E27FC236}">
                <a16:creationId xmlns:a16="http://schemas.microsoft.com/office/drawing/2014/main" id="{52853DD9-79E6-48DC-8B28-968EE9B5648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91DC08B-A59E-41C5-880A-85321B0F670D}"/>
              </a:ext>
            </a:extLst>
          </p:cNvPr>
          <p:cNvSpPr>
            <a:spLocks noGrp="1"/>
          </p:cNvSpPr>
          <p:nvPr>
            <p:ph type="sldNum" sz="quarter" idx="12"/>
          </p:nvPr>
        </p:nvSpPr>
        <p:spPr/>
        <p:txBody>
          <a:bodyPr/>
          <a:lstStyle/>
          <a:p>
            <a:fld id="{E643CD0B-8D2B-4849-8FDE-8E94A8674D9D}" type="slidenum">
              <a:rPr lang="en-US" smtClean="0"/>
              <a:t>‹#›</a:t>
            </a:fld>
            <a:endParaRPr lang="en-US"/>
          </a:p>
        </p:txBody>
      </p:sp>
    </p:spTree>
    <p:extLst>
      <p:ext uri="{BB962C8B-B14F-4D97-AF65-F5344CB8AC3E}">
        <p14:creationId xmlns:p14="http://schemas.microsoft.com/office/powerpoint/2010/main" val="41173375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2531B-2D7B-4B2E-AFCE-546E02697A3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787F8AA-E2BC-4F41-BC36-BDE2809BA68E}"/>
              </a:ext>
            </a:extLst>
          </p:cNvPr>
          <p:cNvSpPr>
            <a:spLocks noGrp="1"/>
          </p:cNvSpPr>
          <p:nvPr>
            <p:ph type="dt" sz="half" idx="10"/>
          </p:nvPr>
        </p:nvSpPr>
        <p:spPr/>
        <p:txBody>
          <a:bodyPr/>
          <a:lstStyle/>
          <a:p>
            <a:fld id="{EC784DDC-8072-4F54-B49D-381C210D9DC7}" type="datetimeFigureOut">
              <a:rPr lang="en-US" smtClean="0"/>
              <a:t>22/9/2021</a:t>
            </a:fld>
            <a:endParaRPr lang="en-US"/>
          </a:p>
        </p:txBody>
      </p:sp>
      <p:sp>
        <p:nvSpPr>
          <p:cNvPr id="4" name="Footer Placeholder 3">
            <a:extLst>
              <a:ext uri="{FF2B5EF4-FFF2-40B4-BE49-F238E27FC236}">
                <a16:creationId xmlns:a16="http://schemas.microsoft.com/office/drawing/2014/main" id="{E9E3CCDA-11AD-42F3-B2EC-EA144699220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F38946-E5BE-4132-8E91-7611EEE4F9D4}"/>
              </a:ext>
            </a:extLst>
          </p:cNvPr>
          <p:cNvSpPr>
            <a:spLocks noGrp="1"/>
          </p:cNvSpPr>
          <p:nvPr>
            <p:ph type="sldNum" sz="quarter" idx="12"/>
          </p:nvPr>
        </p:nvSpPr>
        <p:spPr/>
        <p:txBody>
          <a:bodyPr/>
          <a:lstStyle/>
          <a:p>
            <a:fld id="{E643CD0B-8D2B-4849-8FDE-8E94A8674D9D}" type="slidenum">
              <a:rPr lang="en-US" smtClean="0"/>
              <a:t>‹#›</a:t>
            </a:fld>
            <a:endParaRPr lang="en-US"/>
          </a:p>
        </p:txBody>
      </p:sp>
    </p:spTree>
    <p:extLst>
      <p:ext uri="{BB962C8B-B14F-4D97-AF65-F5344CB8AC3E}">
        <p14:creationId xmlns:p14="http://schemas.microsoft.com/office/powerpoint/2010/main" val="13016032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CC7865C-7CD8-4CF2-AA4B-BCCEAA3E5789}"/>
              </a:ext>
            </a:extLst>
          </p:cNvPr>
          <p:cNvSpPr>
            <a:spLocks noGrp="1"/>
          </p:cNvSpPr>
          <p:nvPr>
            <p:ph type="dt" sz="half" idx="10"/>
          </p:nvPr>
        </p:nvSpPr>
        <p:spPr/>
        <p:txBody>
          <a:bodyPr/>
          <a:lstStyle/>
          <a:p>
            <a:fld id="{EC784DDC-8072-4F54-B49D-381C210D9DC7}" type="datetimeFigureOut">
              <a:rPr lang="en-US" smtClean="0"/>
              <a:t>22/9/2021</a:t>
            </a:fld>
            <a:endParaRPr lang="en-US"/>
          </a:p>
        </p:txBody>
      </p:sp>
      <p:sp>
        <p:nvSpPr>
          <p:cNvPr id="3" name="Footer Placeholder 2">
            <a:extLst>
              <a:ext uri="{FF2B5EF4-FFF2-40B4-BE49-F238E27FC236}">
                <a16:creationId xmlns:a16="http://schemas.microsoft.com/office/drawing/2014/main" id="{7C57311A-5A30-46E3-9B19-D8521097B3E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0E9B45F-73A2-4965-AADC-EC8AD955F245}"/>
              </a:ext>
            </a:extLst>
          </p:cNvPr>
          <p:cNvSpPr>
            <a:spLocks noGrp="1"/>
          </p:cNvSpPr>
          <p:nvPr>
            <p:ph type="sldNum" sz="quarter" idx="12"/>
          </p:nvPr>
        </p:nvSpPr>
        <p:spPr/>
        <p:txBody>
          <a:bodyPr/>
          <a:lstStyle/>
          <a:p>
            <a:fld id="{E643CD0B-8D2B-4849-8FDE-8E94A8674D9D}" type="slidenum">
              <a:rPr lang="en-US" smtClean="0"/>
              <a:t>‹#›</a:t>
            </a:fld>
            <a:endParaRPr lang="en-US"/>
          </a:p>
        </p:txBody>
      </p:sp>
    </p:spTree>
    <p:extLst>
      <p:ext uri="{BB962C8B-B14F-4D97-AF65-F5344CB8AC3E}">
        <p14:creationId xmlns:p14="http://schemas.microsoft.com/office/powerpoint/2010/main" val="39037007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553D2-8C05-45DB-8944-6EF6005B4036}"/>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0B71CD44-2425-4614-B999-DB15560C97C9}"/>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C96359-D358-4D50-BB4A-602D9E8AFF70}"/>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9FFAA4FA-2E1A-41DD-825C-C45D23BC4B91}"/>
              </a:ext>
            </a:extLst>
          </p:cNvPr>
          <p:cNvSpPr>
            <a:spLocks noGrp="1"/>
          </p:cNvSpPr>
          <p:nvPr>
            <p:ph type="dt" sz="half" idx="10"/>
          </p:nvPr>
        </p:nvSpPr>
        <p:spPr/>
        <p:txBody>
          <a:bodyPr/>
          <a:lstStyle/>
          <a:p>
            <a:fld id="{EC784DDC-8072-4F54-B49D-381C210D9DC7}" type="datetimeFigureOut">
              <a:rPr lang="en-US" smtClean="0"/>
              <a:t>22/9/2021</a:t>
            </a:fld>
            <a:endParaRPr lang="en-US"/>
          </a:p>
        </p:txBody>
      </p:sp>
      <p:sp>
        <p:nvSpPr>
          <p:cNvPr id="6" name="Footer Placeholder 5">
            <a:extLst>
              <a:ext uri="{FF2B5EF4-FFF2-40B4-BE49-F238E27FC236}">
                <a16:creationId xmlns:a16="http://schemas.microsoft.com/office/drawing/2014/main" id="{2E0C1EDD-8867-456D-A635-E66CBF61066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FB70051-C73B-4835-8A14-7134BC558A04}"/>
              </a:ext>
            </a:extLst>
          </p:cNvPr>
          <p:cNvSpPr>
            <a:spLocks noGrp="1"/>
          </p:cNvSpPr>
          <p:nvPr>
            <p:ph type="sldNum" sz="quarter" idx="12"/>
          </p:nvPr>
        </p:nvSpPr>
        <p:spPr/>
        <p:txBody>
          <a:bodyPr/>
          <a:lstStyle/>
          <a:p>
            <a:fld id="{E643CD0B-8D2B-4849-8FDE-8E94A8674D9D}" type="slidenum">
              <a:rPr lang="en-US" smtClean="0"/>
              <a:t>‹#›</a:t>
            </a:fld>
            <a:endParaRPr lang="en-US"/>
          </a:p>
        </p:txBody>
      </p:sp>
    </p:spTree>
    <p:extLst>
      <p:ext uri="{BB962C8B-B14F-4D97-AF65-F5344CB8AC3E}">
        <p14:creationId xmlns:p14="http://schemas.microsoft.com/office/powerpoint/2010/main" val="41760881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A0AAF21-CA73-4830-AF61-DE712551F419}" type="slidenum">
              <a:rPr lang="en-US"/>
              <a:pPr>
                <a:defRPr/>
              </a:pPr>
              <a:t>‹#›</a:t>
            </a:fld>
            <a:endParaRPr lang="en-US"/>
          </a:p>
        </p:txBody>
      </p:sp>
    </p:spTree>
    <p:extLst>
      <p:ext uri="{BB962C8B-B14F-4D97-AF65-F5344CB8AC3E}">
        <p14:creationId xmlns:p14="http://schemas.microsoft.com/office/powerpoint/2010/main" val="4214661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1C5C4-FB3C-4E2C-AC51-69719B9F775F}"/>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BD6A8B51-2C77-4E49-A1F2-8660B88C628E}"/>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1F89E224-29DB-4C15-A42D-4BB5BA759540}"/>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D2569254-03F5-4713-86AD-97B3809CF297}"/>
              </a:ext>
            </a:extLst>
          </p:cNvPr>
          <p:cNvSpPr>
            <a:spLocks noGrp="1"/>
          </p:cNvSpPr>
          <p:nvPr>
            <p:ph type="dt" sz="half" idx="10"/>
          </p:nvPr>
        </p:nvSpPr>
        <p:spPr/>
        <p:txBody>
          <a:bodyPr/>
          <a:lstStyle/>
          <a:p>
            <a:fld id="{EC784DDC-8072-4F54-B49D-381C210D9DC7}" type="datetimeFigureOut">
              <a:rPr lang="en-US" smtClean="0"/>
              <a:t>22/9/2021</a:t>
            </a:fld>
            <a:endParaRPr lang="en-US"/>
          </a:p>
        </p:txBody>
      </p:sp>
      <p:sp>
        <p:nvSpPr>
          <p:cNvPr id="6" name="Footer Placeholder 5">
            <a:extLst>
              <a:ext uri="{FF2B5EF4-FFF2-40B4-BE49-F238E27FC236}">
                <a16:creationId xmlns:a16="http://schemas.microsoft.com/office/drawing/2014/main" id="{67A36C4F-1962-42A6-9AED-079A774AA40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5055F9-66ED-42C9-A124-0CAC51E05D0E}"/>
              </a:ext>
            </a:extLst>
          </p:cNvPr>
          <p:cNvSpPr>
            <a:spLocks noGrp="1"/>
          </p:cNvSpPr>
          <p:nvPr>
            <p:ph type="sldNum" sz="quarter" idx="12"/>
          </p:nvPr>
        </p:nvSpPr>
        <p:spPr/>
        <p:txBody>
          <a:bodyPr/>
          <a:lstStyle/>
          <a:p>
            <a:fld id="{E643CD0B-8D2B-4849-8FDE-8E94A8674D9D}" type="slidenum">
              <a:rPr lang="en-US" smtClean="0"/>
              <a:t>‹#›</a:t>
            </a:fld>
            <a:endParaRPr lang="en-US"/>
          </a:p>
        </p:txBody>
      </p:sp>
    </p:spTree>
    <p:extLst>
      <p:ext uri="{BB962C8B-B14F-4D97-AF65-F5344CB8AC3E}">
        <p14:creationId xmlns:p14="http://schemas.microsoft.com/office/powerpoint/2010/main" val="17094213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27A7ED-AD03-4065-ABEE-0D68ADA2C85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806966B-2D93-41D6-A8D6-E3161000CAB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C3AC07-5F2C-4C42-863F-EEC730BDB1B6}"/>
              </a:ext>
            </a:extLst>
          </p:cNvPr>
          <p:cNvSpPr>
            <a:spLocks noGrp="1"/>
          </p:cNvSpPr>
          <p:nvPr>
            <p:ph type="dt" sz="half" idx="10"/>
          </p:nvPr>
        </p:nvSpPr>
        <p:spPr/>
        <p:txBody>
          <a:bodyPr/>
          <a:lstStyle/>
          <a:p>
            <a:fld id="{EC784DDC-8072-4F54-B49D-381C210D9DC7}" type="datetimeFigureOut">
              <a:rPr lang="en-US" smtClean="0"/>
              <a:t>22/9/2021</a:t>
            </a:fld>
            <a:endParaRPr lang="en-US"/>
          </a:p>
        </p:txBody>
      </p:sp>
      <p:sp>
        <p:nvSpPr>
          <p:cNvPr id="5" name="Footer Placeholder 4">
            <a:extLst>
              <a:ext uri="{FF2B5EF4-FFF2-40B4-BE49-F238E27FC236}">
                <a16:creationId xmlns:a16="http://schemas.microsoft.com/office/drawing/2014/main" id="{B681ABDB-3014-4D98-95C4-7FBBC9FB12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6B60E9-8BDC-4E57-82AD-7BAEA8F47328}"/>
              </a:ext>
            </a:extLst>
          </p:cNvPr>
          <p:cNvSpPr>
            <a:spLocks noGrp="1"/>
          </p:cNvSpPr>
          <p:nvPr>
            <p:ph type="sldNum" sz="quarter" idx="12"/>
          </p:nvPr>
        </p:nvSpPr>
        <p:spPr/>
        <p:txBody>
          <a:bodyPr/>
          <a:lstStyle/>
          <a:p>
            <a:fld id="{E643CD0B-8D2B-4849-8FDE-8E94A8674D9D}" type="slidenum">
              <a:rPr lang="en-US" smtClean="0"/>
              <a:t>‹#›</a:t>
            </a:fld>
            <a:endParaRPr lang="en-US"/>
          </a:p>
        </p:txBody>
      </p:sp>
    </p:spTree>
    <p:extLst>
      <p:ext uri="{BB962C8B-B14F-4D97-AF65-F5344CB8AC3E}">
        <p14:creationId xmlns:p14="http://schemas.microsoft.com/office/powerpoint/2010/main" val="24786994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23051C5-2483-40AF-9E66-42BCA6D483BE}"/>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968754F-3A84-4F14-8883-B337F1D871DF}"/>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F24DFA-1A4B-47CE-B88C-043632E33322}"/>
              </a:ext>
            </a:extLst>
          </p:cNvPr>
          <p:cNvSpPr>
            <a:spLocks noGrp="1"/>
          </p:cNvSpPr>
          <p:nvPr>
            <p:ph type="dt" sz="half" idx="10"/>
          </p:nvPr>
        </p:nvSpPr>
        <p:spPr/>
        <p:txBody>
          <a:bodyPr/>
          <a:lstStyle/>
          <a:p>
            <a:fld id="{EC784DDC-8072-4F54-B49D-381C210D9DC7}" type="datetimeFigureOut">
              <a:rPr lang="en-US" smtClean="0"/>
              <a:t>22/9/2021</a:t>
            </a:fld>
            <a:endParaRPr lang="en-US"/>
          </a:p>
        </p:txBody>
      </p:sp>
      <p:sp>
        <p:nvSpPr>
          <p:cNvPr id="5" name="Footer Placeholder 4">
            <a:extLst>
              <a:ext uri="{FF2B5EF4-FFF2-40B4-BE49-F238E27FC236}">
                <a16:creationId xmlns:a16="http://schemas.microsoft.com/office/drawing/2014/main" id="{6764D7E7-842A-474A-87E3-09DFD0CACD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4A17B7-8B32-44F8-9E72-A183B8CB718D}"/>
              </a:ext>
            </a:extLst>
          </p:cNvPr>
          <p:cNvSpPr>
            <a:spLocks noGrp="1"/>
          </p:cNvSpPr>
          <p:nvPr>
            <p:ph type="sldNum" sz="quarter" idx="12"/>
          </p:nvPr>
        </p:nvSpPr>
        <p:spPr/>
        <p:txBody>
          <a:bodyPr/>
          <a:lstStyle/>
          <a:p>
            <a:fld id="{E643CD0B-8D2B-4849-8FDE-8E94A8674D9D}" type="slidenum">
              <a:rPr lang="en-US" smtClean="0"/>
              <a:t>‹#›</a:t>
            </a:fld>
            <a:endParaRPr lang="en-US"/>
          </a:p>
        </p:txBody>
      </p:sp>
    </p:spTree>
    <p:extLst>
      <p:ext uri="{BB962C8B-B14F-4D97-AF65-F5344CB8AC3E}">
        <p14:creationId xmlns:p14="http://schemas.microsoft.com/office/powerpoint/2010/main" val="27011795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1D72ACBA-F151-4AB8-8769-FB272C074041}" type="datetimeFigureOut">
              <a:rPr lang="en-US" smtClean="0"/>
              <a:t>22/9/2021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E5C957-6845-4CB6-886C-49B7E8CEEF52}" type="slidenum">
              <a:rPr lang="en-US" smtClean="0"/>
              <a:t>‹#›</a:t>
            </a:fld>
            <a:endParaRPr lang="en-US"/>
          </a:p>
        </p:txBody>
      </p:sp>
    </p:spTree>
    <p:extLst>
      <p:ext uri="{BB962C8B-B14F-4D97-AF65-F5344CB8AC3E}">
        <p14:creationId xmlns:p14="http://schemas.microsoft.com/office/powerpoint/2010/main" val="31242343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72ACBA-F151-4AB8-8769-FB272C074041}" type="datetimeFigureOut">
              <a:rPr lang="en-US" smtClean="0"/>
              <a:t>22/9/2021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E5C957-6845-4CB6-886C-49B7E8CEEF52}" type="slidenum">
              <a:rPr lang="en-US" smtClean="0"/>
              <a:t>‹#›</a:t>
            </a:fld>
            <a:endParaRPr lang="en-US"/>
          </a:p>
        </p:txBody>
      </p:sp>
    </p:spTree>
    <p:extLst>
      <p:ext uri="{BB962C8B-B14F-4D97-AF65-F5344CB8AC3E}">
        <p14:creationId xmlns:p14="http://schemas.microsoft.com/office/powerpoint/2010/main" val="10755115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72ACBA-F151-4AB8-8769-FB272C074041}" type="datetimeFigureOut">
              <a:rPr lang="en-US" smtClean="0"/>
              <a:t>22/9/2021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E5C957-6845-4CB6-886C-49B7E8CEEF52}" type="slidenum">
              <a:rPr lang="en-US" smtClean="0"/>
              <a:t>‹#›</a:t>
            </a:fld>
            <a:endParaRPr lang="en-US"/>
          </a:p>
        </p:txBody>
      </p:sp>
    </p:spTree>
    <p:extLst>
      <p:ext uri="{BB962C8B-B14F-4D97-AF65-F5344CB8AC3E}">
        <p14:creationId xmlns:p14="http://schemas.microsoft.com/office/powerpoint/2010/main" val="9312911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72ACBA-F151-4AB8-8769-FB272C074041}" type="datetimeFigureOut">
              <a:rPr lang="en-US" smtClean="0"/>
              <a:t>22/9/2021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E5C957-6845-4CB6-886C-49B7E8CEEF52}" type="slidenum">
              <a:rPr lang="en-US" smtClean="0"/>
              <a:t>‹#›</a:t>
            </a:fld>
            <a:endParaRPr lang="en-US"/>
          </a:p>
        </p:txBody>
      </p:sp>
    </p:spTree>
    <p:extLst>
      <p:ext uri="{BB962C8B-B14F-4D97-AF65-F5344CB8AC3E}">
        <p14:creationId xmlns:p14="http://schemas.microsoft.com/office/powerpoint/2010/main" val="16533571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72ACBA-F151-4AB8-8769-FB272C074041}" type="datetimeFigureOut">
              <a:rPr lang="en-US" smtClean="0"/>
              <a:t>22/9/2021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EE5C957-6845-4CB6-886C-49B7E8CEEF52}" type="slidenum">
              <a:rPr lang="en-US" smtClean="0"/>
              <a:t>‹#›</a:t>
            </a:fld>
            <a:endParaRPr lang="en-US"/>
          </a:p>
        </p:txBody>
      </p:sp>
    </p:spTree>
    <p:extLst>
      <p:ext uri="{BB962C8B-B14F-4D97-AF65-F5344CB8AC3E}">
        <p14:creationId xmlns:p14="http://schemas.microsoft.com/office/powerpoint/2010/main" val="10226996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72ACBA-F151-4AB8-8769-FB272C074041}" type="datetimeFigureOut">
              <a:rPr lang="en-US" smtClean="0"/>
              <a:t>22/9/2021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EE5C957-6845-4CB6-886C-49B7E8CEEF52}" type="slidenum">
              <a:rPr lang="en-US" smtClean="0"/>
              <a:t>‹#›</a:t>
            </a:fld>
            <a:endParaRPr lang="en-US"/>
          </a:p>
        </p:txBody>
      </p:sp>
    </p:spTree>
    <p:extLst>
      <p:ext uri="{BB962C8B-B14F-4D97-AF65-F5344CB8AC3E}">
        <p14:creationId xmlns:p14="http://schemas.microsoft.com/office/powerpoint/2010/main" val="27652574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72ACBA-F151-4AB8-8769-FB272C074041}" type="datetimeFigureOut">
              <a:rPr lang="en-US" smtClean="0"/>
              <a:t>22/9/2021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EE5C957-6845-4CB6-886C-49B7E8CEEF52}" type="slidenum">
              <a:rPr lang="en-US" smtClean="0"/>
              <a:t>‹#›</a:t>
            </a:fld>
            <a:endParaRPr lang="en-US"/>
          </a:p>
        </p:txBody>
      </p:sp>
    </p:spTree>
    <p:extLst>
      <p:ext uri="{BB962C8B-B14F-4D97-AF65-F5344CB8AC3E}">
        <p14:creationId xmlns:p14="http://schemas.microsoft.com/office/powerpoint/2010/main" val="32476854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15CE4B4-E65E-4485-BD28-4EDB5DFA0510}" type="slidenum">
              <a:rPr lang="en-US"/>
              <a:pPr>
                <a:defRPr/>
              </a:pPr>
              <a:t>‹#›</a:t>
            </a:fld>
            <a:endParaRPr lang="en-US"/>
          </a:p>
        </p:txBody>
      </p:sp>
    </p:spTree>
    <p:extLst>
      <p:ext uri="{BB962C8B-B14F-4D97-AF65-F5344CB8AC3E}">
        <p14:creationId xmlns:p14="http://schemas.microsoft.com/office/powerpoint/2010/main" val="202660101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1D72ACBA-F151-4AB8-8769-FB272C074041}" type="datetimeFigureOut">
              <a:rPr lang="en-US" smtClean="0"/>
              <a:t>22/9/2021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E5C957-6845-4CB6-886C-49B7E8CEEF52}" type="slidenum">
              <a:rPr lang="en-US" smtClean="0"/>
              <a:t>‹#›</a:t>
            </a:fld>
            <a:endParaRPr lang="en-US"/>
          </a:p>
        </p:txBody>
      </p:sp>
    </p:spTree>
    <p:extLst>
      <p:ext uri="{BB962C8B-B14F-4D97-AF65-F5344CB8AC3E}">
        <p14:creationId xmlns:p14="http://schemas.microsoft.com/office/powerpoint/2010/main" val="32890418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1D72ACBA-F151-4AB8-8769-FB272C074041}" type="datetimeFigureOut">
              <a:rPr lang="en-US" smtClean="0"/>
              <a:t>22/9/2021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E5C957-6845-4CB6-886C-49B7E8CEEF52}" type="slidenum">
              <a:rPr lang="en-US" smtClean="0"/>
              <a:t>‹#›</a:t>
            </a:fld>
            <a:endParaRPr lang="en-US"/>
          </a:p>
        </p:txBody>
      </p:sp>
    </p:spTree>
    <p:extLst>
      <p:ext uri="{BB962C8B-B14F-4D97-AF65-F5344CB8AC3E}">
        <p14:creationId xmlns:p14="http://schemas.microsoft.com/office/powerpoint/2010/main" val="12588377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72ACBA-F151-4AB8-8769-FB272C074041}" type="datetimeFigureOut">
              <a:rPr lang="en-US" smtClean="0"/>
              <a:t>22/9/2021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E5C957-6845-4CB6-886C-49B7E8CEEF52}" type="slidenum">
              <a:rPr lang="en-US" smtClean="0"/>
              <a:t>‹#›</a:t>
            </a:fld>
            <a:endParaRPr lang="en-US"/>
          </a:p>
        </p:txBody>
      </p:sp>
    </p:spTree>
    <p:extLst>
      <p:ext uri="{BB962C8B-B14F-4D97-AF65-F5344CB8AC3E}">
        <p14:creationId xmlns:p14="http://schemas.microsoft.com/office/powerpoint/2010/main" val="197747582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72ACBA-F151-4AB8-8769-FB272C074041}" type="datetimeFigureOut">
              <a:rPr lang="en-US" smtClean="0"/>
              <a:t>22/9/2021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E5C957-6845-4CB6-886C-49B7E8CEEF52}" type="slidenum">
              <a:rPr lang="en-US" smtClean="0"/>
              <a:t>‹#›</a:t>
            </a:fld>
            <a:endParaRPr lang="en-US"/>
          </a:p>
        </p:txBody>
      </p:sp>
    </p:spTree>
    <p:extLst>
      <p:ext uri="{BB962C8B-B14F-4D97-AF65-F5344CB8AC3E}">
        <p14:creationId xmlns:p14="http://schemas.microsoft.com/office/powerpoint/2010/main" val="204250854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40"/>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vi-VN"/>
          </a:p>
        </p:txBody>
      </p:sp>
      <p:sp>
        <p:nvSpPr>
          <p:cNvPr id="4" name="Rectangle 5"/>
          <p:cNvSpPr>
            <a:spLocks noGrp="1" noChangeArrowheads="1"/>
          </p:cNvSpPr>
          <p:nvPr>
            <p:ph type="ftr" sz="quarter" idx="11"/>
          </p:nvPr>
        </p:nvSpPr>
        <p:spPr>
          <a:ln/>
        </p:spPr>
        <p:txBody>
          <a:bodyPr/>
          <a:lstStyle>
            <a:lvl1pPr>
              <a:defRPr/>
            </a:lvl1pPr>
          </a:lstStyle>
          <a:p>
            <a:pPr>
              <a:defRPr/>
            </a:pPr>
            <a:endParaRPr lang="vi-VN"/>
          </a:p>
        </p:txBody>
      </p:sp>
      <p:sp>
        <p:nvSpPr>
          <p:cNvPr id="5" name="Rectangle 6"/>
          <p:cNvSpPr>
            <a:spLocks noGrp="1" noChangeArrowheads="1"/>
          </p:cNvSpPr>
          <p:nvPr>
            <p:ph type="sldNum" sz="quarter" idx="12"/>
          </p:nvPr>
        </p:nvSpPr>
        <p:spPr>
          <a:ln/>
        </p:spPr>
        <p:txBody>
          <a:bodyPr/>
          <a:lstStyle>
            <a:lvl1pPr>
              <a:defRPr/>
            </a:lvl1pPr>
          </a:lstStyle>
          <a:p>
            <a:fld id="{625224C6-B1D4-4202-9E3F-5261E0476275}" type="slidenum">
              <a:rPr lang="vi-VN"/>
              <a:pPr/>
              <a:t>‹#›</a:t>
            </a:fld>
            <a:endParaRPr lang="vi-VN"/>
          </a:p>
        </p:txBody>
      </p:sp>
    </p:spTree>
    <p:extLst>
      <p:ext uri="{BB962C8B-B14F-4D97-AF65-F5344CB8AC3E}">
        <p14:creationId xmlns:p14="http://schemas.microsoft.com/office/powerpoint/2010/main" val="21671538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0DECE0B-2011-442A-A705-EC93639461D8}" type="slidenum">
              <a:rPr lang="en-US"/>
              <a:pPr>
                <a:defRPr/>
              </a:pPr>
              <a:t>‹#›</a:t>
            </a:fld>
            <a:endParaRPr lang="en-US"/>
          </a:p>
        </p:txBody>
      </p:sp>
    </p:spTree>
    <p:extLst>
      <p:ext uri="{BB962C8B-B14F-4D97-AF65-F5344CB8AC3E}">
        <p14:creationId xmlns:p14="http://schemas.microsoft.com/office/powerpoint/2010/main" val="3546940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A73DF9A-9EA0-400C-B96E-95E7839AEDA1}" type="slidenum">
              <a:rPr lang="en-US"/>
              <a:pPr>
                <a:defRPr/>
              </a:pPr>
              <a:t>‹#›</a:t>
            </a:fld>
            <a:endParaRPr lang="en-US"/>
          </a:p>
        </p:txBody>
      </p:sp>
    </p:spTree>
    <p:extLst>
      <p:ext uri="{BB962C8B-B14F-4D97-AF65-F5344CB8AC3E}">
        <p14:creationId xmlns:p14="http://schemas.microsoft.com/office/powerpoint/2010/main" val="29495206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18C28B8-0C92-4B48-94E7-5A3C27D25FA3}" type="slidenum">
              <a:rPr lang="en-US"/>
              <a:pPr>
                <a:defRPr/>
              </a:pPr>
              <a:t>‹#›</a:t>
            </a:fld>
            <a:endParaRPr lang="en-US"/>
          </a:p>
        </p:txBody>
      </p:sp>
    </p:spTree>
    <p:extLst>
      <p:ext uri="{BB962C8B-B14F-4D97-AF65-F5344CB8AC3E}">
        <p14:creationId xmlns:p14="http://schemas.microsoft.com/office/powerpoint/2010/main" val="10612449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B67E074-AEA7-437C-889F-5D9D04A3A53D}" type="slidenum">
              <a:rPr lang="en-US"/>
              <a:pPr>
                <a:defRPr/>
              </a:pPr>
              <a:t>‹#›</a:t>
            </a:fld>
            <a:endParaRPr lang="en-US"/>
          </a:p>
        </p:txBody>
      </p:sp>
    </p:spTree>
    <p:extLst>
      <p:ext uri="{BB962C8B-B14F-4D97-AF65-F5344CB8AC3E}">
        <p14:creationId xmlns:p14="http://schemas.microsoft.com/office/powerpoint/2010/main" val="36328388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E4741DD-10B0-448A-A75B-2F988E8D1CB3}" type="slidenum">
              <a:rPr lang="en-US"/>
              <a:pPr>
                <a:defRPr/>
              </a:pPr>
              <a:t>‹#›</a:t>
            </a:fld>
            <a:endParaRPr lang="en-US"/>
          </a:p>
        </p:txBody>
      </p:sp>
    </p:spTree>
    <p:extLst>
      <p:ext uri="{BB962C8B-B14F-4D97-AF65-F5344CB8AC3E}">
        <p14:creationId xmlns:p14="http://schemas.microsoft.com/office/powerpoint/2010/main" val="39190627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7811529-CB96-4473-A48A-95DD5E7E49DD}" type="slidenum">
              <a:rPr lang="en-US"/>
              <a:pPr>
                <a:defRPr/>
              </a:pPr>
              <a:t>‹#›</a:t>
            </a:fld>
            <a:endParaRPr lang="en-US"/>
          </a:p>
        </p:txBody>
      </p:sp>
    </p:spTree>
    <p:extLst>
      <p:ext uri="{BB962C8B-B14F-4D97-AF65-F5344CB8AC3E}">
        <p14:creationId xmlns:p14="http://schemas.microsoft.com/office/powerpoint/2010/main" val="29071543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7000"/>
            <a:lum/>
          </a:blip>
          <a:srcRect/>
          <a:stretch>
            <a:fillRect l="-22000" t="-3000" r="-34000"/>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710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smtClean="0"/>
            </a:lvl1pPr>
          </a:lstStyle>
          <a:p>
            <a:pPr>
              <a:defRPr/>
            </a:pPr>
            <a:endParaRPr lang="en-US"/>
          </a:p>
        </p:txBody>
      </p:sp>
      <p:sp>
        <p:nvSpPr>
          <p:cNvPr id="4710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smtClean="0"/>
            </a:lvl1pPr>
          </a:lstStyle>
          <a:p>
            <a:pPr>
              <a:defRPr/>
            </a:pPr>
            <a:endParaRPr lang="en-US"/>
          </a:p>
        </p:txBody>
      </p:sp>
      <p:sp>
        <p:nvSpPr>
          <p:cNvPr id="4711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5E8FEDFB-86EB-4489-8BAA-862BF108456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7000"/>
            <a:lum/>
          </a:blip>
          <a:srcRect/>
          <a:stretch>
            <a:fillRect l="-22000" t="-3000" r="-34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9DC272B-3536-47CE-994A-5B19AD492399}"/>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5C1E981-BEF4-4C8F-90B2-26CB7AFE6331}"/>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357397-CB9E-4662-96D9-FD119D7CE945}"/>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EC784DDC-8072-4F54-B49D-381C210D9DC7}" type="datetimeFigureOut">
              <a:rPr lang="en-US" smtClean="0"/>
              <a:t>22/9/2021</a:t>
            </a:fld>
            <a:endParaRPr lang="en-US"/>
          </a:p>
        </p:txBody>
      </p:sp>
      <p:sp>
        <p:nvSpPr>
          <p:cNvPr id="5" name="Footer Placeholder 4">
            <a:extLst>
              <a:ext uri="{FF2B5EF4-FFF2-40B4-BE49-F238E27FC236}">
                <a16:creationId xmlns:a16="http://schemas.microsoft.com/office/drawing/2014/main" id="{FC21F450-799D-4100-95DE-3F058AE8DF8E}"/>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D181300-0B6C-402D-B180-A44A143C976F}"/>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643CD0B-8D2B-4849-8FDE-8E94A8674D9D}" type="slidenum">
              <a:rPr lang="en-US" smtClean="0"/>
              <a:t>‹#›</a:t>
            </a:fld>
            <a:endParaRPr lang="en-US"/>
          </a:p>
        </p:txBody>
      </p:sp>
    </p:spTree>
    <p:extLst>
      <p:ext uri="{BB962C8B-B14F-4D97-AF65-F5344CB8AC3E}">
        <p14:creationId xmlns:p14="http://schemas.microsoft.com/office/powerpoint/2010/main" val="3502240533"/>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alphaModFix amt="57000"/>
            <a:lum/>
          </a:blip>
          <a:srcRect/>
          <a:stretch>
            <a:fillRect l="-22000" t="-3000" r="-34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D72ACBA-F151-4AB8-8769-FB272C074041}" type="datetimeFigureOut">
              <a:rPr lang="en-US" smtClean="0"/>
              <a:t>22/9/2021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EE5C957-6845-4CB6-886C-49B7E8CEEF52}" type="slidenum">
              <a:rPr lang="en-US" smtClean="0"/>
              <a:t>‹#›</a:t>
            </a:fld>
            <a:endParaRPr lang="en-US"/>
          </a:p>
        </p:txBody>
      </p:sp>
    </p:spTree>
    <p:extLst>
      <p:ext uri="{BB962C8B-B14F-4D97-AF65-F5344CB8AC3E}">
        <p14:creationId xmlns:p14="http://schemas.microsoft.com/office/powerpoint/2010/main" val="3219463420"/>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slide" Target="slide9.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jfif"/></Relationships>
</file>

<file path=ppt/slides/_rels/slide10.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2.gif"/></Relationships>
</file>

<file path=ppt/slides/_rels/slide1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210.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gif"/></Relationships>
</file>

<file path=ppt/slides/_rels/slide16.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slide" Target="slide9.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jfif"/></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5.gif"/><Relationship Id="rId1" Type="http://schemas.openxmlformats.org/officeDocument/2006/relationships/slideLayout" Target="../slideLayouts/slideLayout13.xml"/><Relationship Id="rId5" Type="http://schemas.openxmlformats.org/officeDocument/2006/relationships/image" Target="../media/image6.png"/><Relationship Id="rId4" Type="http://schemas.openxmlformats.org/officeDocument/2006/relationships/image" Target="../media/image2.gif"/></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slide" Target="slide9.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slide" Target="slide9.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3.jpeg"/><Relationship Id="rId2" Type="http://schemas.openxmlformats.org/officeDocument/2006/relationships/image" Target="../media/image9.gif"/><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hyperlink" Target="http://images.google.com.vn/imgres?imgurl=http://www.biomed-vietnam.com/?do=product&amp;dtd=thumbnail&amp;id=21172&amp;w=200&amp;h=200&amp;imgrefurl=http://www.biomed-vietnam.com/?do=product&amp;dtd=view&amp;id=21172&amp;h=200&amp;w=160&amp;sz=24&amp;hl=vi&amp;start=35&amp;usg=__ZZZXJ0mRVHtUdKyzhU83egOz1lw=&amp;tbnid=XSwFyY5N2FIP-M:&amp;tbnh=104&amp;tbnw=83&amp;prev=/images?q=c%C3%A2n+x%C3%A1ch&amp;start=20&amp;gbv=2&amp;ndsp=20&amp;hl=vi&amp;sa=N" TargetMode="Externa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4.xml"/><Relationship Id="rId4" Type="http://schemas.openxmlformats.org/officeDocument/2006/relationships/image" Target="../media/image16.jpg"/></Relationships>
</file>

<file path=ppt/slides/_rels/slide9.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4980709" y="25652"/>
            <a:ext cx="4142509" cy="2204930"/>
            <a:chOff x="4980709" y="81070"/>
            <a:chExt cx="4142509" cy="2204930"/>
          </a:xfrm>
        </p:grpSpPr>
        <p:sp>
          <p:nvSpPr>
            <p:cNvPr id="9" name="Oval Callout 8"/>
            <p:cNvSpPr/>
            <p:nvPr/>
          </p:nvSpPr>
          <p:spPr>
            <a:xfrm>
              <a:off x="4980709" y="81070"/>
              <a:ext cx="4142509" cy="2204930"/>
            </a:xfrm>
            <a:prstGeom prst="wedgeEllipseCallout">
              <a:avLst>
                <a:gd name="adj1" fmla="val -54857"/>
                <a:gd name="adj2" fmla="val 6192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 name="Rectangle 10">
              <a:extLst>
                <a:ext uri="{FF2B5EF4-FFF2-40B4-BE49-F238E27FC236}">
                  <a16:creationId xmlns:a16="http://schemas.microsoft.com/office/drawing/2014/main" id="{1FEB1745-0113-4713-BDA7-7AB14404853C}"/>
                </a:ext>
              </a:extLst>
            </p:cNvPr>
            <p:cNvSpPr/>
            <p:nvPr/>
          </p:nvSpPr>
          <p:spPr>
            <a:xfrm>
              <a:off x="5715000" y="213598"/>
              <a:ext cx="3048000" cy="1815882"/>
            </a:xfrm>
            <a:prstGeom prst="rect">
              <a:avLst/>
            </a:prstGeom>
            <a:noFill/>
          </p:spPr>
          <p:txBody>
            <a:bodyPr wrap="square" lIns="91440" tIns="45720" rIns="91440" bIns="45720">
              <a:spAutoFit/>
            </a:bodyPr>
            <a:lstStyle/>
            <a:p>
              <a:pPr algn="ctr"/>
              <a:r>
                <a:rPr lang="vi-VN" sz="2800" b="1" dirty="0" smtClean="0">
                  <a:ln w="22225">
                    <a:solidFill>
                      <a:schemeClr val="accent2"/>
                    </a:solidFill>
                    <a:prstDash val="solid"/>
                  </a:ln>
                  <a:solidFill>
                    <a:srgbClr val="FF0000"/>
                  </a:solidFill>
                  <a:latin typeface="Times New Roman" panose="02020603050405020304" pitchFamily="18" charset="0"/>
                  <a:cs typeface="Times New Roman" panose="02020603050405020304" pitchFamily="18" charset="0"/>
                </a:rPr>
                <a:t>Khối lượng của hai chất lỏng trong hai cốc có bằng nhau không? </a:t>
              </a:r>
              <a:endParaRPr lang="en-US" sz="2800" b="1" cap="none" spc="0" dirty="0">
                <a:ln w="22225">
                  <a:solidFill>
                    <a:schemeClr val="accent2"/>
                  </a:solidFill>
                  <a:prstDash val="solid"/>
                </a:ln>
                <a:solidFill>
                  <a:srgbClr val="FF0000"/>
                </a:solidFill>
                <a:effectLst/>
                <a:latin typeface="Times New Roman" panose="02020603050405020304" pitchFamily="18" charset="0"/>
                <a:cs typeface="Times New Roman" panose="02020603050405020304" pitchFamily="18" charset="0"/>
              </a:endParaRPr>
            </a:p>
          </p:txBody>
        </p:sp>
      </p:grpSp>
      <p:grpSp>
        <p:nvGrpSpPr>
          <p:cNvPr id="16" name="Group 15"/>
          <p:cNvGrpSpPr/>
          <p:nvPr/>
        </p:nvGrpSpPr>
        <p:grpSpPr>
          <a:xfrm>
            <a:off x="5061211" y="3179618"/>
            <a:ext cx="4082789" cy="1676400"/>
            <a:chOff x="5061211" y="3179618"/>
            <a:chExt cx="4082789" cy="1676400"/>
          </a:xfrm>
        </p:grpSpPr>
        <p:sp>
          <p:nvSpPr>
            <p:cNvPr id="13" name="Cloud Callout 12"/>
            <p:cNvSpPr/>
            <p:nvPr/>
          </p:nvSpPr>
          <p:spPr>
            <a:xfrm>
              <a:off x="5061211" y="3179618"/>
              <a:ext cx="4082789" cy="1676400"/>
            </a:xfrm>
            <a:prstGeom prst="cloudCallout">
              <a:avLst>
                <a:gd name="adj1" fmla="val -52392"/>
                <a:gd name="adj2" fmla="val 8481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4" name="Rectangle 13"/>
            <p:cNvSpPr/>
            <p:nvPr/>
          </p:nvSpPr>
          <p:spPr>
            <a:xfrm>
              <a:off x="5986629" y="3269902"/>
              <a:ext cx="2504741" cy="1384995"/>
            </a:xfrm>
            <a:prstGeom prst="rect">
              <a:avLst/>
            </a:prstGeom>
          </p:spPr>
          <p:txBody>
            <a:bodyPr wrap="square">
              <a:spAutoFit/>
            </a:bodyPr>
            <a:lstStyle/>
            <a:p>
              <a:pPr algn="ctr"/>
              <a:r>
                <a:rPr lang="vi-VN" sz="2800" b="1" dirty="0">
                  <a:ln w="22225">
                    <a:solidFill>
                      <a:schemeClr val="accent2"/>
                    </a:solidFill>
                    <a:prstDash val="solid"/>
                  </a:ln>
                  <a:solidFill>
                    <a:srgbClr val="FF0000"/>
                  </a:solidFill>
                  <a:latin typeface="Times New Roman" panose="02020603050405020304" pitchFamily="18" charset="0"/>
                  <a:cs typeface="Times New Roman" panose="02020603050405020304" pitchFamily="18" charset="0"/>
                </a:rPr>
                <a:t>Làm sao để biết chính xác được điều đó?</a:t>
              </a:r>
              <a:endParaRPr lang="en-US" sz="2800" b="1" dirty="0">
                <a:ln w="22225">
                  <a:solidFill>
                    <a:schemeClr val="accent2"/>
                  </a:solidFill>
                  <a:prstDash val="solid"/>
                </a:ln>
                <a:solidFill>
                  <a:srgbClr val="FF0000"/>
                </a:solidFill>
                <a:latin typeface="Times New Roman" panose="02020603050405020304" pitchFamily="18" charset="0"/>
                <a:cs typeface="Times New Roman" panose="02020603050405020304" pitchFamily="18" charset="0"/>
              </a:endParaRPr>
            </a:p>
          </p:txBody>
        </p:sp>
      </p:grpSp>
      <p:pic>
        <p:nvPicPr>
          <p:cNvPr id="17" name="Picture 45" descr="dau hoi">
            <a:hlinkClick r:id="rId2" action="ppaction://hlinksldjump"/>
            <a:extLst>
              <a:ext uri="{FF2B5EF4-FFF2-40B4-BE49-F238E27FC236}">
                <a16:creationId xmlns:a16="http://schemas.microsoft.com/office/drawing/2014/main" id="{5BB9C480-BD9E-4C9A-AAF9-E311C41C55C0}"/>
              </a:ext>
            </a:extLst>
          </p:cNvPr>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31873" y="3367087"/>
            <a:ext cx="457200" cy="595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5" name="Group 4"/>
          <p:cNvGrpSpPr/>
          <p:nvPr/>
        </p:nvGrpSpPr>
        <p:grpSpPr>
          <a:xfrm>
            <a:off x="304800" y="1191495"/>
            <a:ext cx="4800600" cy="5209305"/>
            <a:chOff x="304800" y="1191495"/>
            <a:chExt cx="4800600" cy="5209305"/>
          </a:xfrm>
        </p:grpSpPr>
        <p:grpSp>
          <p:nvGrpSpPr>
            <p:cNvPr id="8" name="Group 7"/>
            <p:cNvGrpSpPr/>
            <p:nvPr/>
          </p:nvGrpSpPr>
          <p:grpSpPr>
            <a:xfrm>
              <a:off x="304800" y="1600200"/>
              <a:ext cx="4800600" cy="4800600"/>
              <a:chOff x="-1295400" y="762000"/>
              <a:chExt cx="4800600" cy="4800600"/>
            </a:xfrm>
          </p:grpSpPr>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b="13636"/>
              <a:stretch/>
            </p:blipFill>
            <p:spPr>
              <a:xfrm>
                <a:off x="-1295400" y="762000"/>
                <a:ext cx="4800600" cy="4800600"/>
              </a:xfrm>
              <a:prstGeom prst="rect">
                <a:avLst/>
              </a:prstGeom>
            </p:spPr>
          </p:pic>
          <p:cxnSp>
            <p:nvCxnSpPr>
              <p:cNvPr id="6" name="Straight Connector 5"/>
              <p:cNvCxnSpPr/>
              <p:nvPr/>
            </p:nvCxnSpPr>
            <p:spPr>
              <a:xfrm>
                <a:off x="-685800" y="1690255"/>
                <a:ext cx="1524000" cy="0"/>
              </a:xfrm>
              <a:prstGeom prst="line">
                <a:avLst/>
              </a:prstGeom>
            </p:spPr>
            <p:style>
              <a:lnRef idx="1">
                <a:schemeClr val="accent1"/>
              </a:lnRef>
              <a:fillRef idx="0">
                <a:schemeClr val="accent1"/>
              </a:fillRef>
              <a:effectRef idx="0">
                <a:schemeClr val="accent1"/>
              </a:effectRef>
              <a:fontRef idx="minor">
                <a:schemeClr val="tx1"/>
              </a:fontRef>
            </p:style>
          </p:cxnSp>
        </p:grpSp>
        <p:pic>
          <p:nvPicPr>
            <p:cNvPr id="2" name="Picture 1"/>
            <p:cNvPicPr>
              <a:picLocks noChangeAspect="1"/>
            </p:cNvPicPr>
            <p:nvPr/>
          </p:nvPicPr>
          <p:blipFill rotWithShape="1">
            <a:blip r:embed="rId5">
              <a:extLst>
                <a:ext uri="{28A0092B-C50C-407E-A947-70E740481C1C}">
                  <a14:useLocalDpi xmlns:a14="http://schemas.microsoft.com/office/drawing/2010/main" val="0"/>
                </a:ext>
              </a:extLst>
            </a:blip>
            <a:srcRect l="20949" t="41100" r="26798" b="24235"/>
            <a:stretch/>
          </p:blipFill>
          <p:spPr>
            <a:xfrm rot="4834384">
              <a:off x="52949" y="1491427"/>
              <a:ext cx="2652163" cy="2110144"/>
            </a:xfrm>
            <a:prstGeom prst="arc">
              <a:avLst>
                <a:gd name="adj1" fmla="val 16755590"/>
                <a:gd name="adj2" fmla="val 20531378"/>
              </a:avLst>
            </a:prstGeom>
          </p:spPr>
        </p:pic>
        <p:pic>
          <p:nvPicPr>
            <p:cNvPr id="21" name="Picture 20"/>
            <p:cNvPicPr>
              <a:picLocks noChangeAspect="1"/>
            </p:cNvPicPr>
            <p:nvPr/>
          </p:nvPicPr>
          <p:blipFill rotWithShape="1">
            <a:blip r:embed="rId5">
              <a:extLst>
                <a:ext uri="{28A0092B-C50C-407E-A947-70E740481C1C}">
                  <a14:useLocalDpi xmlns:a14="http://schemas.microsoft.com/office/drawing/2010/main" val="0"/>
                </a:ext>
              </a:extLst>
            </a:blip>
            <a:srcRect l="20949" t="41100" r="26798" b="24235"/>
            <a:stretch/>
          </p:blipFill>
          <p:spPr>
            <a:xfrm rot="5761270">
              <a:off x="622239" y="1488967"/>
              <a:ext cx="2683013" cy="2088070"/>
            </a:xfrm>
            <a:prstGeom prst="arc">
              <a:avLst>
                <a:gd name="adj1" fmla="val 1467705"/>
                <a:gd name="adj2" fmla="val 5007449"/>
              </a:avLst>
            </a:prstGeom>
          </p:spPr>
        </p:pic>
      </p:grpSp>
    </p:spTree>
    <p:extLst>
      <p:ext uri="{BB962C8B-B14F-4D97-AF65-F5344CB8AC3E}">
        <p14:creationId xmlns:p14="http://schemas.microsoft.com/office/powerpoint/2010/main" val="3846128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26" presetClass="emph" presetSubtype="0" fill="hold" nodeType="afterEffect">
                                  <p:stCondLst>
                                    <p:cond delay="0"/>
                                  </p:stCondLst>
                                  <p:childTnLst>
                                    <p:animEffect transition="out" filter="fade">
                                      <p:cBhvr>
                                        <p:cTn id="10" dur="500" tmFilter="0, 0; .2, .5; .8, .5; 1, 0"/>
                                        <p:tgtEl>
                                          <p:spTgt spid="15"/>
                                        </p:tgtEl>
                                      </p:cBhvr>
                                    </p:animEffect>
                                    <p:animScale>
                                      <p:cBhvr>
                                        <p:cTn id="11" dur="250" autoRev="1" fill="hold"/>
                                        <p:tgtEl>
                                          <p:spTgt spid="15"/>
                                        </p:tgtEl>
                                      </p:cBhvr>
                                      <p:by x="105000" y="105000"/>
                                    </p:animScale>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nodeType="click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circle(in)">
                                      <p:cBhvr>
                                        <p:cTn id="16" dur="2000"/>
                                        <p:tgtEl>
                                          <p:spTgt spid="16"/>
                                        </p:tgtEl>
                                      </p:cBhvr>
                                    </p:animEffect>
                                  </p:childTnLst>
                                </p:cTn>
                              </p:par>
                            </p:childTnLst>
                          </p:cTn>
                        </p:par>
                        <p:par>
                          <p:cTn id="17" fill="hold">
                            <p:stCondLst>
                              <p:cond delay="2000"/>
                            </p:stCondLst>
                            <p:childTnLst>
                              <p:par>
                                <p:cTn id="18" presetID="26" presetClass="emph" presetSubtype="0" fill="hold" nodeType="afterEffect">
                                  <p:stCondLst>
                                    <p:cond delay="0"/>
                                  </p:stCondLst>
                                  <p:childTnLst>
                                    <p:animEffect transition="out" filter="fade">
                                      <p:cBhvr>
                                        <p:cTn id="19" dur="500" tmFilter="0, 0; .2, .5; .8, .5; 1, 0"/>
                                        <p:tgtEl>
                                          <p:spTgt spid="16"/>
                                        </p:tgtEl>
                                      </p:cBhvr>
                                    </p:animEffect>
                                    <p:animScale>
                                      <p:cBhvr>
                                        <p:cTn id="20" dur="250" autoRev="1" fill="hold"/>
                                        <p:tgtEl>
                                          <p:spTgt spid="16"/>
                                        </p:tgtEl>
                                      </p:cBhvr>
                                      <p:by x="105000" y="105000"/>
                                    </p:animScale>
                                  </p:childTnLst>
                                </p:cTn>
                              </p:par>
                              <p:par>
                                <p:cTn id="21" presetID="10" presetClass="entr" presetSubtype="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 Box 4"/>
          <p:cNvSpPr txBox="1">
            <a:spLocks noChangeArrowheads="1"/>
          </p:cNvSpPr>
          <p:nvPr/>
        </p:nvSpPr>
        <p:spPr bwMode="auto">
          <a:xfrm>
            <a:off x="698500" y="977900"/>
            <a:ext cx="63881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2800" b="1" dirty="0">
                <a:solidFill>
                  <a:srgbClr val="FF0000"/>
                </a:solidFill>
                <a:latin typeface="Times New Roman" panose="02020603050405020304" pitchFamily="18" charset="0"/>
                <a:cs typeface="Times New Roman" panose="02020603050405020304" pitchFamily="18" charset="0"/>
              </a:rPr>
              <a:t>1</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a:solidFill>
                  <a:srgbClr val="FF0000"/>
                </a:solidFill>
                <a:latin typeface="Times New Roman" panose="02020603050405020304" pitchFamily="18" charset="0"/>
                <a:cs typeface="Times New Roman" panose="02020603050405020304" pitchFamily="18" charset="0"/>
              </a:rPr>
              <a:t>Đơn vị </a:t>
            </a:r>
            <a:r>
              <a:rPr lang="en-US" sz="2800" b="1" dirty="0" smtClean="0">
                <a:solidFill>
                  <a:srgbClr val="FF0000"/>
                </a:solidFill>
                <a:latin typeface="Times New Roman" panose="02020603050405020304" pitchFamily="18" charset="0"/>
                <a:cs typeface="Times New Roman" panose="02020603050405020304" pitchFamily="18" charset="0"/>
              </a:rPr>
              <a:t>và dụng cụ đo </a:t>
            </a:r>
            <a:r>
              <a:rPr lang="vi-VN" sz="2800" b="1" dirty="0">
                <a:solidFill>
                  <a:srgbClr val="FF0000"/>
                </a:solidFill>
                <a:latin typeface="Times New Roman" panose="02020603050405020304" pitchFamily="18" charset="0"/>
                <a:cs typeface="Times New Roman" panose="02020603050405020304" pitchFamily="18" charset="0"/>
              </a:rPr>
              <a:t>khối </a:t>
            </a:r>
            <a:r>
              <a:rPr lang="vi-VN" sz="2800" b="1" dirty="0" smtClean="0">
                <a:solidFill>
                  <a:srgbClr val="FF0000"/>
                </a:solidFill>
                <a:latin typeface="Times New Roman" panose="02020603050405020304" pitchFamily="18" charset="0"/>
                <a:cs typeface="Times New Roman" panose="02020603050405020304" pitchFamily="18" charset="0"/>
              </a:rPr>
              <a:t>lượng</a:t>
            </a:r>
            <a:r>
              <a:rPr lang="en-US" sz="2800" b="1" dirty="0" smtClean="0">
                <a:solidFill>
                  <a:srgbClr val="FF0000"/>
                </a:solidFill>
                <a:latin typeface="Times New Roman" panose="02020603050405020304" pitchFamily="18" charset="0"/>
                <a:cs typeface="Times New Roman" panose="02020603050405020304" pitchFamily="18" charset="0"/>
              </a:rPr>
              <a:t>     </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10245" name="Text Box 10"/>
          <p:cNvSpPr txBox="1">
            <a:spLocks noChangeArrowheads="1"/>
          </p:cNvSpPr>
          <p:nvPr/>
        </p:nvSpPr>
        <p:spPr bwMode="auto">
          <a:xfrm>
            <a:off x="7467600" y="381000"/>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US" sz="2400" b="1">
              <a:solidFill>
                <a:srgbClr val="990000"/>
              </a:solidFill>
              <a:latin typeface="Times New Roman" panose="02020603050405020304" pitchFamily="18" charset="0"/>
              <a:cs typeface="Times New Roman" panose="02020603050405020304" pitchFamily="18" charset="0"/>
            </a:endParaRPr>
          </a:p>
        </p:txBody>
      </p:sp>
      <p:pic>
        <p:nvPicPr>
          <p:cNvPr id="10247" name="Picture 6" descr="book9"/>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64667" y="1571282"/>
            <a:ext cx="57785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Box 8">
            <a:hlinkClick r:id="rId3" action="ppaction://hlinksldjump"/>
          </p:cNvPr>
          <p:cNvSpPr txBox="1">
            <a:spLocks noChangeArrowheads="1"/>
          </p:cNvSpPr>
          <p:nvPr/>
        </p:nvSpPr>
        <p:spPr bwMode="auto">
          <a:xfrm>
            <a:off x="685800" y="2505089"/>
            <a:ext cx="84582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sz="2800" dirty="0" smtClean="0">
                <a:solidFill>
                  <a:srgbClr val="3333FF"/>
                </a:solidFill>
                <a:latin typeface="Times New Roman" panose="02020603050405020304" pitchFamily="18" charset="0"/>
                <a:cs typeface="Times New Roman" panose="02020603050405020304" pitchFamily="18" charset="0"/>
              </a:rPr>
              <a:t>- Để đo khối lượng </a:t>
            </a:r>
            <a:r>
              <a:rPr lang="en-US" sz="2800" dirty="0" err="1" smtClean="0">
                <a:solidFill>
                  <a:srgbClr val="3333FF"/>
                </a:solidFill>
                <a:latin typeface="Times New Roman" panose="02020603050405020304" pitchFamily="18" charset="0"/>
                <a:cs typeface="Times New Roman" panose="02020603050405020304" pitchFamily="18" charset="0"/>
              </a:rPr>
              <a:t>ngừi</a:t>
            </a:r>
            <a:r>
              <a:rPr lang="en-US" sz="2800" dirty="0" smtClean="0">
                <a:solidFill>
                  <a:srgbClr val="3333FF"/>
                </a:solidFill>
                <a:latin typeface="Times New Roman" panose="02020603050405020304" pitchFamily="18" charset="0"/>
                <a:cs typeface="Times New Roman" panose="02020603050405020304" pitchFamily="18" charset="0"/>
              </a:rPr>
              <a:t> ta dùng cân. Có nhiều loại cân khác nhau: cân đồng hồ, cân điện tử, cân y tế, cân </a:t>
            </a:r>
            <a:r>
              <a:rPr lang="en-US" sz="2800" dirty="0" err="1" smtClean="0">
                <a:solidFill>
                  <a:srgbClr val="3333FF"/>
                </a:solidFill>
                <a:latin typeface="Times New Roman" panose="02020603050405020304" pitchFamily="18" charset="0"/>
                <a:cs typeface="Times New Roman" panose="02020603050405020304" pitchFamily="18" charset="0"/>
              </a:rPr>
              <a:t>Robervan</a:t>
            </a:r>
            <a:r>
              <a:rPr lang="en-US" sz="2800" dirty="0" smtClean="0">
                <a:solidFill>
                  <a:srgbClr val="3333FF"/>
                </a:solidFill>
                <a:latin typeface="Times New Roman" panose="02020603050405020304" pitchFamily="18" charset="0"/>
                <a:cs typeface="Times New Roman" panose="02020603050405020304" pitchFamily="18" charset="0"/>
              </a:rPr>
              <a:t>, …</a:t>
            </a:r>
            <a:endParaRPr lang="en-US" sz="2800" dirty="0">
              <a:solidFill>
                <a:srgbClr val="3333FF"/>
              </a:solidFill>
              <a:latin typeface="Times New Roman" panose="02020603050405020304" pitchFamily="18" charset="0"/>
              <a:cs typeface="Times New Roman" panose="02020603050405020304" pitchFamily="18" charset="0"/>
            </a:endParaRPr>
          </a:p>
        </p:txBody>
      </p:sp>
      <p:pic>
        <p:nvPicPr>
          <p:cNvPr id="20" name="Picture 6" descr="book9"/>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512866"/>
            <a:ext cx="57785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Box 5">
            <a:extLst>
              <a:ext uri="{FF2B5EF4-FFF2-40B4-BE49-F238E27FC236}">
                <a16:creationId xmlns:a16="http://schemas.microsoft.com/office/drawing/2014/main" id="{16E60222-15BC-40F9-BD0B-16C98FA5C19D}"/>
              </a:ext>
            </a:extLst>
          </p:cNvPr>
          <p:cNvSpPr txBox="1">
            <a:spLocks noChangeArrowheads="1"/>
          </p:cNvSpPr>
          <p:nvPr/>
        </p:nvSpPr>
        <p:spPr bwMode="auto">
          <a:xfrm>
            <a:off x="728662" y="1511957"/>
            <a:ext cx="8523286"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20000"/>
              </a:spcBef>
            </a:pPr>
            <a:r>
              <a:rPr lang="en-US" sz="2800" dirty="0" smtClean="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Đơn vị đo </a:t>
            </a:r>
            <a:r>
              <a:rPr lang="vi-VN" sz="2800" dirty="0">
                <a:latin typeface="Times New Roman" panose="02020603050405020304" pitchFamily="18" charset="0"/>
                <a:cs typeface="Times New Roman" panose="02020603050405020304" pitchFamily="18" charset="0"/>
              </a:rPr>
              <a:t>khối lượ</a:t>
            </a:r>
            <a:r>
              <a:rPr lang="en-US" sz="2800" dirty="0">
                <a:latin typeface="Times New Roman" panose="02020603050405020304" pitchFamily="18" charset="0"/>
                <a:cs typeface="Times New Roman" panose="02020603050405020304" pitchFamily="18" charset="0"/>
              </a:rPr>
              <a:t>ng</a:t>
            </a:r>
            <a:r>
              <a:rPr lang="vi-VN" sz="28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trong hệ thống đo lường chính thức của nước ta  hiện nay là </a:t>
            </a:r>
            <a:r>
              <a:rPr lang="vi-VN" sz="2800" dirty="0">
                <a:latin typeface="Times New Roman" panose="02020603050405020304" pitchFamily="18" charset="0"/>
                <a:cs typeface="Times New Roman" panose="02020603050405020304" pitchFamily="18" charset="0"/>
              </a:rPr>
              <a:t>kilogam, </a:t>
            </a:r>
            <a:r>
              <a:rPr lang="en-US" sz="2800" dirty="0">
                <a:latin typeface="Times New Roman" panose="02020603050405020304" pitchFamily="18" charset="0"/>
                <a:cs typeface="Times New Roman" panose="02020603050405020304" pitchFamily="18" charset="0"/>
              </a:rPr>
              <a:t>kí hiệu là </a:t>
            </a:r>
            <a:r>
              <a:rPr lang="vi-VN" sz="2800" dirty="0">
                <a:latin typeface="Times New Roman" panose="02020603050405020304" pitchFamily="18" charset="0"/>
                <a:cs typeface="Times New Roman" panose="02020603050405020304" pitchFamily="18" charset="0"/>
              </a:rPr>
              <a:t>kg.</a:t>
            </a:r>
            <a:endParaRPr lang="en-US" sz="2800" dirty="0">
              <a:latin typeface="Times New Roman" panose="02020603050405020304" pitchFamily="18" charset="0"/>
              <a:cs typeface="Times New Roman" panose="02020603050405020304" pitchFamily="18" charset="0"/>
            </a:endParaRPr>
          </a:p>
        </p:txBody>
      </p:sp>
      <p:sp>
        <p:nvSpPr>
          <p:cNvPr id="16" name="Rectangle 2">
            <a:extLst>
              <a:ext uri="{FF2B5EF4-FFF2-40B4-BE49-F238E27FC236}">
                <a16:creationId xmlns:a16="http://schemas.microsoft.com/office/drawing/2014/main" id="{23B6C3CA-9FD4-4F01-A221-7BF12842EBC3}"/>
              </a:ext>
            </a:extLst>
          </p:cNvPr>
          <p:cNvSpPr txBox="1">
            <a:spLocks noChangeArrowheads="1"/>
          </p:cNvSpPr>
          <p:nvPr/>
        </p:nvSpPr>
        <p:spPr bwMode="auto">
          <a:xfrm>
            <a:off x="919163" y="247650"/>
            <a:ext cx="6781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a:lstStyle>
          <a:p>
            <a:pPr eaLnBrk="1" hangingPunct="1"/>
            <a:r>
              <a:rPr lang="en-US" sz="2800" b="1" smtClean="0">
                <a:solidFill>
                  <a:srgbClr val="FF0000"/>
                </a:solidFill>
                <a:latin typeface="Times New Roman" panose="02020603050405020304" pitchFamily="18" charset="0"/>
                <a:cs typeface="Times New Roman" panose="02020603050405020304" pitchFamily="18" charset="0"/>
              </a:rPr>
              <a:t>Bài </a:t>
            </a:r>
            <a:r>
              <a:rPr lang="vi-VN" sz="2800" b="1" smtClean="0">
                <a:solidFill>
                  <a:srgbClr val="FF0000"/>
                </a:solidFill>
                <a:latin typeface="Times New Roman" panose="02020603050405020304" pitchFamily="18" charset="0"/>
                <a:cs typeface="Times New Roman" panose="02020603050405020304" pitchFamily="18" charset="0"/>
              </a:rPr>
              <a:t>5</a:t>
            </a:r>
            <a:r>
              <a:rPr lang="en-US" sz="2800" b="1" smtClean="0">
                <a:solidFill>
                  <a:srgbClr val="FF0000"/>
                </a:solidFill>
                <a:latin typeface="Times New Roman" panose="02020603050405020304" pitchFamily="18" charset="0"/>
                <a:cs typeface="Times New Roman" panose="02020603050405020304" pitchFamily="18" charset="0"/>
              </a:rPr>
              <a:t>:  ĐO KHỐI LƯỢNG</a:t>
            </a:r>
            <a:endParaRPr lang="en-US" sz="28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ppt_x</p:attrName>
                                        </p:attrNameLst>
                                      </p:cBhvr>
                                      <p:tavLst>
                                        <p:tav tm="0">
                                          <p:val>
                                            <p:strVal val="#ppt_x-.2"/>
                                          </p:val>
                                        </p:tav>
                                        <p:tav tm="100000">
                                          <p:val>
                                            <p:strVal val="#ppt_x"/>
                                          </p:val>
                                        </p:tav>
                                      </p:tavLst>
                                    </p:anim>
                                    <p:anim calcmode="lin" valueType="num">
                                      <p:cBhvr>
                                        <p:cTn id="8" dur="10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9" dur="1000"/>
                                        <p:tgtEl>
                                          <p:spTgt spid="14"/>
                                        </p:tgtEl>
                                      </p:cBhvr>
                                    </p:animEffect>
                                  </p:childTnLst>
                                </p:cTn>
                              </p:par>
                              <p:par>
                                <p:cTn id="10" presetID="10" presetClass="entr" presetSubtype="0" fill="hold"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Text Box 10"/>
          <p:cNvSpPr txBox="1">
            <a:spLocks noChangeArrowheads="1"/>
          </p:cNvSpPr>
          <p:nvPr/>
        </p:nvSpPr>
        <p:spPr bwMode="auto">
          <a:xfrm>
            <a:off x="7467600" y="381000"/>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US" sz="2400" b="1">
              <a:solidFill>
                <a:srgbClr val="990000"/>
              </a:solidFill>
              <a:latin typeface="Times New Roman" panose="02020603050405020304" pitchFamily="18" charset="0"/>
              <a:cs typeface="Times New Roman" panose="02020603050405020304" pitchFamily="18" charset="0"/>
            </a:endParaRPr>
          </a:p>
        </p:txBody>
      </p:sp>
      <p:sp>
        <p:nvSpPr>
          <p:cNvPr id="13319" name="Rectangle 2"/>
          <p:cNvSpPr txBox="1">
            <a:spLocks noChangeArrowheads="1"/>
          </p:cNvSpPr>
          <p:nvPr/>
        </p:nvSpPr>
        <p:spPr bwMode="auto">
          <a:xfrm>
            <a:off x="668118" y="1351787"/>
            <a:ext cx="5504082"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vi-VN" sz="2800" b="1" dirty="0">
                <a:solidFill>
                  <a:srgbClr val="FF0000"/>
                </a:solidFill>
                <a:latin typeface="Times New Roman" panose="02020603050405020304" pitchFamily="18" charset="0"/>
                <a:cs typeface="Times New Roman" panose="02020603050405020304" pitchFamily="18" charset="0"/>
              </a:rPr>
              <a:t>2</a:t>
            </a:r>
            <a:r>
              <a:rPr lang="en-US" sz="2800" b="1" dirty="0">
                <a:solidFill>
                  <a:srgbClr val="FF0000"/>
                </a:solidFill>
                <a:latin typeface="Times New Roman" panose="02020603050405020304" pitchFamily="18" charset="0"/>
                <a:cs typeface="Times New Roman" panose="02020603050405020304" pitchFamily="18" charset="0"/>
              </a:rPr>
              <a:t>. Thực hành đ</a:t>
            </a:r>
            <a:r>
              <a:rPr lang="en-US" sz="2800" b="1" dirty="0" smtClean="0">
                <a:solidFill>
                  <a:srgbClr val="FF0000"/>
                </a:solidFill>
                <a:latin typeface="Times New Roman" panose="02020603050405020304" pitchFamily="18" charset="0"/>
                <a:cs typeface="Times New Roman" panose="02020603050405020304" pitchFamily="18" charset="0"/>
              </a:rPr>
              <a:t>o </a:t>
            </a:r>
            <a:r>
              <a:rPr lang="vi-VN" sz="2800" b="1" dirty="0">
                <a:solidFill>
                  <a:srgbClr val="FF0000"/>
                </a:solidFill>
                <a:latin typeface="Times New Roman" panose="02020603050405020304" pitchFamily="18" charset="0"/>
                <a:cs typeface="Times New Roman" panose="02020603050405020304" pitchFamily="18" charset="0"/>
              </a:rPr>
              <a:t>khối lượng</a:t>
            </a:r>
            <a:endParaRPr lang="en-US" sz="2800" b="1" dirty="0">
              <a:solidFill>
                <a:srgbClr val="FF0000"/>
              </a:solidFill>
              <a:latin typeface="Times New Roman" panose="02020603050405020304" pitchFamily="18" charset="0"/>
              <a:cs typeface="Times New Roman" panose="02020603050405020304" pitchFamily="18" charset="0"/>
            </a:endParaRPr>
          </a:p>
        </p:txBody>
      </p:sp>
      <p:pic>
        <p:nvPicPr>
          <p:cNvPr id="13321" name="Picture 6" descr="book9"/>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6200" y="1371600"/>
            <a:ext cx="57785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3">
            <a:extLst>
              <a:ext uri="{FF2B5EF4-FFF2-40B4-BE49-F238E27FC236}">
                <a16:creationId xmlns:a16="http://schemas.microsoft.com/office/drawing/2014/main" id="{75FBD462-6CE4-455C-8309-AFA8506814E7}"/>
              </a:ext>
            </a:extLst>
          </p:cNvPr>
          <p:cNvSpPr txBox="1">
            <a:spLocks noChangeArrowheads="1"/>
          </p:cNvSpPr>
          <p:nvPr/>
        </p:nvSpPr>
        <p:spPr bwMode="auto">
          <a:xfrm>
            <a:off x="344343" y="5486400"/>
            <a:ext cx="8739255"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1" hangingPunct="1">
              <a:buFontTx/>
              <a:buNone/>
            </a:pPr>
            <a:r>
              <a:rPr lang="vi-VN" sz="2800" b="1" dirty="0">
                <a:solidFill>
                  <a:srgbClr val="3333FF"/>
                </a:solidFill>
                <a:latin typeface="Times New Roman" panose="02020603050405020304" pitchFamily="18" charset="0"/>
                <a:cs typeface="Times New Roman" panose="02020603050405020304" pitchFamily="18" charset="0"/>
              </a:rPr>
              <a:t>         Để đo khối lượng cơ thể ta nên dùng loại cân nào? </a:t>
            </a:r>
          </a:p>
          <a:p>
            <a:pPr eaLnBrk="1" hangingPunct="1">
              <a:buFontTx/>
              <a:buNone/>
            </a:pPr>
            <a:r>
              <a:rPr lang="vi-VN" sz="2800" b="1" dirty="0">
                <a:solidFill>
                  <a:srgbClr val="3333FF"/>
                </a:solidFill>
                <a:latin typeface="Times New Roman" panose="02020603050405020304" pitchFamily="18" charset="0"/>
                <a:cs typeface="Times New Roman" panose="02020603050405020304" pitchFamily="18" charset="0"/>
              </a:rPr>
              <a:t>    Để đo khối lượng </a:t>
            </a:r>
            <a:r>
              <a:rPr lang="vi-VN" sz="2800" b="1" dirty="0" smtClean="0">
                <a:solidFill>
                  <a:srgbClr val="3333FF"/>
                </a:solidFill>
                <a:latin typeface="Times New Roman" panose="02020603050405020304" pitchFamily="18" charset="0"/>
                <a:cs typeface="Times New Roman" panose="02020603050405020304" pitchFamily="18" charset="0"/>
              </a:rPr>
              <a:t>hộp </a:t>
            </a:r>
            <a:r>
              <a:rPr lang="vi-VN" sz="2800" b="1" dirty="0">
                <a:solidFill>
                  <a:srgbClr val="3333FF"/>
                </a:solidFill>
                <a:latin typeface="Times New Roman" panose="02020603050405020304" pitchFamily="18" charset="0"/>
                <a:cs typeface="Times New Roman" panose="02020603050405020304" pitchFamily="18" charset="0"/>
              </a:rPr>
              <a:t>đựng bút ta nên dùng loại cân nào? Tại sao?</a:t>
            </a:r>
            <a:endParaRPr lang="en-US" sz="2800" b="1" dirty="0">
              <a:solidFill>
                <a:srgbClr val="3333FF"/>
              </a:solidFill>
              <a:latin typeface="Times New Roman" panose="02020603050405020304" pitchFamily="18" charset="0"/>
              <a:cs typeface="Times New Roman" panose="02020603050405020304" pitchFamily="18" charset="0"/>
            </a:endParaRPr>
          </a:p>
        </p:txBody>
      </p:sp>
      <p:pic>
        <p:nvPicPr>
          <p:cNvPr id="19" name="Picture 45" descr="dau hoi">
            <a:extLst>
              <a:ext uri="{FF2B5EF4-FFF2-40B4-BE49-F238E27FC236}">
                <a16:creationId xmlns:a16="http://schemas.microsoft.com/office/drawing/2014/main" id="{4A68779F-8082-4602-B591-355BBD6ADFD1}"/>
              </a:ext>
            </a:extLst>
          </p:cNvPr>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1743" y="5357943"/>
            <a:ext cx="457200" cy="595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 name="Picture 3">
            <a:extLst>
              <a:ext uri="{FF2B5EF4-FFF2-40B4-BE49-F238E27FC236}">
                <a16:creationId xmlns:a16="http://schemas.microsoft.com/office/drawing/2014/main" id="{D6AB6158-0059-43A7-980F-63A4D6F6A62F}"/>
              </a:ext>
            </a:extLst>
          </p:cNvPr>
          <p:cNvPicPr>
            <a:picLocks noChangeAspect="1"/>
          </p:cNvPicPr>
          <p:nvPr/>
        </p:nvPicPr>
        <p:blipFill rotWithShape="1">
          <a:blip r:embed="rId5"/>
          <a:srcRect l="19996" t="30202" r="38692" b="30740"/>
          <a:stretch/>
        </p:blipFill>
        <p:spPr>
          <a:xfrm>
            <a:off x="880386" y="2362200"/>
            <a:ext cx="7171805" cy="2645683"/>
          </a:xfrm>
          <a:prstGeom prst="rect">
            <a:avLst/>
          </a:prstGeom>
        </p:spPr>
      </p:pic>
      <p:sp>
        <p:nvSpPr>
          <p:cNvPr id="3" name="TextBox 2"/>
          <p:cNvSpPr txBox="1"/>
          <p:nvPr/>
        </p:nvSpPr>
        <p:spPr>
          <a:xfrm flipH="1">
            <a:off x="502907" y="5486400"/>
            <a:ext cx="8261350" cy="1384995"/>
          </a:xfrm>
          <a:prstGeom prst="rect">
            <a:avLst/>
          </a:prstGeom>
          <a:noFill/>
        </p:spPr>
        <p:txBody>
          <a:bodyPr wrap="square" rtlCol="0">
            <a:spAutoFit/>
          </a:bodyPr>
          <a:lstStyle/>
          <a:p>
            <a:pPr algn="just"/>
            <a:r>
              <a:rPr lang="vi-VN" sz="2800" dirty="0" smtClean="0">
                <a:solidFill>
                  <a:srgbClr val="7030A0"/>
                </a:solidFill>
                <a:latin typeface="Times New Roman" panose="02020603050405020304" pitchFamily="18" charset="0"/>
                <a:cs typeface="Times New Roman" panose="02020603050405020304" pitchFamily="18" charset="0"/>
              </a:rPr>
              <a:t>Khi đo khối lượng của một vật bằng cân thì cần ước lượng khối lượng của nó, từ đó lựa chọn loại cân phù hợp để phép đo được chính xác.</a:t>
            </a:r>
            <a:endParaRPr lang="vi-VN" sz="2800" dirty="0">
              <a:solidFill>
                <a:srgbClr val="7030A0"/>
              </a:solidFill>
              <a:latin typeface="Times New Roman" panose="02020603050405020304" pitchFamily="18" charset="0"/>
              <a:cs typeface="Times New Roman" panose="02020603050405020304" pitchFamily="18" charset="0"/>
            </a:endParaRPr>
          </a:p>
        </p:txBody>
      </p:sp>
      <p:sp>
        <p:nvSpPr>
          <p:cNvPr id="6" name="TextBox 5"/>
          <p:cNvSpPr txBox="1"/>
          <p:nvPr/>
        </p:nvSpPr>
        <p:spPr>
          <a:xfrm flipH="1">
            <a:off x="674686" y="1799838"/>
            <a:ext cx="8408911" cy="954107"/>
          </a:xfrm>
          <a:prstGeom prst="rect">
            <a:avLst/>
          </a:prstGeom>
          <a:noFill/>
        </p:spPr>
        <p:txBody>
          <a:bodyPr wrap="square" rtlCol="0">
            <a:spAutoFit/>
          </a:bodyPr>
          <a:lstStyle/>
          <a:p>
            <a:r>
              <a:rPr lang="vi-VN" sz="2800" b="1" dirty="0" smtClean="0">
                <a:solidFill>
                  <a:srgbClr val="002060"/>
                </a:solidFill>
                <a:latin typeface="Times New Roman" panose="02020603050405020304" pitchFamily="18" charset="0"/>
                <a:cs typeface="Times New Roman" panose="02020603050405020304" pitchFamily="18" charset="0"/>
              </a:rPr>
              <a:t>HĐ 1: Ước lượng khối lượng của vật và lựa chọn cân phù hợp. </a:t>
            </a:r>
            <a:endParaRPr lang="vi-VN" sz="2800" b="1" dirty="0">
              <a:solidFill>
                <a:srgbClr val="002060"/>
              </a:solidFill>
              <a:latin typeface="Times New Roman" panose="02020603050405020304" pitchFamily="18" charset="0"/>
              <a:cs typeface="Times New Roman" panose="02020603050405020304" pitchFamily="18" charset="0"/>
            </a:endParaRPr>
          </a:p>
        </p:txBody>
      </p:sp>
      <p:sp>
        <p:nvSpPr>
          <p:cNvPr id="20" name="Rectangle 2">
            <a:extLst>
              <a:ext uri="{FF2B5EF4-FFF2-40B4-BE49-F238E27FC236}">
                <a16:creationId xmlns:a16="http://schemas.microsoft.com/office/drawing/2014/main" id="{23B6C3CA-9FD4-4F01-A221-7BF12842EBC3}"/>
              </a:ext>
            </a:extLst>
          </p:cNvPr>
          <p:cNvSpPr>
            <a:spLocks noGrp="1" noChangeArrowheads="1"/>
          </p:cNvSpPr>
          <p:nvPr>
            <p:ph type="title"/>
          </p:nvPr>
        </p:nvSpPr>
        <p:spPr>
          <a:xfrm>
            <a:off x="919163" y="247650"/>
            <a:ext cx="6781800" cy="533400"/>
          </a:xfrm>
        </p:spPr>
        <p:txBody>
          <a:bodyPr>
            <a:normAutofit/>
          </a:bodyPr>
          <a:lstStyle/>
          <a:p>
            <a:pPr algn="ctr" eaLnBrk="1" hangingPunct="1"/>
            <a:r>
              <a:rPr lang="en-US" sz="2800" b="1" dirty="0" err="1">
                <a:solidFill>
                  <a:srgbClr val="FF0000"/>
                </a:solidFill>
                <a:latin typeface="Times New Roman" panose="02020603050405020304" pitchFamily="18" charset="0"/>
                <a:cs typeface="Times New Roman" panose="02020603050405020304" pitchFamily="18" charset="0"/>
              </a:rPr>
              <a:t>Bài</a:t>
            </a:r>
            <a:r>
              <a:rPr lang="en-US" sz="2800" b="1" dirty="0">
                <a:solidFill>
                  <a:srgbClr val="FF0000"/>
                </a:solidFill>
                <a:latin typeface="Times New Roman" panose="02020603050405020304" pitchFamily="18" charset="0"/>
                <a:cs typeface="Times New Roman" panose="02020603050405020304" pitchFamily="18" charset="0"/>
              </a:rPr>
              <a:t> </a:t>
            </a:r>
            <a:r>
              <a:rPr lang="vi-VN" sz="2800" b="1" dirty="0">
                <a:solidFill>
                  <a:srgbClr val="FF0000"/>
                </a:solidFill>
                <a:latin typeface="Times New Roman" panose="02020603050405020304" pitchFamily="18" charset="0"/>
                <a:cs typeface="Times New Roman" panose="02020603050405020304" pitchFamily="18" charset="0"/>
              </a:rPr>
              <a:t>5</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smtClean="0">
                <a:solidFill>
                  <a:srgbClr val="FF0000"/>
                </a:solidFill>
                <a:latin typeface="Times New Roman" panose="02020603050405020304" pitchFamily="18" charset="0"/>
                <a:cs typeface="Times New Roman" panose="02020603050405020304" pitchFamily="18" charset="0"/>
              </a:rPr>
              <a:t>ĐO KHỐI LƯỢNG</a:t>
            </a:r>
            <a:endParaRPr lang="en-US" sz="28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xit" presetSubtype="10" fill="hold" grpId="1" nodeType="clickEffect">
                                  <p:stCondLst>
                                    <p:cond delay="0"/>
                                  </p:stCondLst>
                                  <p:childTnLst>
                                    <p:animEffect transition="out" filter="blinds(horizontal)">
                                      <p:cBhvr>
                                        <p:cTn id="17" dur="500"/>
                                        <p:tgtEl>
                                          <p:spTgt spid="18"/>
                                        </p:tgtEl>
                                      </p:cBhvr>
                                    </p:animEffect>
                                    <p:set>
                                      <p:cBhvr>
                                        <p:cTn id="18" dur="1" fill="hold">
                                          <p:stCondLst>
                                            <p:cond delay="499"/>
                                          </p:stCondLst>
                                        </p:cTn>
                                        <p:tgtEl>
                                          <p:spTgt spid="18"/>
                                        </p:tgtEl>
                                        <p:attrNameLst>
                                          <p:attrName>style.visibility</p:attrName>
                                        </p:attrNameLst>
                                      </p:cBhvr>
                                      <p:to>
                                        <p:strVal val="hidden"/>
                                      </p:to>
                                    </p:set>
                                  </p:childTnLst>
                                </p:cTn>
                              </p:par>
                              <p:par>
                                <p:cTn id="19" presetID="3" presetClass="exit" presetSubtype="10" fill="hold" nodeType="withEffect">
                                  <p:stCondLst>
                                    <p:cond delay="0"/>
                                  </p:stCondLst>
                                  <p:childTnLst>
                                    <p:animEffect transition="out" filter="blinds(horizontal)">
                                      <p:cBhvr>
                                        <p:cTn id="20" dur="500"/>
                                        <p:tgtEl>
                                          <p:spTgt spid="19"/>
                                        </p:tgtEl>
                                      </p:cBhvr>
                                    </p:animEffect>
                                    <p:set>
                                      <p:cBhvr>
                                        <p:cTn id="21" dur="1" fill="hold">
                                          <p:stCondLst>
                                            <p:cond delay="499"/>
                                          </p:stCondLst>
                                        </p:cTn>
                                        <p:tgtEl>
                                          <p:spTgt spid="19"/>
                                        </p:tgtEl>
                                        <p:attrNameLst>
                                          <p:attrName>style.visibility</p:attrName>
                                        </p:attrNameLst>
                                      </p:cBhvr>
                                      <p:to>
                                        <p:strVal val="hidden"/>
                                      </p:to>
                                    </p:set>
                                  </p:childTnLst>
                                </p:cTn>
                              </p:par>
                            </p:childTnLst>
                          </p:cTn>
                        </p:par>
                        <p:par>
                          <p:cTn id="22" fill="hold">
                            <p:stCondLst>
                              <p:cond delay="500"/>
                            </p:stCondLst>
                            <p:childTnLst>
                              <p:par>
                                <p:cTn id="23" presetID="42" presetClass="entr" presetSubtype="0"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1000"/>
                                        <p:tgtEl>
                                          <p:spTgt spid="3"/>
                                        </p:tgtEl>
                                      </p:cBhvr>
                                    </p:animEffect>
                                    <p:anim calcmode="lin" valueType="num">
                                      <p:cBhvr>
                                        <p:cTn id="26" dur="1000" fill="hold"/>
                                        <p:tgtEl>
                                          <p:spTgt spid="3"/>
                                        </p:tgtEl>
                                        <p:attrNameLst>
                                          <p:attrName>ppt_x</p:attrName>
                                        </p:attrNameLst>
                                      </p:cBhvr>
                                      <p:tavLst>
                                        <p:tav tm="0">
                                          <p:val>
                                            <p:strVal val="#ppt_x"/>
                                          </p:val>
                                        </p:tav>
                                        <p:tav tm="100000">
                                          <p:val>
                                            <p:strVal val="#ppt_x"/>
                                          </p:val>
                                        </p:tav>
                                      </p:tavLst>
                                    </p:anim>
                                    <p:anim calcmode="lin" valueType="num">
                                      <p:cBhvr>
                                        <p:cTn id="2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8" grpId="1"/>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0">
            <a:extLst>
              <a:ext uri="{FF2B5EF4-FFF2-40B4-BE49-F238E27FC236}">
                <a16:creationId xmlns:a16="http://schemas.microsoft.com/office/drawing/2014/main" id="{40D32638-0277-43D4-ADB5-BBFFCD30BFD2}"/>
              </a:ext>
            </a:extLst>
          </p:cNvPr>
          <p:cNvSpPr txBox="1">
            <a:spLocks noChangeArrowheads="1"/>
          </p:cNvSpPr>
          <p:nvPr/>
        </p:nvSpPr>
        <p:spPr bwMode="auto">
          <a:xfrm>
            <a:off x="7467600" y="381000"/>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US" sz="2400" b="1">
              <a:solidFill>
                <a:srgbClr val="990000"/>
              </a:solidFill>
              <a:latin typeface="Times New Roman" panose="02020603050405020304" pitchFamily="18" charset="0"/>
              <a:cs typeface="Times New Roman" panose="02020603050405020304" pitchFamily="18" charset="0"/>
            </a:endParaRPr>
          </a:p>
        </p:txBody>
      </p:sp>
      <p:sp>
        <p:nvSpPr>
          <p:cNvPr id="9" name="Rectangle 2">
            <a:extLst>
              <a:ext uri="{FF2B5EF4-FFF2-40B4-BE49-F238E27FC236}">
                <a16:creationId xmlns:a16="http://schemas.microsoft.com/office/drawing/2014/main" id="{69B94320-E77D-4496-9C18-B8878161B298}"/>
              </a:ext>
            </a:extLst>
          </p:cNvPr>
          <p:cNvSpPr txBox="1">
            <a:spLocks noChangeArrowheads="1"/>
          </p:cNvSpPr>
          <p:nvPr/>
        </p:nvSpPr>
        <p:spPr bwMode="auto">
          <a:xfrm>
            <a:off x="668118" y="990600"/>
            <a:ext cx="5504082"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vi-VN" sz="2800" b="1" dirty="0">
                <a:solidFill>
                  <a:srgbClr val="FF0000"/>
                </a:solidFill>
                <a:latin typeface="Times New Roman" panose="02020603050405020304" pitchFamily="18" charset="0"/>
                <a:cs typeface="Times New Roman" panose="02020603050405020304" pitchFamily="18" charset="0"/>
              </a:rPr>
              <a:t>2</a:t>
            </a:r>
            <a:r>
              <a:rPr lang="en-US" sz="2800" b="1" dirty="0">
                <a:solidFill>
                  <a:srgbClr val="FF0000"/>
                </a:solidFill>
                <a:latin typeface="Times New Roman" panose="02020603050405020304" pitchFamily="18" charset="0"/>
                <a:cs typeface="Times New Roman" panose="02020603050405020304" pitchFamily="18" charset="0"/>
              </a:rPr>
              <a:t>. Thực hành đ</a:t>
            </a:r>
            <a:r>
              <a:rPr lang="en-US" sz="2800" b="1" dirty="0" smtClean="0">
                <a:solidFill>
                  <a:srgbClr val="FF0000"/>
                </a:solidFill>
                <a:latin typeface="Times New Roman" panose="02020603050405020304" pitchFamily="18" charset="0"/>
                <a:cs typeface="Times New Roman" panose="02020603050405020304" pitchFamily="18" charset="0"/>
              </a:rPr>
              <a:t>o </a:t>
            </a:r>
            <a:r>
              <a:rPr lang="vi-VN" sz="2800" b="1" dirty="0">
                <a:solidFill>
                  <a:srgbClr val="FF0000"/>
                </a:solidFill>
                <a:latin typeface="Times New Roman" panose="02020603050405020304" pitchFamily="18" charset="0"/>
                <a:cs typeface="Times New Roman" panose="02020603050405020304" pitchFamily="18" charset="0"/>
              </a:rPr>
              <a:t>khối lượng</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11" name="Text Box 4">
            <a:extLst>
              <a:ext uri="{FF2B5EF4-FFF2-40B4-BE49-F238E27FC236}">
                <a16:creationId xmlns:a16="http://schemas.microsoft.com/office/drawing/2014/main" id="{F9FC17C3-634C-496F-86F5-5CD7FAF4CC2A}"/>
              </a:ext>
            </a:extLst>
          </p:cNvPr>
          <p:cNvSpPr txBox="1">
            <a:spLocks noChangeArrowheads="1"/>
          </p:cNvSpPr>
          <p:nvPr/>
        </p:nvSpPr>
        <p:spPr bwMode="auto">
          <a:xfrm>
            <a:off x="970832" y="1524000"/>
            <a:ext cx="763976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vi-VN" sz="2800" b="1" dirty="0" smtClean="0">
                <a:solidFill>
                  <a:srgbClr val="002060"/>
                </a:solidFill>
                <a:latin typeface="Times New Roman" panose="02020603050405020304" pitchFamily="18" charset="0"/>
                <a:cs typeface="Times New Roman" panose="02020603050405020304" pitchFamily="18" charset="0"/>
              </a:rPr>
              <a:t>HĐ 2: Các </a:t>
            </a:r>
            <a:r>
              <a:rPr lang="vi-VN" sz="2800" b="1" dirty="0">
                <a:solidFill>
                  <a:srgbClr val="002060"/>
                </a:solidFill>
                <a:latin typeface="Times New Roman" panose="02020603050405020304" pitchFamily="18" charset="0"/>
                <a:cs typeface="Times New Roman" panose="02020603050405020304" pitchFamily="18" charset="0"/>
              </a:rPr>
              <a:t>thao tác khi đo khối lượng.</a:t>
            </a:r>
            <a:endParaRPr lang="en-US" sz="2800" b="1" dirty="0">
              <a:solidFill>
                <a:srgbClr val="002060"/>
              </a:solidFill>
              <a:latin typeface="Times New Roman" panose="02020603050405020304" pitchFamily="18" charset="0"/>
              <a:cs typeface="Times New Roman" panose="02020603050405020304" pitchFamily="18" charset="0"/>
            </a:endParaRPr>
          </a:p>
        </p:txBody>
      </p:sp>
      <p:pic>
        <p:nvPicPr>
          <p:cNvPr id="13" name="Picture 12">
            <a:extLst>
              <a:ext uri="{FF2B5EF4-FFF2-40B4-BE49-F238E27FC236}">
                <a16:creationId xmlns:a16="http://schemas.microsoft.com/office/drawing/2014/main" id="{C0CEC9BD-644D-450D-A1CE-23DA274A15BB}"/>
              </a:ext>
            </a:extLst>
          </p:cNvPr>
          <p:cNvPicPr>
            <a:picLocks noChangeAspect="1"/>
          </p:cNvPicPr>
          <p:nvPr/>
        </p:nvPicPr>
        <p:blipFill rotWithShape="1">
          <a:blip r:embed="rId2"/>
          <a:srcRect l="19167" t="43680" r="41260" b="23788"/>
          <a:stretch/>
        </p:blipFill>
        <p:spPr>
          <a:xfrm>
            <a:off x="2511425" y="3867150"/>
            <a:ext cx="5861109" cy="2667000"/>
          </a:xfrm>
          <a:prstGeom prst="rect">
            <a:avLst/>
          </a:prstGeom>
        </p:spPr>
      </p:pic>
      <p:sp>
        <p:nvSpPr>
          <p:cNvPr id="14" name="Rectangle 3">
            <a:extLst>
              <a:ext uri="{FF2B5EF4-FFF2-40B4-BE49-F238E27FC236}">
                <a16:creationId xmlns:a16="http://schemas.microsoft.com/office/drawing/2014/main" id="{DAEF8FEC-5D9B-4A1F-8BF0-1246526CA03A}"/>
              </a:ext>
            </a:extLst>
          </p:cNvPr>
          <p:cNvSpPr txBox="1">
            <a:spLocks noChangeArrowheads="1"/>
          </p:cNvSpPr>
          <p:nvPr/>
        </p:nvSpPr>
        <p:spPr>
          <a:xfrm>
            <a:off x="304007" y="2627241"/>
            <a:ext cx="8687593" cy="644029"/>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just" fontAlgn="auto">
              <a:lnSpc>
                <a:spcPct val="100000"/>
              </a:lnSpc>
              <a:spcAft>
                <a:spcPts val="0"/>
              </a:spcAft>
              <a:buFontTx/>
              <a:buNone/>
            </a:pPr>
            <a:r>
              <a:rPr lang="en-US" sz="2800" b="1" dirty="0">
                <a:latin typeface="Times New Roman" panose="02020603050405020304" pitchFamily="18" charset="0"/>
                <a:cs typeface="Times New Roman" panose="02020603050405020304" pitchFamily="18" charset="0"/>
              </a:rPr>
              <a:t>         </a:t>
            </a:r>
            <a:r>
              <a:rPr lang="vi-VN" sz="2800" b="1" dirty="0">
                <a:solidFill>
                  <a:srgbClr val="3333FF"/>
                </a:solidFill>
                <a:latin typeface="Times New Roman" panose="02020603050405020304" pitchFamily="18" charset="0"/>
                <a:cs typeface="Times New Roman" panose="02020603050405020304" pitchFamily="18" charset="0"/>
              </a:rPr>
              <a:t>Em hãy quan sát hình 5.4 và nhận xét về cách hiệu chỉnh cân ở hình nào thì thuận tiên cho việc đo khối lượng của vật? </a:t>
            </a:r>
            <a:endParaRPr lang="en-US" sz="2800" b="1" dirty="0">
              <a:solidFill>
                <a:srgbClr val="3333FF"/>
              </a:solidFill>
              <a:latin typeface="Times New Roman" panose="02020603050405020304" pitchFamily="18" charset="0"/>
              <a:cs typeface="Times New Roman" panose="02020603050405020304" pitchFamily="18" charset="0"/>
            </a:endParaRPr>
          </a:p>
        </p:txBody>
      </p:sp>
      <p:pic>
        <p:nvPicPr>
          <p:cNvPr id="15" name="Picture 45" descr="dau hoi">
            <a:extLst>
              <a:ext uri="{FF2B5EF4-FFF2-40B4-BE49-F238E27FC236}">
                <a16:creationId xmlns:a16="http://schemas.microsoft.com/office/drawing/2014/main" id="{B8BB96D5-1C3E-4948-B6CB-2D2C358512BB}"/>
              </a:ext>
            </a:extLst>
          </p:cNvPr>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4065" y="2520102"/>
            <a:ext cx="437475" cy="5696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extBox 1"/>
          <p:cNvSpPr txBox="1"/>
          <p:nvPr/>
        </p:nvSpPr>
        <p:spPr>
          <a:xfrm>
            <a:off x="1015937" y="2057400"/>
            <a:ext cx="6375463" cy="523220"/>
          </a:xfrm>
          <a:prstGeom prst="rect">
            <a:avLst/>
          </a:prstGeom>
          <a:noFill/>
        </p:spPr>
        <p:txBody>
          <a:bodyPr wrap="none" rtlCol="0">
            <a:spAutoFit/>
          </a:bodyPr>
          <a:lstStyle/>
          <a:p>
            <a:r>
              <a:rPr lang="vi-VN" sz="2800" dirty="0" smtClean="0">
                <a:solidFill>
                  <a:srgbClr val="7030A0"/>
                </a:solidFill>
                <a:latin typeface="Times New Roman" panose="02020603050405020304" pitchFamily="18" charset="0"/>
                <a:cs typeface="Times New Roman" panose="02020603050405020304" pitchFamily="18" charset="0"/>
              </a:rPr>
              <a:t>- Hiệu chỉnh cân về vạch số 0 trước khi đo.</a:t>
            </a:r>
            <a:endParaRPr lang="vi-VN" sz="2800" dirty="0">
              <a:solidFill>
                <a:srgbClr val="7030A0"/>
              </a:solidFill>
              <a:latin typeface="Times New Roman" panose="02020603050405020304" pitchFamily="18" charset="0"/>
              <a:cs typeface="Times New Roman" panose="02020603050405020304" pitchFamily="18" charset="0"/>
            </a:endParaRPr>
          </a:p>
        </p:txBody>
      </p:sp>
      <p:sp>
        <p:nvSpPr>
          <p:cNvPr id="16" name="Rectangle 2">
            <a:extLst>
              <a:ext uri="{FF2B5EF4-FFF2-40B4-BE49-F238E27FC236}">
                <a16:creationId xmlns:a16="http://schemas.microsoft.com/office/drawing/2014/main" id="{23B6C3CA-9FD4-4F01-A221-7BF12842EBC3}"/>
              </a:ext>
            </a:extLst>
          </p:cNvPr>
          <p:cNvSpPr>
            <a:spLocks noGrp="1" noChangeArrowheads="1"/>
          </p:cNvSpPr>
          <p:nvPr>
            <p:ph type="title"/>
          </p:nvPr>
        </p:nvSpPr>
        <p:spPr>
          <a:xfrm>
            <a:off x="919163" y="247650"/>
            <a:ext cx="6781800" cy="533400"/>
          </a:xfrm>
        </p:spPr>
        <p:txBody>
          <a:bodyPr>
            <a:normAutofit/>
          </a:bodyPr>
          <a:lstStyle/>
          <a:p>
            <a:pPr algn="ctr" eaLnBrk="1" hangingPunct="1"/>
            <a:r>
              <a:rPr lang="en-US" sz="2800" b="1" dirty="0" err="1">
                <a:solidFill>
                  <a:srgbClr val="FF0000"/>
                </a:solidFill>
                <a:latin typeface="Times New Roman" panose="02020603050405020304" pitchFamily="18" charset="0"/>
                <a:cs typeface="Times New Roman" panose="02020603050405020304" pitchFamily="18" charset="0"/>
              </a:rPr>
              <a:t>Bài</a:t>
            </a:r>
            <a:r>
              <a:rPr lang="en-US" sz="2800" b="1" dirty="0">
                <a:solidFill>
                  <a:srgbClr val="FF0000"/>
                </a:solidFill>
                <a:latin typeface="Times New Roman" panose="02020603050405020304" pitchFamily="18" charset="0"/>
                <a:cs typeface="Times New Roman" panose="02020603050405020304" pitchFamily="18" charset="0"/>
              </a:rPr>
              <a:t> </a:t>
            </a:r>
            <a:r>
              <a:rPr lang="vi-VN" sz="2800" b="1" dirty="0">
                <a:solidFill>
                  <a:srgbClr val="FF0000"/>
                </a:solidFill>
                <a:latin typeface="Times New Roman" panose="02020603050405020304" pitchFamily="18" charset="0"/>
                <a:cs typeface="Times New Roman" panose="02020603050405020304" pitchFamily="18" charset="0"/>
              </a:rPr>
              <a:t>5</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smtClean="0">
                <a:solidFill>
                  <a:srgbClr val="FF0000"/>
                </a:solidFill>
                <a:latin typeface="Times New Roman" panose="02020603050405020304" pitchFamily="18" charset="0"/>
                <a:cs typeface="Times New Roman" panose="02020603050405020304" pitchFamily="18" charset="0"/>
              </a:rPr>
              <a:t>ĐO KHỐI LƯỢNG</a:t>
            </a:r>
            <a:endParaRPr lang="en-US" sz="2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05430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fade">
                                      <p:cBhvr>
                                        <p:cTn id="12" dur="500"/>
                                        <p:tgtEl>
                                          <p:spTgt spid="14">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xit" presetSubtype="10" fill="hold" nodeType="clickEffect">
                                  <p:stCondLst>
                                    <p:cond delay="0"/>
                                  </p:stCondLst>
                                  <p:childTnLst>
                                    <p:animEffect transition="out" filter="blinds(horizontal)">
                                      <p:cBhvr>
                                        <p:cTn id="22" dur="500"/>
                                        <p:tgtEl>
                                          <p:spTgt spid="15"/>
                                        </p:tgtEl>
                                      </p:cBhvr>
                                    </p:animEffect>
                                    <p:set>
                                      <p:cBhvr>
                                        <p:cTn id="23" dur="1" fill="hold">
                                          <p:stCondLst>
                                            <p:cond delay="499"/>
                                          </p:stCondLst>
                                        </p:cTn>
                                        <p:tgtEl>
                                          <p:spTgt spid="15"/>
                                        </p:tgtEl>
                                        <p:attrNameLst>
                                          <p:attrName>style.visibility</p:attrName>
                                        </p:attrNameLst>
                                      </p:cBhvr>
                                      <p:to>
                                        <p:strVal val="hidden"/>
                                      </p:to>
                                    </p:set>
                                  </p:childTnLst>
                                </p:cTn>
                              </p:par>
                              <p:par>
                                <p:cTn id="24" presetID="3" presetClass="exit" presetSubtype="10" fill="hold" grpId="1" nodeType="withEffect">
                                  <p:stCondLst>
                                    <p:cond delay="0"/>
                                  </p:stCondLst>
                                  <p:childTnLst>
                                    <p:animEffect transition="out" filter="blinds(horizontal)">
                                      <p:cBhvr>
                                        <p:cTn id="25" dur="500"/>
                                        <p:tgtEl>
                                          <p:spTgt spid="14">
                                            <p:txEl>
                                              <p:pRg st="0" end="0"/>
                                            </p:txEl>
                                          </p:spTgt>
                                        </p:tgtEl>
                                      </p:cBhvr>
                                    </p:animEffect>
                                    <p:set>
                                      <p:cBhvr>
                                        <p:cTn id="26" dur="1" fill="hold">
                                          <p:stCondLst>
                                            <p:cond delay="499"/>
                                          </p:stCondLst>
                                        </p:cTn>
                                        <p:tgtEl>
                                          <p:spTgt spid="14">
                                            <p:txEl>
                                              <p:pRg st="0" end="0"/>
                                            </p:txEl>
                                          </p:spTgt>
                                        </p:tgtEl>
                                        <p:attrNameLst>
                                          <p:attrName>style.visibility</p:attrName>
                                        </p:attrNameLst>
                                      </p:cBhvr>
                                      <p:to>
                                        <p:strVal val="hidden"/>
                                      </p:to>
                                    </p:set>
                                  </p:childTnLst>
                                </p:cTn>
                              </p:par>
                            </p:childTnLst>
                          </p:cTn>
                        </p:par>
                        <p:par>
                          <p:cTn id="27" fill="hold">
                            <p:stCondLst>
                              <p:cond delay="500"/>
                            </p:stCondLst>
                            <p:childTnLst>
                              <p:par>
                                <p:cTn id="28" presetID="42" presetClass="entr" presetSubtype="0"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fade">
                                      <p:cBhvr>
                                        <p:cTn id="30" dur="1000"/>
                                        <p:tgtEl>
                                          <p:spTgt spid="2"/>
                                        </p:tgtEl>
                                      </p:cBhvr>
                                    </p:animEffect>
                                    <p:anim calcmode="lin" valueType="num">
                                      <p:cBhvr>
                                        <p:cTn id="31" dur="1000" fill="hold"/>
                                        <p:tgtEl>
                                          <p:spTgt spid="2"/>
                                        </p:tgtEl>
                                        <p:attrNameLst>
                                          <p:attrName>ppt_x</p:attrName>
                                        </p:attrNameLst>
                                      </p:cBhvr>
                                      <p:tavLst>
                                        <p:tav tm="0">
                                          <p:val>
                                            <p:strVal val="#ppt_x"/>
                                          </p:val>
                                        </p:tav>
                                        <p:tav tm="100000">
                                          <p:val>
                                            <p:strVal val="#ppt_x"/>
                                          </p:val>
                                        </p:tav>
                                      </p:tavLst>
                                    </p:anim>
                                    <p:anim calcmode="lin" valueType="num">
                                      <p:cBhvr>
                                        <p:cTn id="3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build="p"/>
      <p:bldP spid="14" grpId="1" build="allAtOnce"/>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6F68BE4-D4A8-49F3-9BCC-66AC348782FD}"/>
              </a:ext>
            </a:extLst>
          </p:cNvPr>
          <p:cNvPicPr>
            <a:picLocks noChangeAspect="1"/>
          </p:cNvPicPr>
          <p:nvPr/>
        </p:nvPicPr>
        <p:blipFill rotWithShape="1">
          <a:blip r:embed="rId2"/>
          <a:srcRect l="19999" t="33695" r="40834" b="15910"/>
          <a:stretch/>
        </p:blipFill>
        <p:spPr>
          <a:xfrm>
            <a:off x="885264" y="457200"/>
            <a:ext cx="7373471" cy="4648200"/>
          </a:xfrm>
          <a:prstGeom prst="rect">
            <a:avLst/>
          </a:prstGeom>
        </p:spPr>
      </p:pic>
      <p:pic>
        <p:nvPicPr>
          <p:cNvPr id="6" name="Picture 45" descr="dau hoi">
            <a:extLst>
              <a:ext uri="{FF2B5EF4-FFF2-40B4-BE49-F238E27FC236}">
                <a16:creationId xmlns:a16="http://schemas.microsoft.com/office/drawing/2014/main" id="{12DAE033-EAD8-426C-BA45-6A429F533B53}"/>
              </a:ext>
            </a:extLst>
          </p:cNvPr>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5262" y="5257800"/>
            <a:ext cx="437475" cy="6440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Rectangle 3">
            <a:extLst>
              <a:ext uri="{FF2B5EF4-FFF2-40B4-BE49-F238E27FC236}">
                <a16:creationId xmlns:a16="http://schemas.microsoft.com/office/drawing/2014/main" id="{BD4AA9E2-922F-442B-A7BC-126B1A87D56A}"/>
              </a:ext>
            </a:extLst>
          </p:cNvPr>
          <p:cNvSpPr txBox="1">
            <a:spLocks noChangeArrowheads="1"/>
          </p:cNvSpPr>
          <p:nvPr/>
        </p:nvSpPr>
        <p:spPr>
          <a:xfrm>
            <a:off x="13855" y="5410200"/>
            <a:ext cx="8687593" cy="644029"/>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just" fontAlgn="auto">
              <a:lnSpc>
                <a:spcPct val="100000"/>
              </a:lnSpc>
              <a:spcAft>
                <a:spcPts val="0"/>
              </a:spcAft>
              <a:buFontTx/>
              <a:buNone/>
            </a:pPr>
            <a:r>
              <a:rPr lang="en-US" sz="2800" b="1" dirty="0">
                <a:latin typeface="Times New Roman" panose="02020603050405020304" pitchFamily="18" charset="0"/>
                <a:cs typeface="Times New Roman" panose="02020603050405020304" pitchFamily="18" charset="0"/>
              </a:rPr>
              <a:t>         </a:t>
            </a:r>
            <a:r>
              <a:rPr lang="vi-VN" sz="2800" b="1" dirty="0">
                <a:solidFill>
                  <a:srgbClr val="3333FF"/>
                </a:solidFill>
                <a:latin typeface="Times New Roman" panose="02020603050405020304" pitchFamily="18" charset="0"/>
                <a:cs typeface="Times New Roman" panose="02020603050405020304" pitchFamily="18" charset="0"/>
              </a:rPr>
              <a:t>Em hãy quan sát hình 5.5 và cho biết cách đặt mắt để đọc khối lượng như thế nào là đúng? </a:t>
            </a:r>
            <a:endParaRPr lang="en-US" sz="2800" b="1" dirty="0">
              <a:solidFill>
                <a:srgbClr val="3333FF"/>
              </a:solidFill>
              <a:latin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0466CF4A-0AEE-433E-BE3F-2F7FE88BF367}"/>
              </a:ext>
            </a:extLst>
          </p:cNvPr>
          <p:cNvPicPr>
            <a:picLocks noChangeAspect="1"/>
          </p:cNvPicPr>
          <p:nvPr/>
        </p:nvPicPr>
        <p:blipFill rotWithShape="1">
          <a:blip r:embed="rId2"/>
          <a:srcRect l="32701" t="33696" r="53132" b="21692"/>
          <a:stretch/>
        </p:blipFill>
        <p:spPr>
          <a:xfrm>
            <a:off x="3390899" y="457200"/>
            <a:ext cx="2667000" cy="4114800"/>
          </a:xfrm>
          <a:prstGeom prst="rect">
            <a:avLst/>
          </a:prstGeom>
        </p:spPr>
      </p:pic>
      <p:sp>
        <p:nvSpPr>
          <p:cNvPr id="2" name="TextBox 1"/>
          <p:cNvSpPr txBox="1"/>
          <p:nvPr/>
        </p:nvSpPr>
        <p:spPr>
          <a:xfrm>
            <a:off x="685800" y="5486400"/>
            <a:ext cx="7848600" cy="523220"/>
          </a:xfrm>
          <a:prstGeom prst="rect">
            <a:avLst/>
          </a:prstGeom>
          <a:noFill/>
        </p:spPr>
        <p:txBody>
          <a:bodyPr wrap="square" rtlCol="0">
            <a:spAutoFit/>
          </a:bodyPr>
          <a:lstStyle/>
          <a:p>
            <a:r>
              <a:rPr lang="vi-VN" sz="2800" dirty="0" smtClean="0">
                <a:solidFill>
                  <a:srgbClr val="7030A0"/>
                </a:solidFill>
                <a:latin typeface="Times New Roman" panose="02020603050405020304" pitchFamily="18" charset="0"/>
                <a:cs typeface="Times New Roman" panose="02020603050405020304" pitchFamily="18" charset="0"/>
              </a:rPr>
              <a:t>- Đặt mắt nhìn theo hướng vuông góc với mặt cân.</a:t>
            </a:r>
            <a:endParaRPr lang="vi-VN" sz="2800"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61699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Effect transition="in" filter="fade">
                                      <p:cBhvr>
                                        <p:cTn id="13" dur="500"/>
                                        <p:tgtEl>
                                          <p:spTgt spid="7">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nodeType="clickEffect">
                                  <p:stCondLst>
                                    <p:cond delay="0"/>
                                  </p:stCondLst>
                                  <p:childTnLst>
                                    <p:animEffect transition="out" filter="fade">
                                      <p:cBhvr>
                                        <p:cTn id="17" dur="500"/>
                                        <p:tgtEl>
                                          <p:spTgt spid="5"/>
                                        </p:tgtEl>
                                      </p:cBhvr>
                                    </p:animEffect>
                                    <p:set>
                                      <p:cBhvr>
                                        <p:cTn id="18" dur="1" fill="hold">
                                          <p:stCondLst>
                                            <p:cond delay="499"/>
                                          </p:stCondLst>
                                        </p:cTn>
                                        <p:tgtEl>
                                          <p:spTgt spid="5"/>
                                        </p:tgtEl>
                                        <p:attrNameLst>
                                          <p:attrName>style.visibility</p:attrName>
                                        </p:attrNameLst>
                                      </p:cBhvr>
                                      <p:to>
                                        <p:strVal val="hidden"/>
                                      </p:to>
                                    </p:set>
                                  </p:childTnLst>
                                </p:cTn>
                              </p:par>
                              <p:par>
                                <p:cTn id="19" presetID="10"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xit" presetSubtype="10" fill="hold" nodeType="clickEffect">
                                  <p:stCondLst>
                                    <p:cond delay="0"/>
                                  </p:stCondLst>
                                  <p:childTnLst>
                                    <p:animEffect transition="out" filter="blinds(horizontal)">
                                      <p:cBhvr>
                                        <p:cTn id="25" dur="500"/>
                                        <p:tgtEl>
                                          <p:spTgt spid="6"/>
                                        </p:tgtEl>
                                      </p:cBhvr>
                                    </p:animEffect>
                                    <p:set>
                                      <p:cBhvr>
                                        <p:cTn id="26" dur="1" fill="hold">
                                          <p:stCondLst>
                                            <p:cond delay="499"/>
                                          </p:stCondLst>
                                        </p:cTn>
                                        <p:tgtEl>
                                          <p:spTgt spid="6"/>
                                        </p:tgtEl>
                                        <p:attrNameLst>
                                          <p:attrName>style.visibility</p:attrName>
                                        </p:attrNameLst>
                                      </p:cBhvr>
                                      <p:to>
                                        <p:strVal val="hidden"/>
                                      </p:to>
                                    </p:set>
                                  </p:childTnLst>
                                </p:cTn>
                              </p:par>
                              <p:par>
                                <p:cTn id="27" presetID="3" presetClass="exit" presetSubtype="10" fill="hold" grpId="1" nodeType="withEffect">
                                  <p:stCondLst>
                                    <p:cond delay="0"/>
                                  </p:stCondLst>
                                  <p:childTnLst>
                                    <p:animEffect transition="out" filter="blinds(horizontal)">
                                      <p:cBhvr>
                                        <p:cTn id="28" dur="500"/>
                                        <p:tgtEl>
                                          <p:spTgt spid="7">
                                            <p:txEl>
                                              <p:pRg st="0" end="0"/>
                                            </p:txEl>
                                          </p:spTgt>
                                        </p:tgtEl>
                                      </p:cBhvr>
                                    </p:animEffect>
                                    <p:set>
                                      <p:cBhvr>
                                        <p:cTn id="29" dur="1" fill="hold">
                                          <p:stCondLst>
                                            <p:cond delay="499"/>
                                          </p:stCondLst>
                                        </p:cTn>
                                        <p:tgtEl>
                                          <p:spTgt spid="7">
                                            <p:txEl>
                                              <p:pRg st="0" end="0"/>
                                            </p:txEl>
                                          </p:spTgt>
                                        </p:tgtEl>
                                        <p:attrNameLst>
                                          <p:attrName>style.visibility</p:attrName>
                                        </p:attrNameLst>
                                      </p:cBhvr>
                                      <p:to>
                                        <p:strVal val="hidden"/>
                                      </p:to>
                                    </p:set>
                                  </p:childTnLst>
                                </p:cTn>
                              </p:par>
                            </p:childTnLst>
                          </p:cTn>
                        </p:par>
                        <p:par>
                          <p:cTn id="30" fill="hold">
                            <p:stCondLst>
                              <p:cond delay="500"/>
                            </p:stCondLst>
                            <p:childTnLst>
                              <p:par>
                                <p:cTn id="31" presetID="42" presetClass="entr" presetSubtype="0"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fade">
                                      <p:cBhvr>
                                        <p:cTn id="33" dur="1000"/>
                                        <p:tgtEl>
                                          <p:spTgt spid="2"/>
                                        </p:tgtEl>
                                      </p:cBhvr>
                                    </p:animEffect>
                                    <p:anim calcmode="lin" valueType="num">
                                      <p:cBhvr>
                                        <p:cTn id="34" dur="1000" fill="hold"/>
                                        <p:tgtEl>
                                          <p:spTgt spid="2"/>
                                        </p:tgtEl>
                                        <p:attrNameLst>
                                          <p:attrName>ppt_x</p:attrName>
                                        </p:attrNameLst>
                                      </p:cBhvr>
                                      <p:tavLst>
                                        <p:tav tm="0">
                                          <p:val>
                                            <p:strVal val="#ppt_x"/>
                                          </p:val>
                                        </p:tav>
                                        <p:tav tm="100000">
                                          <p:val>
                                            <p:strVal val="#ppt_x"/>
                                          </p:val>
                                        </p:tav>
                                      </p:tavLst>
                                    </p:anim>
                                    <p:anim calcmode="lin" valueType="num">
                                      <p:cBhvr>
                                        <p:cTn id="3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7" grpId="1" build="allAtOnce"/>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5" descr="dau hoi">
            <a:extLst>
              <a:ext uri="{FF2B5EF4-FFF2-40B4-BE49-F238E27FC236}">
                <a16:creationId xmlns:a16="http://schemas.microsoft.com/office/drawing/2014/main" id="{12DAE033-EAD8-426C-BA45-6A429F533B53}"/>
              </a:ext>
            </a:extLst>
          </p:cNvPr>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8406" y="4971999"/>
            <a:ext cx="437475" cy="6440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Rectangle 3">
            <a:extLst>
              <a:ext uri="{FF2B5EF4-FFF2-40B4-BE49-F238E27FC236}">
                <a16:creationId xmlns:a16="http://schemas.microsoft.com/office/drawing/2014/main" id="{BD4AA9E2-922F-442B-A7BC-126B1A87D56A}"/>
              </a:ext>
            </a:extLst>
          </p:cNvPr>
          <p:cNvSpPr txBox="1">
            <a:spLocks noChangeArrowheads="1"/>
          </p:cNvSpPr>
          <p:nvPr/>
        </p:nvSpPr>
        <p:spPr>
          <a:xfrm>
            <a:off x="152400" y="5163486"/>
            <a:ext cx="8687593" cy="1558429"/>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just" fontAlgn="auto">
              <a:lnSpc>
                <a:spcPct val="100000"/>
              </a:lnSpc>
              <a:spcAft>
                <a:spcPts val="0"/>
              </a:spcAft>
              <a:buFontTx/>
              <a:buNone/>
            </a:pPr>
            <a:r>
              <a:rPr lang="en-US" sz="2800" b="1" dirty="0">
                <a:latin typeface="Times New Roman" panose="02020603050405020304" pitchFamily="18" charset="0"/>
                <a:cs typeface="Times New Roman" panose="02020603050405020304" pitchFamily="18" charset="0"/>
              </a:rPr>
              <a:t>         </a:t>
            </a:r>
            <a:r>
              <a:rPr lang="vi-VN" sz="2800" b="1" dirty="0">
                <a:solidFill>
                  <a:srgbClr val="3333FF"/>
                </a:solidFill>
                <a:latin typeface="Times New Roman" panose="02020603050405020304" pitchFamily="18" charset="0"/>
                <a:cs typeface="Times New Roman" panose="02020603050405020304" pitchFamily="18" charset="0"/>
              </a:rPr>
              <a:t>Em hãy quan sát hình 5.6 và cho biết khối lượng mỗi thùng hàng là bao nhiêu? (biết ĐCNN của cân này là 1kg)  </a:t>
            </a:r>
            <a:endParaRPr lang="en-US" sz="2800" b="1" dirty="0">
              <a:solidFill>
                <a:srgbClr val="3333FF"/>
              </a:solidFill>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4E7A6AC4-2F4C-432E-A4F0-B52B8932DD1A}"/>
              </a:ext>
            </a:extLst>
          </p:cNvPr>
          <p:cNvPicPr>
            <a:picLocks noChangeAspect="1"/>
          </p:cNvPicPr>
          <p:nvPr/>
        </p:nvPicPr>
        <p:blipFill rotWithShape="1">
          <a:blip r:embed="rId3"/>
          <a:srcRect l="19167" t="39624" r="40000" b="17392"/>
          <a:stretch/>
        </p:blipFill>
        <p:spPr>
          <a:xfrm>
            <a:off x="763999" y="79074"/>
            <a:ext cx="7848995" cy="4645326"/>
          </a:xfrm>
          <a:prstGeom prst="rect">
            <a:avLst/>
          </a:prstGeom>
        </p:spPr>
      </p:pic>
      <p:sp>
        <p:nvSpPr>
          <p:cNvPr id="2" name="TextBox 1"/>
          <p:cNvSpPr txBox="1"/>
          <p:nvPr/>
        </p:nvSpPr>
        <p:spPr>
          <a:xfrm>
            <a:off x="685800" y="5141893"/>
            <a:ext cx="7944112" cy="954107"/>
          </a:xfrm>
          <a:prstGeom prst="rect">
            <a:avLst/>
          </a:prstGeom>
          <a:noFill/>
        </p:spPr>
        <p:txBody>
          <a:bodyPr wrap="square" rtlCol="0">
            <a:spAutoFit/>
          </a:bodyPr>
          <a:lstStyle/>
          <a:p>
            <a:pPr algn="just"/>
            <a:r>
              <a:rPr lang="vi-VN" sz="2800" dirty="0" smtClean="0">
                <a:solidFill>
                  <a:srgbClr val="7030A0"/>
                </a:solidFill>
                <a:latin typeface="Times New Roman" panose="02020603050405020304" pitchFamily="18" charset="0"/>
                <a:cs typeface="Times New Roman" panose="02020603050405020304" pitchFamily="18" charset="0"/>
              </a:rPr>
              <a:t>- Đọc và ghi kết quả đo theo vạch chia gần nhất với đầu kim của cân.</a:t>
            </a:r>
            <a:endParaRPr lang="vi-VN" sz="2800"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71773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fade">
                                      <p:cBhvr>
                                        <p:cTn id="10" dur="500"/>
                                        <p:tgtEl>
                                          <p:spTgt spid="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xit" presetSubtype="10" fill="hold" nodeType="clickEffect">
                                  <p:stCondLst>
                                    <p:cond delay="0"/>
                                  </p:stCondLst>
                                  <p:childTnLst>
                                    <p:animEffect transition="out" filter="blinds(horizontal)">
                                      <p:cBhvr>
                                        <p:cTn id="14" dur="500"/>
                                        <p:tgtEl>
                                          <p:spTgt spid="6"/>
                                        </p:tgtEl>
                                      </p:cBhvr>
                                    </p:animEffect>
                                    <p:set>
                                      <p:cBhvr>
                                        <p:cTn id="15" dur="1" fill="hold">
                                          <p:stCondLst>
                                            <p:cond delay="499"/>
                                          </p:stCondLst>
                                        </p:cTn>
                                        <p:tgtEl>
                                          <p:spTgt spid="6"/>
                                        </p:tgtEl>
                                        <p:attrNameLst>
                                          <p:attrName>style.visibility</p:attrName>
                                        </p:attrNameLst>
                                      </p:cBhvr>
                                      <p:to>
                                        <p:strVal val="hidden"/>
                                      </p:to>
                                    </p:set>
                                  </p:childTnLst>
                                </p:cTn>
                              </p:par>
                              <p:par>
                                <p:cTn id="16" presetID="3" presetClass="exit" presetSubtype="10" fill="hold" grpId="1" nodeType="withEffect">
                                  <p:stCondLst>
                                    <p:cond delay="0"/>
                                  </p:stCondLst>
                                  <p:childTnLst>
                                    <p:animEffect transition="out" filter="blinds(horizontal)">
                                      <p:cBhvr>
                                        <p:cTn id="17" dur="500"/>
                                        <p:tgtEl>
                                          <p:spTgt spid="7">
                                            <p:txEl>
                                              <p:pRg st="0" end="0"/>
                                            </p:txEl>
                                          </p:spTgt>
                                        </p:tgtEl>
                                      </p:cBhvr>
                                    </p:animEffect>
                                    <p:set>
                                      <p:cBhvr>
                                        <p:cTn id="18" dur="1" fill="hold">
                                          <p:stCondLst>
                                            <p:cond delay="499"/>
                                          </p:stCondLst>
                                        </p:cTn>
                                        <p:tgtEl>
                                          <p:spTgt spid="7">
                                            <p:txEl>
                                              <p:pRg st="0" end="0"/>
                                            </p:txEl>
                                          </p:spTgt>
                                        </p:tgtEl>
                                        <p:attrNameLst>
                                          <p:attrName>style.visibility</p:attrName>
                                        </p:attrNameLst>
                                      </p:cBhvr>
                                      <p:to>
                                        <p:strVal val="hidden"/>
                                      </p:to>
                                    </p:set>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7" grpId="1" build="allAtOnce"/>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Text Box 10"/>
          <p:cNvSpPr txBox="1">
            <a:spLocks noChangeArrowheads="1"/>
          </p:cNvSpPr>
          <p:nvPr/>
        </p:nvSpPr>
        <p:spPr bwMode="auto">
          <a:xfrm>
            <a:off x="7467600" y="381000"/>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US" sz="2400" b="1">
              <a:solidFill>
                <a:srgbClr val="990000"/>
              </a:solidFill>
              <a:latin typeface="Times New Roman" panose="02020603050405020304" pitchFamily="18" charset="0"/>
              <a:cs typeface="Times New Roman" panose="02020603050405020304" pitchFamily="18" charset="0"/>
            </a:endParaRPr>
          </a:p>
        </p:txBody>
      </p:sp>
      <p:sp>
        <p:nvSpPr>
          <p:cNvPr id="13320" name="Text Box 4"/>
          <p:cNvSpPr txBox="1">
            <a:spLocks noChangeArrowheads="1"/>
          </p:cNvSpPr>
          <p:nvPr/>
        </p:nvSpPr>
        <p:spPr bwMode="auto">
          <a:xfrm>
            <a:off x="727344" y="1305580"/>
            <a:ext cx="491145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vi-VN" sz="2800" b="1" dirty="0" smtClean="0">
                <a:solidFill>
                  <a:srgbClr val="002060"/>
                </a:solidFill>
                <a:latin typeface="Times New Roman" panose="02020603050405020304" pitchFamily="18" charset="0"/>
                <a:cs typeface="Times New Roman" panose="02020603050405020304" pitchFamily="18" charset="0"/>
              </a:rPr>
              <a:t>HĐ 3: Đo </a:t>
            </a:r>
            <a:r>
              <a:rPr lang="vi-VN" sz="2800" b="1" dirty="0">
                <a:solidFill>
                  <a:srgbClr val="002060"/>
                </a:solidFill>
                <a:latin typeface="Times New Roman" panose="02020603050405020304" pitchFamily="18" charset="0"/>
                <a:cs typeface="Times New Roman" panose="02020603050405020304" pitchFamily="18" charset="0"/>
              </a:rPr>
              <a:t>khối lượng bằng cân </a:t>
            </a:r>
            <a:endParaRPr lang="en-US" sz="2800" b="1" dirty="0">
              <a:solidFill>
                <a:srgbClr val="00206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graphicFrame>
            <p:nvGraphicFramePr>
              <p:cNvPr id="2" name="Table 2">
                <a:extLst>
                  <a:ext uri="{FF2B5EF4-FFF2-40B4-BE49-F238E27FC236}">
                    <a16:creationId xmlns:a16="http://schemas.microsoft.com/office/drawing/2014/main" id="{3131571F-2AE0-4CFC-88D0-9990380D7259}"/>
                  </a:ext>
                </a:extLst>
              </p:cNvPr>
              <p:cNvGraphicFramePr>
                <a:graphicFrameLocks noGrp="1"/>
              </p:cNvGraphicFramePr>
              <p:nvPr>
                <p:extLst>
                  <p:ext uri="{D42A27DB-BD31-4B8C-83A1-F6EECF244321}">
                    <p14:modId xmlns:p14="http://schemas.microsoft.com/office/powerpoint/2010/main" val="352871677"/>
                  </p:ext>
                </p:extLst>
              </p:nvPr>
            </p:nvGraphicFramePr>
            <p:xfrm>
              <a:off x="58738" y="3749040"/>
              <a:ext cx="9026523" cy="3108960"/>
            </p:xfrm>
            <a:graphic>
              <a:graphicData uri="http://schemas.openxmlformats.org/drawingml/2006/table">
                <a:tbl>
                  <a:tblPr firstRow="1" bandRow="1">
                    <a:tableStyleId>{8A107856-5554-42FB-B03E-39F5DBC370BA}</a:tableStyleId>
                  </a:tblPr>
                  <a:tblGrid>
                    <a:gridCol w="1160462">
                      <a:extLst>
                        <a:ext uri="{9D8B030D-6E8A-4147-A177-3AD203B41FA5}">
                          <a16:colId xmlns:a16="http://schemas.microsoft.com/office/drawing/2014/main" val="3135838607"/>
                        </a:ext>
                      </a:extLst>
                    </a:gridCol>
                    <a:gridCol w="1125522">
                      <a:extLst>
                        <a:ext uri="{9D8B030D-6E8A-4147-A177-3AD203B41FA5}">
                          <a16:colId xmlns:a16="http://schemas.microsoft.com/office/drawing/2014/main" val="1479407886"/>
                        </a:ext>
                      </a:extLst>
                    </a:gridCol>
                    <a:gridCol w="855678">
                      <a:extLst>
                        <a:ext uri="{9D8B030D-6E8A-4147-A177-3AD203B41FA5}">
                          <a16:colId xmlns:a16="http://schemas.microsoft.com/office/drawing/2014/main" val="3690142765"/>
                        </a:ext>
                      </a:extLst>
                    </a:gridCol>
                    <a:gridCol w="735235">
                      <a:extLst>
                        <a:ext uri="{9D8B030D-6E8A-4147-A177-3AD203B41FA5}">
                          <a16:colId xmlns:a16="http://schemas.microsoft.com/office/drawing/2014/main" val="606060756"/>
                        </a:ext>
                      </a:extLst>
                    </a:gridCol>
                    <a:gridCol w="871571">
                      <a:extLst>
                        <a:ext uri="{9D8B030D-6E8A-4147-A177-3AD203B41FA5}">
                          <a16:colId xmlns:a16="http://schemas.microsoft.com/office/drawing/2014/main" val="820572703"/>
                        </a:ext>
                      </a:extLst>
                    </a:gridCol>
                    <a:gridCol w="878433">
                      <a:extLst>
                        <a:ext uri="{9D8B030D-6E8A-4147-A177-3AD203B41FA5}">
                          <a16:colId xmlns:a16="http://schemas.microsoft.com/office/drawing/2014/main" val="2909354264"/>
                        </a:ext>
                      </a:extLst>
                    </a:gridCol>
                    <a:gridCol w="954548">
                      <a:extLst>
                        <a:ext uri="{9D8B030D-6E8A-4147-A177-3AD203B41FA5}">
                          <a16:colId xmlns:a16="http://schemas.microsoft.com/office/drawing/2014/main" val="582608992"/>
                        </a:ext>
                      </a:extLst>
                    </a:gridCol>
                    <a:gridCol w="875002">
                      <a:extLst>
                        <a:ext uri="{9D8B030D-6E8A-4147-A177-3AD203B41FA5}">
                          <a16:colId xmlns:a16="http://schemas.microsoft.com/office/drawing/2014/main" val="2632344367"/>
                        </a:ext>
                      </a:extLst>
                    </a:gridCol>
                    <a:gridCol w="1570072">
                      <a:extLst>
                        <a:ext uri="{9D8B030D-6E8A-4147-A177-3AD203B41FA5}">
                          <a16:colId xmlns:a16="http://schemas.microsoft.com/office/drawing/2014/main" val="2041719955"/>
                        </a:ext>
                      </a:extLst>
                    </a:gridCol>
                  </a:tblGrid>
                  <a:tr h="370840">
                    <a:tc rowSpan="2">
                      <a:txBody>
                        <a:bodyPr/>
                        <a:lstStyle/>
                        <a:p>
                          <a:pPr algn="ctr"/>
                          <a:r>
                            <a:rPr lang="vi-VN" sz="2000" dirty="0"/>
                            <a:t>Vật cần đo</a:t>
                          </a:r>
                          <a:endParaRPr lang="en-US" sz="2000" b="0" dirty="0">
                            <a:latin typeface="Times New Roman" panose="02020603050405020304" pitchFamily="18" charset="0"/>
                            <a:cs typeface="Times New Roman" panose="02020603050405020304" pitchFamily="18" charset="0"/>
                          </a:endParaRPr>
                        </a:p>
                      </a:txBody>
                      <a:tcPr/>
                    </a:tc>
                    <a:tc rowSpan="2">
                      <a:txBody>
                        <a:bodyPr/>
                        <a:lstStyle/>
                        <a:p>
                          <a:pPr algn="ctr"/>
                          <a:r>
                            <a:rPr lang="vi-VN" sz="2000" dirty="0"/>
                            <a:t>Khối lượng ước lượng </a:t>
                          </a:r>
                        </a:p>
                        <a:p>
                          <a:pPr algn="ctr"/>
                          <a:r>
                            <a:rPr lang="vi-VN" sz="2000" dirty="0"/>
                            <a:t>(g)</a:t>
                          </a:r>
                          <a:endParaRPr lang="en-US" sz="2000" b="0" dirty="0">
                            <a:latin typeface="Times New Roman" panose="02020603050405020304" pitchFamily="18" charset="0"/>
                            <a:cs typeface="Times New Roman" panose="02020603050405020304" pitchFamily="18" charset="0"/>
                          </a:endParaRPr>
                        </a:p>
                      </a:txBody>
                      <a:tcPr/>
                    </a:tc>
                    <a:tc gridSpan="3">
                      <a:txBody>
                        <a:bodyPr/>
                        <a:lstStyle/>
                        <a:p>
                          <a:pPr algn="ctr"/>
                          <a:r>
                            <a:rPr lang="vi-VN" sz="2000" dirty="0"/>
                            <a:t>Chọn dụng cụ đo </a:t>
                          </a:r>
                          <a:r>
                            <a:rPr lang="vi-VN" sz="2000" dirty="0" smtClean="0"/>
                            <a:t>khối</a:t>
                          </a:r>
                          <a:r>
                            <a:rPr lang="vi-VN" sz="2000" baseline="0" dirty="0" smtClean="0"/>
                            <a:t> lượng</a:t>
                          </a:r>
                          <a:endParaRPr lang="en-US" sz="2000" b="0" dirty="0">
                            <a:latin typeface="Times New Roman" panose="02020603050405020304" pitchFamily="18" charset="0"/>
                            <a:cs typeface="Times New Roman" panose="02020603050405020304" pitchFamily="18" charset="0"/>
                          </a:endParaRPr>
                        </a:p>
                      </a:txBody>
                      <a:tcPr/>
                    </a:tc>
                    <a:tc hMerge="1">
                      <a:txBody>
                        <a:bodyPr/>
                        <a:lstStyle/>
                        <a:p>
                          <a:endParaRPr lang="en-US" dirty="0"/>
                        </a:p>
                      </a:txBody>
                      <a:tcPr/>
                    </a:tc>
                    <a:tc hMerge="1">
                      <a:txBody>
                        <a:bodyPr/>
                        <a:lstStyle/>
                        <a:p>
                          <a:endParaRPr lang="en-US" dirty="0"/>
                        </a:p>
                      </a:txBody>
                      <a:tcPr/>
                    </a:tc>
                    <a:tc gridSpan="4">
                      <a:txBody>
                        <a:bodyPr/>
                        <a:lstStyle/>
                        <a:p>
                          <a:pPr algn="ctr"/>
                          <a:r>
                            <a:rPr lang="vi-VN" sz="2000" dirty="0"/>
                            <a:t>Kết quả đo </a:t>
                          </a:r>
                          <a:r>
                            <a:rPr lang="vi-VN" sz="2000" dirty="0" smtClean="0"/>
                            <a:t>(g)</a:t>
                          </a:r>
                          <a:endParaRPr lang="en-US" sz="2000" b="0" dirty="0">
                            <a:latin typeface="Times New Roman" panose="02020603050405020304" pitchFamily="18" charset="0"/>
                            <a:cs typeface="Times New Roman" panose="02020603050405020304" pitchFamily="18" charset="0"/>
                          </a:endParaRP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621175596"/>
                      </a:ext>
                    </a:extLst>
                  </a:tr>
                  <a:tr h="370840">
                    <a:tc vMerge="1">
                      <a:txBody>
                        <a:bodyPr/>
                        <a:lstStyle/>
                        <a:p>
                          <a:endParaRPr lang="en-US" sz="2400" dirty="0">
                            <a:latin typeface="Times New Roman" panose="02020603050405020304" pitchFamily="18" charset="0"/>
                            <a:cs typeface="Times New Roman" panose="02020603050405020304" pitchFamily="18" charset="0"/>
                          </a:endParaRPr>
                        </a:p>
                      </a:txBody>
                      <a:tcPr/>
                    </a:tc>
                    <a:tc vMerge="1">
                      <a:txBody>
                        <a:bodyPr/>
                        <a:lstStyle/>
                        <a:p>
                          <a:endParaRPr lang="en-US" sz="2400" dirty="0"/>
                        </a:p>
                      </a:txBody>
                      <a:tcPr/>
                    </a:tc>
                    <a:tc>
                      <a:txBody>
                        <a:bodyPr/>
                        <a:lstStyle/>
                        <a:p>
                          <a:r>
                            <a:rPr lang="vi-VN" sz="2000" dirty="0"/>
                            <a:t>Tên dụng cụ</a:t>
                          </a:r>
                          <a:endParaRPr lang="en-US" sz="2000" dirty="0">
                            <a:latin typeface="Times New Roman" panose="02020603050405020304" pitchFamily="18" charset="0"/>
                            <a:cs typeface="Times New Roman" panose="02020603050405020304" pitchFamily="18" charset="0"/>
                          </a:endParaRPr>
                        </a:p>
                      </a:txBody>
                      <a:tcPr/>
                    </a:tc>
                    <a:tc>
                      <a:txBody>
                        <a:bodyPr/>
                        <a:lstStyle/>
                        <a:p>
                          <a:r>
                            <a:rPr lang="vi-VN" sz="1800" dirty="0"/>
                            <a:t>GHĐ</a:t>
                          </a:r>
                          <a:endParaRPr lang="en-US" sz="1800" dirty="0">
                            <a:latin typeface="Times New Roman" panose="02020603050405020304" pitchFamily="18" charset="0"/>
                            <a:cs typeface="Times New Roman" panose="02020603050405020304" pitchFamily="18" charset="0"/>
                          </a:endParaRPr>
                        </a:p>
                      </a:txBody>
                      <a:tcPr/>
                    </a:tc>
                    <a:tc>
                      <a:txBody>
                        <a:bodyPr/>
                        <a:lstStyle/>
                        <a:p>
                          <a:r>
                            <a:rPr lang="vi-VN" sz="1800" dirty="0"/>
                            <a:t>ĐCNN</a:t>
                          </a:r>
                          <a:endParaRPr lang="en-US" sz="1800" dirty="0">
                            <a:latin typeface="Times New Roman" panose="02020603050405020304" pitchFamily="18" charset="0"/>
                            <a:cs typeface="Times New Roman" panose="02020603050405020304" pitchFamily="18" charset="0"/>
                          </a:endParaRPr>
                        </a:p>
                      </a:txBody>
                      <a:tcPr/>
                    </a:tc>
                    <a:tc>
                      <a:txBody>
                        <a:bodyPr/>
                        <a:lstStyle/>
                        <a:p>
                          <a:r>
                            <a:rPr lang="vi-VN" sz="2000" dirty="0"/>
                            <a:t>Lần 1</a:t>
                          </a:r>
                        </a:p>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vi-VN" sz="2000" smtClean="0">
                                        <a:latin typeface="Cambria Math" panose="02040503050406030204" pitchFamily="18" charset="0"/>
                                      </a:rPr>
                                      <m:t>𝑚</m:t>
                                    </m:r>
                                  </m:e>
                                  <m:sub>
                                    <m:r>
                                      <a:rPr lang="vi-VN" sz="2000" smtClean="0">
                                        <a:latin typeface="Cambria Math" panose="02040503050406030204" pitchFamily="18" charset="0"/>
                                      </a:rPr>
                                      <m:t>1</m:t>
                                    </m:r>
                                  </m:sub>
                                </m:sSub>
                              </m:oMath>
                            </m:oMathPara>
                          </a14:m>
                          <a:endParaRPr lang="en-US" sz="2000" dirty="0">
                            <a:latin typeface="Times New Roman" panose="02020603050405020304" pitchFamily="18" charset="0"/>
                            <a:cs typeface="Times New Roman" panose="02020603050405020304" pitchFamily="18" charset="0"/>
                          </a:endParaRPr>
                        </a:p>
                      </a:txBody>
                      <a:tcPr/>
                    </a:tc>
                    <a:tc>
                      <a:txBody>
                        <a:bodyPr/>
                        <a:lstStyle/>
                        <a:p>
                          <a:r>
                            <a:rPr lang="vi-VN" sz="2000" dirty="0"/>
                            <a:t>Lần 2</a:t>
                          </a:r>
                        </a:p>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vi-VN" sz="2000" smtClean="0">
                                        <a:latin typeface="Cambria Math" panose="02040503050406030204" pitchFamily="18" charset="0"/>
                                      </a:rPr>
                                      <m:t>𝑚</m:t>
                                    </m:r>
                                  </m:e>
                                  <m:sub>
                                    <m:r>
                                      <a:rPr lang="vi-VN" sz="2000" smtClean="0">
                                        <a:latin typeface="Cambria Math" panose="02040503050406030204" pitchFamily="18" charset="0"/>
                                      </a:rPr>
                                      <m:t>2</m:t>
                                    </m:r>
                                  </m:sub>
                                </m:sSub>
                              </m:oMath>
                            </m:oMathPara>
                          </a14:m>
                          <a:endParaRPr lang="en-US" sz="2000" dirty="0"/>
                        </a:p>
                        <a:p>
                          <a:endParaRPr lang="en-US" sz="2000" dirty="0">
                            <a:latin typeface="Times New Roman" panose="02020603050405020304" pitchFamily="18" charset="0"/>
                            <a:cs typeface="Times New Roman" panose="02020603050405020304" pitchFamily="18" charset="0"/>
                          </a:endParaRPr>
                        </a:p>
                      </a:txBody>
                      <a:tcPr/>
                    </a:tc>
                    <a:tc>
                      <a:txBody>
                        <a:bodyPr/>
                        <a:lstStyle/>
                        <a:p>
                          <a:r>
                            <a:rPr lang="vi-VN" sz="2000" dirty="0"/>
                            <a:t>Lần 3</a:t>
                          </a:r>
                        </a:p>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vi-VN" sz="2000" smtClean="0">
                                        <a:latin typeface="Cambria Math" panose="02040503050406030204" pitchFamily="18" charset="0"/>
                                      </a:rPr>
                                      <m:t>𝑚</m:t>
                                    </m:r>
                                  </m:e>
                                  <m:sub>
                                    <m:r>
                                      <a:rPr lang="vi-VN" sz="2000" smtClean="0">
                                        <a:latin typeface="Cambria Math" panose="02040503050406030204" pitchFamily="18" charset="0"/>
                                      </a:rPr>
                                      <m:t>3</m:t>
                                    </m:r>
                                  </m:sub>
                                </m:sSub>
                              </m:oMath>
                            </m:oMathPara>
                          </a14:m>
                          <a:endParaRPr lang="en-US" sz="2000" dirty="0"/>
                        </a:p>
                        <a:p>
                          <a:endParaRPr lang="en-US" sz="2000" dirty="0">
                            <a:latin typeface="Times New Roman" panose="02020603050405020304" pitchFamily="18" charset="0"/>
                            <a:cs typeface="Times New Roman" panose="02020603050405020304" pitchFamily="18" charset="0"/>
                          </a:endParaRPr>
                        </a:p>
                      </a:txBody>
                      <a:tcPr/>
                    </a:tc>
                    <a:tc>
                      <a:txBody>
                        <a:bodyPr/>
                        <a:lstStyle/>
                        <a:p>
                          <a:r>
                            <a:rPr lang="vi-VN" sz="1600" dirty="0"/>
                            <a:t>m</a:t>
                          </a:r>
                          <a14:m>
                            <m:oMath xmlns:m="http://schemas.openxmlformats.org/officeDocument/2006/math">
                              <m:r>
                                <a:rPr lang="vi-VN" sz="1800" smtClean="0">
                                  <a:latin typeface="Cambria Math" panose="02040503050406030204" pitchFamily="18" charset="0"/>
                                </a:rPr>
                                <m:t>=</m:t>
                              </m:r>
                              <m:f>
                                <m:fPr>
                                  <m:ctrlPr>
                                    <a:rPr lang="vi-VN" sz="1800" i="1" smtClean="0">
                                      <a:latin typeface="Cambria Math" panose="02040503050406030204" pitchFamily="18" charset="0"/>
                                    </a:rPr>
                                  </m:ctrlPr>
                                </m:fPr>
                                <m:num>
                                  <m:sSub>
                                    <m:sSubPr>
                                      <m:ctrlPr>
                                        <a:rPr lang="vi-VN" sz="1800" i="1" smtClean="0">
                                          <a:latin typeface="Cambria Math" panose="02040503050406030204" pitchFamily="18" charset="0"/>
                                        </a:rPr>
                                      </m:ctrlPr>
                                    </m:sSubPr>
                                    <m:e>
                                      <m:r>
                                        <a:rPr lang="vi-VN" sz="1800" smtClean="0">
                                          <a:latin typeface="Cambria Math" panose="02040503050406030204" pitchFamily="18" charset="0"/>
                                        </a:rPr>
                                        <m:t>𝑚</m:t>
                                      </m:r>
                                    </m:e>
                                    <m:sub>
                                      <m:r>
                                        <a:rPr lang="vi-VN" sz="1800" smtClean="0">
                                          <a:latin typeface="Cambria Math" panose="02040503050406030204" pitchFamily="18" charset="0"/>
                                        </a:rPr>
                                        <m:t>1</m:t>
                                      </m:r>
                                    </m:sub>
                                  </m:sSub>
                                  <m:r>
                                    <a:rPr lang="vi-VN" sz="1800" smtClean="0">
                                      <a:latin typeface="Cambria Math" panose="02040503050406030204" pitchFamily="18" charset="0"/>
                                    </a:rPr>
                                    <m:t>+</m:t>
                                  </m:r>
                                  <m:sSub>
                                    <m:sSubPr>
                                      <m:ctrlPr>
                                        <a:rPr lang="vi-VN" sz="1800" i="1" smtClean="0">
                                          <a:latin typeface="Cambria Math" panose="02040503050406030204" pitchFamily="18" charset="0"/>
                                        </a:rPr>
                                      </m:ctrlPr>
                                    </m:sSubPr>
                                    <m:e>
                                      <m:r>
                                        <a:rPr lang="vi-VN" sz="1800" smtClean="0">
                                          <a:latin typeface="Cambria Math" panose="02040503050406030204" pitchFamily="18" charset="0"/>
                                        </a:rPr>
                                        <m:t>𝑚</m:t>
                                      </m:r>
                                    </m:e>
                                    <m:sub>
                                      <m:r>
                                        <a:rPr lang="vi-VN" sz="1800" smtClean="0">
                                          <a:latin typeface="Cambria Math" panose="02040503050406030204" pitchFamily="18" charset="0"/>
                                        </a:rPr>
                                        <m:t>2</m:t>
                                      </m:r>
                                    </m:sub>
                                  </m:sSub>
                                  <m:r>
                                    <a:rPr lang="vi-VN" sz="1800" smtClean="0">
                                      <a:latin typeface="Cambria Math" panose="02040503050406030204" pitchFamily="18" charset="0"/>
                                    </a:rPr>
                                    <m:t>+</m:t>
                                  </m:r>
                                  <m:sSub>
                                    <m:sSubPr>
                                      <m:ctrlPr>
                                        <a:rPr lang="vi-VN" sz="1800" i="1" smtClean="0">
                                          <a:latin typeface="Cambria Math" panose="02040503050406030204" pitchFamily="18" charset="0"/>
                                        </a:rPr>
                                      </m:ctrlPr>
                                    </m:sSubPr>
                                    <m:e>
                                      <m:r>
                                        <a:rPr lang="vi-VN" sz="1800" smtClean="0">
                                          <a:latin typeface="Cambria Math" panose="02040503050406030204" pitchFamily="18" charset="0"/>
                                        </a:rPr>
                                        <m:t>𝑚</m:t>
                                      </m:r>
                                    </m:e>
                                    <m:sub>
                                      <m:r>
                                        <a:rPr lang="vi-VN" sz="1800" smtClean="0">
                                          <a:latin typeface="Cambria Math" panose="02040503050406030204" pitchFamily="18" charset="0"/>
                                        </a:rPr>
                                        <m:t>3</m:t>
                                      </m:r>
                                    </m:sub>
                                  </m:sSub>
                                </m:num>
                                <m:den>
                                  <m:r>
                                    <a:rPr lang="vi-VN" sz="1800" smtClean="0">
                                      <a:latin typeface="Cambria Math" panose="02040503050406030204" pitchFamily="18" charset="0"/>
                                    </a:rPr>
                                    <m:t>3</m:t>
                                  </m:r>
                                </m:den>
                              </m:f>
                            </m:oMath>
                          </a14:m>
                          <a:endParaRPr lang="en-US" sz="1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377728801"/>
                      </a:ext>
                    </a:extLst>
                  </a:tr>
                  <a:tr h="370840">
                    <a:tc>
                      <a:txBody>
                        <a:bodyPr/>
                        <a:lstStyle/>
                        <a:p>
                          <a:r>
                            <a:rPr lang="vi-VN" sz="2000" dirty="0"/>
                            <a:t>Viên bi sắt</a:t>
                          </a:r>
                          <a:endParaRPr lang="en-US" sz="2000" dirty="0">
                            <a:latin typeface="Times New Roman" panose="02020603050405020304" pitchFamily="18" charset="0"/>
                            <a:cs typeface="Times New Roman" panose="02020603050405020304" pitchFamily="18" charset="0"/>
                          </a:endParaRPr>
                        </a:p>
                      </a:txBody>
                      <a:tcPr/>
                    </a:tc>
                    <a:tc>
                      <a:txBody>
                        <a:bodyPr/>
                        <a:lstStyle/>
                        <a:p>
                          <a:endParaRPr lang="en-US" sz="2000" dirty="0">
                            <a:latin typeface="Times New Roman" panose="02020603050405020304" pitchFamily="18" charset="0"/>
                            <a:cs typeface="Times New Roman" panose="02020603050405020304" pitchFamily="18" charset="0"/>
                          </a:endParaRPr>
                        </a:p>
                      </a:txBody>
                      <a:tcPr/>
                    </a:tc>
                    <a:tc>
                      <a:txBody>
                        <a:bodyPr/>
                        <a:lstStyle/>
                        <a:p>
                          <a:endParaRPr lang="en-US" sz="2000" dirty="0">
                            <a:latin typeface="Times New Roman" panose="02020603050405020304" pitchFamily="18" charset="0"/>
                            <a:cs typeface="Times New Roman" panose="02020603050405020304" pitchFamily="18" charset="0"/>
                          </a:endParaRPr>
                        </a:p>
                      </a:txBody>
                      <a:tcPr/>
                    </a:tc>
                    <a:tc>
                      <a:txBody>
                        <a:bodyPr/>
                        <a:lstStyle/>
                        <a:p>
                          <a:endParaRPr lang="en-US" sz="2000" dirty="0">
                            <a:latin typeface="Times New Roman" panose="02020603050405020304" pitchFamily="18" charset="0"/>
                            <a:cs typeface="Times New Roman" panose="02020603050405020304" pitchFamily="18" charset="0"/>
                          </a:endParaRPr>
                        </a:p>
                      </a:txBody>
                      <a:tcPr/>
                    </a:tc>
                    <a:tc>
                      <a:txBody>
                        <a:bodyPr/>
                        <a:lstStyle/>
                        <a:p>
                          <a:endParaRPr lang="en-US" sz="2000" dirty="0">
                            <a:latin typeface="Times New Roman" panose="02020603050405020304" pitchFamily="18" charset="0"/>
                            <a:cs typeface="Times New Roman" panose="02020603050405020304" pitchFamily="18" charset="0"/>
                          </a:endParaRPr>
                        </a:p>
                      </a:txBody>
                      <a:tcPr/>
                    </a:tc>
                    <a:tc>
                      <a:txBody>
                        <a:bodyPr/>
                        <a:lstStyle/>
                        <a:p>
                          <a:endParaRPr lang="en-US" sz="2000" dirty="0">
                            <a:latin typeface="Times New Roman" panose="02020603050405020304" pitchFamily="18" charset="0"/>
                            <a:cs typeface="Times New Roman" panose="02020603050405020304" pitchFamily="18" charset="0"/>
                          </a:endParaRPr>
                        </a:p>
                      </a:txBody>
                      <a:tcPr/>
                    </a:tc>
                    <a:tc>
                      <a:txBody>
                        <a:bodyPr/>
                        <a:lstStyle/>
                        <a:p>
                          <a:endParaRPr lang="en-US" sz="2000" dirty="0">
                            <a:latin typeface="Times New Roman" panose="02020603050405020304" pitchFamily="18" charset="0"/>
                            <a:cs typeface="Times New Roman" panose="02020603050405020304" pitchFamily="18" charset="0"/>
                          </a:endParaRPr>
                        </a:p>
                      </a:txBody>
                      <a:tcPr/>
                    </a:tc>
                    <a:tc>
                      <a:txBody>
                        <a:bodyPr/>
                        <a:lstStyle/>
                        <a:p>
                          <a:endParaRPr lang="en-US" sz="2000" dirty="0">
                            <a:latin typeface="Times New Roman" panose="02020603050405020304" pitchFamily="18" charset="0"/>
                            <a:cs typeface="Times New Roman" panose="02020603050405020304" pitchFamily="18" charset="0"/>
                          </a:endParaRPr>
                        </a:p>
                      </a:txBody>
                      <a:tcPr/>
                    </a:tc>
                    <a:tc>
                      <a:txBody>
                        <a:bodyPr/>
                        <a:lstStyle/>
                        <a:p>
                          <a:endParaRPr lang="en-US" sz="2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718474158"/>
                      </a:ext>
                    </a:extLst>
                  </a:tr>
                  <a:tr h="370840">
                    <a:tc>
                      <a:txBody>
                        <a:bodyPr/>
                        <a:lstStyle/>
                        <a:p>
                          <a:r>
                            <a:rPr lang="vi-VN" sz="2000" dirty="0"/>
                            <a:t>Cặp sách</a:t>
                          </a:r>
                          <a:endParaRPr lang="en-US" sz="2000" dirty="0">
                            <a:latin typeface="Times New Roman" panose="02020603050405020304" pitchFamily="18" charset="0"/>
                            <a:cs typeface="Times New Roman" panose="02020603050405020304" pitchFamily="18" charset="0"/>
                          </a:endParaRPr>
                        </a:p>
                      </a:txBody>
                      <a:tcPr/>
                    </a:tc>
                    <a:tc>
                      <a:txBody>
                        <a:bodyPr/>
                        <a:lstStyle/>
                        <a:p>
                          <a:endParaRPr lang="en-US" sz="2000" dirty="0">
                            <a:latin typeface="Times New Roman" panose="02020603050405020304" pitchFamily="18" charset="0"/>
                            <a:cs typeface="Times New Roman" panose="02020603050405020304" pitchFamily="18" charset="0"/>
                          </a:endParaRPr>
                        </a:p>
                      </a:txBody>
                      <a:tcPr/>
                    </a:tc>
                    <a:tc>
                      <a:txBody>
                        <a:bodyPr/>
                        <a:lstStyle/>
                        <a:p>
                          <a:endParaRPr lang="en-US" sz="2000" dirty="0">
                            <a:latin typeface="Times New Roman" panose="02020603050405020304" pitchFamily="18" charset="0"/>
                            <a:cs typeface="Times New Roman" panose="02020603050405020304" pitchFamily="18" charset="0"/>
                          </a:endParaRPr>
                        </a:p>
                      </a:txBody>
                      <a:tcPr/>
                    </a:tc>
                    <a:tc>
                      <a:txBody>
                        <a:bodyPr/>
                        <a:lstStyle/>
                        <a:p>
                          <a:endParaRPr lang="en-US" sz="2000" dirty="0">
                            <a:latin typeface="Times New Roman" panose="02020603050405020304" pitchFamily="18" charset="0"/>
                            <a:cs typeface="Times New Roman" panose="02020603050405020304" pitchFamily="18" charset="0"/>
                          </a:endParaRPr>
                        </a:p>
                      </a:txBody>
                      <a:tcPr/>
                    </a:tc>
                    <a:tc>
                      <a:txBody>
                        <a:bodyPr/>
                        <a:lstStyle/>
                        <a:p>
                          <a:endParaRPr lang="en-US" sz="2000" dirty="0">
                            <a:latin typeface="Times New Roman" panose="02020603050405020304" pitchFamily="18" charset="0"/>
                            <a:cs typeface="Times New Roman" panose="02020603050405020304" pitchFamily="18" charset="0"/>
                          </a:endParaRPr>
                        </a:p>
                      </a:txBody>
                      <a:tcPr/>
                    </a:tc>
                    <a:tc>
                      <a:txBody>
                        <a:bodyPr/>
                        <a:lstStyle/>
                        <a:p>
                          <a:endParaRPr lang="en-US" sz="2000" dirty="0">
                            <a:latin typeface="Times New Roman" panose="02020603050405020304" pitchFamily="18" charset="0"/>
                            <a:cs typeface="Times New Roman" panose="02020603050405020304" pitchFamily="18" charset="0"/>
                          </a:endParaRPr>
                        </a:p>
                      </a:txBody>
                      <a:tcPr/>
                    </a:tc>
                    <a:tc>
                      <a:txBody>
                        <a:bodyPr/>
                        <a:lstStyle/>
                        <a:p>
                          <a:endParaRPr lang="en-US" sz="2000" dirty="0">
                            <a:latin typeface="Times New Roman" panose="02020603050405020304" pitchFamily="18" charset="0"/>
                            <a:cs typeface="Times New Roman" panose="02020603050405020304" pitchFamily="18" charset="0"/>
                          </a:endParaRPr>
                        </a:p>
                      </a:txBody>
                      <a:tcPr/>
                    </a:tc>
                    <a:tc>
                      <a:txBody>
                        <a:bodyPr/>
                        <a:lstStyle/>
                        <a:p>
                          <a:endParaRPr lang="en-US" sz="2000" dirty="0">
                            <a:latin typeface="Times New Roman" panose="02020603050405020304" pitchFamily="18" charset="0"/>
                            <a:cs typeface="Times New Roman" panose="02020603050405020304" pitchFamily="18" charset="0"/>
                          </a:endParaRPr>
                        </a:p>
                      </a:txBody>
                      <a:tcPr/>
                    </a:tc>
                    <a:tc>
                      <a:txBody>
                        <a:bodyPr/>
                        <a:lstStyle/>
                        <a:p>
                          <a:endParaRPr lang="en-US" sz="2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742762884"/>
                      </a:ext>
                    </a:extLst>
                  </a:tr>
                </a:tbl>
              </a:graphicData>
            </a:graphic>
          </p:graphicFrame>
        </mc:Choice>
        <mc:Fallback xmlns="">
          <p:graphicFrame>
            <p:nvGraphicFramePr>
              <p:cNvPr id="2" name="Table 2">
                <a:extLst>
                  <a:ext uri="{FF2B5EF4-FFF2-40B4-BE49-F238E27FC236}">
                    <a16:creationId xmlns:a16="http://schemas.microsoft.com/office/drawing/2014/main" id="{3131571F-2AE0-4CFC-88D0-9990380D7259}"/>
                  </a:ext>
                </a:extLst>
              </p:cNvPr>
              <p:cNvGraphicFramePr>
                <a:graphicFrameLocks noGrp="1"/>
              </p:cNvGraphicFramePr>
              <p:nvPr>
                <p:extLst>
                  <p:ext uri="{D42A27DB-BD31-4B8C-83A1-F6EECF244321}">
                    <p14:modId xmlns:p14="http://schemas.microsoft.com/office/powerpoint/2010/main" val="352871677"/>
                  </p:ext>
                </p:extLst>
              </p:nvPr>
            </p:nvGraphicFramePr>
            <p:xfrm>
              <a:off x="58738" y="3749040"/>
              <a:ext cx="9026523" cy="3108960"/>
            </p:xfrm>
            <a:graphic>
              <a:graphicData uri="http://schemas.openxmlformats.org/drawingml/2006/table">
                <a:tbl>
                  <a:tblPr firstRow="1" bandRow="1">
                    <a:tableStyleId>{8A107856-5554-42FB-B03E-39F5DBC370BA}</a:tableStyleId>
                  </a:tblPr>
                  <a:tblGrid>
                    <a:gridCol w="1160462">
                      <a:extLst>
                        <a:ext uri="{9D8B030D-6E8A-4147-A177-3AD203B41FA5}">
                          <a16:colId xmlns:a16="http://schemas.microsoft.com/office/drawing/2014/main" val="3135838607"/>
                        </a:ext>
                      </a:extLst>
                    </a:gridCol>
                    <a:gridCol w="1125522">
                      <a:extLst>
                        <a:ext uri="{9D8B030D-6E8A-4147-A177-3AD203B41FA5}">
                          <a16:colId xmlns:a16="http://schemas.microsoft.com/office/drawing/2014/main" val="1479407886"/>
                        </a:ext>
                      </a:extLst>
                    </a:gridCol>
                    <a:gridCol w="855678">
                      <a:extLst>
                        <a:ext uri="{9D8B030D-6E8A-4147-A177-3AD203B41FA5}">
                          <a16:colId xmlns:a16="http://schemas.microsoft.com/office/drawing/2014/main" val="3690142765"/>
                        </a:ext>
                      </a:extLst>
                    </a:gridCol>
                    <a:gridCol w="735235">
                      <a:extLst>
                        <a:ext uri="{9D8B030D-6E8A-4147-A177-3AD203B41FA5}">
                          <a16:colId xmlns:a16="http://schemas.microsoft.com/office/drawing/2014/main" val="606060756"/>
                        </a:ext>
                      </a:extLst>
                    </a:gridCol>
                    <a:gridCol w="871571">
                      <a:extLst>
                        <a:ext uri="{9D8B030D-6E8A-4147-A177-3AD203B41FA5}">
                          <a16:colId xmlns:a16="http://schemas.microsoft.com/office/drawing/2014/main" val="820572703"/>
                        </a:ext>
                      </a:extLst>
                    </a:gridCol>
                    <a:gridCol w="878433">
                      <a:extLst>
                        <a:ext uri="{9D8B030D-6E8A-4147-A177-3AD203B41FA5}">
                          <a16:colId xmlns:a16="http://schemas.microsoft.com/office/drawing/2014/main" val="2909354264"/>
                        </a:ext>
                      </a:extLst>
                    </a:gridCol>
                    <a:gridCol w="954548">
                      <a:extLst>
                        <a:ext uri="{9D8B030D-6E8A-4147-A177-3AD203B41FA5}">
                          <a16:colId xmlns:a16="http://schemas.microsoft.com/office/drawing/2014/main" val="582608992"/>
                        </a:ext>
                      </a:extLst>
                    </a:gridCol>
                    <a:gridCol w="875002">
                      <a:extLst>
                        <a:ext uri="{9D8B030D-6E8A-4147-A177-3AD203B41FA5}">
                          <a16:colId xmlns:a16="http://schemas.microsoft.com/office/drawing/2014/main" val="2632344367"/>
                        </a:ext>
                      </a:extLst>
                    </a:gridCol>
                    <a:gridCol w="1570072">
                      <a:extLst>
                        <a:ext uri="{9D8B030D-6E8A-4147-A177-3AD203B41FA5}">
                          <a16:colId xmlns:a16="http://schemas.microsoft.com/office/drawing/2014/main" val="2041719955"/>
                        </a:ext>
                      </a:extLst>
                    </a:gridCol>
                  </a:tblGrid>
                  <a:tr h="701040">
                    <a:tc rowSpan="2">
                      <a:txBody>
                        <a:bodyPr/>
                        <a:lstStyle/>
                        <a:p>
                          <a:pPr algn="ctr"/>
                          <a:r>
                            <a:rPr lang="vi-VN" sz="2000" dirty="0"/>
                            <a:t>Vật cần đo</a:t>
                          </a:r>
                          <a:endParaRPr lang="en-US" sz="2000" b="0" dirty="0">
                            <a:latin typeface="Times New Roman" panose="02020603050405020304" pitchFamily="18" charset="0"/>
                            <a:cs typeface="Times New Roman" panose="02020603050405020304" pitchFamily="18" charset="0"/>
                          </a:endParaRPr>
                        </a:p>
                      </a:txBody>
                      <a:tcPr/>
                    </a:tc>
                    <a:tc rowSpan="2">
                      <a:txBody>
                        <a:bodyPr/>
                        <a:lstStyle/>
                        <a:p>
                          <a:pPr algn="ctr"/>
                          <a:r>
                            <a:rPr lang="vi-VN" sz="2000" dirty="0"/>
                            <a:t>Khối lượng ước lượng </a:t>
                          </a:r>
                        </a:p>
                        <a:p>
                          <a:pPr algn="ctr"/>
                          <a:r>
                            <a:rPr lang="vi-VN" sz="2000" dirty="0"/>
                            <a:t>(g)</a:t>
                          </a:r>
                          <a:endParaRPr lang="en-US" sz="2000" b="0" dirty="0">
                            <a:latin typeface="Times New Roman" panose="02020603050405020304" pitchFamily="18" charset="0"/>
                            <a:cs typeface="Times New Roman" panose="02020603050405020304" pitchFamily="18" charset="0"/>
                          </a:endParaRPr>
                        </a:p>
                      </a:txBody>
                      <a:tcPr/>
                    </a:tc>
                    <a:tc gridSpan="3">
                      <a:txBody>
                        <a:bodyPr/>
                        <a:lstStyle/>
                        <a:p>
                          <a:pPr algn="ctr"/>
                          <a:r>
                            <a:rPr lang="vi-VN" sz="2000" dirty="0"/>
                            <a:t>Chọn dụng cụ đo </a:t>
                          </a:r>
                          <a:r>
                            <a:rPr lang="vi-VN" sz="2000" dirty="0" smtClean="0"/>
                            <a:t>khối</a:t>
                          </a:r>
                          <a:r>
                            <a:rPr lang="vi-VN" sz="2000" baseline="0" dirty="0" smtClean="0"/>
                            <a:t> lượng</a:t>
                          </a:r>
                          <a:endParaRPr lang="en-US" sz="2000" b="0" dirty="0">
                            <a:latin typeface="Times New Roman" panose="02020603050405020304" pitchFamily="18" charset="0"/>
                            <a:cs typeface="Times New Roman" panose="02020603050405020304" pitchFamily="18" charset="0"/>
                          </a:endParaRPr>
                        </a:p>
                      </a:txBody>
                      <a:tcPr/>
                    </a:tc>
                    <a:tc hMerge="1">
                      <a:txBody>
                        <a:bodyPr/>
                        <a:lstStyle/>
                        <a:p>
                          <a:endParaRPr lang="en-US" dirty="0"/>
                        </a:p>
                      </a:txBody>
                      <a:tcPr/>
                    </a:tc>
                    <a:tc hMerge="1">
                      <a:txBody>
                        <a:bodyPr/>
                        <a:lstStyle/>
                        <a:p>
                          <a:endParaRPr lang="en-US" dirty="0"/>
                        </a:p>
                      </a:txBody>
                      <a:tcPr/>
                    </a:tc>
                    <a:tc gridSpan="4">
                      <a:txBody>
                        <a:bodyPr/>
                        <a:lstStyle/>
                        <a:p>
                          <a:pPr algn="ctr"/>
                          <a:r>
                            <a:rPr lang="vi-VN" sz="2000" dirty="0"/>
                            <a:t>Kết quả đo </a:t>
                          </a:r>
                          <a:r>
                            <a:rPr lang="vi-VN" sz="2000" dirty="0" smtClean="0"/>
                            <a:t>(g)</a:t>
                          </a:r>
                          <a:endParaRPr lang="en-US" sz="2000" b="0" dirty="0">
                            <a:latin typeface="Times New Roman" panose="02020603050405020304" pitchFamily="18" charset="0"/>
                            <a:cs typeface="Times New Roman" panose="02020603050405020304" pitchFamily="18" charset="0"/>
                          </a:endParaRP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621175596"/>
                      </a:ext>
                    </a:extLst>
                  </a:tr>
                  <a:tr h="1005840">
                    <a:tc vMerge="1">
                      <a:txBody>
                        <a:bodyPr/>
                        <a:lstStyle/>
                        <a:p>
                          <a:endParaRPr lang="en-US" sz="2400" dirty="0">
                            <a:latin typeface="Times New Roman" panose="02020603050405020304" pitchFamily="18" charset="0"/>
                            <a:cs typeface="Times New Roman" panose="02020603050405020304" pitchFamily="18" charset="0"/>
                          </a:endParaRPr>
                        </a:p>
                      </a:txBody>
                      <a:tcPr/>
                    </a:tc>
                    <a:tc vMerge="1">
                      <a:txBody>
                        <a:bodyPr/>
                        <a:lstStyle/>
                        <a:p>
                          <a:endParaRPr lang="en-US" sz="2400" dirty="0"/>
                        </a:p>
                      </a:txBody>
                      <a:tcPr/>
                    </a:tc>
                    <a:tc>
                      <a:txBody>
                        <a:bodyPr/>
                        <a:lstStyle/>
                        <a:p>
                          <a:r>
                            <a:rPr lang="vi-VN" sz="2000" dirty="0"/>
                            <a:t>Tên dụng cụ</a:t>
                          </a:r>
                          <a:endParaRPr lang="en-US" sz="2000" dirty="0">
                            <a:latin typeface="Times New Roman" panose="02020603050405020304" pitchFamily="18" charset="0"/>
                            <a:cs typeface="Times New Roman" panose="02020603050405020304" pitchFamily="18" charset="0"/>
                          </a:endParaRPr>
                        </a:p>
                      </a:txBody>
                      <a:tcPr/>
                    </a:tc>
                    <a:tc>
                      <a:txBody>
                        <a:bodyPr/>
                        <a:lstStyle/>
                        <a:p>
                          <a:r>
                            <a:rPr lang="vi-VN" sz="1800" dirty="0"/>
                            <a:t>GHĐ</a:t>
                          </a:r>
                          <a:endParaRPr lang="en-US" sz="1800" dirty="0">
                            <a:latin typeface="Times New Roman" panose="02020603050405020304" pitchFamily="18" charset="0"/>
                            <a:cs typeface="Times New Roman" panose="02020603050405020304" pitchFamily="18" charset="0"/>
                          </a:endParaRPr>
                        </a:p>
                      </a:txBody>
                      <a:tcPr/>
                    </a:tc>
                    <a:tc>
                      <a:txBody>
                        <a:bodyPr/>
                        <a:lstStyle/>
                        <a:p>
                          <a:r>
                            <a:rPr lang="vi-VN" sz="1800" dirty="0"/>
                            <a:t>ĐCNN</a:t>
                          </a:r>
                          <a:endParaRPr lang="en-US" sz="1800" dirty="0">
                            <a:latin typeface="Times New Roman" panose="02020603050405020304" pitchFamily="18" charset="0"/>
                            <a:cs typeface="Times New Roman" panose="02020603050405020304" pitchFamily="18" charset="0"/>
                          </a:endParaRPr>
                        </a:p>
                      </a:txBody>
                      <a:tcPr/>
                    </a:tc>
                    <a:tc>
                      <a:txBody>
                        <a:bodyPr/>
                        <a:lstStyle/>
                        <a:p>
                          <a:endParaRPr lang="vi-VN"/>
                        </a:p>
                      </a:txBody>
                      <a:tcPr>
                        <a:blipFill>
                          <a:blip r:embed="rId2"/>
                          <a:stretch>
                            <a:fillRect l="-542361" t="-72727" r="-388889" b="-150303"/>
                          </a:stretch>
                        </a:blipFill>
                      </a:tcPr>
                    </a:tc>
                    <a:tc>
                      <a:txBody>
                        <a:bodyPr/>
                        <a:lstStyle/>
                        <a:p>
                          <a:endParaRPr lang="vi-VN"/>
                        </a:p>
                      </a:txBody>
                      <a:tcPr>
                        <a:blipFill>
                          <a:blip r:embed="rId2"/>
                          <a:stretch>
                            <a:fillRect l="-589172" t="-72727" r="-256688" b="-150303"/>
                          </a:stretch>
                        </a:blipFill>
                      </a:tcPr>
                    </a:tc>
                    <a:tc>
                      <a:txBody>
                        <a:bodyPr/>
                        <a:lstStyle/>
                        <a:p>
                          <a:endParaRPr lang="vi-VN"/>
                        </a:p>
                      </a:txBody>
                      <a:tcPr>
                        <a:blipFill>
                          <a:blip r:embed="rId2"/>
                          <a:stretch>
                            <a:fillRect l="-756643" t="-72727" r="-181818" b="-150303"/>
                          </a:stretch>
                        </a:blipFill>
                      </a:tcPr>
                    </a:tc>
                    <a:tc>
                      <a:txBody>
                        <a:bodyPr/>
                        <a:lstStyle/>
                        <a:p>
                          <a:endParaRPr lang="vi-VN"/>
                        </a:p>
                      </a:txBody>
                      <a:tcPr>
                        <a:blipFill>
                          <a:blip r:embed="rId2"/>
                          <a:stretch>
                            <a:fillRect l="-474806" t="-72727" r="-775" b="-150303"/>
                          </a:stretch>
                        </a:blipFill>
                      </a:tcPr>
                    </a:tc>
                    <a:extLst>
                      <a:ext uri="{0D108BD9-81ED-4DB2-BD59-A6C34878D82A}">
                        <a16:rowId xmlns:a16="http://schemas.microsoft.com/office/drawing/2014/main" val="2377728801"/>
                      </a:ext>
                    </a:extLst>
                  </a:tr>
                  <a:tr h="701040">
                    <a:tc>
                      <a:txBody>
                        <a:bodyPr/>
                        <a:lstStyle/>
                        <a:p>
                          <a:r>
                            <a:rPr lang="vi-VN" sz="2000" dirty="0"/>
                            <a:t>Viên bi sắt</a:t>
                          </a:r>
                          <a:endParaRPr lang="en-US" sz="2000" dirty="0">
                            <a:latin typeface="Times New Roman" panose="02020603050405020304" pitchFamily="18" charset="0"/>
                            <a:cs typeface="Times New Roman" panose="02020603050405020304" pitchFamily="18" charset="0"/>
                          </a:endParaRPr>
                        </a:p>
                      </a:txBody>
                      <a:tcPr/>
                    </a:tc>
                    <a:tc>
                      <a:txBody>
                        <a:bodyPr/>
                        <a:lstStyle/>
                        <a:p>
                          <a:endParaRPr lang="en-US" sz="2000" dirty="0">
                            <a:latin typeface="Times New Roman" panose="02020603050405020304" pitchFamily="18" charset="0"/>
                            <a:cs typeface="Times New Roman" panose="02020603050405020304" pitchFamily="18" charset="0"/>
                          </a:endParaRPr>
                        </a:p>
                      </a:txBody>
                      <a:tcPr/>
                    </a:tc>
                    <a:tc>
                      <a:txBody>
                        <a:bodyPr/>
                        <a:lstStyle/>
                        <a:p>
                          <a:endParaRPr lang="en-US" sz="2000" dirty="0">
                            <a:latin typeface="Times New Roman" panose="02020603050405020304" pitchFamily="18" charset="0"/>
                            <a:cs typeface="Times New Roman" panose="02020603050405020304" pitchFamily="18" charset="0"/>
                          </a:endParaRPr>
                        </a:p>
                      </a:txBody>
                      <a:tcPr/>
                    </a:tc>
                    <a:tc>
                      <a:txBody>
                        <a:bodyPr/>
                        <a:lstStyle/>
                        <a:p>
                          <a:endParaRPr lang="en-US" sz="2000" dirty="0">
                            <a:latin typeface="Times New Roman" panose="02020603050405020304" pitchFamily="18" charset="0"/>
                            <a:cs typeface="Times New Roman" panose="02020603050405020304" pitchFamily="18" charset="0"/>
                          </a:endParaRPr>
                        </a:p>
                      </a:txBody>
                      <a:tcPr/>
                    </a:tc>
                    <a:tc>
                      <a:txBody>
                        <a:bodyPr/>
                        <a:lstStyle/>
                        <a:p>
                          <a:endParaRPr lang="en-US" sz="2000" dirty="0">
                            <a:latin typeface="Times New Roman" panose="02020603050405020304" pitchFamily="18" charset="0"/>
                            <a:cs typeface="Times New Roman" panose="02020603050405020304" pitchFamily="18" charset="0"/>
                          </a:endParaRPr>
                        </a:p>
                      </a:txBody>
                      <a:tcPr/>
                    </a:tc>
                    <a:tc>
                      <a:txBody>
                        <a:bodyPr/>
                        <a:lstStyle/>
                        <a:p>
                          <a:endParaRPr lang="en-US" sz="2000" dirty="0">
                            <a:latin typeface="Times New Roman" panose="02020603050405020304" pitchFamily="18" charset="0"/>
                            <a:cs typeface="Times New Roman" panose="02020603050405020304" pitchFamily="18" charset="0"/>
                          </a:endParaRPr>
                        </a:p>
                      </a:txBody>
                      <a:tcPr/>
                    </a:tc>
                    <a:tc>
                      <a:txBody>
                        <a:bodyPr/>
                        <a:lstStyle/>
                        <a:p>
                          <a:endParaRPr lang="en-US" sz="2000" dirty="0">
                            <a:latin typeface="Times New Roman" panose="02020603050405020304" pitchFamily="18" charset="0"/>
                            <a:cs typeface="Times New Roman" panose="02020603050405020304" pitchFamily="18" charset="0"/>
                          </a:endParaRPr>
                        </a:p>
                      </a:txBody>
                      <a:tcPr/>
                    </a:tc>
                    <a:tc>
                      <a:txBody>
                        <a:bodyPr/>
                        <a:lstStyle/>
                        <a:p>
                          <a:endParaRPr lang="en-US" sz="2000" dirty="0">
                            <a:latin typeface="Times New Roman" panose="02020603050405020304" pitchFamily="18" charset="0"/>
                            <a:cs typeface="Times New Roman" panose="02020603050405020304" pitchFamily="18" charset="0"/>
                          </a:endParaRPr>
                        </a:p>
                      </a:txBody>
                      <a:tcPr/>
                    </a:tc>
                    <a:tc>
                      <a:txBody>
                        <a:bodyPr/>
                        <a:lstStyle/>
                        <a:p>
                          <a:endParaRPr lang="en-US" sz="2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718474158"/>
                      </a:ext>
                    </a:extLst>
                  </a:tr>
                  <a:tr h="701040">
                    <a:tc>
                      <a:txBody>
                        <a:bodyPr/>
                        <a:lstStyle/>
                        <a:p>
                          <a:r>
                            <a:rPr lang="vi-VN" sz="2000" dirty="0"/>
                            <a:t>Cặp sách</a:t>
                          </a:r>
                          <a:endParaRPr lang="en-US" sz="2000" dirty="0">
                            <a:latin typeface="Times New Roman" panose="02020603050405020304" pitchFamily="18" charset="0"/>
                            <a:cs typeface="Times New Roman" panose="02020603050405020304" pitchFamily="18" charset="0"/>
                          </a:endParaRPr>
                        </a:p>
                      </a:txBody>
                      <a:tcPr/>
                    </a:tc>
                    <a:tc>
                      <a:txBody>
                        <a:bodyPr/>
                        <a:lstStyle/>
                        <a:p>
                          <a:endParaRPr lang="en-US" sz="2000" dirty="0">
                            <a:latin typeface="Times New Roman" panose="02020603050405020304" pitchFamily="18" charset="0"/>
                            <a:cs typeface="Times New Roman" panose="02020603050405020304" pitchFamily="18" charset="0"/>
                          </a:endParaRPr>
                        </a:p>
                      </a:txBody>
                      <a:tcPr/>
                    </a:tc>
                    <a:tc>
                      <a:txBody>
                        <a:bodyPr/>
                        <a:lstStyle/>
                        <a:p>
                          <a:endParaRPr lang="en-US" sz="2000" dirty="0">
                            <a:latin typeface="Times New Roman" panose="02020603050405020304" pitchFamily="18" charset="0"/>
                            <a:cs typeface="Times New Roman" panose="02020603050405020304" pitchFamily="18" charset="0"/>
                          </a:endParaRPr>
                        </a:p>
                      </a:txBody>
                      <a:tcPr/>
                    </a:tc>
                    <a:tc>
                      <a:txBody>
                        <a:bodyPr/>
                        <a:lstStyle/>
                        <a:p>
                          <a:endParaRPr lang="en-US" sz="2000" dirty="0">
                            <a:latin typeface="Times New Roman" panose="02020603050405020304" pitchFamily="18" charset="0"/>
                            <a:cs typeface="Times New Roman" panose="02020603050405020304" pitchFamily="18" charset="0"/>
                          </a:endParaRPr>
                        </a:p>
                      </a:txBody>
                      <a:tcPr/>
                    </a:tc>
                    <a:tc>
                      <a:txBody>
                        <a:bodyPr/>
                        <a:lstStyle/>
                        <a:p>
                          <a:endParaRPr lang="en-US" sz="2000" dirty="0">
                            <a:latin typeface="Times New Roman" panose="02020603050405020304" pitchFamily="18" charset="0"/>
                            <a:cs typeface="Times New Roman" panose="02020603050405020304" pitchFamily="18" charset="0"/>
                          </a:endParaRPr>
                        </a:p>
                      </a:txBody>
                      <a:tcPr/>
                    </a:tc>
                    <a:tc>
                      <a:txBody>
                        <a:bodyPr/>
                        <a:lstStyle/>
                        <a:p>
                          <a:endParaRPr lang="en-US" sz="2000" dirty="0">
                            <a:latin typeface="Times New Roman" panose="02020603050405020304" pitchFamily="18" charset="0"/>
                            <a:cs typeface="Times New Roman" panose="02020603050405020304" pitchFamily="18" charset="0"/>
                          </a:endParaRPr>
                        </a:p>
                      </a:txBody>
                      <a:tcPr/>
                    </a:tc>
                    <a:tc>
                      <a:txBody>
                        <a:bodyPr/>
                        <a:lstStyle/>
                        <a:p>
                          <a:endParaRPr lang="en-US" sz="2000" dirty="0">
                            <a:latin typeface="Times New Roman" panose="02020603050405020304" pitchFamily="18" charset="0"/>
                            <a:cs typeface="Times New Roman" panose="02020603050405020304" pitchFamily="18" charset="0"/>
                          </a:endParaRPr>
                        </a:p>
                      </a:txBody>
                      <a:tcPr/>
                    </a:tc>
                    <a:tc>
                      <a:txBody>
                        <a:bodyPr/>
                        <a:lstStyle/>
                        <a:p>
                          <a:endParaRPr lang="en-US" sz="2000" dirty="0">
                            <a:latin typeface="Times New Roman" panose="02020603050405020304" pitchFamily="18" charset="0"/>
                            <a:cs typeface="Times New Roman" panose="02020603050405020304" pitchFamily="18" charset="0"/>
                          </a:endParaRPr>
                        </a:p>
                      </a:txBody>
                      <a:tcPr/>
                    </a:tc>
                    <a:tc>
                      <a:txBody>
                        <a:bodyPr/>
                        <a:lstStyle/>
                        <a:p>
                          <a:endParaRPr lang="en-US" sz="2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742762884"/>
                      </a:ext>
                    </a:extLst>
                  </a:tr>
                </a:tbl>
              </a:graphicData>
            </a:graphic>
          </p:graphicFrame>
        </mc:Fallback>
      </mc:AlternateContent>
      <p:sp>
        <p:nvSpPr>
          <p:cNvPr id="14" name="Text Box 4">
            <a:extLst>
              <a:ext uri="{FF2B5EF4-FFF2-40B4-BE49-F238E27FC236}">
                <a16:creationId xmlns:a16="http://schemas.microsoft.com/office/drawing/2014/main" id="{74DD7C12-092F-44AC-85F1-86528CDC0B89}"/>
              </a:ext>
            </a:extLst>
          </p:cNvPr>
          <p:cNvSpPr txBox="1">
            <a:spLocks noChangeArrowheads="1"/>
          </p:cNvSpPr>
          <p:nvPr/>
        </p:nvSpPr>
        <p:spPr bwMode="auto">
          <a:xfrm>
            <a:off x="3773845" y="3348335"/>
            <a:ext cx="145723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vi-VN" sz="2400" b="1" dirty="0">
                <a:latin typeface="Times New Roman" panose="02020603050405020304" pitchFamily="18" charset="0"/>
                <a:cs typeface="Times New Roman" panose="02020603050405020304" pitchFamily="18" charset="0"/>
              </a:rPr>
              <a:t>Bảng 5.2 </a:t>
            </a:r>
            <a:endParaRPr lang="en-US" sz="2400" b="1" dirty="0">
              <a:latin typeface="Times New Roman" panose="02020603050405020304" pitchFamily="18" charset="0"/>
              <a:cs typeface="Times New Roman" panose="02020603050405020304" pitchFamily="18" charset="0"/>
            </a:endParaRPr>
          </a:p>
        </p:txBody>
      </p:sp>
      <p:sp>
        <p:nvSpPr>
          <p:cNvPr id="15" name="Rectangle 3">
            <a:extLst>
              <a:ext uri="{FF2B5EF4-FFF2-40B4-BE49-F238E27FC236}">
                <a16:creationId xmlns:a16="http://schemas.microsoft.com/office/drawing/2014/main" id="{8F967416-AFCD-4C4E-91CB-B5F9265AC364}"/>
              </a:ext>
            </a:extLst>
          </p:cNvPr>
          <p:cNvSpPr txBox="1">
            <a:spLocks noChangeArrowheads="1"/>
          </p:cNvSpPr>
          <p:nvPr/>
        </p:nvSpPr>
        <p:spPr>
          <a:xfrm>
            <a:off x="5297846" y="1698060"/>
            <a:ext cx="3846154" cy="1712948"/>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just" fontAlgn="auto">
              <a:lnSpc>
                <a:spcPct val="100000"/>
              </a:lnSpc>
              <a:spcAft>
                <a:spcPts val="0"/>
              </a:spcAft>
              <a:buFontTx/>
              <a:buNone/>
            </a:pPr>
            <a:r>
              <a:rPr lang="en-US" sz="2800" b="1" dirty="0">
                <a:latin typeface="Times New Roman" panose="02020603050405020304" pitchFamily="18" charset="0"/>
                <a:cs typeface="Times New Roman" panose="02020603050405020304" pitchFamily="18" charset="0"/>
              </a:rPr>
              <a:t>         </a:t>
            </a:r>
            <a:r>
              <a:rPr lang="vi-VN" sz="2800" b="1" dirty="0">
                <a:solidFill>
                  <a:srgbClr val="3333FF"/>
                </a:solidFill>
                <a:latin typeface="Times New Roman" panose="02020603050405020304" pitchFamily="18" charset="0"/>
                <a:cs typeface="Times New Roman" panose="02020603050405020304" pitchFamily="18" charset="0"/>
              </a:rPr>
              <a:t>Em hãy đo khối lượng của những viên bi sắt và cặp sách và hoàn thành bảng 5.2</a:t>
            </a:r>
            <a:endParaRPr lang="en-US" sz="2800" b="1" dirty="0">
              <a:solidFill>
                <a:srgbClr val="3333FF"/>
              </a:solidFill>
              <a:latin typeface="Times New Roman" panose="02020603050405020304" pitchFamily="18" charset="0"/>
              <a:cs typeface="Times New Roman" panose="02020603050405020304" pitchFamily="18" charset="0"/>
            </a:endParaRPr>
          </a:p>
        </p:txBody>
      </p:sp>
      <p:pic>
        <p:nvPicPr>
          <p:cNvPr id="16" name="Picture 45" descr="dau hoi">
            <a:hlinkClick r:id="rId3" action="ppaction://hlinksldjump"/>
            <a:extLst>
              <a:ext uri="{FF2B5EF4-FFF2-40B4-BE49-F238E27FC236}">
                <a16:creationId xmlns:a16="http://schemas.microsoft.com/office/drawing/2014/main" id="{87765745-6BC4-46F6-8474-CA4294F97D8E}"/>
              </a:ext>
            </a:extLst>
          </p:cNvPr>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10925" y="1638444"/>
            <a:ext cx="437475" cy="5696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7" name="Rectangle 2">
            <a:extLst>
              <a:ext uri="{FF2B5EF4-FFF2-40B4-BE49-F238E27FC236}">
                <a16:creationId xmlns:a16="http://schemas.microsoft.com/office/drawing/2014/main" id="{CC3EA526-EFE7-4F7F-8ADB-E618329B00EF}"/>
              </a:ext>
            </a:extLst>
          </p:cNvPr>
          <p:cNvSpPr txBox="1">
            <a:spLocks noChangeArrowheads="1"/>
          </p:cNvSpPr>
          <p:nvPr/>
        </p:nvSpPr>
        <p:spPr bwMode="auto">
          <a:xfrm>
            <a:off x="727344" y="838200"/>
            <a:ext cx="4503737"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vi-VN" sz="2800" b="1" dirty="0">
                <a:solidFill>
                  <a:srgbClr val="FF0000"/>
                </a:solidFill>
                <a:latin typeface="Times New Roman" panose="02020603050405020304" pitchFamily="18" charset="0"/>
                <a:cs typeface="Times New Roman" panose="02020603050405020304" pitchFamily="18" charset="0"/>
              </a:rPr>
              <a:t>2</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Thực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hành</a:t>
            </a:r>
            <a:r>
              <a:rPr lang="en-US" sz="2800" b="1" dirty="0">
                <a:solidFill>
                  <a:srgbClr val="FF0000"/>
                </a:solidFill>
                <a:latin typeface="Times New Roman" panose="02020603050405020304" pitchFamily="18" charset="0"/>
                <a:cs typeface="Times New Roman" panose="02020603050405020304" pitchFamily="18" charset="0"/>
              </a:rPr>
              <a:t> </a:t>
            </a:r>
            <a:r>
              <a:rPr lang="vi-VN" sz="2800" b="1" dirty="0">
                <a:solidFill>
                  <a:srgbClr val="FF0000"/>
                </a:solidFill>
                <a:latin typeface="Times New Roman" panose="02020603050405020304" pitchFamily="18" charset="0"/>
                <a:cs typeface="Times New Roman" panose="02020603050405020304" pitchFamily="18" charset="0"/>
              </a:rPr>
              <a:t>đ</a:t>
            </a:r>
            <a:r>
              <a:rPr lang="en-US" sz="2800" b="1" dirty="0">
                <a:solidFill>
                  <a:srgbClr val="FF0000"/>
                </a:solidFill>
                <a:latin typeface="Times New Roman" panose="02020603050405020304" pitchFamily="18" charset="0"/>
                <a:cs typeface="Times New Roman" panose="02020603050405020304" pitchFamily="18" charset="0"/>
              </a:rPr>
              <a:t>o </a:t>
            </a:r>
            <a:r>
              <a:rPr lang="vi-VN" sz="2800" b="1" dirty="0">
                <a:solidFill>
                  <a:srgbClr val="FF0000"/>
                </a:solidFill>
                <a:latin typeface="Times New Roman" panose="02020603050405020304" pitchFamily="18" charset="0"/>
                <a:cs typeface="Times New Roman" panose="02020603050405020304" pitchFamily="18" charset="0"/>
              </a:rPr>
              <a:t>khối lượng</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19" name="Text Box 10">
            <a:extLst>
              <a:ext uri="{FF2B5EF4-FFF2-40B4-BE49-F238E27FC236}">
                <a16:creationId xmlns:a16="http://schemas.microsoft.com/office/drawing/2014/main" id="{CA7AC52B-BB39-4FA9-AE92-ED6AF34D01D6}"/>
              </a:ext>
            </a:extLst>
          </p:cNvPr>
          <p:cNvSpPr txBox="1">
            <a:spLocks noChangeArrowheads="1"/>
          </p:cNvSpPr>
          <p:nvPr/>
        </p:nvSpPr>
        <p:spPr bwMode="auto">
          <a:xfrm>
            <a:off x="7467600" y="381000"/>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US" sz="2400" b="1">
              <a:solidFill>
                <a:srgbClr val="990000"/>
              </a:solidFill>
              <a:latin typeface="Times New Roman" panose="02020603050405020304" pitchFamily="18" charset="0"/>
              <a:cs typeface="Times New Roman" panose="02020603050405020304" pitchFamily="18" charset="0"/>
            </a:endParaRPr>
          </a:p>
        </p:txBody>
      </p:sp>
      <p:sp>
        <p:nvSpPr>
          <p:cNvPr id="22" name="Text Box 10">
            <a:extLst>
              <a:ext uri="{FF2B5EF4-FFF2-40B4-BE49-F238E27FC236}">
                <a16:creationId xmlns:a16="http://schemas.microsoft.com/office/drawing/2014/main" id="{A9355258-D50B-4ECF-8AB6-2A0E6EDD4A14}"/>
              </a:ext>
            </a:extLst>
          </p:cNvPr>
          <p:cNvSpPr txBox="1">
            <a:spLocks noChangeArrowheads="1"/>
          </p:cNvSpPr>
          <p:nvPr/>
        </p:nvSpPr>
        <p:spPr bwMode="auto">
          <a:xfrm>
            <a:off x="7467600" y="381000"/>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US" sz="2400" b="1">
              <a:solidFill>
                <a:srgbClr val="99000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5" name="Text Box 4">
                <a:extLst>
                  <a:ext uri="{FF2B5EF4-FFF2-40B4-BE49-F238E27FC236}">
                    <a16:creationId xmlns:a16="http://schemas.microsoft.com/office/drawing/2014/main" id="{68E77B23-9B68-451F-8CCB-2BF374F50E2C}"/>
                  </a:ext>
                </a:extLst>
              </p:cNvPr>
              <p:cNvSpPr txBox="1">
                <a:spLocks noChangeArrowheads="1"/>
              </p:cNvSpPr>
              <p:nvPr/>
            </p:nvSpPr>
            <p:spPr bwMode="auto">
              <a:xfrm>
                <a:off x="785380" y="2000071"/>
                <a:ext cx="8358620" cy="830997"/>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vi-VN" sz="2400" b="1" dirty="0" smtClean="0">
                    <a:solidFill>
                      <a:srgbClr val="7030A0"/>
                    </a:solidFill>
                    <a:latin typeface="Times New Roman" panose="02020603050405020304" pitchFamily="18" charset="0"/>
                    <a:cs typeface="Times New Roman" panose="02020603050405020304" pitchFamily="18" charset="0"/>
                  </a:rPr>
                  <a:t>m là khối lượng trung bình, </a:t>
                </a:r>
                <a14:m>
                  <m:oMath xmlns:m="http://schemas.openxmlformats.org/officeDocument/2006/math">
                    <m:sSub>
                      <m:sSubPr>
                        <m:ctrlPr>
                          <a:rPr lang="en-US" sz="2400" i="1">
                            <a:latin typeface="Cambria Math" panose="02040503050406030204" pitchFamily="18" charset="0"/>
                          </a:rPr>
                        </m:ctrlPr>
                      </m:sSubPr>
                      <m:e>
                        <m:r>
                          <a:rPr lang="vi-VN" sz="2400" i="1">
                            <a:latin typeface="Cambria Math" panose="02040503050406030204" pitchFamily="18" charset="0"/>
                          </a:rPr>
                          <m:t>𝑚</m:t>
                        </m:r>
                      </m:e>
                      <m:sub>
                        <m:r>
                          <a:rPr lang="vi-VN" sz="2400" i="1">
                            <a:latin typeface="Cambria Math" panose="02040503050406030204" pitchFamily="18" charset="0"/>
                          </a:rPr>
                          <m:t>1</m:t>
                        </m:r>
                      </m:sub>
                    </m:sSub>
                    <m:r>
                      <a:rPr lang="vi-VN" sz="2400" b="0" i="0" smtClean="0">
                        <a:latin typeface="Cambria Math" panose="02040503050406030204" pitchFamily="18" charset="0"/>
                      </a:rPr>
                      <m:t>,</m:t>
                    </m:r>
                  </m:oMath>
                </a14:m>
                <a:r>
                  <a:rPr lang="vi-VN" sz="2400" b="1" dirty="0">
                    <a:solidFill>
                      <a:srgbClr val="7030A0"/>
                    </a:solidFill>
                    <a:latin typeface="Times New Roman" panose="02020603050405020304" pitchFamily="18" charset="0"/>
                    <a:cs typeface="Times New Roman" panose="02020603050405020304" pitchFamily="18" charset="0"/>
                  </a:rPr>
                  <a:t> </a:t>
                </a:r>
                <a14:m>
                  <m:oMath xmlns:m="http://schemas.openxmlformats.org/officeDocument/2006/math">
                    <m:sSub>
                      <m:sSubPr>
                        <m:ctrlPr>
                          <a:rPr lang="en-US" sz="2400" i="1">
                            <a:latin typeface="Cambria Math" panose="02040503050406030204" pitchFamily="18" charset="0"/>
                          </a:rPr>
                        </m:ctrlPr>
                      </m:sSubPr>
                      <m:e>
                        <m:r>
                          <a:rPr lang="vi-VN" sz="2400" i="1">
                            <a:latin typeface="Cambria Math" panose="02040503050406030204" pitchFamily="18" charset="0"/>
                          </a:rPr>
                          <m:t>𝑚</m:t>
                        </m:r>
                      </m:e>
                      <m:sub>
                        <m:r>
                          <a:rPr lang="vi-VN" sz="2400" b="0" i="1" smtClean="0">
                            <a:latin typeface="Cambria Math" panose="02040503050406030204" pitchFamily="18" charset="0"/>
                          </a:rPr>
                          <m:t>2</m:t>
                        </m:r>
                      </m:sub>
                    </m:sSub>
                    <m:r>
                      <a:rPr lang="vi-VN" sz="2400" b="0" i="0" smtClean="0">
                        <a:latin typeface="Cambria Math" panose="02040503050406030204" pitchFamily="18" charset="0"/>
                      </a:rPr>
                      <m:t>,</m:t>
                    </m:r>
                  </m:oMath>
                </a14:m>
                <a:r>
                  <a:rPr lang="vi-VN" sz="2400" b="1" dirty="0">
                    <a:solidFill>
                      <a:srgbClr val="7030A0"/>
                    </a:solidFill>
                    <a:latin typeface="Times New Roman" panose="02020603050405020304" pitchFamily="18" charset="0"/>
                    <a:cs typeface="Times New Roman" panose="02020603050405020304" pitchFamily="18" charset="0"/>
                  </a:rPr>
                  <a:t> </a:t>
                </a:r>
                <a14:m>
                  <m:oMath xmlns:m="http://schemas.openxmlformats.org/officeDocument/2006/math">
                    <m:sSub>
                      <m:sSubPr>
                        <m:ctrlPr>
                          <a:rPr lang="en-US" sz="2400" i="1">
                            <a:latin typeface="Cambria Math" panose="02040503050406030204" pitchFamily="18" charset="0"/>
                          </a:rPr>
                        </m:ctrlPr>
                      </m:sSubPr>
                      <m:e>
                        <m:r>
                          <a:rPr lang="vi-VN" sz="2400" i="1">
                            <a:latin typeface="Cambria Math" panose="02040503050406030204" pitchFamily="18" charset="0"/>
                          </a:rPr>
                          <m:t>𝑚</m:t>
                        </m:r>
                      </m:e>
                      <m:sub>
                        <m:r>
                          <a:rPr lang="vi-VN" sz="2400" b="0" i="1" smtClean="0">
                            <a:latin typeface="Cambria Math" panose="02040503050406030204" pitchFamily="18" charset="0"/>
                          </a:rPr>
                          <m:t>3</m:t>
                        </m:r>
                      </m:sub>
                    </m:sSub>
                  </m:oMath>
                </a14:m>
                <a:r>
                  <a:rPr lang="vi-VN" sz="2400" b="1" dirty="0">
                    <a:solidFill>
                      <a:srgbClr val="7030A0"/>
                    </a:solidFill>
                    <a:latin typeface="Times New Roman" panose="02020603050405020304" pitchFamily="18" charset="0"/>
                    <a:cs typeface="Times New Roman" panose="02020603050405020304" pitchFamily="18" charset="0"/>
                  </a:rPr>
                  <a:t> khối lượng của vật trong các lần đo.</a:t>
                </a:r>
              </a:p>
            </p:txBody>
          </p:sp>
        </mc:Choice>
        <mc:Fallback xmlns="">
          <p:sp>
            <p:nvSpPr>
              <p:cNvPr id="25" name="Text Box 4">
                <a:extLst>
                  <a:ext uri="{FF2B5EF4-FFF2-40B4-BE49-F238E27FC236}">
                    <a16:creationId xmlns:a16="http://schemas.microsoft.com/office/drawing/2014/main" id="{68E77B23-9B68-451F-8CCB-2BF374F50E2C}"/>
                  </a:ext>
                </a:extLst>
              </p:cNvPr>
              <p:cNvSpPr txBox="1">
                <a:spLocks noRot="1" noChangeAspect="1" noMove="1" noResize="1" noEditPoints="1" noAdjustHandles="1" noChangeArrowheads="1" noChangeShapeType="1" noTextEdit="1"/>
              </p:cNvSpPr>
              <p:nvPr/>
            </p:nvSpPr>
            <p:spPr bwMode="auto">
              <a:xfrm>
                <a:off x="785380" y="2000071"/>
                <a:ext cx="8358620" cy="830997"/>
              </a:xfrm>
              <a:prstGeom prst="rect">
                <a:avLst/>
              </a:prstGeom>
              <a:blipFill>
                <a:blip r:embed="rId5"/>
                <a:stretch>
                  <a:fillRect l="-1167" t="-5882" r="-1094" b="-16176"/>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vi-VN">
                    <a:noFill/>
                  </a:rPr>
                  <a:t> </a:t>
                </a:r>
              </a:p>
            </p:txBody>
          </p:sp>
        </mc:Fallback>
      </mc:AlternateContent>
      <p:sp>
        <p:nvSpPr>
          <p:cNvPr id="26" name="Rectangle 2">
            <a:extLst>
              <a:ext uri="{FF2B5EF4-FFF2-40B4-BE49-F238E27FC236}">
                <a16:creationId xmlns:a16="http://schemas.microsoft.com/office/drawing/2014/main" id="{23B6C3CA-9FD4-4F01-A221-7BF12842EBC3}"/>
              </a:ext>
            </a:extLst>
          </p:cNvPr>
          <p:cNvSpPr>
            <a:spLocks noGrp="1" noChangeArrowheads="1"/>
          </p:cNvSpPr>
          <p:nvPr>
            <p:ph type="title"/>
          </p:nvPr>
        </p:nvSpPr>
        <p:spPr>
          <a:xfrm>
            <a:off x="1219200" y="247650"/>
            <a:ext cx="6781800" cy="533400"/>
          </a:xfrm>
        </p:spPr>
        <p:txBody>
          <a:bodyPr>
            <a:normAutofit/>
          </a:bodyPr>
          <a:lstStyle/>
          <a:p>
            <a:pPr algn="ctr" eaLnBrk="1" hangingPunct="1"/>
            <a:r>
              <a:rPr lang="en-US" sz="2800" b="1" dirty="0" err="1">
                <a:solidFill>
                  <a:srgbClr val="FF0000"/>
                </a:solidFill>
                <a:latin typeface="Times New Roman" panose="02020603050405020304" pitchFamily="18" charset="0"/>
                <a:cs typeface="Times New Roman" panose="02020603050405020304" pitchFamily="18" charset="0"/>
              </a:rPr>
              <a:t>Bài</a:t>
            </a:r>
            <a:r>
              <a:rPr lang="en-US" sz="2800" b="1" dirty="0">
                <a:solidFill>
                  <a:srgbClr val="FF0000"/>
                </a:solidFill>
                <a:latin typeface="Times New Roman" panose="02020603050405020304" pitchFamily="18" charset="0"/>
                <a:cs typeface="Times New Roman" panose="02020603050405020304" pitchFamily="18" charset="0"/>
              </a:rPr>
              <a:t> </a:t>
            </a:r>
            <a:r>
              <a:rPr lang="vi-VN" sz="2800" b="1" dirty="0">
                <a:solidFill>
                  <a:srgbClr val="FF0000"/>
                </a:solidFill>
                <a:latin typeface="Times New Roman" panose="02020603050405020304" pitchFamily="18" charset="0"/>
                <a:cs typeface="Times New Roman" panose="02020603050405020304" pitchFamily="18" charset="0"/>
              </a:rPr>
              <a:t>5</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smtClean="0">
                <a:solidFill>
                  <a:srgbClr val="FF0000"/>
                </a:solidFill>
                <a:latin typeface="Times New Roman" panose="02020603050405020304" pitchFamily="18" charset="0"/>
                <a:cs typeface="Times New Roman" panose="02020603050405020304" pitchFamily="18" charset="0"/>
              </a:rPr>
              <a:t>ĐO KHỐI LƯỢNG</a:t>
            </a:r>
            <a:endParaRPr lang="en-US" sz="2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32344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320"/>
                                        </p:tgtEl>
                                        <p:attrNameLst>
                                          <p:attrName>style.visibility</p:attrName>
                                        </p:attrNameLst>
                                      </p:cBhvr>
                                      <p:to>
                                        <p:strVal val="visible"/>
                                      </p:to>
                                    </p:set>
                                    <p:animEffect transition="in" filter="fade">
                                      <p:cBhvr>
                                        <p:cTn id="7" dur="500"/>
                                        <p:tgtEl>
                                          <p:spTgt spid="133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Effect transition="in" filter="fade">
                                      <p:cBhvr>
                                        <p:cTn id="12" dur="500"/>
                                        <p:tgtEl>
                                          <p:spTgt spid="15">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par>
                                <p:cTn id="21" presetID="10" presetClass="entr" presetSubtype="0"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500"/>
                                        <p:tgtEl>
                                          <p:spTgt spid="25"/>
                                        </p:tgtEl>
                                      </p:cBhvr>
                                    </p:animEffect>
                                  </p:childTnLst>
                                </p:cTn>
                              </p:par>
                              <p:par>
                                <p:cTn id="29" presetID="10" presetClass="exit" presetSubtype="0" fill="hold" grpId="1" nodeType="withEffect">
                                  <p:stCondLst>
                                    <p:cond delay="0"/>
                                  </p:stCondLst>
                                  <p:childTnLst>
                                    <p:animEffect transition="out" filter="fade">
                                      <p:cBhvr>
                                        <p:cTn id="30" dur="500"/>
                                        <p:tgtEl>
                                          <p:spTgt spid="15">
                                            <p:txEl>
                                              <p:pRg st="0" end="0"/>
                                            </p:txEl>
                                          </p:spTgt>
                                        </p:tgtEl>
                                      </p:cBhvr>
                                    </p:animEffect>
                                    <p:set>
                                      <p:cBhvr>
                                        <p:cTn id="31" dur="1" fill="hold">
                                          <p:stCondLst>
                                            <p:cond delay="499"/>
                                          </p:stCondLst>
                                        </p:cTn>
                                        <p:tgtEl>
                                          <p:spTgt spid="15">
                                            <p:txEl>
                                              <p:pRg st="0" end="0"/>
                                            </p:txEl>
                                          </p:spTgt>
                                        </p:tgtEl>
                                        <p:attrNameLst>
                                          <p:attrName>style.visibility</p:attrName>
                                        </p:attrNameLst>
                                      </p:cBhvr>
                                      <p:to>
                                        <p:strVal val="hidden"/>
                                      </p:to>
                                    </p:set>
                                  </p:childTnLst>
                                </p:cTn>
                              </p:par>
                              <p:par>
                                <p:cTn id="32" presetID="10" presetClass="exit" presetSubtype="0" fill="hold" nodeType="withEffect">
                                  <p:stCondLst>
                                    <p:cond delay="0"/>
                                  </p:stCondLst>
                                  <p:childTnLst>
                                    <p:animEffect transition="out" filter="fade">
                                      <p:cBhvr>
                                        <p:cTn id="33" dur="500"/>
                                        <p:tgtEl>
                                          <p:spTgt spid="16"/>
                                        </p:tgtEl>
                                      </p:cBhvr>
                                    </p:animEffect>
                                    <p:set>
                                      <p:cBhvr>
                                        <p:cTn id="34"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0" grpId="0"/>
      <p:bldP spid="14" grpId="0"/>
      <p:bldP spid="15" grpId="0" build="p"/>
      <p:bldP spid="15" grpId="1" build="allAtOnce"/>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20" name="Text Box 4"/>
          <p:cNvSpPr txBox="1">
            <a:spLocks noChangeArrowheads="1"/>
          </p:cNvSpPr>
          <p:nvPr/>
        </p:nvSpPr>
        <p:spPr bwMode="auto">
          <a:xfrm>
            <a:off x="800430" y="2170093"/>
            <a:ext cx="841977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vi-VN" sz="2800" dirty="0" smtClean="0">
                <a:latin typeface="Times New Roman" panose="02020603050405020304" pitchFamily="18" charset="0"/>
                <a:cs typeface="Times New Roman" panose="02020603050405020304" pitchFamily="18" charset="0"/>
              </a:rPr>
              <a:t>Khi đo </a:t>
            </a:r>
            <a:r>
              <a:rPr lang="vi-VN" sz="2800" dirty="0">
                <a:latin typeface="Times New Roman" panose="02020603050405020304" pitchFamily="18" charset="0"/>
                <a:cs typeface="Times New Roman" panose="02020603050405020304" pitchFamily="18" charset="0"/>
              </a:rPr>
              <a:t>khối lượng </a:t>
            </a:r>
            <a:r>
              <a:rPr lang="vi-VN" sz="2800" dirty="0" smtClean="0">
                <a:latin typeface="Times New Roman" panose="02020603050405020304" pitchFamily="18" charset="0"/>
                <a:cs typeface="Times New Roman" panose="02020603050405020304" pitchFamily="18" charset="0"/>
              </a:rPr>
              <a:t>của một vật bằng cân, ta cần thực hiện các bước sau:</a:t>
            </a:r>
            <a:endParaRPr lang="en-US" sz="2800" dirty="0">
              <a:latin typeface="Times New Roman" panose="02020603050405020304" pitchFamily="18" charset="0"/>
              <a:cs typeface="Times New Roman" panose="02020603050405020304" pitchFamily="18" charset="0"/>
            </a:endParaRPr>
          </a:p>
        </p:txBody>
      </p:sp>
      <p:sp>
        <p:nvSpPr>
          <p:cNvPr id="17" name="Text Box 4">
            <a:extLst>
              <a:ext uri="{FF2B5EF4-FFF2-40B4-BE49-F238E27FC236}">
                <a16:creationId xmlns:a16="http://schemas.microsoft.com/office/drawing/2014/main" id="{97A4361F-4C5F-4CBE-A1C7-9C000FFCCC4B}"/>
              </a:ext>
            </a:extLst>
          </p:cNvPr>
          <p:cNvSpPr txBox="1">
            <a:spLocks noChangeArrowheads="1"/>
          </p:cNvSpPr>
          <p:nvPr/>
        </p:nvSpPr>
        <p:spPr bwMode="auto">
          <a:xfrm>
            <a:off x="724560" y="3013770"/>
            <a:ext cx="7962240"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vi-VN" sz="2800" i="1" dirty="0" smtClean="0">
                <a:latin typeface="Times New Roman" panose="02020603050405020304" pitchFamily="18" charset="0"/>
                <a:cs typeface="Times New Roman" panose="02020603050405020304" pitchFamily="18" charset="0"/>
              </a:rPr>
              <a:t>Bước 1:</a:t>
            </a:r>
            <a:r>
              <a:rPr lang="vi-VN" sz="2800" dirty="0" smtClean="0">
                <a:latin typeface="Times New Roman" panose="02020603050405020304" pitchFamily="18" charset="0"/>
                <a:cs typeface="Times New Roman" panose="02020603050405020304" pitchFamily="18" charset="0"/>
              </a:rPr>
              <a:t> Ước </a:t>
            </a:r>
            <a:r>
              <a:rPr lang="vi-VN" sz="2800" dirty="0">
                <a:latin typeface="Times New Roman" panose="02020603050405020304" pitchFamily="18" charset="0"/>
                <a:cs typeface="Times New Roman" panose="02020603050405020304" pitchFamily="18" charset="0"/>
              </a:rPr>
              <a:t>lượng khối lượng của vật cần đo.</a:t>
            </a:r>
          </a:p>
          <a:p>
            <a:pPr algn="just" eaLnBrk="1" hangingPunct="1">
              <a:spcBef>
                <a:spcPct val="50000"/>
              </a:spcBef>
            </a:pPr>
            <a:r>
              <a:rPr lang="vi-VN" sz="2800" b="0" i="1" dirty="0" smtClean="0">
                <a:latin typeface="Times New Roman" panose="02020603050405020304" pitchFamily="18" charset="0"/>
                <a:cs typeface="Times New Roman" panose="02020603050405020304" pitchFamily="18" charset="0"/>
              </a:rPr>
              <a:t>Bước 2: </a:t>
            </a:r>
            <a:r>
              <a:rPr lang="vi-VN" sz="2800" b="0" dirty="0" smtClean="0">
                <a:latin typeface="Times New Roman" panose="02020603050405020304" pitchFamily="18" charset="0"/>
                <a:cs typeface="Times New Roman" panose="02020603050405020304" pitchFamily="18" charset="0"/>
              </a:rPr>
              <a:t>Chọn </a:t>
            </a:r>
            <a:r>
              <a:rPr lang="vi-VN" sz="2800" b="0" dirty="0">
                <a:latin typeface="Times New Roman" panose="02020603050405020304" pitchFamily="18" charset="0"/>
                <a:cs typeface="Times New Roman" panose="02020603050405020304" pitchFamily="18" charset="0"/>
              </a:rPr>
              <a:t>cân </a:t>
            </a:r>
            <a:r>
              <a:rPr lang="vi-VN" sz="2800" b="0" dirty="0" smtClean="0">
                <a:latin typeface="Times New Roman" panose="02020603050405020304" pitchFamily="18" charset="0"/>
                <a:cs typeface="Times New Roman" panose="02020603050405020304" pitchFamily="18" charset="0"/>
              </a:rPr>
              <a:t>có GHĐ và ĐCNN phù </a:t>
            </a:r>
            <a:r>
              <a:rPr lang="vi-VN" sz="2800" b="0" dirty="0">
                <a:latin typeface="Times New Roman" panose="02020603050405020304" pitchFamily="18" charset="0"/>
                <a:cs typeface="Times New Roman" panose="02020603050405020304" pitchFamily="18" charset="0"/>
              </a:rPr>
              <a:t>hợp.</a:t>
            </a:r>
          </a:p>
          <a:p>
            <a:pPr algn="just" eaLnBrk="1" hangingPunct="1">
              <a:spcBef>
                <a:spcPct val="50000"/>
              </a:spcBef>
            </a:pPr>
            <a:r>
              <a:rPr lang="vi-VN" sz="2800" i="1" dirty="0" smtClean="0">
                <a:latin typeface="Times New Roman" panose="02020603050405020304" pitchFamily="18" charset="0"/>
                <a:cs typeface="Times New Roman" panose="02020603050405020304" pitchFamily="18" charset="0"/>
              </a:rPr>
              <a:t>Bước 3: </a:t>
            </a:r>
            <a:r>
              <a:rPr lang="vi-VN" sz="2800" dirty="0" smtClean="0">
                <a:latin typeface="Times New Roman" panose="02020603050405020304" pitchFamily="18" charset="0"/>
                <a:cs typeface="Times New Roman" panose="02020603050405020304" pitchFamily="18" charset="0"/>
              </a:rPr>
              <a:t>Hiệu </a:t>
            </a:r>
            <a:r>
              <a:rPr lang="vi-VN" sz="2800" dirty="0">
                <a:latin typeface="Times New Roman" panose="02020603050405020304" pitchFamily="18" charset="0"/>
                <a:cs typeface="Times New Roman" panose="02020603050405020304" pitchFamily="18" charset="0"/>
              </a:rPr>
              <a:t>chỉnh cân đúng cách trước khi đo.</a:t>
            </a:r>
            <a:endParaRPr lang="vi-VN" sz="2800" b="0" dirty="0">
              <a:latin typeface="Times New Roman" panose="02020603050405020304" pitchFamily="18" charset="0"/>
              <a:cs typeface="Times New Roman" panose="02020603050405020304" pitchFamily="18" charset="0"/>
            </a:endParaRPr>
          </a:p>
          <a:p>
            <a:pPr algn="just" eaLnBrk="1" hangingPunct="1">
              <a:spcBef>
                <a:spcPct val="50000"/>
              </a:spcBef>
            </a:pPr>
            <a:r>
              <a:rPr lang="vi-VN" sz="2800" i="1" dirty="0" smtClean="0">
                <a:latin typeface="Times New Roman" panose="02020603050405020304" pitchFamily="18" charset="0"/>
                <a:cs typeface="Times New Roman" panose="02020603050405020304" pitchFamily="18" charset="0"/>
              </a:rPr>
              <a:t>Bước 4: </a:t>
            </a:r>
            <a:r>
              <a:rPr lang="vi-VN" sz="2800" dirty="0" smtClean="0">
                <a:latin typeface="Times New Roman" panose="02020603050405020304" pitchFamily="18" charset="0"/>
                <a:cs typeface="Times New Roman" panose="02020603050405020304" pitchFamily="18" charset="0"/>
              </a:rPr>
              <a:t>Đặt </a:t>
            </a:r>
            <a:r>
              <a:rPr lang="vi-VN" sz="2800" dirty="0">
                <a:latin typeface="Times New Roman" panose="02020603050405020304" pitchFamily="18" charset="0"/>
                <a:cs typeface="Times New Roman" panose="02020603050405020304" pitchFamily="18" charset="0"/>
              </a:rPr>
              <a:t>vật lên cân hoặc treo vật vào </a:t>
            </a:r>
            <a:r>
              <a:rPr lang="vi-VN" sz="2800" dirty="0" smtClean="0">
                <a:latin typeface="Times New Roman" panose="02020603050405020304" pitchFamily="18" charset="0"/>
                <a:cs typeface="Times New Roman" panose="02020603050405020304" pitchFamily="18" charset="0"/>
              </a:rPr>
              <a:t>móc cân</a:t>
            </a:r>
            <a:r>
              <a:rPr lang="vi-VN" sz="2800" dirty="0">
                <a:latin typeface="Times New Roman" panose="02020603050405020304" pitchFamily="18" charset="0"/>
                <a:cs typeface="Times New Roman" panose="02020603050405020304" pitchFamily="18" charset="0"/>
              </a:rPr>
              <a:t>.</a:t>
            </a:r>
          </a:p>
          <a:p>
            <a:pPr algn="just" eaLnBrk="1" hangingPunct="1">
              <a:spcBef>
                <a:spcPct val="50000"/>
              </a:spcBef>
            </a:pPr>
            <a:r>
              <a:rPr lang="vi-VN" sz="2800" i="1" dirty="0" smtClean="0">
                <a:latin typeface="Times New Roman" panose="02020603050405020304" pitchFamily="18" charset="0"/>
                <a:cs typeface="Times New Roman" panose="02020603050405020304" pitchFamily="18" charset="0"/>
              </a:rPr>
              <a:t>Bước 5: </a:t>
            </a:r>
            <a:r>
              <a:rPr lang="vi-VN" sz="2800" dirty="0" smtClean="0">
                <a:latin typeface="Times New Roman" panose="02020603050405020304" pitchFamily="18" charset="0"/>
                <a:cs typeface="Times New Roman" panose="02020603050405020304" pitchFamily="18" charset="0"/>
              </a:rPr>
              <a:t>Đọc </a:t>
            </a:r>
            <a:r>
              <a:rPr lang="vi-VN" sz="2800" dirty="0">
                <a:latin typeface="Times New Roman" panose="02020603050405020304" pitchFamily="18" charset="0"/>
                <a:cs typeface="Times New Roman" panose="02020603050405020304" pitchFamily="18" charset="0"/>
              </a:rPr>
              <a:t>và ghi kết quả mỗi </a:t>
            </a:r>
            <a:r>
              <a:rPr lang="vi-VN" sz="2800" dirty="0" smtClean="0">
                <a:latin typeface="Times New Roman" panose="02020603050405020304" pitchFamily="18" charset="0"/>
                <a:cs typeface="Times New Roman" panose="02020603050405020304" pitchFamily="18" charset="0"/>
              </a:rPr>
              <a:t>lần đo </a:t>
            </a:r>
            <a:r>
              <a:rPr lang="vi-VN" sz="2800" dirty="0">
                <a:latin typeface="Times New Roman" panose="02020603050405020304" pitchFamily="18" charset="0"/>
                <a:cs typeface="Times New Roman" panose="02020603050405020304" pitchFamily="18" charset="0"/>
              </a:rPr>
              <a:t>theo vạch chia gần nhất với đầu kim của </a:t>
            </a:r>
            <a:r>
              <a:rPr lang="vi-VN" sz="2800" dirty="0" smtClean="0">
                <a:latin typeface="Times New Roman" panose="02020603050405020304" pitchFamily="18" charset="0"/>
                <a:cs typeface="Times New Roman" panose="02020603050405020304" pitchFamily="18" charset="0"/>
              </a:rPr>
              <a:t>cân.</a:t>
            </a:r>
            <a:endParaRPr lang="en-US" sz="2800" dirty="0">
              <a:latin typeface="Times New Roman" panose="02020603050405020304" pitchFamily="18" charset="0"/>
              <a:cs typeface="Times New Roman" panose="02020603050405020304" pitchFamily="18" charset="0"/>
            </a:endParaRPr>
          </a:p>
        </p:txBody>
      </p:sp>
      <p:pic>
        <p:nvPicPr>
          <p:cNvPr id="19" name="Picture 6" descr="book9">
            <a:extLst>
              <a:ext uri="{FF2B5EF4-FFF2-40B4-BE49-F238E27FC236}">
                <a16:creationId xmlns:a16="http://schemas.microsoft.com/office/drawing/2014/main" id="{763669C4-95BC-49F4-B026-3E2ECC005C87}"/>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22580" y="2157324"/>
            <a:ext cx="57785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 Box 10">
            <a:extLst>
              <a:ext uri="{FF2B5EF4-FFF2-40B4-BE49-F238E27FC236}">
                <a16:creationId xmlns:a16="http://schemas.microsoft.com/office/drawing/2014/main" id="{E3900484-FCE9-421F-AC97-1F77533EE384}"/>
              </a:ext>
            </a:extLst>
          </p:cNvPr>
          <p:cNvSpPr txBox="1">
            <a:spLocks noChangeArrowheads="1"/>
          </p:cNvSpPr>
          <p:nvPr/>
        </p:nvSpPr>
        <p:spPr bwMode="auto">
          <a:xfrm>
            <a:off x="7467600" y="381000"/>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US" sz="2400" b="1">
              <a:solidFill>
                <a:srgbClr val="990000"/>
              </a:solidFill>
              <a:latin typeface="Times New Roman" panose="02020603050405020304" pitchFamily="18" charset="0"/>
              <a:cs typeface="Times New Roman" panose="02020603050405020304" pitchFamily="18" charset="0"/>
            </a:endParaRPr>
          </a:p>
        </p:txBody>
      </p:sp>
      <p:sp>
        <p:nvSpPr>
          <p:cNvPr id="24" name="Rectangle 2">
            <a:extLst>
              <a:ext uri="{FF2B5EF4-FFF2-40B4-BE49-F238E27FC236}">
                <a16:creationId xmlns:a16="http://schemas.microsoft.com/office/drawing/2014/main" id="{CDB7D20E-29A6-4EF5-AA44-CF315B9602D8}"/>
              </a:ext>
            </a:extLst>
          </p:cNvPr>
          <p:cNvSpPr txBox="1">
            <a:spLocks noChangeArrowheads="1"/>
          </p:cNvSpPr>
          <p:nvPr/>
        </p:nvSpPr>
        <p:spPr bwMode="auto">
          <a:xfrm>
            <a:off x="711335" y="1505571"/>
            <a:ext cx="4503737"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vi-VN" sz="2800" b="1" dirty="0">
                <a:solidFill>
                  <a:srgbClr val="FF0000"/>
                </a:solidFill>
                <a:latin typeface="Times New Roman" panose="02020603050405020304" pitchFamily="18" charset="0"/>
                <a:cs typeface="Times New Roman" panose="02020603050405020304" pitchFamily="18" charset="0"/>
              </a:rPr>
              <a:t>2</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Thực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hành</a:t>
            </a:r>
            <a:r>
              <a:rPr lang="en-US" sz="2800" b="1" dirty="0">
                <a:solidFill>
                  <a:srgbClr val="FF0000"/>
                </a:solidFill>
                <a:latin typeface="Times New Roman" panose="02020603050405020304" pitchFamily="18" charset="0"/>
                <a:cs typeface="Times New Roman" panose="02020603050405020304" pitchFamily="18" charset="0"/>
              </a:rPr>
              <a:t> </a:t>
            </a:r>
            <a:r>
              <a:rPr lang="vi-VN" sz="2800" b="1" dirty="0">
                <a:solidFill>
                  <a:srgbClr val="FF0000"/>
                </a:solidFill>
                <a:latin typeface="Times New Roman" panose="02020603050405020304" pitchFamily="18" charset="0"/>
                <a:cs typeface="Times New Roman" panose="02020603050405020304" pitchFamily="18" charset="0"/>
              </a:rPr>
              <a:t>đ</a:t>
            </a:r>
            <a:r>
              <a:rPr lang="en-US" sz="2800" b="1" dirty="0">
                <a:solidFill>
                  <a:srgbClr val="FF0000"/>
                </a:solidFill>
                <a:latin typeface="Times New Roman" panose="02020603050405020304" pitchFamily="18" charset="0"/>
                <a:cs typeface="Times New Roman" panose="02020603050405020304" pitchFamily="18" charset="0"/>
              </a:rPr>
              <a:t>o </a:t>
            </a:r>
            <a:r>
              <a:rPr lang="vi-VN" sz="2800" b="1" dirty="0">
                <a:solidFill>
                  <a:srgbClr val="FF0000"/>
                </a:solidFill>
                <a:latin typeface="Times New Roman" panose="02020603050405020304" pitchFamily="18" charset="0"/>
                <a:cs typeface="Times New Roman" panose="02020603050405020304" pitchFamily="18" charset="0"/>
              </a:rPr>
              <a:t>khối lượng</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26" name="Text Box 10">
            <a:extLst>
              <a:ext uri="{FF2B5EF4-FFF2-40B4-BE49-F238E27FC236}">
                <a16:creationId xmlns:a16="http://schemas.microsoft.com/office/drawing/2014/main" id="{66A1136F-ADB1-4C4E-908C-4612B906AABC}"/>
              </a:ext>
            </a:extLst>
          </p:cNvPr>
          <p:cNvSpPr txBox="1">
            <a:spLocks noChangeArrowheads="1"/>
          </p:cNvSpPr>
          <p:nvPr/>
        </p:nvSpPr>
        <p:spPr bwMode="auto">
          <a:xfrm>
            <a:off x="7467600" y="381000"/>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US" sz="2400" b="1">
              <a:solidFill>
                <a:srgbClr val="990000"/>
              </a:solidFill>
              <a:latin typeface="Times New Roman" panose="02020603050405020304" pitchFamily="18" charset="0"/>
              <a:cs typeface="Times New Roman" panose="02020603050405020304" pitchFamily="18" charset="0"/>
            </a:endParaRPr>
          </a:p>
        </p:txBody>
      </p:sp>
      <p:sp>
        <p:nvSpPr>
          <p:cNvPr id="27" name="Rectangle 2">
            <a:extLst>
              <a:ext uri="{FF2B5EF4-FFF2-40B4-BE49-F238E27FC236}">
                <a16:creationId xmlns:a16="http://schemas.microsoft.com/office/drawing/2014/main" id="{23B6C3CA-9FD4-4F01-A221-7BF12842EBC3}"/>
              </a:ext>
            </a:extLst>
          </p:cNvPr>
          <p:cNvSpPr>
            <a:spLocks noGrp="1" noChangeArrowheads="1"/>
          </p:cNvSpPr>
          <p:nvPr>
            <p:ph type="title"/>
          </p:nvPr>
        </p:nvSpPr>
        <p:spPr>
          <a:xfrm>
            <a:off x="919163" y="247650"/>
            <a:ext cx="6781800" cy="533400"/>
          </a:xfrm>
        </p:spPr>
        <p:txBody>
          <a:bodyPr>
            <a:normAutofit/>
          </a:bodyPr>
          <a:lstStyle/>
          <a:p>
            <a:pPr algn="ctr" eaLnBrk="1" hangingPunct="1"/>
            <a:r>
              <a:rPr lang="en-US" sz="2800" b="1" dirty="0" err="1">
                <a:solidFill>
                  <a:srgbClr val="FF0000"/>
                </a:solidFill>
                <a:latin typeface="Times New Roman" panose="02020603050405020304" pitchFamily="18" charset="0"/>
                <a:cs typeface="Times New Roman" panose="02020603050405020304" pitchFamily="18" charset="0"/>
              </a:rPr>
              <a:t>Bài</a:t>
            </a:r>
            <a:r>
              <a:rPr lang="en-US" sz="2800" b="1" dirty="0">
                <a:solidFill>
                  <a:srgbClr val="FF0000"/>
                </a:solidFill>
                <a:latin typeface="Times New Roman" panose="02020603050405020304" pitchFamily="18" charset="0"/>
                <a:cs typeface="Times New Roman" panose="02020603050405020304" pitchFamily="18" charset="0"/>
              </a:rPr>
              <a:t> </a:t>
            </a:r>
            <a:r>
              <a:rPr lang="vi-VN" sz="2800" b="1" dirty="0">
                <a:solidFill>
                  <a:srgbClr val="FF0000"/>
                </a:solidFill>
                <a:latin typeface="Times New Roman" panose="02020603050405020304" pitchFamily="18" charset="0"/>
                <a:cs typeface="Times New Roman" panose="02020603050405020304" pitchFamily="18" charset="0"/>
              </a:rPr>
              <a:t>5</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smtClean="0">
                <a:solidFill>
                  <a:srgbClr val="FF0000"/>
                </a:solidFill>
                <a:latin typeface="Times New Roman" panose="02020603050405020304" pitchFamily="18" charset="0"/>
                <a:cs typeface="Times New Roman" panose="02020603050405020304" pitchFamily="18" charset="0"/>
              </a:rPr>
              <a:t>ĐO KHỐI LƯỢNG</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29" name="Text Box 10">
            <a:extLst>
              <a:ext uri="{FF2B5EF4-FFF2-40B4-BE49-F238E27FC236}">
                <a16:creationId xmlns:a16="http://schemas.microsoft.com/office/drawing/2014/main" id="{398CC4A3-00C3-4BFF-A36B-5870BC16450D}"/>
              </a:ext>
            </a:extLst>
          </p:cNvPr>
          <p:cNvSpPr txBox="1">
            <a:spLocks noChangeArrowheads="1"/>
          </p:cNvSpPr>
          <p:nvPr/>
        </p:nvSpPr>
        <p:spPr bwMode="auto">
          <a:xfrm>
            <a:off x="7467600" y="381000"/>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US" sz="2400" b="1">
              <a:solidFill>
                <a:srgbClr val="99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61959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320"/>
                                        </p:tgtEl>
                                        <p:attrNameLst>
                                          <p:attrName>style.visibility</p:attrName>
                                        </p:attrNameLst>
                                      </p:cBhvr>
                                      <p:to>
                                        <p:strVal val="visible"/>
                                      </p:to>
                                    </p:set>
                                    <p:animEffect transition="in" filter="fade">
                                      <p:cBhvr>
                                        <p:cTn id="7" dur="500"/>
                                        <p:tgtEl>
                                          <p:spTgt spid="133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par>
                                <p:cTn id="13" presetID="10"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0" grpId="0"/>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type="body" idx="1"/>
          </p:nvPr>
        </p:nvSpPr>
        <p:spPr>
          <a:xfrm>
            <a:off x="457200" y="1143000"/>
            <a:ext cx="8229600" cy="1600200"/>
          </a:xfrm>
        </p:spPr>
        <p:txBody>
          <a:bodyPr/>
          <a:lstStyle/>
          <a:p>
            <a:pPr eaLnBrk="1" hangingPunct="1">
              <a:buFontTx/>
              <a:buNone/>
            </a:pPr>
            <a:r>
              <a:rPr lang="vi-VN" b="1" dirty="0">
                <a:solidFill>
                  <a:srgbClr val="3333FF"/>
                </a:solidFill>
                <a:latin typeface="Times New Roman" panose="02020603050405020304" pitchFamily="18" charset="0"/>
                <a:cs typeface="Times New Roman" panose="02020603050405020304" pitchFamily="18" charset="0"/>
              </a:rPr>
              <a:t>    </a:t>
            </a:r>
            <a:endParaRPr lang="en-US" b="1" dirty="0">
              <a:solidFill>
                <a:srgbClr val="3333FF"/>
              </a:solidFill>
              <a:latin typeface="Times New Roman" panose="02020603050405020304" pitchFamily="18" charset="0"/>
              <a:cs typeface="Times New Roman" panose="02020603050405020304" pitchFamily="18" charset="0"/>
            </a:endParaRPr>
          </a:p>
        </p:txBody>
      </p:sp>
      <p:sp>
        <p:nvSpPr>
          <p:cNvPr id="4102" name="Text Box 10"/>
          <p:cNvSpPr txBox="1">
            <a:spLocks noChangeArrowheads="1"/>
          </p:cNvSpPr>
          <p:nvPr/>
        </p:nvSpPr>
        <p:spPr bwMode="auto">
          <a:xfrm>
            <a:off x="7467600" y="381000"/>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US" sz="2400" b="1">
              <a:solidFill>
                <a:srgbClr val="990000"/>
              </a:solidFill>
              <a:latin typeface="Times New Roman" panose="02020603050405020304" pitchFamily="18" charset="0"/>
              <a:cs typeface="Times New Roman" panose="02020603050405020304" pitchFamily="18" charset="0"/>
            </a:endParaRPr>
          </a:p>
        </p:txBody>
      </p:sp>
      <p:sp>
        <p:nvSpPr>
          <p:cNvPr id="2" name="Thought Bubble: Cloud 1">
            <a:extLst>
              <a:ext uri="{FF2B5EF4-FFF2-40B4-BE49-F238E27FC236}">
                <a16:creationId xmlns:a16="http://schemas.microsoft.com/office/drawing/2014/main" id="{63E8BE05-8307-4520-8A4A-BE3D62F0288E}"/>
              </a:ext>
            </a:extLst>
          </p:cNvPr>
          <p:cNvSpPr/>
          <p:nvPr/>
        </p:nvSpPr>
        <p:spPr>
          <a:xfrm>
            <a:off x="1107281" y="1066800"/>
            <a:ext cx="7005637" cy="3733800"/>
          </a:xfrm>
          <a:prstGeom prst="cloudCallout">
            <a:avLst>
              <a:gd name="adj1" fmla="val -37701"/>
              <a:gd name="adj2" fmla="val 100742"/>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rgbClr val="3333FF"/>
                </a:solidFill>
                <a:latin typeface="Times New Roman" panose="02020603050405020304" pitchFamily="18" charset="0"/>
                <a:cs typeface="Times New Roman" panose="02020603050405020304" pitchFamily="18" charset="0"/>
              </a:rPr>
              <a:t>Em hãy mô tả cách đo và tiến hành đo </a:t>
            </a:r>
            <a:r>
              <a:rPr lang="vi-VN" sz="3200" b="1" dirty="0" smtClean="0">
                <a:solidFill>
                  <a:srgbClr val="3333FF"/>
                </a:solidFill>
                <a:latin typeface="Times New Roman" panose="02020603050405020304" pitchFamily="18" charset="0"/>
                <a:cs typeface="Times New Roman" panose="02020603050405020304" pitchFamily="18" charset="0"/>
              </a:rPr>
              <a:t>hộp </a:t>
            </a:r>
            <a:r>
              <a:rPr lang="vi-VN" sz="3200" b="1" dirty="0">
                <a:solidFill>
                  <a:srgbClr val="3333FF"/>
                </a:solidFill>
                <a:latin typeface="Times New Roman" panose="02020603050405020304" pitchFamily="18" charset="0"/>
                <a:cs typeface="Times New Roman" panose="02020603050405020304" pitchFamily="18" charset="0"/>
              </a:rPr>
              <a:t>đựng bút của em và so sánh kết quả đo được với kết quả ước lượng của em.</a:t>
            </a:r>
            <a:endParaRPr lang="en-US" sz="3200" dirty="0"/>
          </a:p>
        </p:txBody>
      </p:sp>
      <p:sp>
        <p:nvSpPr>
          <p:cNvPr id="7" name="Rectangle 6">
            <a:extLst>
              <a:ext uri="{FF2B5EF4-FFF2-40B4-BE49-F238E27FC236}">
                <a16:creationId xmlns:a16="http://schemas.microsoft.com/office/drawing/2014/main" id="{1FEB1745-0113-4713-BDA7-7AB14404853C}"/>
              </a:ext>
            </a:extLst>
          </p:cNvPr>
          <p:cNvSpPr/>
          <p:nvPr/>
        </p:nvSpPr>
        <p:spPr>
          <a:xfrm>
            <a:off x="2623388" y="67270"/>
            <a:ext cx="3897221" cy="923330"/>
          </a:xfrm>
          <a:prstGeom prst="rect">
            <a:avLst/>
          </a:prstGeom>
          <a:noFill/>
        </p:spPr>
        <p:txBody>
          <a:bodyPr wrap="none" lIns="91440" tIns="45720" rIns="91440" bIns="45720">
            <a:spAutoFit/>
          </a:bodyPr>
          <a:lstStyle/>
          <a:p>
            <a:pPr algn="ctr"/>
            <a:r>
              <a:rPr lang="vi-VN" sz="5400" b="1" dirty="0" smtClean="0">
                <a:ln w="22225">
                  <a:solidFill>
                    <a:schemeClr val="accent2"/>
                  </a:solidFill>
                  <a:prstDash val="solid"/>
                </a:ln>
                <a:solidFill>
                  <a:srgbClr val="FF0000"/>
                </a:solidFill>
                <a:latin typeface="Times New Roman" panose="02020603050405020304" pitchFamily="18" charset="0"/>
                <a:cs typeface="Times New Roman" panose="02020603050405020304" pitchFamily="18" charset="0"/>
              </a:rPr>
              <a:t>VẬN DỤNG</a:t>
            </a:r>
            <a:endParaRPr lang="en-US" sz="5400" b="1" cap="none" spc="0" dirty="0">
              <a:ln w="22225">
                <a:solidFill>
                  <a:schemeClr val="accent2"/>
                </a:solidFill>
                <a:prstDash val="solid"/>
              </a:ln>
              <a:solidFill>
                <a:srgbClr val="FF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662392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Effect transition="in" filter="fade">
                                      <p:cBhvr>
                                        <p:cTn id="7" dur="500"/>
                                        <p:tgtEl>
                                          <p:spTgt spid="215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21507">
                                            <p:txEl>
                                              <p:pRg st="0" end="0"/>
                                            </p:txEl>
                                          </p:spTgt>
                                        </p:tgtEl>
                                      </p:cBhvr>
                                    </p:animEffect>
                                    <p:set>
                                      <p:cBhvr>
                                        <p:cTn id="12" dur="1" fill="hold">
                                          <p:stCondLst>
                                            <p:cond delay="499"/>
                                          </p:stCondLst>
                                        </p:cTn>
                                        <p:tgtEl>
                                          <p:spTgt spid="21507">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P spid="21507" grpI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FEB1745-0113-4713-BDA7-7AB14404853C}"/>
              </a:ext>
            </a:extLst>
          </p:cNvPr>
          <p:cNvSpPr/>
          <p:nvPr/>
        </p:nvSpPr>
        <p:spPr>
          <a:xfrm>
            <a:off x="2969639" y="228600"/>
            <a:ext cx="3204724" cy="923330"/>
          </a:xfrm>
          <a:prstGeom prst="rect">
            <a:avLst/>
          </a:prstGeom>
          <a:noFill/>
        </p:spPr>
        <p:txBody>
          <a:bodyPr wrap="none" lIns="91440" tIns="45720" rIns="91440" bIns="45720">
            <a:spAutoFit/>
          </a:bodyPr>
          <a:lstStyle/>
          <a:p>
            <a:pPr algn="ctr"/>
            <a:r>
              <a:rPr lang="vi-VN" sz="5400" b="1" dirty="0" smtClean="0">
                <a:ln w="22225">
                  <a:solidFill>
                    <a:schemeClr val="accent2"/>
                  </a:solidFill>
                  <a:prstDash val="solid"/>
                </a:ln>
                <a:solidFill>
                  <a:srgbClr val="FF0000"/>
                </a:solidFill>
                <a:latin typeface="Times New Roman" panose="02020603050405020304" pitchFamily="18" charset="0"/>
                <a:cs typeface="Times New Roman" panose="02020603050405020304" pitchFamily="18" charset="0"/>
              </a:rPr>
              <a:t>Luyện tập</a:t>
            </a:r>
            <a:endParaRPr lang="en-US" sz="5400" b="1" cap="none" spc="0" dirty="0">
              <a:ln w="22225">
                <a:solidFill>
                  <a:schemeClr val="accent2"/>
                </a:solidFill>
                <a:prstDash val="solid"/>
              </a:ln>
              <a:solidFill>
                <a:srgbClr val="FF0000"/>
              </a:solidFill>
              <a:effectLst/>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3CDA04F6-60D7-470A-B0B2-A5AE0B966A3A}"/>
              </a:ext>
            </a:extLst>
          </p:cNvPr>
          <p:cNvSpPr txBox="1"/>
          <p:nvPr/>
        </p:nvSpPr>
        <p:spPr>
          <a:xfrm>
            <a:off x="805375" y="1893496"/>
            <a:ext cx="8311662" cy="523220"/>
          </a:xfrm>
          <a:prstGeom prst="rect">
            <a:avLst/>
          </a:prstGeom>
          <a:noFill/>
        </p:spPr>
        <p:txBody>
          <a:bodyPr wrap="square" rtlCol="0">
            <a:spAutoFit/>
          </a:bodyPr>
          <a:lstStyle/>
          <a:p>
            <a:r>
              <a:rPr lang="vi-VN" sz="2800" b="1" dirty="0">
                <a:solidFill>
                  <a:srgbClr val="002060"/>
                </a:solidFill>
                <a:latin typeface="Times New Roman" panose="02020603050405020304" pitchFamily="18" charset="0"/>
                <a:cs typeface="Times New Roman" panose="02020603050405020304" pitchFamily="18" charset="0"/>
              </a:rPr>
              <a:t>Câu 1:  Khi mua trái cây tại chợ, loại cân thích hợp: </a:t>
            </a:r>
            <a:endParaRPr lang="en-US" sz="2800" b="1" dirty="0">
              <a:solidFill>
                <a:srgbClr val="002060"/>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2C87846A-A409-42F5-A40B-BF7F5CFD8FBF}"/>
              </a:ext>
            </a:extLst>
          </p:cNvPr>
          <p:cNvSpPr txBox="1"/>
          <p:nvPr/>
        </p:nvSpPr>
        <p:spPr>
          <a:xfrm>
            <a:off x="1225062" y="2841644"/>
            <a:ext cx="7924800" cy="523220"/>
          </a:xfrm>
          <a:prstGeom prst="rect">
            <a:avLst/>
          </a:prstGeom>
          <a:noFill/>
        </p:spPr>
        <p:txBody>
          <a:bodyPr wrap="square" rtlCol="0">
            <a:spAutoFit/>
          </a:bodyPr>
          <a:lstStyle/>
          <a:p>
            <a:r>
              <a:rPr lang="vi-VN" sz="2800" b="1" dirty="0">
                <a:latin typeface="Times New Roman" panose="02020603050405020304" pitchFamily="18" charset="0"/>
                <a:cs typeface="Times New Roman" panose="02020603050405020304" pitchFamily="18" charset="0"/>
              </a:rPr>
              <a:t>A.  cân tạ.</a:t>
            </a:r>
            <a:endParaRPr lang="en-US" sz="2800" b="1"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E9AEFDCA-E55E-43A2-BE2B-68D39E757F5E}"/>
              </a:ext>
            </a:extLst>
          </p:cNvPr>
          <p:cNvSpPr txBox="1"/>
          <p:nvPr/>
        </p:nvSpPr>
        <p:spPr>
          <a:xfrm>
            <a:off x="1192237" y="3418820"/>
            <a:ext cx="7924800" cy="523220"/>
          </a:xfrm>
          <a:prstGeom prst="rect">
            <a:avLst/>
          </a:prstGeom>
          <a:noFill/>
        </p:spPr>
        <p:txBody>
          <a:bodyPr wrap="square" rtlCol="0">
            <a:spAutoFit/>
          </a:bodyPr>
          <a:lstStyle/>
          <a:p>
            <a:r>
              <a:rPr lang="vi-VN" sz="2800" b="1" dirty="0">
                <a:latin typeface="Times New Roman" panose="02020603050405020304" pitchFamily="18" charset="0"/>
                <a:cs typeface="Times New Roman" panose="02020603050405020304" pitchFamily="18" charset="0"/>
              </a:rPr>
              <a:t>B.  cân Roberval.</a:t>
            </a:r>
            <a:endParaRPr lang="en-US" sz="2800" b="1"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07D7C131-B301-4B9E-9B80-47E28027BBE0}"/>
              </a:ext>
            </a:extLst>
          </p:cNvPr>
          <p:cNvSpPr txBox="1"/>
          <p:nvPr/>
        </p:nvSpPr>
        <p:spPr>
          <a:xfrm>
            <a:off x="1192237" y="4049952"/>
            <a:ext cx="7924800" cy="523220"/>
          </a:xfrm>
          <a:prstGeom prst="rect">
            <a:avLst/>
          </a:prstGeom>
          <a:noFill/>
        </p:spPr>
        <p:txBody>
          <a:bodyPr wrap="square" rtlCol="0">
            <a:spAutoFit/>
          </a:bodyPr>
          <a:lstStyle/>
          <a:p>
            <a:r>
              <a:rPr lang="vi-VN" sz="2800" b="1" dirty="0">
                <a:latin typeface="Times New Roman" panose="02020603050405020304" pitchFamily="18" charset="0"/>
                <a:cs typeface="Times New Roman" panose="02020603050405020304" pitchFamily="18" charset="0"/>
              </a:rPr>
              <a:t>C.  cân đồng hồ.</a:t>
            </a:r>
            <a:endParaRPr lang="en-US" sz="2800" b="1" dirty="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1AB170AA-69D4-4B79-B9F7-A08437F4EB8E}"/>
              </a:ext>
            </a:extLst>
          </p:cNvPr>
          <p:cNvSpPr txBox="1"/>
          <p:nvPr/>
        </p:nvSpPr>
        <p:spPr>
          <a:xfrm>
            <a:off x="1213339" y="4724400"/>
            <a:ext cx="7924800" cy="523220"/>
          </a:xfrm>
          <a:prstGeom prst="rect">
            <a:avLst/>
          </a:prstGeom>
          <a:noFill/>
        </p:spPr>
        <p:txBody>
          <a:bodyPr wrap="square" rtlCol="0">
            <a:spAutoFit/>
          </a:bodyPr>
          <a:lstStyle/>
          <a:p>
            <a:r>
              <a:rPr lang="vi-VN" sz="2800" b="1" dirty="0">
                <a:latin typeface="Times New Roman" panose="02020603050405020304" pitchFamily="18" charset="0"/>
                <a:cs typeface="Times New Roman" panose="02020603050405020304" pitchFamily="18" charset="0"/>
              </a:rPr>
              <a:t>D.  cân tiểu li.</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45394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iterate type="lt">
                                    <p:tmPct val="0"/>
                                  </p:iterate>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mph" presetSubtype="0" fill="hold" nodeType="clickEffect">
                                  <p:stCondLst>
                                    <p:cond delay="0"/>
                                  </p:stCondLst>
                                  <p:iterate type="lt">
                                    <p:tmPct val="4000"/>
                                  </p:iterate>
                                  <p:childTnLst>
                                    <p:set>
                                      <p:cBhvr override="childStyle">
                                        <p:cTn id="31" dur="500" fill="hold"/>
                                        <p:tgtEl>
                                          <p:spTgt spid="11"/>
                                        </p:tgtEl>
                                        <p:attrNameLst>
                                          <p:attrName>style.color</p:attrName>
                                        </p:attrNameLst>
                                      </p:cBhvr>
                                      <p:to>
                                        <p:clrVal>
                                          <a:srgbClr val="FF3300"/>
                                        </p:clrVal>
                                      </p:to>
                                    </p:set>
                                    <p:set>
                                      <p:cBhvr>
                                        <p:cTn id="32" dur="500" fill="hold"/>
                                        <p:tgtEl>
                                          <p:spTgt spid="11"/>
                                        </p:tgtEl>
                                        <p:attrNameLst>
                                          <p:attrName>fillcolor</p:attrName>
                                        </p:attrNameLst>
                                      </p:cBhvr>
                                      <p:to>
                                        <p:clrVal>
                                          <a:srgbClr val="FF3300"/>
                                        </p:clrVal>
                                      </p:to>
                                    </p:set>
                                    <p:set>
                                      <p:cBhvr>
                                        <p:cTn id="33" dur="500" fill="hold"/>
                                        <p:tgtEl>
                                          <p:spTgt spid="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0" grpId="0"/>
      <p:bldP spid="11" grpId="0"/>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CDA04F6-60D7-470A-B0B2-A5AE0B966A3A}"/>
              </a:ext>
            </a:extLst>
          </p:cNvPr>
          <p:cNvSpPr txBox="1"/>
          <p:nvPr/>
        </p:nvSpPr>
        <p:spPr>
          <a:xfrm>
            <a:off x="805375" y="1893496"/>
            <a:ext cx="8311662" cy="954107"/>
          </a:xfrm>
          <a:prstGeom prst="rect">
            <a:avLst/>
          </a:prstGeom>
          <a:noFill/>
        </p:spPr>
        <p:txBody>
          <a:bodyPr wrap="square" rtlCol="0">
            <a:spAutoFit/>
          </a:bodyPr>
          <a:lstStyle/>
          <a:p>
            <a:r>
              <a:rPr lang="vi-VN" sz="2800" b="1" dirty="0">
                <a:solidFill>
                  <a:srgbClr val="002060"/>
                </a:solidFill>
                <a:latin typeface="Times New Roman" panose="02020603050405020304" pitchFamily="18" charset="0"/>
                <a:cs typeface="Times New Roman" panose="02020603050405020304" pitchFamily="18" charset="0"/>
              </a:rPr>
              <a:t>Câu 2:  Loại cân thích hợp để cân vàng, bạc ở tiệm vàng là:  </a:t>
            </a:r>
            <a:endParaRPr lang="en-US" sz="2800" b="1" dirty="0">
              <a:solidFill>
                <a:srgbClr val="002060"/>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2C87846A-A409-42F5-A40B-BF7F5CFD8FBF}"/>
              </a:ext>
            </a:extLst>
          </p:cNvPr>
          <p:cNvSpPr txBox="1"/>
          <p:nvPr/>
        </p:nvSpPr>
        <p:spPr>
          <a:xfrm>
            <a:off x="1225062" y="2841644"/>
            <a:ext cx="7924800" cy="523220"/>
          </a:xfrm>
          <a:prstGeom prst="rect">
            <a:avLst/>
          </a:prstGeom>
          <a:noFill/>
        </p:spPr>
        <p:txBody>
          <a:bodyPr wrap="square" rtlCol="0">
            <a:spAutoFit/>
          </a:bodyPr>
          <a:lstStyle/>
          <a:p>
            <a:r>
              <a:rPr lang="vi-VN" sz="2800" b="1" dirty="0">
                <a:latin typeface="Times New Roman" panose="02020603050405020304" pitchFamily="18" charset="0"/>
                <a:cs typeface="Times New Roman" panose="02020603050405020304" pitchFamily="18" charset="0"/>
              </a:rPr>
              <a:t>A.  cân tạ.</a:t>
            </a:r>
            <a:endParaRPr lang="en-US" sz="2800" b="1"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E9AEFDCA-E55E-43A2-BE2B-68D39E757F5E}"/>
              </a:ext>
            </a:extLst>
          </p:cNvPr>
          <p:cNvSpPr txBox="1"/>
          <p:nvPr/>
        </p:nvSpPr>
        <p:spPr>
          <a:xfrm>
            <a:off x="1192237" y="3418820"/>
            <a:ext cx="7924800" cy="523220"/>
          </a:xfrm>
          <a:prstGeom prst="rect">
            <a:avLst/>
          </a:prstGeom>
          <a:noFill/>
        </p:spPr>
        <p:txBody>
          <a:bodyPr wrap="square" rtlCol="0">
            <a:spAutoFit/>
          </a:bodyPr>
          <a:lstStyle/>
          <a:p>
            <a:r>
              <a:rPr lang="vi-VN" sz="2800" b="1" dirty="0">
                <a:latin typeface="Times New Roman" panose="02020603050405020304" pitchFamily="18" charset="0"/>
                <a:cs typeface="Times New Roman" panose="02020603050405020304" pitchFamily="18" charset="0"/>
              </a:rPr>
              <a:t>B.  cân Roberval.</a:t>
            </a:r>
            <a:endParaRPr lang="en-US" sz="2800" b="1"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07D7C131-B301-4B9E-9B80-47E28027BBE0}"/>
              </a:ext>
            </a:extLst>
          </p:cNvPr>
          <p:cNvSpPr txBox="1"/>
          <p:nvPr/>
        </p:nvSpPr>
        <p:spPr>
          <a:xfrm>
            <a:off x="1192237" y="4049952"/>
            <a:ext cx="7924800" cy="523220"/>
          </a:xfrm>
          <a:prstGeom prst="rect">
            <a:avLst/>
          </a:prstGeom>
          <a:noFill/>
        </p:spPr>
        <p:txBody>
          <a:bodyPr wrap="square" rtlCol="0">
            <a:spAutoFit/>
          </a:bodyPr>
          <a:lstStyle/>
          <a:p>
            <a:r>
              <a:rPr lang="vi-VN" sz="2800" b="1" dirty="0">
                <a:latin typeface="Times New Roman" panose="02020603050405020304" pitchFamily="18" charset="0"/>
                <a:cs typeface="Times New Roman" panose="02020603050405020304" pitchFamily="18" charset="0"/>
              </a:rPr>
              <a:t>C.  cân đồng hồ.</a:t>
            </a:r>
            <a:endParaRPr lang="en-US" sz="2800" b="1" dirty="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1AB170AA-69D4-4B79-B9F7-A08437F4EB8E}"/>
              </a:ext>
            </a:extLst>
          </p:cNvPr>
          <p:cNvSpPr txBox="1"/>
          <p:nvPr/>
        </p:nvSpPr>
        <p:spPr>
          <a:xfrm>
            <a:off x="1213339" y="4724400"/>
            <a:ext cx="7924800" cy="523220"/>
          </a:xfrm>
          <a:prstGeom prst="rect">
            <a:avLst/>
          </a:prstGeom>
          <a:noFill/>
        </p:spPr>
        <p:txBody>
          <a:bodyPr wrap="square" rtlCol="0">
            <a:spAutoFit/>
          </a:bodyPr>
          <a:lstStyle/>
          <a:p>
            <a:r>
              <a:rPr lang="vi-VN" sz="2800" b="1" dirty="0">
                <a:latin typeface="Times New Roman" panose="02020603050405020304" pitchFamily="18" charset="0"/>
                <a:cs typeface="Times New Roman" panose="02020603050405020304" pitchFamily="18" charset="0"/>
              </a:rPr>
              <a:t>D. cân tiểu li.</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12606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iterate type="lt">
                                    <p:tmPct val="0"/>
                                  </p:iterate>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iterate type="lt">
                                    <p:tmPct val="0"/>
                                  </p:iterate>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mph" presetSubtype="0" fill="hold" grpId="1" nodeType="clickEffect">
                                  <p:stCondLst>
                                    <p:cond delay="0"/>
                                  </p:stCondLst>
                                  <p:iterate type="lt">
                                    <p:tmPct val="4000"/>
                                  </p:iterate>
                                  <p:childTnLst>
                                    <p:set>
                                      <p:cBhvr override="childStyle">
                                        <p:cTn id="31" dur="500" fill="hold"/>
                                        <p:tgtEl>
                                          <p:spTgt spid="12"/>
                                        </p:tgtEl>
                                        <p:attrNameLst>
                                          <p:attrName>style.color</p:attrName>
                                        </p:attrNameLst>
                                      </p:cBhvr>
                                      <p:to>
                                        <p:clrVal>
                                          <a:schemeClr val="accent2"/>
                                        </p:clrVal>
                                      </p:to>
                                    </p:set>
                                    <p:set>
                                      <p:cBhvr>
                                        <p:cTn id="32" dur="500" fill="hold"/>
                                        <p:tgtEl>
                                          <p:spTgt spid="12"/>
                                        </p:tgtEl>
                                        <p:attrNameLst>
                                          <p:attrName>fillcolor</p:attrName>
                                        </p:attrNameLst>
                                      </p:cBhvr>
                                      <p:to>
                                        <p:clrVal>
                                          <a:schemeClr val="accent2"/>
                                        </p:clrVal>
                                      </p:to>
                                    </p:set>
                                    <p:set>
                                      <p:cBhvr>
                                        <p:cTn id="33" dur="500" fill="hold"/>
                                        <p:tgtEl>
                                          <p:spTgt spid="1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0" grpId="0"/>
      <p:bldP spid="11" grpId="0"/>
      <p:bldP spid="12" grpId="0"/>
      <p:bldP spid="12"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6" name="WordArt 8"/>
          <p:cNvSpPr>
            <a:spLocks noChangeArrowheads="1" noChangeShapeType="1" noTextEdit="1"/>
          </p:cNvSpPr>
          <p:nvPr/>
        </p:nvSpPr>
        <p:spPr bwMode="auto">
          <a:xfrm>
            <a:off x="1295400" y="2514600"/>
            <a:ext cx="6781800" cy="2944813"/>
          </a:xfrm>
          <a:prstGeom prst="rect">
            <a:avLst/>
          </a:prstGeom>
        </p:spPr>
        <p:txBody>
          <a:bodyPr wrap="none" fromWordArt="1">
            <a:prstTxWarp prst="textPlain">
              <a:avLst>
                <a:gd name="adj" fmla="val 50000"/>
              </a:avLst>
            </a:prstTxWarp>
          </a:bodyPr>
          <a:lstStyle/>
          <a:p>
            <a:pPr algn="ctr"/>
            <a:r>
              <a:rPr lang="en-US" sz="3600" b="1" kern="10" dirty="0">
                <a:ln w="19050">
                  <a:solidFill>
                    <a:srgbClr val="99CCFF"/>
                  </a:solidFill>
                  <a:round/>
                  <a:headEnd/>
                  <a:tailEnd/>
                </a:ln>
                <a:solidFill>
                  <a:srgbClr val="3333FF"/>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ĐO </a:t>
            </a:r>
            <a:r>
              <a:rPr lang="vi-VN" sz="3600" b="1" kern="10" dirty="0">
                <a:ln w="19050">
                  <a:solidFill>
                    <a:srgbClr val="99CCFF"/>
                  </a:solidFill>
                  <a:round/>
                  <a:headEnd/>
                  <a:tailEnd/>
                </a:ln>
                <a:solidFill>
                  <a:srgbClr val="3333FF"/>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KHỐI LƯỢNG </a:t>
            </a:r>
            <a:endParaRPr lang="en-US" sz="3600" b="1" kern="10" dirty="0">
              <a:ln w="19050">
                <a:solidFill>
                  <a:srgbClr val="99CCFF"/>
                </a:solidFill>
                <a:round/>
                <a:headEnd/>
                <a:tailEnd/>
              </a:ln>
              <a:solidFill>
                <a:srgbClr val="3333FF"/>
              </a:solidFill>
              <a:effectLst>
                <a:outerShdw dist="35921" dir="2700000" algn="ctr" rotWithShape="0">
                  <a:srgbClr val="990000"/>
                </a:outerShdw>
              </a:effectLst>
              <a:latin typeface="Times New Roman" panose="02020603050405020304" pitchFamily="18" charset="0"/>
              <a:cs typeface="Times New Roman" panose="02020603050405020304" pitchFamily="18" charset="0"/>
            </a:endParaRPr>
          </a:p>
        </p:txBody>
      </p:sp>
      <p:sp>
        <p:nvSpPr>
          <p:cNvPr id="2057" name="Rectangle 9"/>
          <p:cNvSpPr>
            <a:spLocks noChangeArrowheads="1"/>
          </p:cNvSpPr>
          <p:nvPr/>
        </p:nvSpPr>
        <p:spPr bwMode="auto">
          <a:xfrm>
            <a:off x="2201863" y="1460500"/>
            <a:ext cx="4978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Bài</a:t>
            </a:r>
            <a:r>
              <a:rPr lang="en-US" sz="4000" b="1" dirty="0">
                <a:solidFill>
                  <a:srgbClr val="FF0000"/>
                </a:solidFill>
                <a:latin typeface="Times New Roman" panose="02020603050405020304" pitchFamily="18" charset="0"/>
                <a:cs typeface="Times New Roman" panose="02020603050405020304" pitchFamily="18" charset="0"/>
              </a:rPr>
              <a:t> </a:t>
            </a:r>
            <a:r>
              <a:rPr lang="vi-VN" sz="4000" b="1" dirty="0">
                <a:solidFill>
                  <a:srgbClr val="FF0000"/>
                </a:solidFill>
                <a:latin typeface="Times New Roman" panose="02020603050405020304" pitchFamily="18" charset="0"/>
                <a:cs typeface="Times New Roman" panose="02020603050405020304" pitchFamily="18" charset="0"/>
              </a:rPr>
              <a:t>5</a:t>
            </a:r>
            <a:endParaRPr lang="en-US" sz="4000" b="1" dirty="0">
              <a:solidFill>
                <a:srgbClr val="FF0000"/>
              </a:solidFill>
              <a:latin typeface="Times New Roman" panose="02020603050405020304" pitchFamily="18" charset="0"/>
              <a:cs typeface="Times New Roman" panose="02020603050405020304" pitchFamily="18" charset="0"/>
            </a:endParaRPr>
          </a:p>
        </p:txBody>
      </p:sp>
      <p:pic>
        <p:nvPicPr>
          <p:cNvPr id="9" name="Picture 6" descr="book9"/>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912938" y="1765300"/>
            <a:ext cx="57785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6" descr="book9"/>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17550" y="3990975"/>
            <a:ext cx="57785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57"/>
                                        </p:tgtEl>
                                        <p:attrNameLst>
                                          <p:attrName>style.visibility</p:attrName>
                                        </p:attrNameLst>
                                      </p:cBhvr>
                                      <p:to>
                                        <p:strVal val="visible"/>
                                      </p:to>
                                    </p:set>
                                    <p:animEffect transition="in" filter="blinds(horizontal)">
                                      <p:cBhvr>
                                        <p:cTn id="7" dur="500"/>
                                        <p:tgtEl>
                                          <p:spTgt spid="2057"/>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2056"/>
                                        </p:tgtEl>
                                        <p:attrNameLst>
                                          <p:attrName>style.visibility</p:attrName>
                                        </p:attrNameLst>
                                      </p:cBhvr>
                                      <p:to>
                                        <p:strVal val="visible"/>
                                      </p:to>
                                    </p:set>
                                    <p:animEffect transition="in" filter="blinds(horizontal)">
                                      <p:cBhvr>
                                        <p:cTn id="15" dur="500"/>
                                        <p:tgtEl>
                                          <p:spTgt spid="2056"/>
                                        </p:tgtEl>
                                      </p:cBhvr>
                                    </p:animEffect>
                                  </p:childTnLst>
                                </p:cTn>
                              </p:par>
                              <p:par>
                                <p:cTn id="16" presetID="10" presetClass="entr" presetSubtype="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6" grpId="0" animBg="1"/>
      <p:bldP spid="205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4980709" y="25652"/>
            <a:ext cx="4142509" cy="2204930"/>
            <a:chOff x="4980709" y="81070"/>
            <a:chExt cx="4142509" cy="2204930"/>
          </a:xfrm>
        </p:grpSpPr>
        <p:sp>
          <p:nvSpPr>
            <p:cNvPr id="9" name="Oval Callout 8"/>
            <p:cNvSpPr/>
            <p:nvPr/>
          </p:nvSpPr>
          <p:spPr>
            <a:xfrm>
              <a:off x="4980709" y="81070"/>
              <a:ext cx="4142509" cy="2204930"/>
            </a:xfrm>
            <a:prstGeom prst="wedgeEllipseCallout">
              <a:avLst>
                <a:gd name="adj1" fmla="val -54857"/>
                <a:gd name="adj2" fmla="val 6192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 name="Rectangle 10">
              <a:extLst>
                <a:ext uri="{FF2B5EF4-FFF2-40B4-BE49-F238E27FC236}">
                  <a16:creationId xmlns:a16="http://schemas.microsoft.com/office/drawing/2014/main" id="{1FEB1745-0113-4713-BDA7-7AB14404853C}"/>
                </a:ext>
              </a:extLst>
            </p:cNvPr>
            <p:cNvSpPr/>
            <p:nvPr/>
          </p:nvSpPr>
          <p:spPr>
            <a:xfrm>
              <a:off x="5715000" y="213598"/>
              <a:ext cx="3048000" cy="1815882"/>
            </a:xfrm>
            <a:prstGeom prst="rect">
              <a:avLst/>
            </a:prstGeom>
            <a:noFill/>
          </p:spPr>
          <p:txBody>
            <a:bodyPr wrap="square" lIns="91440" tIns="45720" rIns="91440" bIns="45720">
              <a:spAutoFit/>
            </a:bodyPr>
            <a:lstStyle/>
            <a:p>
              <a:pPr algn="ctr"/>
              <a:r>
                <a:rPr lang="vi-VN" sz="2800" b="1" dirty="0" smtClean="0">
                  <a:ln w="22225">
                    <a:solidFill>
                      <a:schemeClr val="accent2"/>
                    </a:solidFill>
                    <a:prstDash val="solid"/>
                  </a:ln>
                  <a:solidFill>
                    <a:srgbClr val="FF0000"/>
                  </a:solidFill>
                  <a:latin typeface="Times New Roman" panose="02020603050405020304" pitchFamily="18" charset="0"/>
                  <a:cs typeface="Times New Roman" panose="02020603050405020304" pitchFamily="18" charset="0"/>
                </a:rPr>
                <a:t>Khối lượng của hai chất lỏng trong hai cốc có bằng nhau không? </a:t>
              </a:r>
              <a:endParaRPr lang="en-US" sz="2800" b="1" cap="none" spc="0" dirty="0">
                <a:ln w="22225">
                  <a:solidFill>
                    <a:schemeClr val="accent2"/>
                  </a:solidFill>
                  <a:prstDash val="solid"/>
                </a:ln>
                <a:solidFill>
                  <a:srgbClr val="FF0000"/>
                </a:solidFill>
                <a:effectLst/>
                <a:latin typeface="Times New Roman" panose="02020603050405020304" pitchFamily="18" charset="0"/>
                <a:cs typeface="Times New Roman" panose="02020603050405020304" pitchFamily="18" charset="0"/>
              </a:endParaRPr>
            </a:p>
          </p:txBody>
        </p:sp>
      </p:grpSp>
      <p:grpSp>
        <p:nvGrpSpPr>
          <p:cNvPr id="16" name="Group 15"/>
          <p:cNvGrpSpPr/>
          <p:nvPr/>
        </p:nvGrpSpPr>
        <p:grpSpPr>
          <a:xfrm>
            <a:off x="5061211" y="3179618"/>
            <a:ext cx="4082789" cy="1676400"/>
            <a:chOff x="5061211" y="3179618"/>
            <a:chExt cx="4082789" cy="1676400"/>
          </a:xfrm>
        </p:grpSpPr>
        <p:sp>
          <p:nvSpPr>
            <p:cNvPr id="13" name="Cloud Callout 12"/>
            <p:cNvSpPr/>
            <p:nvPr/>
          </p:nvSpPr>
          <p:spPr>
            <a:xfrm>
              <a:off x="5061211" y="3179618"/>
              <a:ext cx="4082789" cy="1676400"/>
            </a:xfrm>
            <a:prstGeom prst="cloudCallout">
              <a:avLst>
                <a:gd name="adj1" fmla="val -52392"/>
                <a:gd name="adj2" fmla="val 8481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4" name="Rectangle 13"/>
            <p:cNvSpPr/>
            <p:nvPr/>
          </p:nvSpPr>
          <p:spPr>
            <a:xfrm>
              <a:off x="5986629" y="3269902"/>
              <a:ext cx="2504741" cy="1384995"/>
            </a:xfrm>
            <a:prstGeom prst="rect">
              <a:avLst/>
            </a:prstGeom>
          </p:spPr>
          <p:txBody>
            <a:bodyPr wrap="square">
              <a:spAutoFit/>
            </a:bodyPr>
            <a:lstStyle/>
            <a:p>
              <a:pPr algn="ctr"/>
              <a:r>
                <a:rPr lang="vi-VN" sz="2800" b="1" dirty="0">
                  <a:ln w="22225">
                    <a:solidFill>
                      <a:schemeClr val="accent2"/>
                    </a:solidFill>
                    <a:prstDash val="solid"/>
                  </a:ln>
                  <a:solidFill>
                    <a:srgbClr val="FF0000"/>
                  </a:solidFill>
                  <a:latin typeface="Times New Roman" panose="02020603050405020304" pitchFamily="18" charset="0"/>
                  <a:cs typeface="Times New Roman" panose="02020603050405020304" pitchFamily="18" charset="0"/>
                </a:rPr>
                <a:t>Làm sao để biết chính xác được điều đó?</a:t>
              </a:r>
              <a:endParaRPr lang="en-US" sz="2800" b="1" dirty="0">
                <a:ln w="22225">
                  <a:solidFill>
                    <a:schemeClr val="accent2"/>
                  </a:solidFill>
                  <a:prstDash val="solid"/>
                </a:ln>
                <a:solidFill>
                  <a:srgbClr val="FF0000"/>
                </a:solidFill>
                <a:latin typeface="Times New Roman" panose="02020603050405020304" pitchFamily="18" charset="0"/>
                <a:cs typeface="Times New Roman" panose="02020603050405020304" pitchFamily="18" charset="0"/>
              </a:endParaRPr>
            </a:p>
          </p:txBody>
        </p:sp>
      </p:grpSp>
      <p:pic>
        <p:nvPicPr>
          <p:cNvPr id="17" name="Picture 45" descr="dau hoi">
            <a:hlinkClick r:id="rId2" action="ppaction://hlinksldjump"/>
            <a:extLst>
              <a:ext uri="{FF2B5EF4-FFF2-40B4-BE49-F238E27FC236}">
                <a16:creationId xmlns:a16="http://schemas.microsoft.com/office/drawing/2014/main" id="{5BB9C480-BD9E-4C9A-AAF9-E311C41C55C0}"/>
              </a:ext>
            </a:extLst>
          </p:cNvPr>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31873" y="3367087"/>
            <a:ext cx="457200" cy="595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5" name="Group 4"/>
          <p:cNvGrpSpPr/>
          <p:nvPr/>
        </p:nvGrpSpPr>
        <p:grpSpPr>
          <a:xfrm>
            <a:off x="304800" y="1191495"/>
            <a:ext cx="4800600" cy="5209305"/>
            <a:chOff x="304800" y="1191495"/>
            <a:chExt cx="4800600" cy="5209305"/>
          </a:xfrm>
        </p:grpSpPr>
        <p:grpSp>
          <p:nvGrpSpPr>
            <p:cNvPr id="8" name="Group 7"/>
            <p:cNvGrpSpPr/>
            <p:nvPr/>
          </p:nvGrpSpPr>
          <p:grpSpPr>
            <a:xfrm>
              <a:off x="304800" y="1600200"/>
              <a:ext cx="4800600" cy="4800600"/>
              <a:chOff x="-1295400" y="762000"/>
              <a:chExt cx="4800600" cy="4800600"/>
            </a:xfrm>
          </p:grpSpPr>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b="13636"/>
              <a:stretch/>
            </p:blipFill>
            <p:spPr>
              <a:xfrm>
                <a:off x="-1295400" y="762000"/>
                <a:ext cx="4800600" cy="4800600"/>
              </a:xfrm>
              <a:prstGeom prst="rect">
                <a:avLst/>
              </a:prstGeom>
            </p:spPr>
          </p:pic>
          <p:cxnSp>
            <p:nvCxnSpPr>
              <p:cNvPr id="6" name="Straight Connector 5"/>
              <p:cNvCxnSpPr/>
              <p:nvPr/>
            </p:nvCxnSpPr>
            <p:spPr>
              <a:xfrm>
                <a:off x="-685800" y="1690255"/>
                <a:ext cx="1524000" cy="0"/>
              </a:xfrm>
              <a:prstGeom prst="line">
                <a:avLst/>
              </a:prstGeom>
            </p:spPr>
            <p:style>
              <a:lnRef idx="1">
                <a:schemeClr val="accent1"/>
              </a:lnRef>
              <a:fillRef idx="0">
                <a:schemeClr val="accent1"/>
              </a:fillRef>
              <a:effectRef idx="0">
                <a:schemeClr val="accent1"/>
              </a:effectRef>
              <a:fontRef idx="minor">
                <a:schemeClr val="tx1"/>
              </a:fontRef>
            </p:style>
          </p:cxnSp>
        </p:grpSp>
        <p:pic>
          <p:nvPicPr>
            <p:cNvPr id="2" name="Picture 1"/>
            <p:cNvPicPr>
              <a:picLocks noChangeAspect="1"/>
            </p:cNvPicPr>
            <p:nvPr/>
          </p:nvPicPr>
          <p:blipFill rotWithShape="1">
            <a:blip r:embed="rId5">
              <a:extLst>
                <a:ext uri="{28A0092B-C50C-407E-A947-70E740481C1C}">
                  <a14:useLocalDpi xmlns:a14="http://schemas.microsoft.com/office/drawing/2010/main" val="0"/>
                </a:ext>
              </a:extLst>
            </a:blip>
            <a:srcRect l="20949" t="41100" r="26798" b="24235"/>
            <a:stretch/>
          </p:blipFill>
          <p:spPr>
            <a:xfrm rot="4834384">
              <a:off x="52949" y="1491427"/>
              <a:ext cx="2652163" cy="2110144"/>
            </a:xfrm>
            <a:prstGeom prst="arc">
              <a:avLst>
                <a:gd name="adj1" fmla="val 16755590"/>
                <a:gd name="adj2" fmla="val 20531378"/>
              </a:avLst>
            </a:prstGeom>
          </p:spPr>
        </p:pic>
        <p:pic>
          <p:nvPicPr>
            <p:cNvPr id="21" name="Picture 20"/>
            <p:cNvPicPr>
              <a:picLocks noChangeAspect="1"/>
            </p:cNvPicPr>
            <p:nvPr/>
          </p:nvPicPr>
          <p:blipFill rotWithShape="1">
            <a:blip r:embed="rId5">
              <a:extLst>
                <a:ext uri="{28A0092B-C50C-407E-A947-70E740481C1C}">
                  <a14:useLocalDpi xmlns:a14="http://schemas.microsoft.com/office/drawing/2010/main" val="0"/>
                </a:ext>
              </a:extLst>
            </a:blip>
            <a:srcRect l="20949" t="41100" r="26798" b="24235"/>
            <a:stretch/>
          </p:blipFill>
          <p:spPr>
            <a:xfrm rot="5761270">
              <a:off x="622239" y="1488967"/>
              <a:ext cx="2683013" cy="2088070"/>
            </a:xfrm>
            <a:prstGeom prst="arc">
              <a:avLst>
                <a:gd name="adj1" fmla="val 1467705"/>
                <a:gd name="adj2" fmla="val 5007449"/>
              </a:avLst>
            </a:prstGeom>
          </p:spPr>
        </p:pic>
      </p:grpSp>
    </p:spTree>
    <p:extLst>
      <p:ext uri="{BB962C8B-B14F-4D97-AF65-F5344CB8AC3E}">
        <p14:creationId xmlns:p14="http://schemas.microsoft.com/office/powerpoint/2010/main" val="503919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26" presetClass="emph" presetSubtype="0" fill="hold" nodeType="afterEffect">
                                  <p:stCondLst>
                                    <p:cond delay="0"/>
                                  </p:stCondLst>
                                  <p:childTnLst>
                                    <p:animEffect transition="out" filter="fade">
                                      <p:cBhvr>
                                        <p:cTn id="10" dur="500" tmFilter="0, 0; .2, .5; .8, .5; 1, 0"/>
                                        <p:tgtEl>
                                          <p:spTgt spid="15"/>
                                        </p:tgtEl>
                                      </p:cBhvr>
                                    </p:animEffect>
                                    <p:animScale>
                                      <p:cBhvr>
                                        <p:cTn id="11" dur="250" autoRev="1" fill="hold"/>
                                        <p:tgtEl>
                                          <p:spTgt spid="15"/>
                                        </p:tgtEl>
                                      </p:cBhvr>
                                      <p:by x="105000" y="105000"/>
                                    </p:animScale>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nodeType="click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circle(in)">
                                      <p:cBhvr>
                                        <p:cTn id="16" dur="2000"/>
                                        <p:tgtEl>
                                          <p:spTgt spid="16"/>
                                        </p:tgtEl>
                                      </p:cBhvr>
                                    </p:animEffect>
                                  </p:childTnLst>
                                </p:cTn>
                              </p:par>
                            </p:childTnLst>
                          </p:cTn>
                        </p:par>
                        <p:par>
                          <p:cTn id="17" fill="hold">
                            <p:stCondLst>
                              <p:cond delay="2000"/>
                            </p:stCondLst>
                            <p:childTnLst>
                              <p:par>
                                <p:cTn id="18" presetID="26" presetClass="emph" presetSubtype="0" fill="hold" nodeType="afterEffect">
                                  <p:stCondLst>
                                    <p:cond delay="0"/>
                                  </p:stCondLst>
                                  <p:childTnLst>
                                    <p:animEffect transition="out" filter="fade">
                                      <p:cBhvr>
                                        <p:cTn id="19" dur="500" tmFilter="0, 0; .2, .5; .8, .5; 1, 0"/>
                                        <p:tgtEl>
                                          <p:spTgt spid="16"/>
                                        </p:tgtEl>
                                      </p:cBhvr>
                                    </p:animEffect>
                                    <p:animScale>
                                      <p:cBhvr>
                                        <p:cTn id="20" dur="250" autoRev="1" fill="hold"/>
                                        <p:tgtEl>
                                          <p:spTgt spid="16"/>
                                        </p:tgtEl>
                                      </p:cBhvr>
                                      <p:by x="105000" y="105000"/>
                                    </p:animScale>
                                  </p:childTnLst>
                                </p:cTn>
                              </p:par>
                              <p:par>
                                <p:cTn id="21" presetID="10" presetClass="entr" presetSubtype="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image0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6482" y="2423766"/>
            <a:ext cx="2232025" cy="239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6325" name="Picture 5" descr="image0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169380">
            <a:off x="2397953" y="2362388"/>
            <a:ext cx="2047875" cy="223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6326" name="Picture 6" descr="image00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29652">
            <a:off x="2057587" y="1046789"/>
            <a:ext cx="893762" cy="1404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6329" name="AutoShape 9"/>
          <p:cNvSpPr>
            <a:spLocks noChangeArrowheads="1"/>
          </p:cNvSpPr>
          <p:nvPr/>
        </p:nvSpPr>
        <p:spPr bwMode="auto">
          <a:xfrm>
            <a:off x="629106" y="2042766"/>
            <a:ext cx="2564029" cy="762000"/>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2400" b="1" dirty="0" err="1">
                <a:latin typeface="Times New Roman" panose="02020603050405020304" pitchFamily="18" charset="0"/>
                <a:cs typeface="Times New Roman" panose="02020603050405020304" pitchFamily="18" charset="0"/>
              </a:rPr>
              <a:t>Đơn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vị</a:t>
            </a:r>
            <a:r>
              <a:rPr lang="en-US" sz="2400" b="1" dirty="0">
                <a:latin typeface="Times New Roman" panose="02020603050405020304" pitchFamily="18" charset="0"/>
                <a:cs typeface="Times New Roman" panose="02020603050405020304" pitchFamily="18" charset="0"/>
              </a:rPr>
              <a:t> </a:t>
            </a:r>
            <a:r>
              <a:rPr lang="vi-VN" sz="2400" b="1" dirty="0">
                <a:latin typeface="Times New Roman" panose="02020603050405020304" pitchFamily="18" charset="0"/>
                <a:cs typeface="Times New Roman" panose="02020603050405020304" pitchFamily="18" charset="0"/>
              </a:rPr>
              <a:t>và  </a:t>
            </a:r>
          </a:p>
          <a:p>
            <a:pPr algn="ctr" eaLnBrk="1" hangingPunct="1"/>
            <a:r>
              <a:rPr lang="vi-VN" sz="2400" b="1" dirty="0">
                <a:latin typeface="Times New Roman" panose="02020603050405020304" pitchFamily="18" charset="0"/>
                <a:cs typeface="Times New Roman" panose="02020603050405020304" pitchFamily="18" charset="0"/>
              </a:rPr>
              <a:t>dụng cụ </a:t>
            </a:r>
            <a:r>
              <a:rPr lang="en-US" sz="2400" b="1" dirty="0" err="1">
                <a:latin typeface="Times New Roman" panose="02020603050405020304" pitchFamily="18" charset="0"/>
                <a:cs typeface="Times New Roman" panose="02020603050405020304" pitchFamily="18" charset="0"/>
              </a:rPr>
              <a:t>đo</a:t>
            </a:r>
            <a:endParaRPr lang="en-US" sz="2400" b="1" dirty="0">
              <a:latin typeface="Times New Roman" panose="02020603050405020304" pitchFamily="18" charset="0"/>
              <a:cs typeface="Times New Roman" panose="02020603050405020304" pitchFamily="18" charset="0"/>
            </a:endParaRPr>
          </a:p>
        </p:txBody>
      </p:sp>
      <p:sp>
        <p:nvSpPr>
          <p:cNvPr id="56330" name="AutoShape 10"/>
          <p:cNvSpPr>
            <a:spLocks noChangeArrowheads="1"/>
          </p:cNvSpPr>
          <p:nvPr/>
        </p:nvSpPr>
        <p:spPr bwMode="auto">
          <a:xfrm>
            <a:off x="3538924" y="2042766"/>
            <a:ext cx="3090475" cy="778774"/>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vi-VN" sz="2800" b="1" dirty="0">
                <a:latin typeface="Times New Roman" panose="02020603050405020304" pitchFamily="18" charset="0"/>
                <a:cs typeface="Times New Roman" panose="02020603050405020304" pitchFamily="18" charset="0"/>
              </a:rPr>
              <a:t>Cách đ</a:t>
            </a:r>
            <a:r>
              <a:rPr lang="en-US" sz="2800" b="1" dirty="0">
                <a:latin typeface="Times New Roman" panose="02020603050405020304" pitchFamily="18" charset="0"/>
                <a:cs typeface="Times New Roman" panose="02020603050405020304" pitchFamily="18" charset="0"/>
              </a:rPr>
              <a:t>o </a:t>
            </a:r>
            <a:r>
              <a:rPr lang="vi-VN" sz="2800" b="1" dirty="0">
                <a:latin typeface="Times New Roman" panose="02020603050405020304" pitchFamily="18" charset="0"/>
                <a:cs typeface="Times New Roman" panose="02020603050405020304" pitchFamily="18" charset="0"/>
              </a:rPr>
              <a:t>khối lượng</a:t>
            </a:r>
            <a:endParaRPr lang="en-US" sz="2800" b="1" dirty="0">
              <a:latin typeface="Times New Roman" panose="02020603050405020304" pitchFamily="18" charset="0"/>
              <a:cs typeface="Times New Roman" panose="02020603050405020304" pitchFamily="18" charset="0"/>
            </a:endParaRPr>
          </a:p>
        </p:txBody>
      </p:sp>
      <p:sp>
        <p:nvSpPr>
          <p:cNvPr id="56333" name="AutoShape 13"/>
          <p:cNvSpPr>
            <a:spLocks noChangeArrowheads="1"/>
          </p:cNvSpPr>
          <p:nvPr/>
        </p:nvSpPr>
        <p:spPr bwMode="auto">
          <a:xfrm>
            <a:off x="2490223" y="693749"/>
            <a:ext cx="3547676" cy="762000"/>
          </a:xfrm>
          <a:prstGeom prst="roundRect">
            <a:avLst>
              <a:gd name="adj" fmla="val 16667"/>
            </a:avLst>
          </a:prstGeom>
          <a:solidFill>
            <a:srgbClr val="FF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2400" dirty="0">
                <a:latin typeface="Times New Roman" panose="02020603050405020304" pitchFamily="18" charset="0"/>
                <a:cs typeface="Times New Roman" panose="02020603050405020304" pitchFamily="18" charset="0"/>
              </a:rPr>
              <a:t>Dụng cụ đo</a:t>
            </a:r>
            <a:r>
              <a:rPr lang="vi-VN" sz="2400" dirty="0">
                <a:latin typeface="Times New Roman" panose="02020603050405020304" pitchFamily="18" charset="0"/>
                <a:cs typeface="Times New Roman" panose="02020603050405020304" pitchFamily="18" charset="0"/>
              </a:rPr>
              <a:t> </a:t>
            </a:r>
            <a:r>
              <a:rPr lang="vi-VN" sz="2400" dirty="0" smtClean="0">
                <a:latin typeface="Times New Roman" panose="02020603050405020304" pitchFamily="18" charset="0"/>
                <a:cs typeface="Times New Roman" panose="02020603050405020304" pitchFamily="18" charset="0"/>
              </a:rPr>
              <a:t>khối lượng </a:t>
            </a:r>
            <a:r>
              <a:rPr lang="vi-VN" sz="2400" dirty="0">
                <a:latin typeface="Times New Roman" panose="02020603050405020304" pitchFamily="18" charset="0"/>
                <a:cs typeface="Times New Roman" panose="02020603050405020304" pitchFamily="18" charset="0"/>
              </a:rPr>
              <a:t>là cân</a:t>
            </a:r>
            <a:endParaRPr lang="en-US" sz="2400" dirty="0">
              <a:latin typeface="Times New Roman" panose="02020603050405020304" pitchFamily="18" charset="0"/>
              <a:cs typeface="Times New Roman" panose="02020603050405020304" pitchFamily="18" charset="0"/>
            </a:endParaRPr>
          </a:p>
        </p:txBody>
      </p:sp>
      <p:pic>
        <p:nvPicPr>
          <p:cNvPr id="11" name="Picture 6" descr="image006">
            <a:extLst>
              <a:ext uri="{FF2B5EF4-FFF2-40B4-BE49-F238E27FC236}">
                <a16:creationId xmlns:a16="http://schemas.microsoft.com/office/drawing/2014/main" id="{5807B72A-B8EC-4AFE-B325-B26BBB8DEF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125359" flipH="1">
            <a:off x="943708" y="981516"/>
            <a:ext cx="933888" cy="1404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AutoShape 13">
            <a:extLst>
              <a:ext uri="{FF2B5EF4-FFF2-40B4-BE49-F238E27FC236}">
                <a16:creationId xmlns:a16="http://schemas.microsoft.com/office/drawing/2014/main" id="{EA895F27-5189-4EAB-AAE2-E1DE426DC098}"/>
              </a:ext>
            </a:extLst>
          </p:cNvPr>
          <p:cNvSpPr>
            <a:spLocks noChangeArrowheads="1"/>
          </p:cNvSpPr>
          <p:nvPr/>
        </p:nvSpPr>
        <p:spPr bwMode="auto">
          <a:xfrm>
            <a:off x="407869" y="720742"/>
            <a:ext cx="1844508" cy="700648"/>
          </a:xfrm>
          <a:prstGeom prst="roundRect">
            <a:avLst>
              <a:gd name="adj" fmla="val 16667"/>
            </a:avLst>
          </a:prstGeom>
          <a:solidFill>
            <a:srgbClr val="FF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vi-VN" sz="2400" dirty="0">
                <a:latin typeface="Times New Roman" panose="02020603050405020304" pitchFamily="18" charset="0"/>
                <a:cs typeface="Times New Roman" panose="02020603050405020304" pitchFamily="18" charset="0"/>
              </a:rPr>
              <a:t>kilogram (kg)</a:t>
            </a:r>
            <a:endParaRPr lang="en-US" sz="2400" dirty="0">
              <a:latin typeface="Times New Roman" panose="02020603050405020304" pitchFamily="18" charset="0"/>
              <a:cs typeface="Times New Roman" panose="02020603050405020304" pitchFamily="18" charset="0"/>
            </a:endParaRPr>
          </a:p>
        </p:txBody>
      </p:sp>
      <p:pic>
        <p:nvPicPr>
          <p:cNvPr id="14" name="Picture 6" descr="image006">
            <a:extLst>
              <a:ext uri="{FF2B5EF4-FFF2-40B4-BE49-F238E27FC236}">
                <a16:creationId xmlns:a16="http://schemas.microsoft.com/office/drawing/2014/main" id="{17889C9B-332D-49D2-8718-79D0393E979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9642842" flipV="1">
            <a:off x="4172623" y="2488004"/>
            <a:ext cx="893762" cy="1214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AutoShape 10">
            <a:extLst>
              <a:ext uri="{FF2B5EF4-FFF2-40B4-BE49-F238E27FC236}">
                <a16:creationId xmlns:a16="http://schemas.microsoft.com/office/drawing/2014/main" id="{9ABE2946-3DF2-49D4-8E8A-BC4F9BCC0B5B}"/>
              </a:ext>
            </a:extLst>
          </p:cNvPr>
          <p:cNvSpPr>
            <a:spLocks noChangeArrowheads="1"/>
          </p:cNvSpPr>
          <p:nvPr/>
        </p:nvSpPr>
        <p:spPr bwMode="auto">
          <a:xfrm>
            <a:off x="1588311" y="4123305"/>
            <a:ext cx="2675750" cy="778774"/>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vi-VN" sz="2800" b="1" dirty="0">
                <a:latin typeface="Times New Roman" panose="02020603050405020304" pitchFamily="18" charset="0"/>
                <a:cs typeface="Times New Roman" panose="02020603050405020304" pitchFamily="18" charset="0"/>
              </a:rPr>
              <a:t>Đ</a:t>
            </a:r>
            <a:r>
              <a:rPr lang="en-US" sz="2800" b="1" dirty="0">
                <a:latin typeface="Times New Roman" panose="02020603050405020304" pitchFamily="18" charset="0"/>
                <a:cs typeface="Times New Roman" panose="02020603050405020304" pitchFamily="18" charset="0"/>
              </a:rPr>
              <a:t>o </a:t>
            </a:r>
            <a:r>
              <a:rPr lang="vi-VN" sz="2800" b="1" dirty="0">
                <a:latin typeface="Times New Roman" panose="02020603050405020304" pitchFamily="18" charset="0"/>
                <a:cs typeface="Times New Roman" panose="02020603050405020304" pitchFamily="18" charset="0"/>
              </a:rPr>
              <a:t>khối lượng</a:t>
            </a:r>
            <a:endParaRPr lang="en-US" sz="2800" b="1"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6" name="Text Box 4">
                <a:extLst>
                  <a:ext uri="{FF2B5EF4-FFF2-40B4-BE49-F238E27FC236}">
                    <a16:creationId xmlns:a16="http://schemas.microsoft.com/office/drawing/2014/main" id="{1CC89D43-E125-42DD-B944-E93D5CCB9007}"/>
                  </a:ext>
                </a:extLst>
              </p:cNvPr>
              <p:cNvSpPr txBox="1">
                <a:spLocks noChangeArrowheads="1"/>
              </p:cNvSpPr>
              <p:nvPr/>
            </p:nvSpPr>
            <p:spPr bwMode="auto">
              <a:xfrm>
                <a:off x="4759765" y="2928065"/>
                <a:ext cx="3761160" cy="3785652"/>
              </a:xfrm>
              <a:prstGeom prst="rect">
                <a:avLst/>
              </a:prstGeom>
              <a:gradFill flip="none" rotWithShape="1">
                <a:gsLst>
                  <a:gs pos="0">
                    <a:schemeClr val="accent1">
                      <a:lumMod val="75000"/>
                      <a:tint val="66000"/>
                      <a:satMod val="160000"/>
                    </a:schemeClr>
                  </a:gs>
                  <a:gs pos="50000">
                    <a:schemeClr val="accent1">
                      <a:lumMod val="75000"/>
                      <a:tint val="44500"/>
                      <a:satMod val="160000"/>
                    </a:schemeClr>
                  </a:gs>
                  <a:gs pos="100000">
                    <a:schemeClr val="accent1">
                      <a:lumMod val="75000"/>
                      <a:tint val="23500"/>
                      <a:satMod val="160000"/>
                    </a:schemeClr>
                  </a:gs>
                </a:gsLst>
                <a:lin ang="5400000" scaled="1"/>
                <a:tileRect/>
              </a:gradFill>
              <a:ln w="9525">
                <a:solidFill>
                  <a:schemeClr val="tx1"/>
                </a:solidFill>
                <a:miter lim="800000"/>
                <a:headEnd/>
                <a:tailEnd/>
              </a:ln>
              <a:effec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14:m>
                  <m:oMath xmlns:m="http://schemas.openxmlformats.org/officeDocument/2006/math">
                    <m:sSub>
                      <m:sSubPr>
                        <m:ctrlPr>
                          <a:rPr lang="en-US" sz="2000" i="1" smtClean="0">
                            <a:latin typeface="Cambria Math" panose="02040503050406030204" pitchFamily="18" charset="0"/>
                            <a:cs typeface="Times New Roman" panose="02020603050405020304" pitchFamily="18" charset="0"/>
                          </a:rPr>
                        </m:ctrlPr>
                      </m:sSubPr>
                      <m:e>
                        <m:r>
                          <a:rPr lang="en-US" sz="2000" b="0" i="1" smtClean="0">
                            <a:latin typeface="Cambria Math" panose="02040503050406030204" pitchFamily="18" charset="0"/>
                            <a:cs typeface="Times New Roman" panose="02020603050405020304" pitchFamily="18" charset="0"/>
                          </a:rPr>
                          <m:t>𝐵</m:t>
                        </m:r>
                      </m:e>
                      <m:sub>
                        <m:r>
                          <a:rPr lang="en-US" sz="2000" b="0" i="1" smtClean="0">
                            <a:latin typeface="Cambria Math" panose="02040503050406030204" pitchFamily="18" charset="0"/>
                            <a:cs typeface="Times New Roman" panose="02020603050405020304" pitchFamily="18" charset="0"/>
                          </a:rPr>
                          <m:t>1</m:t>
                        </m:r>
                      </m:sub>
                    </m:sSub>
                    <m:r>
                      <a:rPr lang="en-US" sz="2000" b="0" i="1" smtClean="0">
                        <a:latin typeface="Cambria Math" panose="02040503050406030204" pitchFamily="18" charset="0"/>
                        <a:cs typeface="Times New Roman" panose="02020603050405020304" pitchFamily="18" charset="0"/>
                      </a:rPr>
                      <m:t>:</m:t>
                    </m:r>
                  </m:oMath>
                </a14:m>
                <a:r>
                  <a:rPr lang="vi-VN" sz="2000" b="0" i="1" dirty="0">
                    <a:latin typeface="Cambria Math" panose="02040503050406030204" pitchFamily="18" charset="0"/>
                    <a:cs typeface="Times New Roman" panose="02020603050405020304" pitchFamily="18" charset="0"/>
                  </a:rPr>
                  <a:t>  </a:t>
                </a:r>
                <a:r>
                  <a:rPr lang="vi-VN" sz="2000" dirty="0">
                    <a:latin typeface="Times New Roman" panose="02020603050405020304" pitchFamily="18" charset="0"/>
                    <a:cs typeface="Times New Roman" panose="02020603050405020304" pitchFamily="18" charset="0"/>
                  </a:rPr>
                  <a:t>Ước lượng khối lượng của vật cần đo.</a:t>
                </a:r>
                <a:endParaRPr lang="vi-VN" sz="2000" dirty="0">
                  <a:latin typeface="Cambria Math" panose="02040503050406030204" pitchFamily="18" charset="0"/>
                  <a:cs typeface="Times New Roman" panose="02020603050405020304" pitchFamily="18" charset="0"/>
                </a:endParaRPr>
              </a:p>
              <a:p>
                <a:pPr eaLnBrk="1" hangingPunct="1">
                  <a:spcBef>
                    <a:spcPct val="50000"/>
                  </a:spcBef>
                </a:pPr>
                <a14:m>
                  <m:oMath xmlns:m="http://schemas.openxmlformats.org/officeDocument/2006/math">
                    <m:sSub>
                      <m:sSubPr>
                        <m:ctrlPr>
                          <a:rPr lang="en-US" sz="2000" i="1">
                            <a:latin typeface="Cambria Math" panose="02040503050406030204" pitchFamily="18" charset="0"/>
                            <a:cs typeface="Times New Roman" panose="02020603050405020304" pitchFamily="18" charset="0"/>
                          </a:rPr>
                        </m:ctrlPr>
                      </m:sSubPr>
                      <m:e>
                        <m:r>
                          <a:rPr lang="en-US" sz="2000" b="0" i="1">
                            <a:latin typeface="Cambria Math" panose="02040503050406030204" pitchFamily="18" charset="0"/>
                            <a:cs typeface="Times New Roman" panose="02020603050405020304" pitchFamily="18" charset="0"/>
                          </a:rPr>
                          <m:t>𝐵</m:t>
                        </m:r>
                      </m:e>
                      <m:sub>
                        <m:r>
                          <a:rPr lang="en-US" sz="2000" b="0" i="1" smtClean="0">
                            <a:latin typeface="Cambria Math" panose="02040503050406030204" pitchFamily="18" charset="0"/>
                            <a:cs typeface="Times New Roman" panose="02020603050405020304" pitchFamily="18" charset="0"/>
                          </a:rPr>
                          <m:t>2</m:t>
                        </m:r>
                      </m:sub>
                    </m:sSub>
                    <m:r>
                      <a:rPr lang="en-US" sz="2000" b="0" i="1">
                        <a:latin typeface="Cambria Math" panose="02040503050406030204" pitchFamily="18" charset="0"/>
                        <a:cs typeface="Times New Roman" panose="02020603050405020304" pitchFamily="18" charset="0"/>
                      </a:rPr>
                      <m:t>:</m:t>
                    </m:r>
                  </m:oMath>
                </a14:m>
                <a:r>
                  <a:rPr lang="vi-VN" sz="2000" b="0" i="1" dirty="0">
                    <a:latin typeface="Cambria Math" panose="02040503050406030204" pitchFamily="18" charset="0"/>
                    <a:cs typeface="Times New Roman" panose="02020603050405020304" pitchFamily="18" charset="0"/>
                  </a:rPr>
                  <a:t>  </a:t>
                </a:r>
                <a:r>
                  <a:rPr lang="vi-VN" sz="2000" b="0" dirty="0">
                    <a:latin typeface="Times New Roman" panose="02020603050405020304" pitchFamily="18" charset="0"/>
                    <a:cs typeface="Times New Roman" panose="02020603050405020304" pitchFamily="18" charset="0"/>
                  </a:rPr>
                  <a:t>Chọn cân phù hợp.</a:t>
                </a:r>
                <a:endParaRPr lang="vi-VN" sz="2000" b="0" dirty="0">
                  <a:latin typeface="Cambria Math" panose="02040503050406030204" pitchFamily="18" charset="0"/>
                  <a:cs typeface="Times New Roman" panose="02020603050405020304" pitchFamily="18" charset="0"/>
                </a:endParaRPr>
              </a:p>
              <a:p>
                <a:pPr eaLnBrk="1" hangingPunct="1">
                  <a:spcBef>
                    <a:spcPct val="50000"/>
                  </a:spcBef>
                </a:pPr>
                <a14:m>
                  <m:oMath xmlns:m="http://schemas.openxmlformats.org/officeDocument/2006/math">
                    <m:sSub>
                      <m:sSubPr>
                        <m:ctrlPr>
                          <a:rPr lang="en-US" sz="2000" i="1">
                            <a:latin typeface="Cambria Math" panose="02040503050406030204" pitchFamily="18" charset="0"/>
                            <a:cs typeface="Times New Roman" panose="02020603050405020304" pitchFamily="18" charset="0"/>
                          </a:rPr>
                        </m:ctrlPr>
                      </m:sSubPr>
                      <m:e>
                        <m:r>
                          <a:rPr lang="en-US" sz="2000" b="0" i="1">
                            <a:latin typeface="Cambria Math" panose="02040503050406030204" pitchFamily="18" charset="0"/>
                            <a:cs typeface="Times New Roman" panose="02020603050405020304" pitchFamily="18" charset="0"/>
                          </a:rPr>
                          <m:t>𝐵</m:t>
                        </m:r>
                      </m:e>
                      <m:sub>
                        <m:r>
                          <a:rPr lang="en-US" sz="2000" b="0" i="1" smtClean="0">
                            <a:latin typeface="Cambria Math" panose="02040503050406030204" pitchFamily="18" charset="0"/>
                            <a:cs typeface="Times New Roman" panose="02020603050405020304" pitchFamily="18" charset="0"/>
                          </a:rPr>
                          <m:t>3</m:t>
                        </m:r>
                      </m:sub>
                    </m:sSub>
                    <m:r>
                      <a:rPr lang="vi-VN" sz="2000" b="0" i="1" smtClean="0">
                        <a:latin typeface="Cambria Math" panose="02040503050406030204" pitchFamily="18" charset="0"/>
                        <a:cs typeface="Times New Roman" panose="02020603050405020304" pitchFamily="18" charset="0"/>
                      </a:rPr>
                      <m:t>:</m:t>
                    </m:r>
                  </m:oMath>
                </a14:m>
                <a:r>
                  <a:rPr lang="vi-VN" sz="2000" b="0" i="1" dirty="0">
                    <a:latin typeface="Cambria Math" panose="02040503050406030204" pitchFamily="18" charset="0"/>
                    <a:cs typeface="Times New Roman" panose="02020603050405020304" pitchFamily="18" charset="0"/>
                  </a:rPr>
                  <a:t>  </a:t>
                </a:r>
                <a:r>
                  <a:rPr lang="vi-VN" sz="2000" dirty="0">
                    <a:latin typeface="Times New Roman" panose="02020603050405020304" pitchFamily="18" charset="0"/>
                    <a:cs typeface="Times New Roman" panose="02020603050405020304" pitchFamily="18" charset="0"/>
                  </a:rPr>
                  <a:t>Hiệu chỉnh cân đúng cách trước khi đo.</a:t>
                </a:r>
                <a:endParaRPr lang="vi-VN" sz="2000" b="0" dirty="0">
                  <a:latin typeface="Cambria Math" panose="02040503050406030204" pitchFamily="18" charset="0"/>
                  <a:cs typeface="Times New Roman" panose="02020603050405020304" pitchFamily="18" charset="0"/>
                </a:endParaRPr>
              </a:p>
              <a:p>
                <a:pPr eaLnBrk="1" hangingPunct="1">
                  <a:spcBef>
                    <a:spcPct val="50000"/>
                  </a:spcBef>
                </a:pPr>
                <a14:m>
                  <m:oMath xmlns:m="http://schemas.openxmlformats.org/officeDocument/2006/math">
                    <m:sSub>
                      <m:sSubPr>
                        <m:ctrlPr>
                          <a:rPr lang="en-US" sz="2000" i="1">
                            <a:latin typeface="Cambria Math" panose="02040503050406030204" pitchFamily="18" charset="0"/>
                            <a:cs typeface="Times New Roman" panose="02020603050405020304" pitchFamily="18" charset="0"/>
                          </a:rPr>
                        </m:ctrlPr>
                      </m:sSubPr>
                      <m:e>
                        <m:r>
                          <a:rPr lang="en-US" sz="2000" b="0" i="1">
                            <a:latin typeface="Cambria Math" panose="02040503050406030204" pitchFamily="18" charset="0"/>
                            <a:cs typeface="Times New Roman" panose="02020603050405020304" pitchFamily="18" charset="0"/>
                          </a:rPr>
                          <m:t>𝐵</m:t>
                        </m:r>
                      </m:e>
                      <m:sub>
                        <m:r>
                          <a:rPr lang="en-US" sz="2000" b="0" i="1" smtClean="0">
                            <a:latin typeface="Cambria Math" panose="02040503050406030204" pitchFamily="18" charset="0"/>
                            <a:cs typeface="Times New Roman" panose="02020603050405020304" pitchFamily="18" charset="0"/>
                          </a:rPr>
                          <m:t>4</m:t>
                        </m:r>
                      </m:sub>
                    </m:sSub>
                    <m:r>
                      <a:rPr lang="en-US" sz="2000" b="0" i="1">
                        <a:latin typeface="Cambria Math" panose="02040503050406030204" pitchFamily="18" charset="0"/>
                        <a:cs typeface="Times New Roman" panose="02020603050405020304" pitchFamily="18" charset="0"/>
                      </a:rPr>
                      <m:t>:</m:t>
                    </m:r>
                    <m:r>
                      <a:rPr lang="vi-VN" sz="2000" b="0" i="1" smtClean="0">
                        <a:latin typeface="Cambria Math" panose="02040503050406030204" pitchFamily="18" charset="0"/>
                        <a:cs typeface="Times New Roman" panose="02020603050405020304" pitchFamily="18" charset="0"/>
                      </a:rPr>
                      <m:t> </m:t>
                    </m:r>
                  </m:oMath>
                </a14:m>
                <a:r>
                  <a:rPr lang="vi-VN" sz="2000" dirty="0">
                    <a:latin typeface="Times New Roman" panose="02020603050405020304" pitchFamily="18" charset="0"/>
                    <a:cs typeface="Times New Roman" panose="02020603050405020304" pitchFamily="18" charset="0"/>
                  </a:rPr>
                  <a:t> Đặt vật lên cân hoặc treo vật vào </a:t>
                </a:r>
                <a:r>
                  <a:rPr lang="vi-VN" sz="2000" dirty="0" smtClean="0">
                    <a:latin typeface="Times New Roman" panose="02020603050405020304" pitchFamily="18" charset="0"/>
                    <a:cs typeface="Times New Roman" panose="02020603050405020304" pitchFamily="18" charset="0"/>
                  </a:rPr>
                  <a:t>móc cân</a:t>
                </a:r>
                <a:r>
                  <a:rPr lang="vi-VN" sz="2000" dirty="0">
                    <a:latin typeface="Times New Roman" panose="02020603050405020304" pitchFamily="18" charset="0"/>
                    <a:cs typeface="Times New Roman" panose="02020603050405020304" pitchFamily="18" charset="0"/>
                  </a:rPr>
                  <a:t>.</a:t>
                </a:r>
              </a:p>
              <a:p>
                <a:pPr eaLnBrk="1" hangingPunct="1">
                  <a:spcBef>
                    <a:spcPct val="50000"/>
                  </a:spcBef>
                </a:pPr>
                <a14:m>
                  <m:oMath xmlns:m="http://schemas.openxmlformats.org/officeDocument/2006/math">
                    <m:sSub>
                      <m:sSubPr>
                        <m:ctrlPr>
                          <a:rPr lang="en-US" sz="2000" i="1">
                            <a:latin typeface="Cambria Math" panose="02040503050406030204" pitchFamily="18" charset="0"/>
                            <a:cs typeface="Times New Roman" panose="02020603050405020304" pitchFamily="18" charset="0"/>
                          </a:rPr>
                        </m:ctrlPr>
                      </m:sSubPr>
                      <m:e>
                        <m:r>
                          <a:rPr lang="en-US" sz="2000" i="1">
                            <a:latin typeface="Cambria Math" panose="02040503050406030204" pitchFamily="18" charset="0"/>
                            <a:cs typeface="Times New Roman" panose="02020603050405020304" pitchFamily="18" charset="0"/>
                          </a:rPr>
                          <m:t>𝐵</m:t>
                        </m:r>
                      </m:e>
                      <m:sub>
                        <m:r>
                          <a:rPr lang="vi-VN" sz="2000" b="0" i="1" smtClean="0">
                            <a:latin typeface="Cambria Math" panose="02040503050406030204" pitchFamily="18" charset="0"/>
                            <a:cs typeface="Times New Roman" panose="02020603050405020304" pitchFamily="18" charset="0"/>
                          </a:rPr>
                          <m:t>5</m:t>
                        </m:r>
                      </m:sub>
                    </m:sSub>
                    <m:r>
                      <a:rPr lang="vi-VN" sz="2000" b="0" i="1" smtClean="0">
                        <a:latin typeface="Cambria Math" panose="02040503050406030204" pitchFamily="18" charset="0"/>
                        <a:cs typeface="Times New Roman" panose="02020603050405020304" pitchFamily="18" charset="0"/>
                      </a:rPr>
                      <m:t>: </m:t>
                    </m:r>
                  </m:oMath>
                </a14:m>
                <a:r>
                  <a:rPr lang="vi-VN" sz="2000" dirty="0">
                    <a:latin typeface="Times New Roman" panose="02020603050405020304" pitchFamily="18" charset="0"/>
                    <a:cs typeface="Times New Roman" panose="02020603050405020304" pitchFamily="18" charset="0"/>
                  </a:rPr>
                  <a:t> Đọc và ghi kết quả mỗi lần theo vạch chia gần nhất với đầu kim của </a:t>
                </a:r>
                <a:r>
                  <a:rPr lang="vi-VN" sz="2000" dirty="0" smtClean="0">
                    <a:latin typeface="Times New Roman" panose="02020603050405020304" pitchFamily="18" charset="0"/>
                    <a:cs typeface="Times New Roman" panose="02020603050405020304" pitchFamily="18" charset="0"/>
                  </a:rPr>
                  <a:t>cân.</a:t>
                </a:r>
                <a:endParaRPr lang="en-US" sz="2000" dirty="0">
                  <a:latin typeface="Times New Roman" panose="02020603050405020304" pitchFamily="18" charset="0"/>
                  <a:cs typeface="Times New Roman" panose="02020603050405020304" pitchFamily="18" charset="0"/>
                </a:endParaRPr>
              </a:p>
            </p:txBody>
          </p:sp>
        </mc:Choice>
        <mc:Fallback xmlns="">
          <p:sp>
            <p:nvSpPr>
              <p:cNvPr id="16" name="Text Box 4">
                <a:extLst>
                  <a:ext uri="{FF2B5EF4-FFF2-40B4-BE49-F238E27FC236}">
                    <a16:creationId xmlns:a16="http://schemas.microsoft.com/office/drawing/2014/main" id="{1CC89D43-E125-42DD-B944-E93D5CCB9007}"/>
                  </a:ext>
                </a:extLst>
              </p:cNvPr>
              <p:cNvSpPr txBox="1">
                <a:spLocks noRot="1" noChangeAspect="1" noMove="1" noResize="1" noEditPoints="1" noAdjustHandles="1" noChangeArrowheads="1" noChangeShapeType="1" noTextEdit="1"/>
              </p:cNvSpPr>
              <p:nvPr/>
            </p:nvSpPr>
            <p:spPr bwMode="auto">
              <a:xfrm>
                <a:off x="4759765" y="2928065"/>
                <a:ext cx="3761160" cy="3785652"/>
              </a:xfrm>
              <a:prstGeom prst="rect">
                <a:avLst/>
              </a:prstGeom>
              <a:blipFill>
                <a:blip r:embed="rId5"/>
                <a:stretch>
                  <a:fillRect l="-1616" t="-642" r="-1454" b="-1766"/>
                </a:stretch>
              </a:blipFill>
              <a:ln w="9525">
                <a:solidFill>
                  <a:schemeClr val="tx1"/>
                </a:solidFill>
                <a:miter lim="800000"/>
                <a:headEnd/>
                <a:tailEnd/>
              </a:ln>
              <a:effectLst/>
            </p:spPr>
            <p:txBody>
              <a:bodyPr/>
              <a:lstStyle/>
              <a:p>
                <a:r>
                  <a:rPr lang="vi-VN">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heckerboard(across)">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6322"/>
                                        </p:tgtEl>
                                        <p:attrNameLst>
                                          <p:attrName>style.visibility</p:attrName>
                                        </p:attrNameLst>
                                      </p:cBhvr>
                                      <p:to>
                                        <p:strVal val="visible"/>
                                      </p:to>
                                    </p:set>
                                    <p:animEffect transition="in" filter="blinds(horizontal)">
                                      <p:cBhvr>
                                        <p:cTn id="12" dur="500"/>
                                        <p:tgtEl>
                                          <p:spTgt spid="56322"/>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56329"/>
                                        </p:tgtEl>
                                        <p:attrNameLst>
                                          <p:attrName>style.visibility</p:attrName>
                                        </p:attrNameLst>
                                      </p:cBhvr>
                                      <p:to>
                                        <p:strVal val="visible"/>
                                      </p:to>
                                    </p:set>
                                    <p:animEffect transition="in" filter="box(in)">
                                      <p:cBhvr>
                                        <p:cTn id="15" dur="500"/>
                                        <p:tgtEl>
                                          <p:spTgt spid="56329"/>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nodeType="clickEffect">
                                  <p:stCondLst>
                                    <p:cond delay="0"/>
                                  </p:stCondLst>
                                  <p:childTnLst>
                                    <p:set>
                                      <p:cBhvr>
                                        <p:cTn id="19" dur="1" fill="hold">
                                          <p:stCondLst>
                                            <p:cond delay="0"/>
                                          </p:stCondLst>
                                        </p:cTn>
                                        <p:tgtEl>
                                          <p:spTgt spid="56325"/>
                                        </p:tgtEl>
                                        <p:attrNameLst>
                                          <p:attrName>style.visibility</p:attrName>
                                        </p:attrNameLst>
                                      </p:cBhvr>
                                      <p:to>
                                        <p:strVal val="visible"/>
                                      </p:to>
                                    </p:set>
                                    <p:animEffect transition="in" filter="blinds(horizontal)">
                                      <p:cBhvr>
                                        <p:cTn id="20" dur="500"/>
                                        <p:tgtEl>
                                          <p:spTgt spid="56325"/>
                                        </p:tgtEl>
                                      </p:cBhvr>
                                    </p:animEffect>
                                  </p:childTnLst>
                                </p:cTn>
                              </p:par>
                              <p:par>
                                <p:cTn id="21" presetID="5" presetClass="entr" presetSubtype="10" fill="hold" grpId="0" nodeType="withEffect">
                                  <p:stCondLst>
                                    <p:cond delay="0"/>
                                  </p:stCondLst>
                                  <p:childTnLst>
                                    <p:set>
                                      <p:cBhvr>
                                        <p:cTn id="22" dur="1" fill="hold">
                                          <p:stCondLst>
                                            <p:cond delay="0"/>
                                          </p:stCondLst>
                                        </p:cTn>
                                        <p:tgtEl>
                                          <p:spTgt spid="56330"/>
                                        </p:tgtEl>
                                        <p:attrNameLst>
                                          <p:attrName>style.visibility</p:attrName>
                                        </p:attrNameLst>
                                      </p:cBhvr>
                                      <p:to>
                                        <p:strVal val="visible"/>
                                      </p:to>
                                    </p:set>
                                    <p:animEffect transition="in" filter="checkerboard(across)">
                                      <p:cBhvr>
                                        <p:cTn id="23" dur="500"/>
                                        <p:tgtEl>
                                          <p:spTgt spid="56330"/>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ntr" presetSubtype="10" fill="hold" nodeType="clickEffect">
                                  <p:stCondLst>
                                    <p:cond delay="0"/>
                                  </p:stCondLst>
                                  <p:childTnLst>
                                    <p:set>
                                      <p:cBhvr>
                                        <p:cTn id="27" dur="1" fill="hold">
                                          <p:stCondLst>
                                            <p:cond delay="0"/>
                                          </p:stCondLst>
                                        </p:cTn>
                                        <p:tgtEl>
                                          <p:spTgt spid="56326"/>
                                        </p:tgtEl>
                                        <p:attrNameLst>
                                          <p:attrName>style.visibility</p:attrName>
                                        </p:attrNameLst>
                                      </p:cBhvr>
                                      <p:to>
                                        <p:strVal val="visible"/>
                                      </p:to>
                                    </p:set>
                                    <p:animEffect transition="in" filter="blinds(horizontal)">
                                      <p:cBhvr>
                                        <p:cTn id="28" dur="500"/>
                                        <p:tgtEl>
                                          <p:spTgt spid="56326"/>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56333"/>
                                        </p:tgtEl>
                                        <p:attrNameLst>
                                          <p:attrName>style.visibility</p:attrName>
                                        </p:attrNameLst>
                                      </p:cBhvr>
                                      <p:to>
                                        <p:strVal val="visible"/>
                                      </p:to>
                                    </p:set>
                                    <p:animEffect transition="in" filter="blinds(horizontal)">
                                      <p:cBhvr>
                                        <p:cTn id="31" dur="500"/>
                                        <p:tgtEl>
                                          <p:spTgt spid="56333"/>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blinds(horizontal)">
                                      <p:cBhvr>
                                        <p:cTn id="36" dur="500"/>
                                        <p:tgtEl>
                                          <p:spTgt spid="11"/>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blinds(horizontal)">
                                      <p:cBhvr>
                                        <p:cTn id="39" dur="500"/>
                                        <p:tgtEl>
                                          <p:spTgt spid="12"/>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blinds(horizontal)">
                                      <p:cBhvr>
                                        <p:cTn id="44" dur="500"/>
                                        <p:tgtEl>
                                          <p:spTgt spid="14"/>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9" grpId="0" animBg="1"/>
      <p:bldP spid="56330" grpId="0" animBg="1"/>
      <p:bldP spid="56333" grpId="0" animBg="1"/>
      <p:bldP spid="12" grpId="0" animBg="1"/>
      <p:bldP spid="13" grpId="0" animBg="1"/>
      <p:bldP spid="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1752600" y="1516063"/>
            <a:ext cx="4876800" cy="944563"/>
          </a:xfrm>
        </p:spPr>
        <p:txBody>
          <a:bodyPr/>
          <a:lstStyle/>
          <a:p>
            <a:pPr eaLnBrk="1" hangingPunct="1"/>
            <a:r>
              <a:rPr lang="en-US" sz="3600" b="1" i="1" u="sng">
                <a:solidFill>
                  <a:srgbClr val="FF3300"/>
                </a:solidFill>
                <a:latin typeface="Times New Roman" panose="02020603050405020304" pitchFamily="18" charset="0"/>
              </a:rPr>
              <a:t>Hướng dẫn về nhà:</a:t>
            </a:r>
          </a:p>
        </p:txBody>
      </p:sp>
      <p:sp>
        <p:nvSpPr>
          <p:cNvPr id="67587" name="Rectangle 3"/>
          <p:cNvSpPr>
            <a:spLocks noGrp="1" noChangeArrowheads="1"/>
          </p:cNvSpPr>
          <p:nvPr>
            <p:ph type="body" idx="1"/>
          </p:nvPr>
        </p:nvSpPr>
        <p:spPr>
          <a:xfrm>
            <a:off x="1752600" y="2865437"/>
            <a:ext cx="8229600" cy="2057400"/>
          </a:xfrm>
        </p:spPr>
        <p:txBody>
          <a:bodyPr/>
          <a:lstStyle/>
          <a:p>
            <a:pPr eaLnBrk="1" hangingPunct="1"/>
            <a:r>
              <a:rPr lang="en-US" dirty="0">
                <a:solidFill>
                  <a:srgbClr val="993300"/>
                </a:solidFill>
                <a:latin typeface="Times New Roman" panose="02020603050405020304" pitchFamily="18" charset="0"/>
              </a:rPr>
              <a:t>Học thuộc bài 5</a:t>
            </a:r>
            <a:r>
              <a:rPr lang="en-US" dirty="0" smtClean="0">
                <a:solidFill>
                  <a:srgbClr val="993300"/>
                </a:solidFill>
                <a:latin typeface="Times New Roman" panose="02020603050405020304" pitchFamily="18" charset="0"/>
              </a:rPr>
              <a:t>.</a:t>
            </a:r>
            <a:endParaRPr lang="en-US" dirty="0">
              <a:solidFill>
                <a:srgbClr val="993300"/>
              </a:solidFill>
              <a:latin typeface="Times New Roman" panose="02020603050405020304" pitchFamily="18" charset="0"/>
            </a:endParaRPr>
          </a:p>
        </p:txBody>
      </p:sp>
      <p:sp>
        <p:nvSpPr>
          <p:cNvPr id="67588" name="Rectangle 4"/>
          <p:cNvSpPr>
            <a:spLocks noChangeArrowheads="1"/>
          </p:cNvSpPr>
          <p:nvPr/>
        </p:nvSpPr>
        <p:spPr bwMode="auto">
          <a:xfrm>
            <a:off x="2057400" y="2095501"/>
            <a:ext cx="4876800" cy="944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3600" b="1" i="1" u="sng">
                <a:solidFill>
                  <a:srgbClr val="FF3300"/>
                </a:solidFill>
                <a:latin typeface="Times New Roman" panose="02020603050405020304" pitchFamily="18" charset="0"/>
              </a:rPr>
              <a:t>1. Bài vừa học</a:t>
            </a:r>
          </a:p>
        </p:txBody>
      </p:sp>
      <p:sp>
        <p:nvSpPr>
          <p:cNvPr id="67589" name="Rectangle 5"/>
          <p:cNvSpPr>
            <a:spLocks noChangeArrowheads="1"/>
          </p:cNvSpPr>
          <p:nvPr/>
        </p:nvSpPr>
        <p:spPr bwMode="auto">
          <a:xfrm>
            <a:off x="2057400" y="3394870"/>
            <a:ext cx="4876800" cy="944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3600" b="1" i="1" u="sng" dirty="0">
                <a:solidFill>
                  <a:srgbClr val="FF3300"/>
                </a:solidFill>
                <a:latin typeface="Times New Roman" panose="02020603050405020304" pitchFamily="18" charset="0"/>
              </a:rPr>
              <a:t>2. </a:t>
            </a:r>
            <a:r>
              <a:rPr lang="en-US" sz="3600" b="1" i="1" u="sng" dirty="0" err="1">
                <a:solidFill>
                  <a:srgbClr val="FF3300"/>
                </a:solidFill>
                <a:latin typeface="Times New Roman" panose="02020603050405020304" pitchFamily="18" charset="0"/>
              </a:rPr>
              <a:t>Bài</a:t>
            </a:r>
            <a:r>
              <a:rPr lang="en-US" sz="3600" b="1" i="1" u="sng" dirty="0">
                <a:solidFill>
                  <a:srgbClr val="FF3300"/>
                </a:solidFill>
                <a:latin typeface="Times New Roman" panose="02020603050405020304" pitchFamily="18" charset="0"/>
              </a:rPr>
              <a:t> </a:t>
            </a:r>
            <a:r>
              <a:rPr lang="en-US" sz="3600" b="1" i="1" u="sng" dirty="0" err="1">
                <a:solidFill>
                  <a:srgbClr val="FF3300"/>
                </a:solidFill>
                <a:latin typeface="Times New Roman" panose="02020603050405020304" pitchFamily="18" charset="0"/>
              </a:rPr>
              <a:t>sắp</a:t>
            </a:r>
            <a:r>
              <a:rPr lang="en-US" sz="3600" b="1" i="1" u="sng" dirty="0">
                <a:solidFill>
                  <a:srgbClr val="FF3300"/>
                </a:solidFill>
                <a:latin typeface="Times New Roman" panose="02020603050405020304" pitchFamily="18" charset="0"/>
              </a:rPr>
              <a:t> </a:t>
            </a:r>
            <a:r>
              <a:rPr lang="en-US" sz="3600" b="1" i="1" u="sng" dirty="0" err="1">
                <a:solidFill>
                  <a:srgbClr val="FF3300"/>
                </a:solidFill>
                <a:latin typeface="Times New Roman" panose="02020603050405020304" pitchFamily="18" charset="0"/>
              </a:rPr>
              <a:t>học</a:t>
            </a:r>
            <a:r>
              <a:rPr lang="en-US" sz="3600" b="1" i="1" u="sng" dirty="0">
                <a:solidFill>
                  <a:srgbClr val="FF3300"/>
                </a:solidFill>
                <a:latin typeface="Times New Roman" panose="02020603050405020304" pitchFamily="18" charset="0"/>
              </a:rPr>
              <a:t>:</a:t>
            </a:r>
          </a:p>
        </p:txBody>
      </p:sp>
      <p:sp>
        <p:nvSpPr>
          <p:cNvPr id="67590" name="Rectangle 6"/>
          <p:cNvSpPr>
            <a:spLocks noChangeArrowheads="1"/>
          </p:cNvSpPr>
          <p:nvPr/>
        </p:nvSpPr>
        <p:spPr bwMode="auto">
          <a:xfrm>
            <a:off x="1600200" y="4343400"/>
            <a:ext cx="754380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r>
              <a:rPr lang="en-US" dirty="0" err="1">
                <a:solidFill>
                  <a:srgbClr val="993300"/>
                </a:solidFill>
                <a:latin typeface="Times New Roman" panose="02020603050405020304" pitchFamily="18" charset="0"/>
              </a:rPr>
              <a:t>Xem</a:t>
            </a:r>
            <a:r>
              <a:rPr lang="en-US" dirty="0">
                <a:solidFill>
                  <a:srgbClr val="993300"/>
                </a:solidFill>
                <a:latin typeface="Times New Roman" panose="02020603050405020304" pitchFamily="18" charset="0"/>
              </a:rPr>
              <a:t> </a:t>
            </a:r>
            <a:r>
              <a:rPr lang="en-US" dirty="0" err="1">
                <a:solidFill>
                  <a:srgbClr val="993300"/>
                </a:solidFill>
                <a:latin typeface="Times New Roman" panose="02020603050405020304" pitchFamily="18" charset="0"/>
              </a:rPr>
              <a:t>trước</a:t>
            </a:r>
            <a:r>
              <a:rPr lang="en-US" dirty="0">
                <a:solidFill>
                  <a:srgbClr val="993300"/>
                </a:solidFill>
                <a:latin typeface="Times New Roman" panose="02020603050405020304" pitchFamily="18" charset="0"/>
              </a:rPr>
              <a:t> </a:t>
            </a:r>
            <a:r>
              <a:rPr lang="en-US" dirty="0" err="1">
                <a:solidFill>
                  <a:srgbClr val="993300"/>
                </a:solidFill>
                <a:latin typeface="Times New Roman" panose="02020603050405020304" pitchFamily="18" charset="0"/>
              </a:rPr>
              <a:t>Bài</a:t>
            </a:r>
            <a:r>
              <a:rPr lang="en-US" dirty="0">
                <a:solidFill>
                  <a:srgbClr val="993300"/>
                </a:solidFill>
                <a:latin typeface="Times New Roman" panose="02020603050405020304" pitchFamily="18" charset="0"/>
              </a:rPr>
              <a:t> </a:t>
            </a:r>
            <a:r>
              <a:rPr lang="vi-VN" dirty="0">
                <a:solidFill>
                  <a:srgbClr val="993300"/>
                </a:solidFill>
                <a:latin typeface="Times New Roman" panose="02020603050405020304" pitchFamily="18" charset="0"/>
              </a:rPr>
              <a:t>6</a:t>
            </a:r>
            <a:r>
              <a:rPr lang="en-US" dirty="0">
                <a:solidFill>
                  <a:srgbClr val="993300"/>
                </a:solidFill>
                <a:latin typeface="Times New Roman" panose="02020603050405020304" pitchFamily="18" charset="0"/>
              </a:rPr>
              <a:t>: </a:t>
            </a:r>
            <a:r>
              <a:rPr lang="en-US" b="1" i="1" dirty="0">
                <a:solidFill>
                  <a:srgbClr val="993300"/>
                </a:solidFill>
                <a:latin typeface="Times New Roman" panose="02020603050405020304" pitchFamily="18" charset="0"/>
              </a:rPr>
              <a:t>ĐO </a:t>
            </a:r>
            <a:r>
              <a:rPr lang="vi-VN" b="1" i="1" dirty="0">
                <a:solidFill>
                  <a:srgbClr val="993300"/>
                </a:solidFill>
                <a:latin typeface="Times New Roman" panose="02020603050405020304" pitchFamily="18" charset="0"/>
              </a:rPr>
              <a:t>THỜI GIAN </a:t>
            </a:r>
            <a:endParaRPr lang="en-US" dirty="0">
              <a:solidFill>
                <a:srgbClr val="993300"/>
              </a:solidFill>
              <a:latin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67586"/>
                                        </p:tgtEl>
                                        <p:attrNameLst>
                                          <p:attrName>style.visibility</p:attrName>
                                        </p:attrNameLst>
                                      </p:cBhvr>
                                      <p:to>
                                        <p:strVal val="visible"/>
                                      </p:to>
                                    </p:set>
                                    <p:anim calcmode="lin" valueType="num">
                                      <p:cBhvr>
                                        <p:cTn id="7" dur="500" decel="50000" fill="hold">
                                          <p:stCondLst>
                                            <p:cond delay="0"/>
                                          </p:stCondLst>
                                        </p:cTn>
                                        <p:tgtEl>
                                          <p:spTgt spid="67586"/>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67586"/>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67586"/>
                                        </p:tgtEl>
                                        <p:attrNameLst>
                                          <p:attrName>ppt_w</p:attrName>
                                        </p:attrNameLst>
                                      </p:cBhvr>
                                      <p:tavLst>
                                        <p:tav tm="0">
                                          <p:val>
                                            <p:strVal val="#ppt_w*.05"/>
                                          </p:val>
                                        </p:tav>
                                        <p:tav tm="100000">
                                          <p:val>
                                            <p:strVal val="#ppt_w"/>
                                          </p:val>
                                        </p:tav>
                                      </p:tavLst>
                                    </p:anim>
                                    <p:anim calcmode="lin" valueType="num">
                                      <p:cBhvr>
                                        <p:cTn id="10" dur="1000" fill="hold"/>
                                        <p:tgtEl>
                                          <p:spTgt spid="67586"/>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67586"/>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67586"/>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67586"/>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67586"/>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67588"/>
                                        </p:tgtEl>
                                        <p:attrNameLst>
                                          <p:attrName>style.visibility</p:attrName>
                                        </p:attrNameLst>
                                      </p:cBhvr>
                                      <p:to>
                                        <p:strVal val="visible"/>
                                      </p:to>
                                    </p:set>
                                    <p:anim calcmode="lin" valueType="num">
                                      <p:cBhvr>
                                        <p:cTn id="19" dur="500" decel="50000" fill="hold">
                                          <p:stCondLst>
                                            <p:cond delay="0"/>
                                          </p:stCondLst>
                                        </p:cTn>
                                        <p:tgtEl>
                                          <p:spTgt spid="67588"/>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67588"/>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67588"/>
                                        </p:tgtEl>
                                        <p:attrNameLst>
                                          <p:attrName>ppt_w</p:attrName>
                                        </p:attrNameLst>
                                      </p:cBhvr>
                                      <p:tavLst>
                                        <p:tav tm="0">
                                          <p:val>
                                            <p:strVal val="#ppt_w*.05"/>
                                          </p:val>
                                        </p:tav>
                                        <p:tav tm="100000">
                                          <p:val>
                                            <p:strVal val="#ppt_w"/>
                                          </p:val>
                                        </p:tav>
                                      </p:tavLst>
                                    </p:anim>
                                    <p:anim calcmode="lin" valueType="num">
                                      <p:cBhvr>
                                        <p:cTn id="22" dur="1000" fill="hold"/>
                                        <p:tgtEl>
                                          <p:spTgt spid="67588"/>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67588"/>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67588"/>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67588"/>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67588"/>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8" presetClass="entr" presetSubtype="16" fill="hold" grpId="0" nodeType="clickEffect">
                                  <p:stCondLst>
                                    <p:cond delay="0"/>
                                  </p:stCondLst>
                                  <p:childTnLst>
                                    <p:set>
                                      <p:cBhvr>
                                        <p:cTn id="30" dur="1" fill="hold">
                                          <p:stCondLst>
                                            <p:cond delay="0"/>
                                          </p:stCondLst>
                                        </p:cTn>
                                        <p:tgtEl>
                                          <p:spTgt spid="67587">
                                            <p:txEl>
                                              <p:pRg st="0" end="0"/>
                                            </p:txEl>
                                          </p:spTgt>
                                        </p:tgtEl>
                                        <p:attrNameLst>
                                          <p:attrName>style.visibility</p:attrName>
                                        </p:attrNameLst>
                                      </p:cBhvr>
                                      <p:to>
                                        <p:strVal val="visible"/>
                                      </p:to>
                                    </p:set>
                                    <p:animEffect transition="in" filter="diamond(in)">
                                      <p:cBhvr>
                                        <p:cTn id="31" dur="2000"/>
                                        <p:tgtEl>
                                          <p:spTgt spid="67587">
                                            <p:txEl>
                                              <p:pRg st="0" end="0"/>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8" presetClass="entr" presetSubtype="16" fill="hold" grpId="0" nodeType="clickEffect">
                                  <p:stCondLst>
                                    <p:cond delay="0"/>
                                  </p:stCondLst>
                                  <p:childTnLst>
                                    <p:set>
                                      <p:cBhvr>
                                        <p:cTn id="35" dur="1" fill="hold">
                                          <p:stCondLst>
                                            <p:cond delay="0"/>
                                          </p:stCondLst>
                                        </p:cTn>
                                        <p:tgtEl>
                                          <p:spTgt spid="67589"/>
                                        </p:tgtEl>
                                        <p:attrNameLst>
                                          <p:attrName>style.visibility</p:attrName>
                                        </p:attrNameLst>
                                      </p:cBhvr>
                                      <p:to>
                                        <p:strVal val="visible"/>
                                      </p:to>
                                    </p:set>
                                    <p:animEffect transition="in" filter="diamond(in)">
                                      <p:cBhvr>
                                        <p:cTn id="36" dur="2000"/>
                                        <p:tgtEl>
                                          <p:spTgt spid="67589"/>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5" presetClass="entr" presetSubtype="0" fill="hold" nodeType="clickEffect">
                                  <p:stCondLst>
                                    <p:cond delay="0"/>
                                  </p:stCondLst>
                                  <p:childTnLst>
                                    <p:set>
                                      <p:cBhvr>
                                        <p:cTn id="40" dur="1" fill="hold">
                                          <p:stCondLst>
                                            <p:cond delay="0"/>
                                          </p:stCondLst>
                                        </p:cTn>
                                        <p:tgtEl>
                                          <p:spTgt spid="67590">
                                            <p:txEl>
                                              <p:pRg st="0" end="0"/>
                                            </p:txEl>
                                          </p:spTgt>
                                        </p:tgtEl>
                                        <p:attrNameLst>
                                          <p:attrName>style.visibility</p:attrName>
                                        </p:attrNameLst>
                                      </p:cBhvr>
                                      <p:to>
                                        <p:strVal val="visible"/>
                                      </p:to>
                                    </p:set>
                                    <p:anim calcmode="lin" valueType="num">
                                      <p:cBhvr>
                                        <p:cTn id="41" dur="500" decel="50000" fill="hold">
                                          <p:stCondLst>
                                            <p:cond delay="0"/>
                                          </p:stCondLst>
                                        </p:cTn>
                                        <p:tgtEl>
                                          <p:spTgt spid="67590">
                                            <p:txEl>
                                              <p:pRg st="0" end="0"/>
                                            </p:txEl>
                                          </p:spTgt>
                                        </p:tgtEl>
                                        <p:attrNameLst>
                                          <p:attrName>style.rotation</p:attrName>
                                        </p:attrNameLst>
                                      </p:cBhvr>
                                      <p:tavLst>
                                        <p:tav tm="0">
                                          <p:val>
                                            <p:fltVal val="-90"/>
                                          </p:val>
                                        </p:tav>
                                        <p:tav tm="100000">
                                          <p:val>
                                            <p:fltVal val="0"/>
                                          </p:val>
                                        </p:tav>
                                      </p:tavLst>
                                    </p:anim>
                                    <p:anim calcmode="lin" valueType="num">
                                      <p:cBhvr>
                                        <p:cTn id="42" dur="500" decel="50000" fill="hold">
                                          <p:stCondLst>
                                            <p:cond delay="0"/>
                                          </p:stCondLst>
                                        </p:cTn>
                                        <p:tgtEl>
                                          <p:spTgt spid="67590">
                                            <p:txEl>
                                              <p:pRg st="0" end="0"/>
                                            </p:txEl>
                                          </p:spTgt>
                                        </p:tgtEl>
                                        <p:attrNameLst>
                                          <p:attrName>ppt_w</p:attrName>
                                        </p:attrNameLst>
                                      </p:cBhvr>
                                      <p:tavLst>
                                        <p:tav tm="0">
                                          <p:val>
                                            <p:strVal val="#ppt_w"/>
                                          </p:val>
                                        </p:tav>
                                        <p:tav tm="100000">
                                          <p:val>
                                            <p:strVal val="#ppt_w*.05"/>
                                          </p:val>
                                        </p:tav>
                                      </p:tavLst>
                                    </p:anim>
                                    <p:anim calcmode="lin" valueType="num">
                                      <p:cBhvr>
                                        <p:cTn id="43" dur="500" accel="50000" fill="hold">
                                          <p:stCondLst>
                                            <p:cond delay="500"/>
                                          </p:stCondLst>
                                        </p:cTn>
                                        <p:tgtEl>
                                          <p:spTgt spid="67590">
                                            <p:txEl>
                                              <p:pRg st="0" end="0"/>
                                            </p:txEl>
                                          </p:spTgt>
                                        </p:tgtEl>
                                        <p:attrNameLst>
                                          <p:attrName>ppt_w</p:attrName>
                                        </p:attrNameLst>
                                      </p:cBhvr>
                                      <p:tavLst>
                                        <p:tav tm="0">
                                          <p:val>
                                            <p:strVal val="#ppt_w*.05"/>
                                          </p:val>
                                        </p:tav>
                                        <p:tav tm="100000">
                                          <p:val>
                                            <p:strVal val="#ppt_w"/>
                                          </p:val>
                                        </p:tav>
                                      </p:tavLst>
                                    </p:anim>
                                    <p:anim calcmode="lin" valueType="num">
                                      <p:cBhvr>
                                        <p:cTn id="44" dur="1000" fill="hold"/>
                                        <p:tgtEl>
                                          <p:spTgt spid="67590">
                                            <p:txEl>
                                              <p:pRg st="0" end="0"/>
                                            </p:txEl>
                                          </p:spTgt>
                                        </p:tgtEl>
                                        <p:attrNameLst>
                                          <p:attrName>ppt_h</p:attrName>
                                        </p:attrNameLst>
                                      </p:cBhvr>
                                      <p:tavLst>
                                        <p:tav tm="0">
                                          <p:val>
                                            <p:strVal val="#ppt_h"/>
                                          </p:val>
                                        </p:tav>
                                        <p:tav tm="100000">
                                          <p:val>
                                            <p:strVal val="#ppt_h"/>
                                          </p:val>
                                        </p:tav>
                                      </p:tavLst>
                                    </p:anim>
                                    <p:anim calcmode="lin" valueType="num">
                                      <p:cBhvr>
                                        <p:cTn id="45" dur="500" decel="50000" fill="hold">
                                          <p:stCondLst>
                                            <p:cond delay="0"/>
                                          </p:stCondLst>
                                        </p:cTn>
                                        <p:tgtEl>
                                          <p:spTgt spid="67590">
                                            <p:txEl>
                                              <p:pRg st="0" end="0"/>
                                            </p:txEl>
                                          </p:spTgt>
                                        </p:tgtEl>
                                        <p:attrNameLst>
                                          <p:attrName>ppt_x</p:attrName>
                                        </p:attrNameLst>
                                      </p:cBhvr>
                                      <p:tavLst>
                                        <p:tav tm="0">
                                          <p:val>
                                            <p:strVal val="#ppt_x+.4"/>
                                          </p:val>
                                        </p:tav>
                                        <p:tav tm="100000">
                                          <p:val>
                                            <p:strVal val="#ppt_x"/>
                                          </p:val>
                                        </p:tav>
                                      </p:tavLst>
                                    </p:anim>
                                    <p:anim calcmode="lin" valueType="num">
                                      <p:cBhvr>
                                        <p:cTn id="46" dur="500" decel="50000" fill="hold">
                                          <p:stCondLst>
                                            <p:cond delay="0"/>
                                          </p:stCondLst>
                                        </p:cTn>
                                        <p:tgtEl>
                                          <p:spTgt spid="67590">
                                            <p:txEl>
                                              <p:pRg st="0" end="0"/>
                                            </p:txEl>
                                          </p:spTgt>
                                        </p:tgtEl>
                                        <p:attrNameLst>
                                          <p:attrName>ppt_y</p:attrName>
                                        </p:attrNameLst>
                                      </p:cBhvr>
                                      <p:tavLst>
                                        <p:tav tm="0">
                                          <p:val>
                                            <p:strVal val="#ppt_y-.2"/>
                                          </p:val>
                                        </p:tav>
                                        <p:tav tm="100000">
                                          <p:val>
                                            <p:strVal val="#ppt_y+.1"/>
                                          </p:val>
                                        </p:tav>
                                      </p:tavLst>
                                    </p:anim>
                                    <p:anim calcmode="lin" valueType="num">
                                      <p:cBhvr>
                                        <p:cTn id="47" dur="500" accel="50000" fill="hold">
                                          <p:stCondLst>
                                            <p:cond delay="500"/>
                                          </p:stCondLst>
                                        </p:cTn>
                                        <p:tgtEl>
                                          <p:spTgt spid="67590">
                                            <p:txEl>
                                              <p:pRg st="0" end="0"/>
                                            </p:txEl>
                                          </p:spTgt>
                                        </p:tgtEl>
                                        <p:attrNameLst>
                                          <p:attrName>ppt_y</p:attrName>
                                        </p:attrNameLst>
                                      </p:cBhvr>
                                      <p:tavLst>
                                        <p:tav tm="0">
                                          <p:val>
                                            <p:strVal val="#ppt_y+.1"/>
                                          </p:val>
                                        </p:tav>
                                        <p:tav tm="100000">
                                          <p:val>
                                            <p:strVal val="#ppt_y"/>
                                          </p:val>
                                        </p:tav>
                                      </p:tavLst>
                                    </p:anim>
                                    <p:animEffect transition="in" filter="fade">
                                      <p:cBhvr>
                                        <p:cTn id="48" dur="1000" decel="50000">
                                          <p:stCondLst>
                                            <p:cond delay="0"/>
                                          </p:stCondLst>
                                        </p:cTn>
                                        <p:tgtEl>
                                          <p:spTgt spid="675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6" grpId="0"/>
      <p:bldP spid="67587" grpId="0" build="p"/>
      <p:bldP spid="67588" grpId="0"/>
      <p:bldP spid="6758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 Box 10">
            <a:extLst>
              <a:ext uri="{FF2B5EF4-FFF2-40B4-BE49-F238E27FC236}">
                <a16:creationId xmlns:a16="http://schemas.microsoft.com/office/drawing/2014/main" id="{7872D7D7-D102-4F44-B1DD-5710755B551F}"/>
              </a:ext>
            </a:extLst>
          </p:cNvPr>
          <p:cNvSpPr txBox="1">
            <a:spLocks noChangeArrowheads="1"/>
          </p:cNvSpPr>
          <p:nvPr/>
        </p:nvSpPr>
        <p:spPr bwMode="auto">
          <a:xfrm>
            <a:off x="7467600" y="381000"/>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US" sz="2400" b="1">
              <a:solidFill>
                <a:srgbClr val="990000"/>
              </a:solidFill>
              <a:latin typeface="Times New Roman" panose="02020603050405020304" pitchFamily="18" charset="0"/>
              <a:cs typeface="Times New Roman" panose="02020603050405020304" pitchFamily="18" charset="0"/>
            </a:endParaRPr>
          </a:p>
        </p:txBody>
      </p:sp>
      <p:sp>
        <p:nvSpPr>
          <p:cNvPr id="42" name="Text Box 4">
            <a:extLst>
              <a:ext uri="{FF2B5EF4-FFF2-40B4-BE49-F238E27FC236}">
                <a16:creationId xmlns:a16="http://schemas.microsoft.com/office/drawing/2014/main" id="{92C9A29C-196E-4FCA-887E-82711AADC33F}"/>
              </a:ext>
            </a:extLst>
          </p:cNvPr>
          <p:cNvSpPr txBox="1">
            <a:spLocks noChangeArrowheads="1"/>
          </p:cNvSpPr>
          <p:nvPr/>
        </p:nvSpPr>
        <p:spPr bwMode="auto">
          <a:xfrm>
            <a:off x="737836" y="795216"/>
            <a:ext cx="50927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2400" b="1" dirty="0">
                <a:solidFill>
                  <a:srgbClr val="FF0000"/>
                </a:solidFill>
                <a:latin typeface="Times New Roman" panose="02020603050405020304" pitchFamily="18" charset="0"/>
                <a:cs typeface="Times New Roman" panose="02020603050405020304" pitchFamily="18" charset="0"/>
              </a:rPr>
              <a:t>1</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Đơn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vị</a:t>
            </a:r>
            <a:r>
              <a:rPr lang="vi-VN" sz="2400" b="1" dirty="0">
                <a:solidFill>
                  <a:srgbClr val="FF0000"/>
                </a:solidFill>
                <a:latin typeface="Times New Roman" panose="02020603050405020304" pitchFamily="18" charset="0"/>
                <a:cs typeface="Times New Roman" panose="02020603050405020304" pitchFamily="18" charset="0"/>
              </a:rPr>
              <a:t> và dụng cụ </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đo</a:t>
            </a:r>
            <a:r>
              <a:rPr lang="en-US" sz="2400" b="1" dirty="0">
                <a:solidFill>
                  <a:srgbClr val="FF0000"/>
                </a:solidFill>
                <a:latin typeface="Times New Roman" panose="02020603050405020304" pitchFamily="18" charset="0"/>
                <a:cs typeface="Times New Roman" panose="02020603050405020304" pitchFamily="18" charset="0"/>
              </a:rPr>
              <a:t> </a:t>
            </a:r>
            <a:r>
              <a:rPr lang="vi-VN" sz="2400" b="1" dirty="0">
                <a:solidFill>
                  <a:srgbClr val="FF0000"/>
                </a:solidFill>
                <a:latin typeface="Times New Roman" panose="02020603050405020304" pitchFamily="18" charset="0"/>
                <a:cs typeface="Times New Roman" panose="02020603050405020304" pitchFamily="18" charset="0"/>
              </a:rPr>
              <a:t>khối </a:t>
            </a:r>
            <a:r>
              <a:rPr lang="vi-VN" sz="2400" b="1" dirty="0" smtClean="0">
                <a:solidFill>
                  <a:srgbClr val="FF0000"/>
                </a:solidFill>
                <a:latin typeface="Times New Roman" panose="02020603050405020304" pitchFamily="18" charset="0"/>
                <a:cs typeface="Times New Roman" panose="02020603050405020304" pitchFamily="18" charset="0"/>
              </a:rPr>
              <a:t>lượng</a:t>
            </a:r>
            <a:r>
              <a:rPr lang="en-US" sz="2400" b="1" dirty="0" smtClean="0">
                <a:solidFill>
                  <a:srgbClr val="FF0000"/>
                </a:solidFill>
                <a:latin typeface="Times New Roman" panose="02020603050405020304" pitchFamily="18" charset="0"/>
                <a:cs typeface="Times New Roman" panose="02020603050405020304" pitchFamily="18" charset="0"/>
              </a:rPr>
              <a:t>    </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43" name="Text Box 10">
            <a:extLst>
              <a:ext uri="{FF2B5EF4-FFF2-40B4-BE49-F238E27FC236}">
                <a16:creationId xmlns:a16="http://schemas.microsoft.com/office/drawing/2014/main" id="{E2F9E028-D3B3-4409-B4E1-0FA32DA96CFA}"/>
              </a:ext>
            </a:extLst>
          </p:cNvPr>
          <p:cNvSpPr txBox="1">
            <a:spLocks noChangeArrowheads="1"/>
          </p:cNvSpPr>
          <p:nvPr/>
        </p:nvSpPr>
        <p:spPr bwMode="auto">
          <a:xfrm>
            <a:off x="7467600" y="381000"/>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US" sz="2400" b="1">
              <a:solidFill>
                <a:srgbClr val="990000"/>
              </a:solidFill>
              <a:latin typeface="Times New Roman" panose="02020603050405020304" pitchFamily="18" charset="0"/>
              <a:cs typeface="Times New Roman" panose="02020603050405020304" pitchFamily="18" charset="0"/>
            </a:endParaRPr>
          </a:p>
        </p:txBody>
      </p:sp>
      <p:pic>
        <p:nvPicPr>
          <p:cNvPr id="45" name="Picture 6" descr="book9">
            <a:extLst>
              <a:ext uri="{FF2B5EF4-FFF2-40B4-BE49-F238E27FC236}">
                <a16:creationId xmlns:a16="http://schemas.microsoft.com/office/drawing/2014/main" id="{EF6BCD07-24EA-467E-9E05-FDE92C9295A8}"/>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56811" y="833316"/>
            <a:ext cx="57785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Text Box 4">
            <a:extLst>
              <a:ext uri="{FF2B5EF4-FFF2-40B4-BE49-F238E27FC236}">
                <a16:creationId xmlns:a16="http://schemas.microsoft.com/office/drawing/2014/main" id="{CEB2B829-7B02-463B-8853-05D3266D0963}"/>
              </a:ext>
            </a:extLst>
          </p:cNvPr>
          <p:cNvSpPr txBox="1">
            <a:spLocks noChangeArrowheads="1"/>
          </p:cNvSpPr>
          <p:nvPr/>
        </p:nvSpPr>
        <p:spPr bwMode="auto">
          <a:xfrm>
            <a:off x="933463" y="1257928"/>
            <a:ext cx="592453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2400" b="1" dirty="0" smtClean="0">
                <a:solidFill>
                  <a:srgbClr val="002060"/>
                </a:solidFill>
                <a:latin typeface="Times New Roman" panose="02020603050405020304" pitchFamily="18" charset="0"/>
                <a:cs typeface="Times New Roman" panose="02020603050405020304" pitchFamily="18" charset="0"/>
              </a:rPr>
              <a:t>HĐ 1: Tìm </a:t>
            </a:r>
            <a:r>
              <a:rPr lang="en-US" sz="2400" b="1" dirty="0">
                <a:solidFill>
                  <a:srgbClr val="002060"/>
                </a:solidFill>
                <a:latin typeface="Times New Roman" panose="02020603050405020304" pitchFamily="18" charset="0"/>
                <a:cs typeface="Times New Roman" panose="02020603050405020304" pitchFamily="18" charset="0"/>
              </a:rPr>
              <a:t>hiểu đơn vị</a:t>
            </a:r>
            <a:r>
              <a:rPr lang="vi-VN"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đo</a:t>
            </a:r>
            <a:r>
              <a:rPr lang="en-US" sz="2400" b="1" dirty="0">
                <a:solidFill>
                  <a:srgbClr val="002060"/>
                </a:solidFill>
                <a:latin typeface="Times New Roman" panose="02020603050405020304" pitchFamily="18" charset="0"/>
                <a:cs typeface="Times New Roman" panose="02020603050405020304" pitchFamily="18" charset="0"/>
              </a:rPr>
              <a:t> </a:t>
            </a:r>
            <a:r>
              <a:rPr lang="vi-VN" sz="2400" b="1" dirty="0">
                <a:solidFill>
                  <a:srgbClr val="002060"/>
                </a:solidFill>
                <a:latin typeface="Times New Roman" panose="02020603050405020304" pitchFamily="18" charset="0"/>
                <a:cs typeface="Times New Roman" panose="02020603050405020304" pitchFamily="18" charset="0"/>
              </a:rPr>
              <a:t>khối </a:t>
            </a:r>
            <a:r>
              <a:rPr lang="vi-VN" sz="2400" b="1" dirty="0" smtClean="0">
                <a:solidFill>
                  <a:srgbClr val="002060"/>
                </a:solidFill>
                <a:latin typeface="Times New Roman" panose="02020603050405020304" pitchFamily="18" charset="0"/>
                <a:cs typeface="Times New Roman" panose="02020603050405020304" pitchFamily="18" charset="0"/>
              </a:rPr>
              <a:t>lượng</a:t>
            </a:r>
            <a:r>
              <a:rPr lang="en-US" sz="2400" b="1" dirty="0" smtClean="0">
                <a:solidFill>
                  <a:srgbClr val="002060"/>
                </a:solidFill>
                <a:latin typeface="Times New Roman" panose="02020603050405020304" pitchFamily="18" charset="0"/>
                <a:cs typeface="Times New Roman" panose="02020603050405020304" pitchFamily="18" charset="0"/>
              </a:rPr>
              <a:t>    </a:t>
            </a:r>
            <a:endParaRPr lang="en-US" sz="2800" b="1" dirty="0">
              <a:solidFill>
                <a:srgbClr val="002060"/>
              </a:solidFill>
              <a:latin typeface="Times New Roman" panose="02020603050405020304" pitchFamily="18" charset="0"/>
              <a:cs typeface="Times New Roman" panose="02020603050405020304" pitchFamily="18" charset="0"/>
            </a:endParaRPr>
          </a:p>
        </p:txBody>
      </p:sp>
      <p:sp>
        <p:nvSpPr>
          <p:cNvPr id="47" name="Rectangle 3">
            <a:extLst>
              <a:ext uri="{FF2B5EF4-FFF2-40B4-BE49-F238E27FC236}">
                <a16:creationId xmlns:a16="http://schemas.microsoft.com/office/drawing/2014/main" id="{A383E918-B31D-4946-8037-260B2074694C}"/>
              </a:ext>
            </a:extLst>
          </p:cNvPr>
          <p:cNvSpPr txBox="1">
            <a:spLocks noChangeArrowheads="1"/>
          </p:cNvSpPr>
          <p:nvPr/>
        </p:nvSpPr>
        <p:spPr>
          <a:xfrm>
            <a:off x="95890" y="1714887"/>
            <a:ext cx="8965619" cy="1600200"/>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fontAlgn="auto">
              <a:spcAft>
                <a:spcPts val="0"/>
              </a:spcAft>
              <a:buFontTx/>
              <a:buNone/>
            </a:pPr>
            <a:r>
              <a:rPr lang="en-US" sz="2000" b="1" dirty="0">
                <a:latin typeface="Times New Roman" panose="02020603050405020304" pitchFamily="18" charset="0"/>
                <a:cs typeface="Times New Roman" panose="02020603050405020304" pitchFamily="18" charset="0"/>
              </a:rPr>
              <a:t>         </a:t>
            </a:r>
            <a:r>
              <a:rPr lang="en-US" sz="2400" b="1" dirty="0" err="1">
                <a:solidFill>
                  <a:srgbClr val="3333FF"/>
                </a:solidFill>
                <a:latin typeface="Times New Roman" panose="02020603050405020304" pitchFamily="18" charset="0"/>
                <a:cs typeface="Times New Roman" panose="02020603050405020304" pitchFamily="18" charset="0"/>
              </a:rPr>
              <a:t>Em</a:t>
            </a:r>
            <a:r>
              <a:rPr lang="en-US" sz="2400" b="1" dirty="0">
                <a:solidFill>
                  <a:srgbClr val="3333FF"/>
                </a:solidFill>
                <a:latin typeface="Times New Roman" panose="02020603050405020304" pitchFamily="18" charset="0"/>
                <a:cs typeface="Times New Roman" panose="02020603050405020304" pitchFamily="18" charset="0"/>
              </a:rPr>
              <a:t> </a:t>
            </a:r>
            <a:r>
              <a:rPr lang="en-US" sz="2400" b="1" dirty="0" err="1">
                <a:solidFill>
                  <a:srgbClr val="3333FF"/>
                </a:solidFill>
                <a:latin typeface="Times New Roman" panose="02020603050405020304" pitchFamily="18" charset="0"/>
                <a:cs typeface="Times New Roman" panose="02020603050405020304" pitchFamily="18" charset="0"/>
              </a:rPr>
              <a:t>hãy</a:t>
            </a:r>
            <a:r>
              <a:rPr lang="en-US" sz="2400" b="1" dirty="0">
                <a:solidFill>
                  <a:srgbClr val="3333FF"/>
                </a:solidFill>
                <a:latin typeface="Times New Roman" panose="02020603050405020304" pitchFamily="18" charset="0"/>
                <a:cs typeface="Times New Roman" panose="02020603050405020304" pitchFamily="18" charset="0"/>
              </a:rPr>
              <a:t> </a:t>
            </a:r>
            <a:r>
              <a:rPr lang="en-US" sz="2400" b="1" dirty="0" err="1">
                <a:solidFill>
                  <a:srgbClr val="3333FF"/>
                </a:solidFill>
                <a:latin typeface="Times New Roman" panose="02020603050405020304" pitchFamily="18" charset="0"/>
                <a:cs typeface="Times New Roman" panose="02020603050405020304" pitchFamily="18" charset="0"/>
              </a:rPr>
              <a:t>cho</a:t>
            </a:r>
            <a:r>
              <a:rPr lang="en-US" sz="2400" b="1" dirty="0">
                <a:solidFill>
                  <a:srgbClr val="3333FF"/>
                </a:solidFill>
                <a:latin typeface="Times New Roman" panose="02020603050405020304" pitchFamily="18" charset="0"/>
                <a:cs typeface="Times New Roman" panose="02020603050405020304" pitchFamily="18" charset="0"/>
              </a:rPr>
              <a:t> </a:t>
            </a:r>
            <a:r>
              <a:rPr lang="en-US" sz="2400" b="1" dirty="0" err="1">
                <a:solidFill>
                  <a:srgbClr val="3333FF"/>
                </a:solidFill>
                <a:latin typeface="Times New Roman" panose="02020603050405020304" pitchFamily="18" charset="0"/>
                <a:cs typeface="Times New Roman" panose="02020603050405020304" pitchFamily="18" charset="0"/>
              </a:rPr>
              <a:t>biết</a:t>
            </a:r>
            <a:r>
              <a:rPr lang="en-US" sz="2400" b="1" dirty="0">
                <a:solidFill>
                  <a:srgbClr val="3333FF"/>
                </a:solidFill>
                <a:latin typeface="Times New Roman" panose="02020603050405020304" pitchFamily="18" charset="0"/>
                <a:cs typeface="Times New Roman" panose="02020603050405020304" pitchFamily="18" charset="0"/>
              </a:rPr>
              <a:t> </a:t>
            </a:r>
            <a:r>
              <a:rPr lang="en-US" sz="2400" b="1" dirty="0" err="1">
                <a:solidFill>
                  <a:srgbClr val="3333FF"/>
                </a:solidFill>
                <a:latin typeface="Times New Roman" panose="02020603050405020304" pitchFamily="18" charset="0"/>
                <a:cs typeface="Times New Roman" panose="02020603050405020304" pitchFamily="18" charset="0"/>
              </a:rPr>
              <a:t>trong</a:t>
            </a:r>
            <a:r>
              <a:rPr lang="en-US" sz="2400" b="1" dirty="0">
                <a:solidFill>
                  <a:srgbClr val="3333FF"/>
                </a:solidFill>
                <a:latin typeface="Times New Roman" panose="02020603050405020304" pitchFamily="18" charset="0"/>
                <a:cs typeface="Times New Roman" panose="02020603050405020304" pitchFamily="18" charset="0"/>
              </a:rPr>
              <a:t> </a:t>
            </a:r>
            <a:r>
              <a:rPr lang="en-US" sz="2400" b="1" dirty="0" err="1">
                <a:solidFill>
                  <a:srgbClr val="3333FF"/>
                </a:solidFill>
                <a:latin typeface="Times New Roman" panose="02020603050405020304" pitchFamily="18" charset="0"/>
                <a:cs typeface="Times New Roman" panose="02020603050405020304" pitchFamily="18" charset="0"/>
              </a:rPr>
              <a:t>hệ</a:t>
            </a:r>
            <a:r>
              <a:rPr lang="en-US" sz="2400" b="1" dirty="0">
                <a:solidFill>
                  <a:srgbClr val="3333FF"/>
                </a:solidFill>
                <a:latin typeface="Times New Roman" panose="02020603050405020304" pitchFamily="18" charset="0"/>
                <a:cs typeface="Times New Roman" panose="02020603050405020304" pitchFamily="18" charset="0"/>
              </a:rPr>
              <a:t> </a:t>
            </a:r>
            <a:r>
              <a:rPr lang="en-US" sz="2400" b="1" dirty="0" err="1">
                <a:solidFill>
                  <a:srgbClr val="3333FF"/>
                </a:solidFill>
                <a:latin typeface="Times New Roman" panose="02020603050405020304" pitchFamily="18" charset="0"/>
                <a:cs typeface="Times New Roman" panose="02020603050405020304" pitchFamily="18" charset="0"/>
              </a:rPr>
              <a:t>thống</a:t>
            </a:r>
            <a:r>
              <a:rPr lang="en-US" sz="2400" b="1" dirty="0">
                <a:solidFill>
                  <a:srgbClr val="3333FF"/>
                </a:solidFill>
                <a:latin typeface="Times New Roman" panose="02020603050405020304" pitchFamily="18" charset="0"/>
                <a:cs typeface="Times New Roman" panose="02020603050405020304" pitchFamily="18" charset="0"/>
              </a:rPr>
              <a:t> </a:t>
            </a:r>
            <a:r>
              <a:rPr lang="en-US" sz="2400" b="1" dirty="0" err="1">
                <a:solidFill>
                  <a:srgbClr val="3333FF"/>
                </a:solidFill>
                <a:latin typeface="Times New Roman" panose="02020603050405020304" pitchFamily="18" charset="0"/>
                <a:cs typeface="Times New Roman" panose="02020603050405020304" pitchFamily="18" charset="0"/>
              </a:rPr>
              <a:t>đơn</a:t>
            </a:r>
            <a:r>
              <a:rPr lang="en-US" sz="2400" b="1" dirty="0">
                <a:solidFill>
                  <a:srgbClr val="3333FF"/>
                </a:solidFill>
                <a:latin typeface="Times New Roman" panose="02020603050405020304" pitchFamily="18" charset="0"/>
                <a:cs typeface="Times New Roman" panose="02020603050405020304" pitchFamily="18" charset="0"/>
              </a:rPr>
              <a:t> </a:t>
            </a:r>
            <a:r>
              <a:rPr lang="en-US" sz="2400" b="1" dirty="0" err="1">
                <a:solidFill>
                  <a:srgbClr val="3333FF"/>
                </a:solidFill>
                <a:latin typeface="Times New Roman" panose="02020603050405020304" pitchFamily="18" charset="0"/>
                <a:cs typeface="Times New Roman" panose="02020603050405020304" pitchFamily="18" charset="0"/>
              </a:rPr>
              <a:t>vị</a:t>
            </a:r>
            <a:r>
              <a:rPr lang="en-US" sz="2400" b="1" dirty="0">
                <a:solidFill>
                  <a:srgbClr val="3333FF"/>
                </a:solidFill>
                <a:latin typeface="Times New Roman" panose="02020603050405020304" pitchFamily="18" charset="0"/>
                <a:cs typeface="Times New Roman" panose="02020603050405020304" pitchFamily="18" charset="0"/>
              </a:rPr>
              <a:t> </a:t>
            </a:r>
            <a:r>
              <a:rPr lang="en-US" sz="2400" b="1" dirty="0" err="1">
                <a:solidFill>
                  <a:srgbClr val="3333FF"/>
                </a:solidFill>
                <a:latin typeface="Times New Roman" panose="02020603050405020304" pitchFamily="18" charset="0"/>
                <a:cs typeface="Times New Roman" panose="02020603050405020304" pitchFamily="18" charset="0"/>
              </a:rPr>
              <a:t>đo</a:t>
            </a:r>
            <a:r>
              <a:rPr lang="en-US" sz="2400" b="1" dirty="0">
                <a:solidFill>
                  <a:srgbClr val="3333FF"/>
                </a:solidFill>
                <a:latin typeface="Times New Roman" panose="02020603050405020304" pitchFamily="18" charset="0"/>
                <a:cs typeface="Times New Roman" panose="02020603050405020304" pitchFamily="18" charset="0"/>
              </a:rPr>
              <a:t> </a:t>
            </a:r>
            <a:r>
              <a:rPr lang="en-US" sz="2400" b="1" dirty="0" err="1">
                <a:solidFill>
                  <a:srgbClr val="3333FF"/>
                </a:solidFill>
                <a:latin typeface="Times New Roman" panose="02020603050405020304" pitchFamily="18" charset="0"/>
                <a:cs typeface="Times New Roman" panose="02020603050405020304" pitchFamily="18" charset="0"/>
              </a:rPr>
              <a:t>lường</a:t>
            </a:r>
            <a:r>
              <a:rPr lang="en-US" sz="2400" b="1" dirty="0">
                <a:solidFill>
                  <a:srgbClr val="3333FF"/>
                </a:solidFill>
                <a:latin typeface="Times New Roman" panose="02020603050405020304" pitchFamily="18" charset="0"/>
                <a:cs typeface="Times New Roman" panose="02020603050405020304" pitchFamily="18" charset="0"/>
              </a:rPr>
              <a:t> </a:t>
            </a:r>
            <a:r>
              <a:rPr lang="vi-VN" sz="2400" b="1" dirty="0">
                <a:solidFill>
                  <a:srgbClr val="3333FF"/>
                </a:solidFill>
                <a:latin typeface="Times New Roman" panose="02020603050405020304" pitchFamily="18" charset="0"/>
                <a:cs typeface="Times New Roman" panose="02020603050405020304" pitchFamily="18" charset="0"/>
              </a:rPr>
              <a:t>chính thức </a:t>
            </a:r>
            <a:r>
              <a:rPr lang="en-US" sz="2400" b="1" dirty="0" err="1">
                <a:solidFill>
                  <a:srgbClr val="3333FF"/>
                </a:solidFill>
                <a:latin typeface="Times New Roman" panose="02020603050405020304" pitchFamily="18" charset="0"/>
                <a:cs typeface="Times New Roman" panose="02020603050405020304" pitchFamily="18" charset="0"/>
              </a:rPr>
              <a:t>hợp</a:t>
            </a:r>
            <a:r>
              <a:rPr lang="en-US" sz="2400" b="1" dirty="0">
                <a:solidFill>
                  <a:srgbClr val="3333FF"/>
                </a:solidFill>
                <a:latin typeface="Times New Roman" panose="02020603050405020304" pitchFamily="18" charset="0"/>
                <a:cs typeface="Times New Roman" panose="02020603050405020304" pitchFamily="18" charset="0"/>
              </a:rPr>
              <a:t> </a:t>
            </a:r>
            <a:r>
              <a:rPr lang="en-US" sz="2400" b="1" dirty="0" err="1">
                <a:solidFill>
                  <a:srgbClr val="3333FF"/>
                </a:solidFill>
                <a:latin typeface="Times New Roman" panose="02020603050405020304" pitchFamily="18" charset="0"/>
                <a:cs typeface="Times New Roman" panose="02020603050405020304" pitchFamily="18" charset="0"/>
              </a:rPr>
              <a:t>pháp</a:t>
            </a:r>
            <a:r>
              <a:rPr lang="en-US" sz="2400" b="1" dirty="0">
                <a:solidFill>
                  <a:srgbClr val="3333FF"/>
                </a:solidFill>
                <a:latin typeface="Times New Roman" panose="02020603050405020304" pitchFamily="18" charset="0"/>
                <a:cs typeface="Times New Roman" panose="02020603050405020304" pitchFamily="18" charset="0"/>
              </a:rPr>
              <a:t> </a:t>
            </a:r>
            <a:r>
              <a:rPr lang="en-US" sz="2400" b="1" dirty="0" err="1">
                <a:solidFill>
                  <a:srgbClr val="3333FF"/>
                </a:solidFill>
                <a:latin typeface="Times New Roman" panose="02020603050405020304" pitchFamily="18" charset="0"/>
                <a:cs typeface="Times New Roman" panose="02020603050405020304" pitchFamily="18" charset="0"/>
              </a:rPr>
              <a:t>của</a:t>
            </a:r>
            <a:r>
              <a:rPr lang="en-US" sz="2400" b="1" dirty="0">
                <a:solidFill>
                  <a:srgbClr val="3333FF"/>
                </a:solidFill>
                <a:latin typeface="Times New Roman" panose="02020603050405020304" pitchFamily="18" charset="0"/>
                <a:cs typeface="Times New Roman" panose="02020603050405020304" pitchFamily="18" charset="0"/>
              </a:rPr>
              <a:t> </a:t>
            </a:r>
            <a:r>
              <a:rPr lang="en-US" sz="2400" b="1" dirty="0" err="1">
                <a:solidFill>
                  <a:srgbClr val="3333FF"/>
                </a:solidFill>
                <a:latin typeface="Times New Roman" panose="02020603050405020304" pitchFamily="18" charset="0"/>
                <a:cs typeface="Times New Roman" panose="02020603050405020304" pitchFamily="18" charset="0"/>
              </a:rPr>
              <a:t>nước</a:t>
            </a:r>
            <a:r>
              <a:rPr lang="en-US" sz="2400" b="1" dirty="0">
                <a:solidFill>
                  <a:srgbClr val="3333FF"/>
                </a:solidFill>
                <a:latin typeface="Times New Roman" panose="02020603050405020304" pitchFamily="18" charset="0"/>
                <a:cs typeface="Times New Roman" panose="02020603050405020304" pitchFamily="18" charset="0"/>
              </a:rPr>
              <a:t> ta, </a:t>
            </a:r>
            <a:r>
              <a:rPr lang="en-US" sz="2400" b="1" dirty="0" err="1">
                <a:solidFill>
                  <a:srgbClr val="3333FF"/>
                </a:solidFill>
                <a:latin typeface="Times New Roman" panose="02020603050405020304" pitchFamily="18" charset="0"/>
                <a:cs typeface="Times New Roman" panose="02020603050405020304" pitchFamily="18" charset="0"/>
              </a:rPr>
              <a:t>đơn</a:t>
            </a:r>
            <a:r>
              <a:rPr lang="en-US" sz="2400" b="1" dirty="0">
                <a:solidFill>
                  <a:srgbClr val="3333FF"/>
                </a:solidFill>
                <a:latin typeface="Times New Roman" panose="02020603050405020304" pitchFamily="18" charset="0"/>
                <a:cs typeface="Times New Roman" panose="02020603050405020304" pitchFamily="18" charset="0"/>
              </a:rPr>
              <a:t> </a:t>
            </a:r>
            <a:r>
              <a:rPr lang="en-US" sz="2400" b="1" dirty="0" err="1">
                <a:solidFill>
                  <a:srgbClr val="3333FF"/>
                </a:solidFill>
                <a:latin typeface="Times New Roman" panose="02020603050405020304" pitchFamily="18" charset="0"/>
                <a:cs typeface="Times New Roman" panose="02020603050405020304" pitchFamily="18" charset="0"/>
              </a:rPr>
              <a:t>vị</a:t>
            </a:r>
            <a:r>
              <a:rPr lang="en-US" sz="2400" b="1" dirty="0">
                <a:solidFill>
                  <a:srgbClr val="3333FF"/>
                </a:solidFill>
                <a:latin typeface="Times New Roman" panose="02020603050405020304" pitchFamily="18" charset="0"/>
                <a:cs typeface="Times New Roman" panose="02020603050405020304" pitchFamily="18" charset="0"/>
              </a:rPr>
              <a:t> </a:t>
            </a:r>
            <a:r>
              <a:rPr lang="en-US" sz="2400" b="1" dirty="0" err="1">
                <a:solidFill>
                  <a:srgbClr val="3333FF"/>
                </a:solidFill>
                <a:latin typeface="Times New Roman" panose="02020603050405020304" pitchFamily="18" charset="0"/>
                <a:cs typeface="Times New Roman" panose="02020603050405020304" pitchFamily="18" charset="0"/>
              </a:rPr>
              <a:t>nào</a:t>
            </a:r>
            <a:r>
              <a:rPr lang="en-US" sz="2400" b="1" dirty="0">
                <a:solidFill>
                  <a:srgbClr val="3333FF"/>
                </a:solidFill>
                <a:latin typeface="Times New Roman" panose="02020603050405020304" pitchFamily="18" charset="0"/>
                <a:cs typeface="Times New Roman" panose="02020603050405020304" pitchFamily="18" charset="0"/>
              </a:rPr>
              <a:t> </a:t>
            </a:r>
            <a:r>
              <a:rPr lang="en-US" sz="2400" b="1" dirty="0" err="1">
                <a:solidFill>
                  <a:srgbClr val="3333FF"/>
                </a:solidFill>
                <a:latin typeface="Times New Roman" panose="02020603050405020304" pitchFamily="18" charset="0"/>
                <a:cs typeface="Times New Roman" panose="02020603050405020304" pitchFamily="18" charset="0"/>
              </a:rPr>
              <a:t>được</a:t>
            </a:r>
            <a:r>
              <a:rPr lang="en-US" sz="2400" b="1" dirty="0">
                <a:solidFill>
                  <a:srgbClr val="3333FF"/>
                </a:solidFill>
                <a:latin typeface="Times New Roman" panose="02020603050405020304" pitchFamily="18" charset="0"/>
                <a:cs typeface="Times New Roman" panose="02020603050405020304" pitchFamily="18" charset="0"/>
              </a:rPr>
              <a:t> </a:t>
            </a:r>
            <a:r>
              <a:rPr lang="en-US" sz="2400" b="1" dirty="0" err="1">
                <a:solidFill>
                  <a:srgbClr val="3333FF"/>
                </a:solidFill>
                <a:latin typeface="Times New Roman" panose="02020603050405020304" pitchFamily="18" charset="0"/>
                <a:cs typeface="Times New Roman" panose="02020603050405020304" pitchFamily="18" charset="0"/>
              </a:rPr>
              <a:t>dùng</a:t>
            </a:r>
            <a:r>
              <a:rPr lang="en-US" sz="2400" b="1" dirty="0">
                <a:solidFill>
                  <a:srgbClr val="3333FF"/>
                </a:solidFill>
                <a:latin typeface="Times New Roman" panose="02020603050405020304" pitchFamily="18" charset="0"/>
                <a:cs typeface="Times New Roman" panose="02020603050405020304" pitchFamily="18" charset="0"/>
              </a:rPr>
              <a:t> </a:t>
            </a:r>
            <a:r>
              <a:rPr lang="en-US" sz="2400" b="1" dirty="0" err="1">
                <a:solidFill>
                  <a:srgbClr val="3333FF"/>
                </a:solidFill>
                <a:latin typeface="Times New Roman" panose="02020603050405020304" pitchFamily="18" charset="0"/>
                <a:cs typeface="Times New Roman" panose="02020603050405020304" pitchFamily="18" charset="0"/>
              </a:rPr>
              <a:t>để</a:t>
            </a:r>
            <a:r>
              <a:rPr lang="en-US" sz="2400" b="1" dirty="0">
                <a:solidFill>
                  <a:srgbClr val="3333FF"/>
                </a:solidFill>
                <a:latin typeface="Times New Roman" panose="02020603050405020304" pitchFamily="18" charset="0"/>
                <a:cs typeface="Times New Roman" panose="02020603050405020304" pitchFamily="18" charset="0"/>
              </a:rPr>
              <a:t> </a:t>
            </a:r>
            <a:r>
              <a:rPr lang="en-US" sz="2400" b="1" dirty="0" err="1">
                <a:solidFill>
                  <a:srgbClr val="3333FF"/>
                </a:solidFill>
                <a:latin typeface="Times New Roman" panose="02020603050405020304" pitchFamily="18" charset="0"/>
                <a:cs typeface="Times New Roman" panose="02020603050405020304" pitchFamily="18" charset="0"/>
              </a:rPr>
              <a:t>đo</a:t>
            </a:r>
            <a:r>
              <a:rPr lang="en-US" sz="2400" b="1" dirty="0">
                <a:solidFill>
                  <a:srgbClr val="3333FF"/>
                </a:solidFill>
                <a:latin typeface="Times New Roman" panose="02020603050405020304" pitchFamily="18" charset="0"/>
                <a:cs typeface="Times New Roman" panose="02020603050405020304" pitchFamily="18" charset="0"/>
              </a:rPr>
              <a:t> </a:t>
            </a:r>
            <a:r>
              <a:rPr lang="vi-VN" sz="2400" b="1" dirty="0">
                <a:solidFill>
                  <a:srgbClr val="3333FF"/>
                </a:solidFill>
                <a:latin typeface="Times New Roman" panose="02020603050405020304" pitchFamily="18" charset="0"/>
                <a:cs typeface="Times New Roman" panose="02020603050405020304" pitchFamily="18" charset="0"/>
              </a:rPr>
              <a:t>khối lượng </a:t>
            </a:r>
            <a:r>
              <a:rPr lang="en-US" sz="2400" b="1" dirty="0">
                <a:solidFill>
                  <a:srgbClr val="3333FF"/>
                </a:solidFill>
                <a:latin typeface="Times New Roman" panose="02020603050405020304" pitchFamily="18" charset="0"/>
                <a:cs typeface="Times New Roman" panose="02020603050405020304" pitchFamily="18" charset="0"/>
              </a:rPr>
              <a:t>?</a:t>
            </a:r>
          </a:p>
        </p:txBody>
      </p:sp>
      <p:pic>
        <p:nvPicPr>
          <p:cNvPr id="48" name="Picture 45" descr="dau hoi">
            <a:hlinkClick r:id="rId3" action="ppaction://hlinksldjump"/>
            <a:extLst>
              <a:ext uri="{FF2B5EF4-FFF2-40B4-BE49-F238E27FC236}">
                <a16:creationId xmlns:a16="http://schemas.microsoft.com/office/drawing/2014/main" id="{5BB9C480-BD9E-4C9A-AAF9-E311C41C55C0}"/>
              </a:ext>
            </a:extLst>
          </p:cNvPr>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598" y="1565646"/>
            <a:ext cx="457200" cy="595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9" name="Text Box 5">
            <a:extLst>
              <a:ext uri="{FF2B5EF4-FFF2-40B4-BE49-F238E27FC236}">
                <a16:creationId xmlns:a16="http://schemas.microsoft.com/office/drawing/2014/main" id="{E5AC8FDA-5F99-4108-9C59-0C09A44AA441}"/>
              </a:ext>
            </a:extLst>
          </p:cNvPr>
          <p:cNvSpPr txBox="1">
            <a:spLocks noChangeArrowheads="1"/>
          </p:cNvSpPr>
          <p:nvPr/>
        </p:nvSpPr>
        <p:spPr bwMode="auto">
          <a:xfrm>
            <a:off x="567834" y="2588854"/>
            <a:ext cx="85344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US" sz="2800" b="1" dirty="0" err="1">
                <a:latin typeface="Times New Roman" panose="02020603050405020304" pitchFamily="18" charset="0"/>
                <a:cs typeface="Times New Roman" panose="02020603050405020304" pitchFamily="18" charset="0"/>
              </a:rPr>
              <a:t>Đơn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vị</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đo</a:t>
            </a:r>
            <a:r>
              <a:rPr lang="en-US" sz="2800" b="1" dirty="0">
                <a:latin typeface="Times New Roman" panose="02020603050405020304" pitchFamily="18" charset="0"/>
                <a:cs typeface="Times New Roman" panose="02020603050405020304" pitchFamily="18" charset="0"/>
              </a:rPr>
              <a:t> </a:t>
            </a:r>
            <a:r>
              <a:rPr lang="vi-VN" sz="2800" b="1" dirty="0">
                <a:latin typeface="Times New Roman" panose="02020603050405020304" pitchFamily="18" charset="0"/>
                <a:cs typeface="Times New Roman" panose="02020603050405020304" pitchFamily="18" charset="0"/>
              </a:rPr>
              <a:t>khối </a:t>
            </a:r>
            <a:r>
              <a:rPr lang="vi-VN" sz="2800" b="1" dirty="0" smtClean="0">
                <a:latin typeface="Times New Roman" panose="02020603050405020304" pitchFamily="18" charset="0"/>
                <a:cs typeface="Times New Roman" panose="02020603050405020304" pitchFamily="18" charset="0"/>
              </a:rPr>
              <a:t>lượ</a:t>
            </a:r>
            <a:r>
              <a:rPr lang="en-US" sz="2800" b="1" dirty="0" smtClean="0">
                <a:latin typeface="Times New Roman" panose="02020603050405020304" pitchFamily="18" charset="0"/>
                <a:cs typeface="Times New Roman" panose="02020603050405020304" pitchFamily="18" charset="0"/>
              </a:rPr>
              <a:t>ng</a:t>
            </a:r>
            <a:r>
              <a:rPr lang="vi-VN" sz="2800" b="1" dirty="0" smtClean="0">
                <a:latin typeface="Times New Roman" panose="02020603050405020304" pitchFamily="18" charset="0"/>
                <a:cs typeface="Times New Roman" panose="02020603050405020304" pitchFamily="18" charset="0"/>
              </a:rPr>
              <a:t> </a:t>
            </a:r>
            <a:r>
              <a:rPr lang="en-US" sz="2800" b="1" dirty="0" smtClean="0">
                <a:latin typeface="Times New Roman" panose="02020603050405020304" pitchFamily="18" charset="0"/>
                <a:cs typeface="Times New Roman" panose="02020603050405020304" pitchFamily="18" charset="0"/>
              </a:rPr>
              <a:t>trong hệ thống đo lường chính thức của </a:t>
            </a:r>
            <a:r>
              <a:rPr lang="en-US" sz="2800" b="1" dirty="0">
                <a:latin typeface="Times New Roman" panose="02020603050405020304" pitchFamily="18" charset="0"/>
                <a:cs typeface="Times New Roman" panose="02020603050405020304" pitchFamily="18" charset="0"/>
              </a:rPr>
              <a:t>nước ta </a:t>
            </a:r>
            <a:r>
              <a:rPr lang="en-US" sz="2800" b="1" dirty="0" smtClean="0">
                <a:latin typeface="Times New Roman" panose="02020603050405020304" pitchFamily="18" charset="0"/>
                <a:cs typeface="Times New Roman" panose="02020603050405020304" pitchFamily="18" charset="0"/>
              </a:rPr>
              <a:t> hiện nay là </a:t>
            </a:r>
            <a:r>
              <a:rPr lang="vi-VN" sz="2800" b="1" dirty="0" smtClean="0">
                <a:solidFill>
                  <a:srgbClr val="FF0000"/>
                </a:solidFill>
                <a:latin typeface="Times New Roman" panose="02020603050405020304" pitchFamily="18" charset="0"/>
                <a:cs typeface="Times New Roman" panose="02020603050405020304" pitchFamily="18" charset="0"/>
              </a:rPr>
              <a:t>kilogam</a:t>
            </a:r>
            <a:r>
              <a:rPr lang="vi-VN" sz="2800" b="1" dirty="0">
                <a:solidFill>
                  <a:srgbClr val="FF0000"/>
                </a:solidFill>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kí</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hiệu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là</a:t>
            </a:r>
            <a:r>
              <a:rPr lang="en-US" sz="2800" b="1" dirty="0">
                <a:latin typeface="Times New Roman" panose="02020603050405020304" pitchFamily="18" charset="0"/>
                <a:cs typeface="Times New Roman" panose="02020603050405020304" pitchFamily="18" charset="0"/>
              </a:rPr>
              <a:t> </a:t>
            </a:r>
            <a:r>
              <a:rPr lang="vi-VN" sz="2800" b="1" dirty="0">
                <a:solidFill>
                  <a:srgbClr val="FF0000"/>
                </a:solidFill>
                <a:latin typeface="Times New Roman" panose="02020603050405020304" pitchFamily="18" charset="0"/>
                <a:cs typeface="Times New Roman" panose="02020603050405020304" pitchFamily="18" charset="0"/>
              </a:rPr>
              <a:t>kg.</a:t>
            </a:r>
            <a:endParaRPr lang="en-US" sz="2800" b="1" dirty="0">
              <a:latin typeface="Times New Roman" panose="02020603050405020304" pitchFamily="18" charset="0"/>
              <a:cs typeface="Times New Roman" panose="02020603050405020304" pitchFamily="18" charset="0"/>
            </a:endParaRPr>
          </a:p>
        </p:txBody>
      </p:sp>
      <p:sp>
        <p:nvSpPr>
          <p:cNvPr id="50" name="Text Box 5">
            <a:extLst>
              <a:ext uri="{FF2B5EF4-FFF2-40B4-BE49-F238E27FC236}">
                <a16:creationId xmlns:a16="http://schemas.microsoft.com/office/drawing/2014/main" id="{72A3060F-6F38-4204-9091-036B9D4BCAB8}"/>
              </a:ext>
            </a:extLst>
          </p:cNvPr>
          <p:cNvSpPr txBox="1">
            <a:spLocks noChangeArrowheads="1"/>
          </p:cNvSpPr>
          <p:nvPr/>
        </p:nvSpPr>
        <p:spPr bwMode="auto">
          <a:xfrm>
            <a:off x="609599" y="3544907"/>
            <a:ext cx="8534401"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vi-VN" sz="2800" b="1" dirty="0" smtClean="0">
                <a:solidFill>
                  <a:srgbClr val="FF0000"/>
                </a:solidFill>
                <a:latin typeface="Times New Roman" panose="02020603050405020304" pitchFamily="18" charset="0"/>
                <a:cs typeface="Times New Roman" panose="02020603050405020304" pitchFamily="18" charset="0"/>
              </a:rPr>
              <a:t>kilogam </a:t>
            </a:r>
            <a:r>
              <a:rPr lang="vi-VN" sz="2800" b="1" dirty="0">
                <a:latin typeface="Times New Roman" panose="02020603050405020304" pitchFamily="18" charset="0"/>
                <a:cs typeface="Times New Roman" panose="02020603050405020304" pitchFamily="18" charset="0"/>
              </a:rPr>
              <a:t>là khối lượng của một quả cân mẫu, đặt ở viện đo lường quốc tế ở Pháp. </a:t>
            </a:r>
            <a:endParaRPr lang="en-US" sz="2800" b="1" dirty="0">
              <a:latin typeface="Times New Roman" panose="02020603050405020304" pitchFamily="18" charset="0"/>
              <a:cs typeface="Times New Roman" panose="02020603050405020304" pitchFamily="18" charset="0"/>
            </a:endParaRPr>
          </a:p>
        </p:txBody>
      </p:sp>
      <p:pic>
        <p:nvPicPr>
          <p:cNvPr id="51" name="Picture 50">
            <a:extLst>
              <a:ext uri="{FF2B5EF4-FFF2-40B4-BE49-F238E27FC236}">
                <a16:creationId xmlns:a16="http://schemas.microsoft.com/office/drawing/2014/main" id="{08F5D6E9-D7CE-4027-83DC-A932D65151A6}"/>
              </a:ext>
            </a:extLst>
          </p:cNvPr>
          <p:cNvPicPr>
            <a:picLocks noChangeAspect="1"/>
          </p:cNvPicPr>
          <p:nvPr/>
        </p:nvPicPr>
        <p:blipFill rotWithShape="1">
          <a:blip r:embed="rId5"/>
          <a:srcRect l="22738" t="42458" r="38215" b="26571"/>
          <a:stretch/>
        </p:blipFill>
        <p:spPr>
          <a:xfrm>
            <a:off x="1898938" y="4499014"/>
            <a:ext cx="5289935" cy="2358986"/>
          </a:xfrm>
          <a:prstGeom prst="rect">
            <a:avLst/>
          </a:prstGeom>
        </p:spPr>
      </p:pic>
      <p:sp>
        <p:nvSpPr>
          <p:cNvPr id="52" name="Rectangle 2">
            <a:extLst>
              <a:ext uri="{FF2B5EF4-FFF2-40B4-BE49-F238E27FC236}">
                <a16:creationId xmlns:a16="http://schemas.microsoft.com/office/drawing/2014/main" id="{23B6C3CA-9FD4-4F01-A221-7BF12842EBC3}"/>
              </a:ext>
            </a:extLst>
          </p:cNvPr>
          <p:cNvSpPr>
            <a:spLocks noGrp="1" noChangeArrowheads="1"/>
          </p:cNvSpPr>
          <p:nvPr>
            <p:ph type="title"/>
          </p:nvPr>
        </p:nvSpPr>
        <p:spPr>
          <a:xfrm>
            <a:off x="919163" y="247650"/>
            <a:ext cx="6781800" cy="533400"/>
          </a:xfrm>
        </p:spPr>
        <p:txBody>
          <a:bodyPr>
            <a:normAutofit/>
          </a:bodyPr>
          <a:lstStyle/>
          <a:p>
            <a:pPr algn="ctr" eaLnBrk="1" hangingPunct="1"/>
            <a:r>
              <a:rPr lang="en-US" sz="2800" b="1" dirty="0" err="1">
                <a:solidFill>
                  <a:srgbClr val="FF0000"/>
                </a:solidFill>
                <a:latin typeface="Times New Roman" panose="02020603050405020304" pitchFamily="18" charset="0"/>
                <a:cs typeface="Times New Roman" panose="02020603050405020304" pitchFamily="18" charset="0"/>
              </a:rPr>
              <a:t>Bài</a:t>
            </a:r>
            <a:r>
              <a:rPr lang="en-US" sz="2800" b="1" dirty="0">
                <a:solidFill>
                  <a:srgbClr val="FF0000"/>
                </a:solidFill>
                <a:latin typeface="Times New Roman" panose="02020603050405020304" pitchFamily="18" charset="0"/>
                <a:cs typeface="Times New Roman" panose="02020603050405020304" pitchFamily="18" charset="0"/>
              </a:rPr>
              <a:t> </a:t>
            </a:r>
            <a:r>
              <a:rPr lang="vi-VN" sz="2800" b="1" dirty="0">
                <a:solidFill>
                  <a:srgbClr val="FF0000"/>
                </a:solidFill>
                <a:latin typeface="Times New Roman" panose="02020603050405020304" pitchFamily="18" charset="0"/>
                <a:cs typeface="Times New Roman" panose="02020603050405020304" pitchFamily="18" charset="0"/>
              </a:rPr>
              <a:t>5</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smtClean="0">
                <a:solidFill>
                  <a:srgbClr val="FF0000"/>
                </a:solidFill>
                <a:latin typeface="Times New Roman" panose="02020603050405020304" pitchFamily="18" charset="0"/>
                <a:cs typeface="Times New Roman" panose="02020603050405020304" pitchFamily="18" charset="0"/>
              </a:rPr>
              <a:t>ĐO KHỐI LƯỢNG</a:t>
            </a:r>
            <a:endParaRPr lang="en-US" sz="2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92432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7">
                                            <p:txEl>
                                              <p:pRg st="0" end="0"/>
                                            </p:txEl>
                                          </p:spTgt>
                                        </p:tgtEl>
                                        <p:attrNameLst>
                                          <p:attrName>style.visibility</p:attrName>
                                        </p:attrNameLst>
                                      </p:cBhvr>
                                      <p:to>
                                        <p:strVal val="visible"/>
                                      </p:to>
                                    </p:set>
                                    <p:animEffect transition="in" filter="fade">
                                      <p:cBhvr>
                                        <p:cTn id="12" dur="500"/>
                                        <p:tgtEl>
                                          <p:spTgt spid="47">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fade">
                                      <p:cBhvr>
                                        <p:cTn id="15" dur="500"/>
                                        <p:tgtEl>
                                          <p:spTgt spid="4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fade">
                                      <p:cBhvr>
                                        <p:cTn id="20" dur="500"/>
                                        <p:tgtEl>
                                          <p:spTgt spid="4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0"/>
                                        </p:tgtEl>
                                        <p:attrNameLst>
                                          <p:attrName>style.visibility</p:attrName>
                                        </p:attrNameLst>
                                      </p:cBhvr>
                                      <p:to>
                                        <p:strVal val="visible"/>
                                      </p:to>
                                    </p:set>
                                    <p:animEffect transition="in" filter="fade">
                                      <p:cBhvr>
                                        <p:cTn id="25" dur="500"/>
                                        <p:tgtEl>
                                          <p:spTgt spid="5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51"/>
                                        </p:tgtEl>
                                        <p:attrNameLst>
                                          <p:attrName>style.visibility</p:attrName>
                                        </p:attrNameLst>
                                      </p:cBhvr>
                                      <p:to>
                                        <p:strVal val="visible"/>
                                      </p:to>
                                    </p:set>
                                    <p:animEffect transition="in" filter="fade">
                                      <p:cBhvr>
                                        <p:cTn id="30"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build="p"/>
      <p:bldP spid="49" grpId="0"/>
      <p:bldP spid="5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41EE88E9-7212-4DB2-988E-E7DDE7E5CB16}"/>
              </a:ext>
            </a:extLst>
          </p:cNvPr>
          <p:cNvGraphicFramePr>
            <a:graphicFrameLocks noGrp="1"/>
          </p:cNvGraphicFramePr>
          <p:nvPr>
            <p:extLst/>
          </p:nvPr>
        </p:nvGraphicFramePr>
        <p:xfrm>
          <a:off x="304598" y="2706306"/>
          <a:ext cx="8608525" cy="3413351"/>
        </p:xfrm>
        <a:graphic>
          <a:graphicData uri="http://schemas.openxmlformats.org/drawingml/2006/table">
            <a:tbl>
              <a:tblPr firstRow="1" bandRow="1">
                <a:tableStyleId>{5C22544A-7EE6-4342-B048-85BDC9FD1C3A}</a:tableStyleId>
              </a:tblPr>
              <a:tblGrid>
                <a:gridCol w="752028">
                  <a:extLst>
                    <a:ext uri="{9D8B030D-6E8A-4147-A177-3AD203B41FA5}">
                      <a16:colId xmlns:a16="http://schemas.microsoft.com/office/drawing/2014/main" val="3337043034"/>
                    </a:ext>
                  </a:extLst>
                </a:gridCol>
                <a:gridCol w="1301047">
                  <a:extLst>
                    <a:ext uri="{9D8B030D-6E8A-4147-A177-3AD203B41FA5}">
                      <a16:colId xmlns:a16="http://schemas.microsoft.com/office/drawing/2014/main" val="2815866386"/>
                    </a:ext>
                  </a:extLst>
                </a:gridCol>
                <a:gridCol w="1246738">
                  <a:extLst>
                    <a:ext uri="{9D8B030D-6E8A-4147-A177-3AD203B41FA5}">
                      <a16:colId xmlns:a16="http://schemas.microsoft.com/office/drawing/2014/main" val="1104354860"/>
                    </a:ext>
                  </a:extLst>
                </a:gridCol>
                <a:gridCol w="1120755">
                  <a:extLst>
                    <a:ext uri="{9D8B030D-6E8A-4147-A177-3AD203B41FA5}">
                      <a16:colId xmlns:a16="http://schemas.microsoft.com/office/drawing/2014/main" val="3756906313"/>
                    </a:ext>
                  </a:extLst>
                </a:gridCol>
                <a:gridCol w="1258206">
                  <a:extLst>
                    <a:ext uri="{9D8B030D-6E8A-4147-A177-3AD203B41FA5}">
                      <a16:colId xmlns:a16="http://schemas.microsoft.com/office/drawing/2014/main" val="366996107"/>
                    </a:ext>
                  </a:extLst>
                </a:gridCol>
                <a:gridCol w="1120755">
                  <a:extLst>
                    <a:ext uri="{9D8B030D-6E8A-4147-A177-3AD203B41FA5}">
                      <a16:colId xmlns:a16="http://schemas.microsoft.com/office/drawing/2014/main" val="2774507577"/>
                    </a:ext>
                  </a:extLst>
                </a:gridCol>
                <a:gridCol w="1025597">
                  <a:extLst>
                    <a:ext uri="{9D8B030D-6E8A-4147-A177-3AD203B41FA5}">
                      <a16:colId xmlns:a16="http://schemas.microsoft.com/office/drawing/2014/main" val="3071589100"/>
                    </a:ext>
                  </a:extLst>
                </a:gridCol>
                <a:gridCol w="783399">
                  <a:extLst>
                    <a:ext uri="{9D8B030D-6E8A-4147-A177-3AD203B41FA5}">
                      <a16:colId xmlns:a16="http://schemas.microsoft.com/office/drawing/2014/main" val="2564171083"/>
                    </a:ext>
                  </a:extLst>
                </a:gridCol>
              </a:tblGrid>
              <a:tr h="388620">
                <a:tc>
                  <a:txBody>
                    <a:bodyPr/>
                    <a:lstStyle/>
                    <a:p>
                      <a:pPr algn="ctr"/>
                      <a:r>
                        <a:rPr lang="vi-VN" sz="2100" dirty="0"/>
                        <a:t>Tên</a:t>
                      </a:r>
                      <a:endParaRPr lang="en-US" sz="2100" dirty="0"/>
                    </a:p>
                  </a:txBody>
                  <a:tcPr marL="68580" marR="68580" marT="34290" marB="34290"/>
                </a:tc>
                <a:tc>
                  <a:txBody>
                    <a:bodyPr/>
                    <a:lstStyle/>
                    <a:p>
                      <a:pPr algn="ctr"/>
                      <a:r>
                        <a:rPr lang="vi-VN" sz="2100" dirty="0"/>
                        <a:t>Tấn</a:t>
                      </a:r>
                      <a:endParaRPr lang="en-US" sz="2100" dirty="0"/>
                    </a:p>
                  </a:txBody>
                  <a:tcPr marL="68580" marR="68580" marT="34290" marB="34290"/>
                </a:tc>
                <a:tc>
                  <a:txBody>
                    <a:bodyPr/>
                    <a:lstStyle/>
                    <a:p>
                      <a:pPr algn="ctr"/>
                      <a:r>
                        <a:rPr lang="vi-VN" sz="2100" dirty="0"/>
                        <a:t>Tạ </a:t>
                      </a:r>
                      <a:endParaRPr lang="en-US" sz="2100" dirty="0"/>
                    </a:p>
                  </a:txBody>
                  <a:tcPr marL="68580" marR="68580" marT="34290" marB="34290"/>
                </a:tc>
                <a:tc>
                  <a:txBody>
                    <a:bodyPr/>
                    <a:lstStyle/>
                    <a:p>
                      <a:pPr algn="ctr"/>
                      <a:r>
                        <a:rPr lang="vi-VN" sz="2100" dirty="0"/>
                        <a:t>Yến</a:t>
                      </a:r>
                      <a:endParaRPr lang="en-US" sz="2100" dirty="0"/>
                    </a:p>
                  </a:txBody>
                  <a:tcPr marL="68580" marR="68580" marT="34290" marB="34290"/>
                </a:tc>
                <a:tc>
                  <a:txBody>
                    <a:bodyPr/>
                    <a:lstStyle/>
                    <a:p>
                      <a:pPr algn="ctr"/>
                      <a:r>
                        <a:rPr lang="vi-VN" sz="1500" dirty="0"/>
                        <a:t>Kilogam</a:t>
                      </a:r>
                      <a:endParaRPr lang="en-US" sz="1500" dirty="0"/>
                    </a:p>
                  </a:txBody>
                  <a:tcPr marL="68580" marR="68580" marT="34290" marB="34290"/>
                </a:tc>
                <a:tc>
                  <a:txBody>
                    <a:bodyPr/>
                    <a:lstStyle/>
                    <a:p>
                      <a:pPr algn="ctr"/>
                      <a:r>
                        <a:rPr lang="vi-VN" sz="1500" dirty="0"/>
                        <a:t>Hectogam</a:t>
                      </a:r>
                      <a:endParaRPr lang="en-US" sz="1500" dirty="0"/>
                    </a:p>
                  </a:txBody>
                  <a:tcPr marL="68580" marR="68580" marT="34290" marB="34290"/>
                </a:tc>
                <a:tc>
                  <a:txBody>
                    <a:bodyPr/>
                    <a:lstStyle/>
                    <a:p>
                      <a:pPr algn="ctr"/>
                      <a:r>
                        <a:rPr lang="vi-VN" sz="1500" dirty="0"/>
                        <a:t>Decagam</a:t>
                      </a:r>
                      <a:endParaRPr lang="en-US" sz="1500" dirty="0"/>
                    </a:p>
                  </a:txBody>
                  <a:tcPr marL="68580" marR="68580" marT="34290" marB="34290"/>
                </a:tc>
                <a:tc>
                  <a:txBody>
                    <a:bodyPr/>
                    <a:lstStyle/>
                    <a:p>
                      <a:pPr algn="ctr"/>
                      <a:r>
                        <a:rPr lang="vi-VN" sz="2100" dirty="0"/>
                        <a:t>gam</a:t>
                      </a:r>
                      <a:endParaRPr lang="en-US" sz="2100" dirty="0"/>
                    </a:p>
                  </a:txBody>
                  <a:tcPr marL="68580" marR="68580" marT="34290" marB="34290"/>
                </a:tc>
                <a:extLst>
                  <a:ext uri="{0D108BD9-81ED-4DB2-BD59-A6C34878D82A}">
                    <a16:rowId xmlns:a16="http://schemas.microsoft.com/office/drawing/2014/main" val="1057812439"/>
                  </a:ext>
                </a:extLst>
              </a:tr>
              <a:tr h="800100">
                <a:tc>
                  <a:txBody>
                    <a:bodyPr/>
                    <a:lstStyle/>
                    <a:p>
                      <a:pPr>
                        <a:lnSpc>
                          <a:spcPct val="100000"/>
                        </a:lnSpc>
                      </a:pPr>
                      <a:r>
                        <a:rPr lang="vi-VN" sz="2100" dirty="0">
                          <a:latin typeface="+mj-lt"/>
                        </a:rPr>
                        <a:t>Kí hiệu</a:t>
                      </a:r>
                      <a:endParaRPr lang="en-US" sz="2100" dirty="0">
                        <a:latin typeface="+mj-lt"/>
                      </a:endParaRPr>
                    </a:p>
                  </a:txBody>
                  <a:tcPr marL="68580" marR="68580" marT="34290" marB="34290"/>
                </a:tc>
                <a:tc>
                  <a:txBody>
                    <a:bodyPr/>
                    <a:lstStyle/>
                    <a:p>
                      <a:endParaRPr lang="en-US" sz="2400" dirty="0"/>
                    </a:p>
                  </a:txBody>
                  <a:tcPr marL="68580" marR="68580" marT="34290" marB="34290"/>
                </a:tc>
                <a:tc>
                  <a:txBody>
                    <a:bodyPr/>
                    <a:lstStyle/>
                    <a:p>
                      <a:endParaRPr lang="en-US" sz="2400"/>
                    </a:p>
                  </a:txBody>
                  <a:tcPr marL="68580" marR="68580" marT="34290" marB="34290"/>
                </a:tc>
                <a:tc>
                  <a:txBody>
                    <a:bodyPr/>
                    <a:lstStyle/>
                    <a:p>
                      <a:endParaRPr lang="en-US" sz="2400"/>
                    </a:p>
                  </a:txBody>
                  <a:tcPr marL="68580" marR="68580" marT="34290" marB="34290"/>
                </a:tc>
                <a:tc>
                  <a:txBody>
                    <a:bodyPr/>
                    <a:lstStyle/>
                    <a:p>
                      <a:endParaRPr lang="en-US" sz="2400"/>
                    </a:p>
                  </a:txBody>
                  <a:tcPr marL="68580" marR="68580" marT="34290" marB="34290"/>
                </a:tc>
                <a:tc>
                  <a:txBody>
                    <a:bodyPr/>
                    <a:lstStyle/>
                    <a:p>
                      <a:endParaRPr lang="en-US" sz="2400"/>
                    </a:p>
                  </a:txBody>
                  <a:tcPr marL="68580" marR="68580" marT="34290" marB="34290"/>
                </a:tc>
                <a:tc>
                  <a:txBody>
                    <a:bodyPr/>
                    <a:lstStyle/>
                    <a:p>
                      <a:endParaRPr lang="en-US" sz="2400"/>
                    </a:p>
                  </a:txBody>
                  <a:tcPr marL="68580" marR="68580" marT="34290" marB="34290"/>
                </a:tc>
                <a:tc>
                  <a:txBody>
                    <a:bodyPr/>
                    <a:lstStyle/>
                    <a:p>
                      <a:endParaRPr lang="vi-VN" sz="2400" dirty="0"/>
                    </a:p>
                    <a:p>
                      <a:endParaRPr lang="en-US" sz="2400" dirty="0"/>
                    </a:p>
                  </a:txBody>
                  <a:tcPr marL="68580" marR="68580" marT="34290" marB="34290"/>
                </a:tc>
                <a:extLst>
                  <a:ext uri="{0D108BD9-81ED-4DB2-BD59-A6C34878D82A}">
                    <a16:rowId xmlns:a16="http://schemas.microsoft.com/office/drawing/2014/main" val="1484359310"/>
                  </a:ext>
                </a:extLst>
              </a:tr>
              <a:tr h="2224631">
                <a:tc>
                  <a:txBody>
                    <a:bodyPr/>
                    <a:lstStyle/>
                    <a:p>
                      <a:r>
                        <a:rPr lang="vi-VN" sz="2100" dirty="0">
                          <a:latin typeface="+mj-lt"/>
                        </a:rPr>
                        <a:t>Đổi đơn vị</a:t>
                      </a:r>
                      <a:endParaRPr lang="en-US" sz="2100" dirty="0">
                        <a:latin typeface="+mj-lt"/>
                      </a:endParaRPr>
                    </a:p>
                  </a:txBody>
                  <a:tcPr marL="68580" marR="68580" marT="34290" marB="34290"/>
                </a:tc>
                <a:tc>
                  <a:txBody>
                    <a:bodyPr/>
                    <a:lstStyle/>
                    <a:p>
                      <a:endParaRPr lang="en-US" sz="2400" dirty="0"/>
                    </a:p>
                  </a:txBody>
                  <a:tcPr marL="68580" marR="68580" marT="34290" marB="34290"/>
                </a:tc>
                <a:tc>
                  <a:txBody>
                    <a:bodyPr/>
                    <a:lstStyle/>
                    <a:p>
                      <a:endParaRPr lang="vi-VN" sz="2400" dirty="0"/>
                    </a:p>
                    <a:p>
                      <a:endParaRPr lang="vi-VN" sz="2400" dirty="0"/>
                    </a:p>
                    <a:p>
                      <a:endParaRPr lang="vi-VN" sz="2400" dirty="0"/>
                    </a:p>
                    <a:p>
                      <a:endParaRPr lang="en-US" sz="2400" dirty="0"/>
                    </a:p>
                  </a:txBody>
                  <a:tcPr marL="68580" marR="68580" marT="34290" marB="34290"/>
                </a:tc>
                <a:tc>
                  <a:txBody>
                    <a:bodyPr/>
                    <a:lstStyle/>
                    <a:p>
                      <a:endParaRPr lang="vi-VN" sz="2400" dirty="0"/>
                    </a:p>
                    <a:p>
                      <a:endParaRPr lang="vi-VN" sz="2400" dirty="0"/>
                    </a:p>
                    <a:p>
                      <a:endParaRPr lang="vi-VN" sz="2400" dirty="0"/>
                    </a:p>
                    <a:p>
                      <a:endParaRPr lang="vi-VN" sz="2400" dirty="0"/>
                    </a:p>
                  </a:txBody>
                  <a:tcPr marL="68580" marR="68580" marT="34290" marB="34290"/>
                </a:tc>
                <a:tc>
                  <a:txBody>
                    <a:bodyPr/>
                    <a:lstStyle/>
                    <a:p>
                      <a:endParaRPr lang="en-US" sz="2400" dirty="0"/>
                    </a:p>
                  </a:txBody>
                  <a:tcPr marL="68580" marR="68580" marT="34290" marB="34290"/>
                </a:tc>
                <a:tc>
                  <a:txBody>
                    <a:bodyPr/>
                    <a:lstStyle/>
                    <a:p>
                      <a:endParaRPr lang="en-US" sz="2400" dirty="0"/>
                    </a:p>
                  </a:txBody>
                  <a:tcPr marL="68580" marR="68580" marT="34290" marB="34290"/>
                </a:tc>
                <a:tc>
                  <a:txBody>
                    <a:bodyPr/>
                    <a:lstStyle/>
                    <a:p>
                      <a:endParaRPr lang="en-US" sz="2400" dirty="0"/>
                    </a:p>
                  </a:txBody>
                  <a:tcPr marL="68580" marR="68580" marT="34290" marB="34290"/>
                </a:tc>
                <a:tc>
                  <a:txBody>
                    <a:bodyPr/>
                    <a:lstStyle/>
                    <a:p>
                      <a:endParaRPr lang="en-US" sz="2400" dirty="0"/>
                    </a:p>
                  </a:txBody>
                  <a:tcPr marL="68580" marR="68580" marT="34290" marB="34290"/>
                </a:tc>
                <a:extLst>
                  <a:ext uri="{0D108BD9-81ED-4DB2-BD59-A6C34878D82A}">
                    <a16:rowId xmlns:a16="http://schemas.microsoft.com/office/drawing/2014/main" val="2644804756"/>
                  </a:ext>
                </a:extLst>
              </a:tr>
            </a:tbl>
          </a:graphicData>
        </a:graphic>
      </p:graphicFrame>
      <p:sp>
        <p:nvSpPr>
          <p:cNvPr id="5" name="TextBox 4">
            <a:extLst>
              <a:ext uri="{FF2B5EF4-FFF2-40B4-BE49-F238E27FC236}">
                <a16:creationId xmlns:a16="http://schemas.microsoft.com/office/drawing/2014/main" id="{2B3CC2FF-7715-4102-801C-92F28F82FCC4}"/>
              </a:ext>
            </a:extLst>
          </p:cNvPr>
          <p:cNvSpPr txBox="1"/>
          <p:nvPr/>
        </p:nvSpPr>
        <p:spPr>
          <a:xfrm>
            <a:off x="1611777" y="3272344"/>
            <a:ext cx="269626" cy="461665"/>
          </a:xfrm>
          <a:prstGeom prst="rect">
            <a:avLst/>
          </a:prstGeom>
          <a:noFill/>
        </p:spPr>
        <p:txBody>
          <a:bodyPr wrap="none" rtlCol="0">
            <a:spAutoFit/>
          </a:bodyPr>
          <a:lstStyle/>
          <a:p>
            <a:pPr defTabSz="685800" eaLnBrk="1" fontAlgn="auto" hangingPunct="1">
              <a:spcBef>
                <a:spcPts val="0"/>
              </a:spcBef>
              <a:spcAft>
                <a:spcPts val="0"/>
              </a:spcAft>
            </a:pPr>
            <a:r>
              <a:rPr lang="vi-VN" sz="2400" dirty="0">
                <a:solidFill>
                  <a:srgbClr val="FF0000"/>
                </a:solidFill>
                <a:latin typeface="Times New Roman" panose="02020603050405020304" pitchFamily="18" charset="0"/>
              </a:rPr>
              <a:t>t</a:t>
            </a:r>
            <a:endParaRPr lang="en-US" sz="2400" dirty="0">
              <a:solidFill>
                <a:srgbClr val="FF0000"/>
              </a:solidFill>
              <a:latin typeface="Calibri Light" panose="020F0302020204030204"/>
            </a:endParaRPr>
          </a:p>
        </p:txBody>
      </p:sp>
      <p:sp>
        <p:nvSpPr>
          <p:cNvPr id="7" name="TextBox 6">
            <a:extLst>
              <a:ext uri="{FF2B5EF4-FFF2-40B4-BE49-F238E27FC236}">
                <a16:creationId xmlns:a16="http://schemas.microsoft.com/office/drawing/2014/main" id="{53F151E3-68AB-4EF2-BCBF-572BCFB49C2C}"/>
              </a:ext>
            </a:extLst>
          </p:cNvPr>
          <p:cNvSpPr txBox="1"/>
          <p:nvPr/>
        </p:nvSpPr>
        <p:spPr>
          <a:xfrm>
            <a:off x="2775713" y="3288369"/>
            <a:ext cx="508473" cy="461665"/>
          </a:xfrm>
          <a:prstGeom prst="rect">
            <a:avLst/>
          </a:prstGeom>
          <a:noFill/>
        </p:spPr>
        <p:txBody>
          <a:bodyPr wrap="none" rtlCol="0">
            <a:spAutoFit/>
          </a:bodyPr>
          <a:lstStyle/>
          <a:p>
            <a:pPr defTabSz="685800" eaLnBrk="1" fontAlgn="auto" hangingPunct="1">
              <a:spcBef>
                <a:spcPts val="0"/>
              </a:spcBef>
              <a:spcAft>
                <a:spcPts val="0"/>
              </a:spcAft>
            </a:pPr>
            <a:r>
              <a:rPr lang="vi-VN" sz="2400" dirty="0">
                <a:solidFill>
                  <a:srgbClr val="FF0000"/>
                </a:solidFill>
                <a:latin typeface="Times New Roman" panose="02020603050405020304" pitchFamily="18" charset="0"/>
              </a:rPr>
              <a:t>Tạ</a:t>
            </a:r>
            <a:endParaRPr lang="en-US" sz="2400" dirty="0">
              <a:solidFill>
                <a:srgbClr val="FF0000"/>
              </a:solidFill>
              <a:latin typeface="Calibri Light" panose="020F0302020204030204"/>
            </a:endParaRPr>
          </a:p>
        </p:txBody>
      </p:sp>
      <p:sp>
        <p:nvSpPr>
          <p:cNvPr id="8" name="TextBox 7">
            <a:extLst>
              <a:ext uri="{FF2B5EF4-FFF2-40B4-BE49-F238E27FC236}">
                <a16:creationId xmlns:a16="http://schemas.microsoft.com/office/drawing/2014/main" id="{4236CB9D-8C74-4AC7-B3BE-5BD8B79FF0A6}"/>
              </a:ext>
            </a:extLst>
          </p:cNvPr>
          <p:cNvSpPr txBox="1"/>
          <p:nvPr/>
        </p:nvSpPr>
        <p:spPr>
          <a:xfrm>
            <a:off x="3858385" y="3258656"/>
            <a:ext cx="697627" cy="461665"/>
          </a:xfrm>
          <a:prstGeom prst="rect">
            <a:avLst/>
          </a:prstGeom>
          <a:noFill/>
        </p:spPr>
        <p:txBody>
          <a:bodyPr wrap="none" rtlCol="0">
            <a:spAutoFit/>
          </a:bodyPr>
          <a:lstStyle/>
          <a:p>
            <a:pPr defTabSz="685800" eaLnBrk="1" fontAlgn="auto" hangingPunct="1">
              <a:spcBef>
                <a:spcPts val="0"/>
              </a:spcBef>
              <a:spcAft>
                <a:spcPts val="0"/>
              </a:spcAft>
            </a:pPr>
            <a:r>
              <a:rPr lang="vi-VN" sz="2400" dirty="0">
                <a:solidFill>
                  <a:srgbClr val="FF0000"/>
                </a:solidFill>
                <a:latin typeface="Times New Roman" panose="02020603050405020304" pitchFamily="18" charset="0"/>
              </a:rPr>
              <a:t>Yến</a:t>
            </a:r>
            <a:endParaRPr lang="en-US" sz="2400" dirty="0">
              <a:solidFill>
                <a:srgbClr val="FF0000"/>
              </a:solidFill>
              <a:latin typeface="Calibri Light" panose="020F0302020204030204"/>
            </a:endParaRPr>
          </a:p>
        </p:txBody>
      </p:sp>
      <p:sp>
        <p:nvSpPr>
          <p:cNvPr id="9" name="TextBox 8">
            <a:extLst>
              <a:ext uri="{FF2B5EF4-FFF2-40B4-BE49-F238E27FC236}">
                <a16:creationId xmlns:a16="http://schemas.microsoft.com/office/drawing/2014/main" id="{CA7EB5A8-E961-4F4E-AC4C-0B072453F08B}"/>
              </a:ext>
            </a:extLst>
          </p:cNvPr>
          <p:cNvSpPr txBox="1"/>
          <p:nvPr/>
        </p:nvSpPr>
        <p:spPr>
          <a:xfrm>
            <a:off x="5286268" y="3224105"/>
            <a:ext cx="492443" cy="461665"/>
          </a:xfrm>
          <a:prstGeom prst="rect">
            <a:avLst/>
          </a:prstGeom>
          <a:noFill/>
        </p:spPr>
        <p:txBody>
          <a:bodyPr wrap="none" rtlCol="0">
            <a:spAutoFit/>
          </a:bodyPr>
          <a:lstStyle/>
          <a:p>
            <a:pPr defTabSz="685800" eaLnBrk="1" fontAlgn="auto" hangingPunct="1">
              <a:spcBef>
                <a:spcPts val="0"/>
              </a:spcBef>
              <a:spcAft>
                <a:spcPts val="0"/>
              </a:spcAft>
            </a:pPr>
            <a:r>
              <a:rPr lang="vi-VN" sz="2400" dirty="0">
                <a:solidFill>
                  <a:srgbClr val="FF0000"/>
                </a:solidFill>
                <a:latin typeface="Times New Roman" panose="02020603050405020304" pitchFamily="18" charset="0"/>
              </a:rPr>
              <a:t>kg</a:t>
            </a:r>
            <a:endParaRPr lang="en-US" sz="2400" dirty="0">
              <a:solidFill>
                <a:srgbClr val="FF0000"/>
              </a:solidFill>
              <a:latin typeface="Calibri Light" panose="020F0302020204030204"/>
            </a:endParaRPr>
          </a:p>
        </p:txBody>
      </p:sp>
      <p:sp>
        <p:nvSpPr>
          <p:cNvPr id="10" name="TextBox 9">
            <a:extLst>
              <a:ext uri="{FF2B5EF4-FFF2-40B4-BE49-F238E27FC236}">
                <a16:creationId xmlns:a16="http://schemas.microsoft.com/office/drawing/2014/main" id="{95228FA1-CE73-4FD0-9BAA-4B66AEA1E539}"/>
              </a:ext>
            </a:extLst>
          </p:cNvPr>
          <p:cNvSpPr txBox="1"/>
          <p:nvPr/>
        </p:nvSpPr>
        <p:spPr>
          <a:xfrm>
            <a:off x="6338624" y="3197533"/>
            <a:ext cx="492443" cy="461665"/>
          </a:xfrm>
          <a:prstGeom prst="rect">
            <a:avLst/>
          </a:prstGeom>
          <a:noFill/>
        </p:spPr>
        <p:txBody>
          <a:bodyPr wrap="none" rtlCol="0">
            <a:spAutoFit/>
          </a:bodyPr>
          <a:lstStyle/>
          <a:p>
            <a:pPr defTabSz="685800" eaLnBrk="1" fontAlgn="auto" hangingPunct="1">
              <a:spcBef>
                <a:spcPts val="0"/>
              </a:spcBef>
              <a:spcAft>
                <a:spcPts val="0"/>
              </a:spcAft>
            </a:pPr>
            <a:r>
              <a:rPr lang="vi-VN" sz="2400" dirty="0">
                <a:solidFill>
                  <a:srgbClr val="FF0000"/>
                </a:solidFill>
                <a:latin typeface="Times New Roman" panose="02020603050405020304" pitchFamily="18" charset="0"/>
              </a:rPr>
              <a:t>hg</a:t>
            </a:r>
            <a:endParaRPr lang="en-US" sz="2400" dirty="0">
              <a:solidFill>
                <a:srgbClr val="FF0000"/>
              </a:solidFill>
              <a:latin typeface="Calibri Light" panose="020F0302020204030204"/>
            </a:endParaRPr>
          </a:p>
        </p:txBody>
      </p:sp>
      <p:sp>
        <p:nvSpPr>
          <p:cNvPr id="11" name="TextBox 10">
            <a:extLst>
              <a:ext uri="{FF2B5EF4-FFF2-40B4-BE49-F238E27FC236}">
                <a16:creationId xmlns:a16="http://schemas.microsoft.com/office/drawing/2014/main" id="{0A6435BA-BD40-4CB0-B56C-C721D5DD2E43}"/>
              </a:ext>
            </a:extLst>
          </p:cNvPr>
          <p:cNvSpPr txBox="1"/>
          <p:nvPr/>
        </p:nvSpPr>
        <p:spPr>
          <a:xfrm>
            <a:off x="7281009" y="3191415"/>
            <a:ext cx="628698" cy="461665"/>
          </a:xfrm>
          <a:prstGeom prst="rect">
            <a:avLst/>
          </a:prstGeom>
          <a:noFill/>
        </p:spPr>
        <p:txBody>
          <a:bodyPr wrap="none" rtlCol="0">
            <a:spAutoFit/>
          </a:bodyPr>
          <a:lstStyle/>
          <a:p>
            <a:pPr defTabSz="685800" eaLnBrk="1" fontAlgn="auto" hangingPunct="1">
              <a:spcBef>
                <a:spcPts val="0"/>
              </a:spcBef>
              <a:spcAft>
                <a:spcPts val="0"/>
              </a:spcAft>
            </a:pPr>
            <a:r>
              <a:rPr lang="vi-VN" sz="2400" dirty="0">
                <a:solidFill>
                  <a:srgbClr val="FF0000"/>
                </a:solidFill>
                <a:latin typeface="Times New Roman" panose="02020603050405020304" pitchFamily="18" charset="0"/>
              </a:rPr>
              <a:t>dag</a:t>
            </a:r>
            <a:endParaRPr lang="en-US" sz="2400" dirty="0">
              <a:solidFill>
                <a:srgbClr val="FF0000"/>
              </a:solidFill>
              <a:latin typeface="Calibri Light" panose="020F0302020204030204"/>
            </a:endParaRPr>
          </a:p>
        </p:txBody>
      </p:sp>
      <p:sp>
        <p:nvSpPr>
          <p:cNvPr id="12" name="TextBox 11">
            <a:extLst>
              <a:ext uri="{FF2B5EF4-FFF2-40B4-BE49-F238E27FC236}">
                <a16:creationId xmlns:a16="http://schemas.microsoft.com/office/drawing/2014/main" id="{9D17CC3E-BA9E-4395-B37B-73794204247C}"/>
              </a:ext>
            </a:extLst>
          </p:cNvPr>
          <p:cNvSpPr txBox="1"/>
          <p:nvPr/>
        </p:nvSpPr>
        <p:spPr>
          <a:xfrm>
            <a:off x="8283055" y="3157945"/>
            <a:ext cx="309219" cy="461665"/>
          </a:xfrm>
          <a:prstGeom prst="rect">
            <a:avLst/>
          </a:prstGeom>
          <a:noFill/>
        </p:spPr>
        <p:txBody>
          <a:bodyPr wrap="square" rtlCol="0">
            <a:spAutoFit/>
          </a:bodyPr>
          <a:lstStyle/>
          <a:p>
            <a:pPr defTabSz="685800" eaLnBrk="1" fontAlgn="auto" hangingPunct="1">
              <a:spcBef>
                <a:spcPts val="0"/>
              </a:spcBef>
              <a:spcAft>
                <a:spcPts val="0"/>
              </a:spcAft>
            </a:pPr>
            <a:r>
              <a:rPr lang="vi-VN" sz="2400" dirty="0">
                <a:solidFill>
                  <a:srgbClr val="FF0000"/>
                </a:solidFill>
                <a:latin typeface="Times New Roman" panose="02020603050405020304" pitchFamily="18" charset="0"/>
              </a:rPr>
              <a:t>g</a:t>
            </a:r>
            <a:endParaRPr lang="en-US" sz="2400" dirty="0">
              <a:solidFill>
                <a:srgbClr val="FF0000"/>
              </a:solidFill>
              <a:latin typeface="Calibri Light" panose="020F0302020204030204"/>
            </a:endParaRPr>
          </a:p>
        </p:txBody>
      </p:sp>
      <p:sp>
        <p:nvSpPr>
          <p:cNvPr id="15" name="TextBox 14">
            <a:extLst>
              <a:ext uri="{FF2B5EF4-FFF2-40B4-BE49-F238E27FC236}">
                <a16:creationId xmlns:a16="http://schemas.microsoft.com/office/drawing/2014/main" id="{FD413AF5-A73A-4301-84A6-62BD827F6814}"/>
              </a:ext>
            </a:extLst>
          </p:cNvPr>
          <p:cNvSpPr txBox="1"/>
          <p:nvPr/>
        </p:nvSpPr>
        <p:spPr>
          <a:xfrm>
            <a:off x="1057787" y="4553768"/>
            <a:ext cx="1178522" cy="461665"/>
          </a:xfrm>
          <a:prstGeom prst="rect">
            <a:avLst/>
          </a:prstGeom>
          <a:noFill/>
        </p:spPr>
        <p:txBody>
          <a:bodyPr wrap="square" rtlCol="0">
            <a:spAutoFit/>
          </a:bodyPr>
          <a:lstStyle/>
          <a:p>
            <a:pPr defTabSz="685800" eaLnBrk="1" fontAlgn="auto" hangingPunct="1">
              <a:spcBef>
                <a:spcPts val="0"/>
              </a:spcBef>
              <a:spcAft>
                <a:spcPts val="0"/>
              </a:spcAft>
            </a:pPr>
            <a:r>
              <a:rPr lang="vi-VN" sz="2400" dirty="0">
                <a:solidFill>
                  <a:srgbClr val="FF0000"/>
                </a:solidFill>
                <a:latin typeface="Times New Roman" panose="02020603050405020304" pitchFamily="18" charset="0"/>
              </a:rPr>
              <a:t>= 10 tạ</a:t>
            </a:r>
            <a:endParaRPr lang="en-US" sz="2400" dirty="0">
              <a:solidFill>
                <a:srgbClr val="FF0000"/>
              </a:solidFill>
              <a:latin typeface="Calibri Light" panose="020F0302020204030204"/>
            </a:endParaRPr>
          </a:p>
        </p:txBody>
      </p:sp>
      <p:sp>
        <p:nvSpPr>
          <p:cNvPr id="16" name="TextBox 15">
            <a:extLst>
              <a:ext uri="{FF2B5EF4-FFF2-40B4-BE49-F238E27FC236}">
                <a16:creationId xmlns:a16="http://schemas.microsoft.com/office/drawing/2014/main" id="{EA0FB9FF-9DEB-4A59-8601-4A9DC3AAAEE6}"/>
              </a:ext>
            </a:extLst>
          </p:cNvPr>
          <p:cNvSpPr txBox="1"/>
          <p:nvPr/>
        </p:nvSpPr>
        <p:spPr>
          <a:xfrm>
            <a:off x="960473" y="5291113"/>
            <a:ext cx="1550951" cy="461665"/>
          </a:xfrm>
          <a:prstGeom prst="rect">
            <a:avLst/>
          </a:prstGeom>
          <a:noFill/>
        </p:spPr>
        <p:txBody>
          <a:bodyPr wrap="square" rtlCol="0">
            <a:spAutoFit/>
          </a:bodyPr>
          <a:lstStyle/>
          <a:p>
            <a:pPr defTabSz="685800" eaLnBrk="1" fontAlgn="auto" hangingPunct="1">
              <a:spcBef>
                <a:spcPts val="0"/>
              </a:spcBef>
              <a:spcAft>
                <a:spcPts val="0"/>
              </a:spcAft>
            </a:pPr>
            <a:r>
              <a:rPr lang="vi-VN" sz="2400" dirty="0">
                <a:solidFill>
                  <a:srgbClr val="FF0000"/>
                </a:solidFill>
                <a:latin typeface="Times New Roman" panose="02020603050405020304" pitchFamily="18" charset="0"/>
              </a:rPr>
              <a:t>= 1000 kg</a:t>
            </a:r>
            <a:endParaRPr lang="en-US" sz="2400" dirty="0">
              <a:solidFill>
                <a:srgbClr val="FF0000"/>
              </a:solidFill>
              <a:latin typeface="Calibri Light" panose="020F0302020204030204"/>
            </a:endParaRPr>
          </a:p>
        </p:txBody>
      </p:sp>
      <p:sp>
        <p:nvSpPr>
          <p:cNvPr id="17" name="TextBox 16">
            <a:extLst>
              <a:ext uri="{FF2B5EF4-FFF2-40B4-BE49-F238E27FC236}">
                <a16:creationId xmlns:a16="http://schemas.microsoft.com/office/drawing/2014/main" id="{47D4562A-14ED-43FA-AF67-A7DAABB53466}"/>
              </a:ext>
            </a:extLst>
          </p:cNvPr>
          <p:cNvSpPr txBox="1"/>
          <p:nvPr/>
        </p:nvSpPr>
        <p:spPr>
          <a:xfrm>
            <a:off x="1392512" y="4048171"/>
            <a:ext cx="1015550" cy="461665"/>
          </a:xfrm>
          <a:prstGeom prst="rect">
            <a:avLst/>
          </a:prstGeom>
          <a:noFill/>
        </p:spPr>
        <p:txBody>
          <a:bodyPr wrap="square" rtlCol="0">
            <a:spAutoFit/>
          </a:bodyPr>
          <a:lstStyle/>
          <a:p>
            <a:pPr defTabSz="685800" eaLnBrk="1" fontAlgn="auto" hangingPunct="1">
              <a:spcBef>
                <a:spcPts val="0"/>
              </a:spcBef>
              <a:spcAft>
                <a:spcPts val="0"/>
              </a:spcAft>
            </a:pPr>
            <a:r>
              <a:rPr lang="vi-VN" sz="2400" dirty="0">
                <a:solidFill>
                  <a:srgbClr val="FF0000"/>
                </a:solidFill>
                <a:latin typeface="Times New Roman" panose="02020603050405020304" pitchFamily="18" charset="0"/>
              </a:rPr>
              <a:t>1 t</a:t>
            </a:r>
            <a:endParaRPr lang="en-US" sz="2400" dirty="0">
              <a:solidFill>
                <a:srgbClr val="FF0000"/>
              </a:solidFill>
              <a:latin typeface="Calibri Light" panose="020F0302020204030204"/>
            </a:endParaRPr>
          </a:p>
        </p:txBody>
      </p:sp>
      <p:sp>
        <p:nvSpPr>
          <p:cNvPr id="18" name="TextBox 17">
            <a:extLst>
              <a:ext uri="{FF2B5EF4-FFF2-40B4-BE49-F238E27FC236}">
                <a16:creationId xmlns:a16="http://schemas.microsoft.com/office/drawing/2014/main" id="{A15F7F89-965B-43D7-B003-FAF608EE8AD7}"/>
              </a:ext>
            </a:extLst>
          </p:cNvPr>
          <p:cNvSpPr txBox="1"/>
          <p:nvPr/>
        </p:nvSpPr>
        <p:spPr>
          <a:xfrm>
            <a:off x="2384695" y="4553768"/>
            <a:ext cx="1281339" cy="461665"/>
          </a:xfrm>
          <a:prstGeom prst="rect">
            <a:avLst/>
          </a:prstGeom>
          <a:noFill/>
        </p:spPr>
        <p:txBody>
          <a:bodyPr wrap="square" rtlCol="0">
            <a:spAutoFit/>
          </a:bodyPr>
          <a:lstStyle/>
          <a:p>
            <a:pPr defTabSz="685800" eaLnBrk="1" fontAlgn="auto" hangingPunct="1">
              <a:spcBef>
                <a:spcPts val="0"/>
              </a:spcBef>
              <a:spcAft>
                <a:spcPts val="0"/>
              </a:spcAft>
            </a:pPr>
            <a:r>
              <a:rPr lang="vi-VN" sz="2400" dirty="0">
                <a:solidFill>
                  <a:srgbClr val="002060"/>
                </a:solidFill>
                <a:latin typeface="Times New Roman" panose="02020603050405020304" pitchFamily="18" charset="0"/>
              </a:rPr>
              <a:t>= 10 yến</a:t>
            </a:r>
            <a:endParaRPr lang="en-US" sz="2400" dirty="0">
              <a:solidFill>
                <a:srgbClr val="002060"/>
              </a:solidFill>
              <a:latin typeface="Calibri Light" panose="020F0302020204030204"/>
            </a:endParaRPr>
          </a:p>
        </p:txBody>
      </p:sp>
      <p:sp>
        <p:nvSpPr>
          <p:cNvPr id="19" name="TextBox 18">
            <a:extLst>
              <a:ext uri="{FF2B5EF4-FFF2-40B4-BE49-F238E27FC236}">
                <a16:creationId xmlns:a16="http://schemas.microsoft.com/office/drawing/2014/main" id="{0604163B-BE5B-429B-BE20-199DC85ED44A}"/>
              </a:ext>
            </a:extLst>
          </p:cNvPr>
          <p:cNvSpPr txBox="1"/>
          <p:nvPr/>
        </p:nvSpPr>
        <p:spPr>
          <a:xfrm>
            <a:off x="2405569" y="5325543"/>
            <a:ext cx="1550951" cy="461665"/>
          </a:xfrm>
          <a:prstGeom prst="rect">
            <a:avLst/>
          </a:prstGeom>
          <a:noFill/>
        </p:spPr>
        <p:txBody>
          <a:bodyPr wrap="square" rtlCol="0">
            <a:spAutoFit/>
          </a:bodyPr>
          <a:lstStyle/>
          <a:p>
            <a:pPr defTabSz="685800" eaLnBrk="1" fontAlgn="auto" hangingPunct="1">
              <a:spcBef>
                <a:spcPts val="0"/>
              </a:spcBef>
              <a:spcAft>
                <a:spcPts val="0"/>
              </a:spcAft>
            </a:pPr>
            <a:r>
              <a:rPr lang="vi-VN" sz="2400" dirty="0">
                <a:solidFill>
                  <a:srgbClr val="002060"/>
                </a:solidFill>
                <a:latin typeface="Times New Roman" panose="02020603050405020304" pitchFamily="18" charset="0"/>
              </a:rPr>
              <a:t>= 100 kg</a:t>
            </a:r>
            <a:endParaRPr lang="en-US" sz="2400" dirty="0">
              <a:solidFill>
                <a:srgbClr val="002060"/>
              </a:solidFill>
              <a:latin typeface="Calibri Light" panose="020F0302020204030204"/>
            </a:endParaRPr>
          </a:p>
        </p:txBody>
      </p:sp>
      <p:sp>
        <p:nvSpPr>
          <p:cNvPr id="20" name="TextBox 19">
            <a:extLst>
              <a:ext uri="{FF2B5EF4-FFF2-40B4-BE49-F238E27FC236}">
                <a16:creationId xmlns:a16="http://schemas.microsoft.com/office/drawing/2014/main" id="{FFA00746-80EF-43E0-AE45-5DEE795FF90E}"/>
              </a:ext>
            </a:extLst>
          </p:cNvPr>
          <p:cNvSpPr txBox="1"/>
          <p:nvPr/>
        </p:nvSpPr>
        <p:spPr>
          <a:xfrm>
            <a:off x="2543776" y="4048171"/>
            <a:ext cx="1015550" cy="461665"/>
          </a:xfrm>
          <a:prstGeom prst="rect">
            <a:avLst/>
          </a:prstGeom>
          <a:noFill/>
        </p:spPr>
        <p:txBody>
          <a:bodyPr wrap="square" rtlCol="0">
            <a:spAutoFit/>
          </a:bodyPr>
          <a:lstStyle/>
          <a:p>
            <a:pPr defTabSz="685800" eaLnBrk="1" fontAlgn="auto" hangingPunct="1">
              <a:spcBef>
                <a:spcPts val="0"/>
              </a:spcBef>
              <a:spcAft>
                <a:spcPts val="0"/>
              </a:spcAft>
            </a:pPr>
            <a:r>
              <a:rPr lang="vi-VN" sz="2400" dirty="0">
                <a:solidFill>
                  <a:srgbClr val="002060"/>
                </a:solidFill>
                <a:latin typeface="Times New Roman" panose="02020603050405020304" pitchFamily="18" charset="0"/>
              </a:rPr>
              <a:t>1 tạ</a:t>
            </a:r>
            <a:endParaRPr lang="en-US" sz="2400" dirty="0">
              <a:solidFill>
                <a:srgbClr val="002060"/>
              </a:solidFill>
              <a:latin typeface="Calibri Light" panose="020F0302020204030204"/>
            </a:endParaRPr>
          </a:p>
        </p:txBody>
      </p:sp>
      <p:sp>
        <p:nvSpPr>
          <p:cNvPr id="22" name="TextBox 21">
            <a:extLst>
              <a:ext uri="{FF2B5EF4-FFF2-40B4-BE49-F238E27FC236}">
                <a16:creationId xmlns:a16="http://schemas.microsoft.com/office/drawing/2014/main" id="{258DE7EC-CDAD-4A6B-9950-5565A15F7D2E}"/>
              </a:ext>
            </a:extLst>
          </p:cNvPr>
          <p:cNvSpPr txBox="1"/>
          <p:nvPr/>
        </p:nvSpPr>
        <p:spPr>
          <a:xfrm>
            <a:off x="3693546" y="4565743"/>
            <a:ext cx="1193568" cy="461665"/>
          </a:xfrm>
          <a:prstGeom prst="rect">
            <a:avLst/>
          </a:prstGeom>
          <a:noFill/>
        </p:spPr>
        <p:txBody>
          <a:bodyPr wrap="square" rtlCol="0">
            <a:spAutoFit/>
          </a:bodyPr>
          <a:lstStyle/>
          <a:p>
            <a:pPr defTabSz="685800" eaLnBrk="1" fontAlgn="auto" hangingPunct="1">
              <a:spcBef>
                <a:spcPts val="0"/>
              </a:spcBef>
              <a:spcAft>
                <a:spcPts val="0"/>
              </a:spcAft>
            </a:pPr>
            <a:r>
              <a:rPr lang="vi-VN" sz="2400" b="1" dirty="0">
                <a:solidFill>
                  <a:srgbClr val="FF9900"/>
                </a:solidFill>
                <a:latin typeface="Times New Roman" panose="02020603050405020304" pitchFamily="18" charset="0"/>
              </a:rPr>
              <a:t>= 10 kg</a:t>
            </a:r>
            <a:endParaRPr lang="en-US" sz="2400" b="1" dirty="0">
              <a:solidFill>
                <a:srgbClr val="FF9900"/>
              </a:solidFill>
              <a:latin typeface="Calibri Light" panose="020F0302020204030204"/>
            </a:endParaRPr>
          </a:p>
        </p:txBody>
      </p:sp>
      <p:sp>
        <p:nvSpPr>
          <p:cNvPr id="23" name="TextBox 22">
            <a:extLst>
              <a:ext uri="{FF2B5EF4-FFF2-40B4-BE49-F238E27FC236}">
                <a16:creationId xmlns:a16="http://schemas.microsoft.com/office/drawing/2014/main" id="{D4B14E39-BA7E-4076-81A9-5527CCE2B24A}"/>
              </a:ext>
            </a:extLst>
          </p:cNvPr>
          <p:cNvSpPr txBox="1"/>
          <p:nvPr/>
        </p:nvSpPr>
        <p:spPr>
          <a:xfrm>
            <a:off x="3922233" y="3988323"/>
            <a:ext cx="1015550" cy="461665"/>
          </a:xfrm>
          <a:prstGeom prst="rect">
            <a:avLst/>
          </a:prstGeom>
          <a:noFill/>
        </p:spPr>
        <p:txBody>
          <a:bodyPr wrap="square" rtlCol="0">
            <a:spAutoFit/>
          </a:bodyPr>
          <a:lstStyle/>
          <a:p>
            <a:pPr defTabSz="685800" eaLnBrk="1" fontAlgn="auto" hangingPunct="1">
              <a:spcBef>
                <a:spcPts val="0"/>
              </a:spcBef>
              <a:spcAft>
                <a:spcPts val="0"/>
              </a:spcAft>
            </a:pPr>
            <a:r>
              <a:rPr lang="vi-VN" sz="2400" b="1" dirty="0">
                <a:solidFill>
                  <a:srgbClr val="FF9900"/>
                </a:solidFill>
                <a:latin typeface="Times New Roman" panose="02020603050405020304" pitchFamily="18" charset="0"/>
              </a:rPr>
              <a:t>1 yến</a:t>
            </a:r>
            <a:endParaRPr lang="en-US" sz="2400" b="1" dirty="0">
              <a:solidFill>
                <a:srgbClr val="FF9900"/>
              </a:solidFill>
              <a:latin typeface="Calibri Light" panose="020F0302020204030204"/>
            </a:endParaRPr>
          </a:p>
        </p:txBody>
      </p:sp>
      <p:sp>
        <p:nvSpPr>
          <p:cNvPr id="24" name="TextBox 23">
            <a:extLst>
              <a:ext uri="{FF2B5EF4-FFF2-40B4-BE49-F238E27FC236}">
                <a16:creationId xmlns:a16="http://schemas.microsoft.com/office/drawing/2014/main" id="{4F89076D-9890-482A-BDDB-B906C0CFC87F}"/>
              </a:ext>
            </a:extLst>
          </p:cNvPr>
          <p:cNvSpPr txBox="1"/>
          <p:nvPr/>
        </p:nvSpPr>
        <p:spPr>
          <a:xfrm>
            <a:off x="4810014" y="4583450"/>
            <a:ext cx="1268080" cy="461665"/>
          </a:xfrm>
          <a:prstGeom prst="rect">
            <a:avLst/>
          </a:prstGeom>
          <a:noFill/>
        </p:spPr>
        <p:txBody>
          <a:bodyPr wrap="square" rtlCol="0">
            <a:spAutoFit/>
          </a:bodyPr>
          <a:lstStyle/>
          <a:p>
            <a:pPr defTabSz="685800" eaLnBrk="1" fontAlgn="auto" hangingPunct="1">
              <a:spcBef>
                <a:spcPts val="0"/>
              </a:spcBef>
              <a:spcAft>
                <a:spcPts val="0"/>
              </a:spcAft>
            </a:pPr>
            <a:r>
              <a:rPr lang="vi-VN" sz="2400" dirty="0">
                <a:solidFill>
                  <a:srgbClr val="7030A0"/>
                </a:solidFill>
                <a:latin typeface="Times New Roman" panose="02020603050405020304" pitchFamily="18" charset="0"/>
              </a:rPr>
              <a:t>= 10 hg</a:t>
            </a:r>
            <a:endParaRPr lang="en-US" sz="2400" dirty="0">
              <a:solidFill>
                <a:srgbClr val="7030A0"/>
              </a:solidFill>
              <a:latin typeface="Calibri Light" panose="020F0302020204030204"/>
            </a:endParaRPr>
          </a:p>
        </p:txBody>
      </p:sp>
      <p:sp>
        <p:nvSpPr>
          <p:cNvPr id="25" name="TextBox 24">
            <a:extLst>
              <a:ext uri="{FF2B5EF4-FFF2-40B4-BE49-F238E27FC236}">
                <a16:creationId xmlns:a16="http://schemas.microsoft.com/office/drawing/2014/main" id="{C4B682C9-35CC-45DE-A089-8C17D1CB21E2}"/>
              </a:ext>
            </a:extLst>
          </p:cNvPr>
          <p:cNvSpPr txBox="1"/>
          <p:nvPr/>
        </p:nvSpPr>
        <p:spPr>
          <a:xfrm>
            <a:off x="4801516" y="5278388"/>
            <a:ext cx="1446884" cy="461665"/>
          </a:xfrm>
          <a:prstGeom prst="rect">
            <a:avLst/>
          </a:prstGeom>
          <a:noFill/>
        </p:spPr>
        <p:txBody>
          <a:bodyPr wrap="square" rtlCol="0">
            <a:spAutoFit/>
          </a:bodyPr>
          <a:lstStyle/>
          <a:p>
            <a:pPr defTabSz="685800" eaLnBrk="1" fontAlgn="auto" hangingPunct="1">
              <a:spcBef>
                <a:spcPts val="0"/>
              </a:spcBef>
              <a:spcAft>
                <a:spcPts val="0"/>
              </a:spcAft>
            </a:pPr>
            <a:r>
              <a:rPr lang="vi-VN" sz="2400" dirty="0">
                <a:solidFill>
                  <a:srgbClr val="7030A0"/>
                </a:solidFill>
                <a:latin typeface="Times New Roman" panose="02020603050405020304" pitchFamily="18" charset="0"/>
              </a:rPr>
              <a:t>= 1000 g</a:t>
            </a:r>
            <a:endParaRPr lang="en-US" sz="2400" dirty="0">
              <a:solidFill>
                <a:srgbClr val="7030A0"/>
              </a:solidFill>
              <a:latin typeface="Calibri Light" panose="020F0302020204030204"/>
            </a:endParaRPr>
          </a:p>
        </p:txBody>
      </p:sp>
      <p:sp>
        <p:nvSpPr>
          <p:cNvPr id="26" name="TextBox 25">
            <a:extLst>
              <a:ext uri="{FF2B5EF4-FFF2-40B4-BE49-F238E27FC236}">
                <a16:creationId xmlns:a16="http://schemas.microsoft.com/office/drawing/2014/main" id="{C38D9FF8-D406-4A81-978A-8874226574D2}"/>
              </a:ext>
            </a:extLst>
          </p:cNvPr>
          <p:cNvSpPr txBox="1"/>
          <p:nvPr/>
        </p:nvSpPr>
        <p:spPr>
          <a:xfrm>
            <a:off x="5030725" y="4021171"/>
            <a:ext cx="1015550" cy="461665"/>
          </a:xfrm>
          <a:prstGeom prst="rect">
            <a:avLst/>
          </a:prstGeom>
          <a:noFill/>
        </p:spPr>
        <p:txBody>
          <a:bodyPr wrap="square" rtlCol="0">
            <a:spAutoFit/>
          </a:bodyPr>
          <a:lstStyle/>
          <a:p>
            <a:pPr defTabSz="685800" eaLnBrk="1" fontAlgn="auto" hangingPunct="1">
              <a:spcBef>
                <a:spcPts val="0"/>
              </a:spcBef>
              <a:spcAft>
                <a:spcPts val="0"/>
              </a:spcAft>
            </a:pPr>
            <a:r>
              <a:rPr lang="vi-VN" sz="2400" dirty="0">
                <a:solidFill>
                  <a:srgbClr val="7030A0"/>
                </a:solidFill>
                <a:latin typeface="Times New Roman" panose="02020603050405020304" pitchFamily="18" charset="0"/>
              </a:rPr>
              <a:t>1 kg</a:t>
            </a:r>
            <a:endParaRPr lang="en-US" sz="2400" dirty="0">
              <a:solidFill>
                <a:srgbClr val="7030A0"/>
              </a:solidFill>
              <a:latin typeface="Calibri Light" panose="020F0302020204030204"/>
            </a:endParaRPr>
          </a:p>
        </p:txBody>
      </p:sp>
      <p:sp>
        <p:nvSpPr>
          <p:cNvPr id="27" name="TextBox 26">
            <a:extLst>
              <a:ext uri="{FF2B5EF4-FFF2-40B4-BE49-F238E27FC236}">
                <a16:creationId xmlns:a16="http://schemas.microsoft.com/office/drawing/2014/main" id="{96A35A6A-A938-4226-88FF-ECF4A5F2DF20}"/>
              </a:ext>
            </a:extLst>
          </p:cNvPr>
          <p:cNvSpPr txBox="1"/>
          <p:nvPr/>
        </p:nvSpPr>
        <p:spPr>
          <a:xfrm>
            <a:off x="5964297" y="4584262"/>
            <a:ext cx="1268080" cy="461665"/>
          </a:xfrm>
          <a:prstGeom prst="rect">
            <a:avLst/>
          </a:prstGeom>
          <a:noFill/>
        </p:spPr>
        <p:txBody>
          <a:bodyPr wrap="square" rtlCol="0">
            <a:spAutoFit/>
          </a:bodyPr>
          <a:lstStyle/>
          <a:p>
            <a:pPr defTabSz="685800" eaLnBrk="1" fontAlgn="auto" hangingPunct="1">
              <a:spcBef>
                <a:spcPts val="0"/>
              </a:spcBef>
              <a:spcAft>
                <a:spcPts val="0"/>
              </a:spcAft>
            </a:pPr>
            <a:r>
              <a:rPr lang="vi-VN" sz="2400" dirty="0">
                <a:solidFill>
                  <a:srgbClr val="70AD47">
                    <a:lumMod val="50000"/>
                  </a:srgbClr>
                </a:solidFill>
                <a:latin typeface="Times New Roman" panose="02020603050405020304" pitchFamily="18" charset="0"/>
              </a:rPr>
              <a:t>= 10 dag</a:t>
            </a:r>
            <a:endParaRPr lang="en-US" sz="2400" dirty="0">
              <a:solidFill>
                <a:srgbClr val="70AD47">
                  <a:lumMod val="50000"/>
                </a:srgbClr>
              </a:solidFill>
              <a:latin typeface="Calibri Light" panose="020F0302020204030204"/>
            </a:endParaRPr>
          </a:p>
        </p:txBody>
      </p:sp>
      <p:sp>
        <p:nvSpPr>
          <p:cNvPr id="28" name="TextBox 27">
            <a:extLst>
              <a:ext uri="{FF2B5EF4-FFF2-40B4-BE49-F238E27FC236}">
                <a16:creationId xmlns:a16="http://schemas.microsoft.com/office/drawing/2014/main" id="{EED3D01C-103C-49C3-BD35-5CD0DFF8A67B}"/>
              </a:ext>
            </a:extLst>
          </p:cNvPr>
          <p:cNvSpPr txBox="1"/>
          <p:nvPr/>
        </p:nvSpPr>
        <p:spPr>
          <a:xfrm>
            <a:off x="5995540" y="5308077"/>
            <a:ext cx="1156798" cy="461665"/>
          </a:xfrm>
          <a:prstGeom prst="rect">
            <a:avLst/>
          </a:prstGeom>
          <a:noFill/>
        </p:spPr>
        <p:txBody>
          <a:bodyPr wrap="square" rtlCol="0">
            <a:spAutoFit/>
          </a:bodyPr>
          <a:lstStyle/>
          <a:p>
            <a:pPr defTabSz="685800" eaLnBrk="1" fontAlgn="auto" hangingPunct="1">
              <a:spcBef>
                <a:spcPts val="0"/>
              </a:spcBef>
              <a:spcAft>
                <a:spcPts val="0"/>
              </a:spcAft>
            </a:pPr>
            <a:r>
              <a:rPr lang="vi-VN" sz="2400" dirty="0">
                <a:solidFill>
                  <a:srgbClr val="70AD47">
                    <a:lumMod val="50000"/>
                  </a:srgbClr>
                </a:solidFill>
                <a:latin typeface="Times New Roman" panose="02020603050405020304" pitchFamily="18" charset="0"/>
              </a:rPr>
              <a:t>= 100 g</a:t>
            </a:r>
            <a:endParaRPr lang="en-US" sz="2400" dirty="0">
              <a:solidFill>
                <a:srgbClr val="70AD47">
                  <a:lumMod val="50000"/>
                </a:srgbClr>
              </a:solidFill>
              <a:latin typeface="Calibri Light" panose="020F0302020204030204"/>
            </a:endParaRPr>
          </a:p>
        </p:txBody>
      </p:sp>
      <p:sp>
        <p:nvSpPr>
          <p:cNvPr id="29" name="TextBox 28">
            <a:extLst>
              <a:ext uri="{FF2B5EF4-FFF2-40B4-BE49-F238E27FC236}">
                <a16:creationId xmlns:a16="http://schemas.microsoft.com/office/drawing/2014/main" id="{3EA528A2-CA95-4666-BBD6-583DD1995BE0}"/>
              </a:ext>
            </a:extLst>
          </p:cNvPr>
          <p:cNvSpPr txBox="1"/>
          <p:nvPr/>
        </p:nvSpPr>
        <p:spPr>
          <a:xfrm>
            <a:off x="6053988" y="3992223"/>
            <a:ext cx="1015550" cy="461665"/>
          </a:xfrm>
          <a:prstGeom prst="rect">
            <a:avLst/>
          </a:prstGeom>
          <a:noFill/>
        </p:spPr>
        <p:txBody>
          <a:bodyPr wrap="square" rtlCol="0">
            <a:spAutoFit/>
          </a:bodyPr>
          <a:lstStyle/>
          <a:p>
            <a:pPr defTabSz="685800" eaLnBrk="1" fontAlgn="auto" hangingPunct="1">
              <a:spcBef>
                <a:spcPts val="0"/>
              </a:spcBef>
              <a:spcAft>
                <a:spcPts val="0"/>
              </a:spcAft>
            </a:pPr>
            <a:r>
              <a:rPr lang="vi-VN" sz="2400" dirty="0">
                <a:solidFill>
                  <a:srgbClr val="70AD47">
                    <a:lumMod val="50000"/>
                  </a:srgbClr>
                </a:solidFill>
                <a:latin typeface="Times New Roman" panose="02020603050405020304" pitchFamily="18" charset="0"/>
              </a:rPr>
              <a:t>1 hg</a:t>
            </a:r>
            <a:endParaRPr lang="en-US" sz="2400" dirty="0">
              <a:solidFill>
                <a:srgbClr val="70AD47">
                  <a:lumMod val="50000"/>
                </a:srgbClr>
              </a:solidFill>
              <a:latin typeface="Calibri Light" panose="020F0302020204030204"/>
            </a:endParaRPr>
          </a:p>
        </p:txBody>
      </p:sp>
      <p:sp>
        <p:nvSpPr>
          <p:cNvPr id="30" name="TextBox 29">
            <a:extLst>
              <a:ext uri="{FF2B5EF4-FFF2-40B4-BE49-F238E27FC236}">
                <a16:creationId xmlns:a16="http://schemas.microsoft.com/office/drawing/2014/main" id="{3FE850E8-F34F-4C19-A1D4-760EAF50CEF5}"/>
              </a:ext>
            </a:extLst>
          </p:cNvPr>
          <p:cNvSpPr txBox="1"/>
          <p:nvPr/>
        </p:nvSpPr>
        <p:spPr>
          <a:xfrm>
            <a:off x="2659018" y="6338611"/>
            <a:ext cx="4914152" cy="415498"/>
          </a:xfrm>
          <a:prstGeom prst="rect">
            <a:avLst/>
          </a:prstGeom>
          <a:noFill/>
        </p:spPr>
        <p:txBody>
          <a:bodyPr wrap="square">
            <a:spAutoFit/>
          </a:bodyPr>
          <a:lstStyle/>
          <a:p>
            <a:pPr defTabSz="685800" eaLnBrk="1" fontAlgn="auto" hangingPunct="1">
              <a:spcBef>
                <a:spcPts val="0"/>
              </a:spcBef>
              <a:spcAft>
                <a:spcPts val="0"/>
              </a:spcAft>
            </a:pPr>
            <a:r>
              <a:rPr lang="vi-VN" sz="2100" b="1" dirty="0">
                <a:solidFill>
                  <a:prstClr val="black"/>
                </a:solidFill>
                <a:latin typeface="Times New Roman" panose="02020603050405020304" pitchFamily="18" charset="0"/>
              </a:rPr>
              <a:t>1 hg = .............. Lạng</a:t>
            </a:r>
            <a:endParaRPr lang="en-US" sz="2100" b="1" dirty="0">
              <a:solidFill>
                <a:prstClr val="black"/>
              </a:solidFill>
              <a:latin typeface="Calibri Light" panose="020F0302020204030204"/>
            </a:endParaRPr>
          </a:p>
        </p:txBody>
      </p:sp>
      <p:sp>
        <p:nvSpPr>
          <p:cNvPr id="31" name="TextBox 30">
            <a:extLst>
              <a:ext uri="{FF2B5EF4-FFF2-40B4-BE49-F238E27FC236}">
                <a16:creationId xmlns:a16="http://schemas.microsoft.com/office/drawing/2014/main" id="{79E49138-BDC6-45DB-93AD-828213D1ED4C}"/>
              </a:ext>
            </a:extLst>
          </p:cNvPr>
          <p:cNvSpPr txBox="1"/>
          <p:nvPr/>
        </p:nvSpPr>
        <p:spPr>
          <a:xfrm>
            <a:off x="3802150" y="6319272"/>
            <a:ext cx="359588" cy="415498"/>
          </a:xfrm>
          <a:prstGeom prst="rect">
            <a:avLst/>
          </a:prstGeom>
          <a:noFill/>
        </p:spPr>
        <p:txBody>
          <a:bodyPr wrap="square">
            <a:spAutoFit/>
          </a:bodyPr>
          <a:lstStyle/>
          <a:p>
            <a:pPr defTabSz="685800" eaLnBrk="1" fontAlgn="auto" hangingPunct="1">
              <a:spcBef>
                <a:spcPts val="0"/>
              </a:spcBef>
              <a:spcAft>
                <a:spcPts val="0"/>
              </a:spcAft>
            </a:pPr>
            <a:r>
              <a:rPr lang="vi-VN" sz="2100" b="1" dirty="0">
                <a:solidFill>
                  <a:srgbClr val="FF0000"/>
                </a:solidFill>
                <a:latin typeface="Times New Roman" panose="02020603050405020304" pitchFamily="18" charset="0"/>
              </a:rPr>
              <a:t>1</a:t>
            </a:r>
            <a:endParaRPr lang="en-US" sz="2100" b="1" dirty="0">
              <a:solidFill>
                <a:srgbClr val="FF0000"/>
              </a:solidFill>
              <a:latin typeface="Calibri Light" panose="020F0302020204030204"/>
            </a:endParaRPr>
          </a:p>
        </p:txBody>
      </p:sp>
      <p:sp>
        <p:nvSpPr>
          <p:cNvPr id="32" name="TextBox 31">
            <a:extLst>
              <a:ext uri="{FF2B5EF4-FFF2-40B4-BE49-F238E27FC236}">
                <a16:creationId xmlns:a16="http://schemas.microsoft.com/office/drawing/2014/main" id="{4E92E090-CD5E-4596-AE98-C1237EC37DC3}"/>
              </a:ext>
            </a:extLst>
          </p:cNvPr>
          <p:cNvSpPr txBox="1"/>
          <p:nvPr/>
        </p:nvSpPr>
        <p:spPr>
          <a:xfrm>
            <a:off x="5664459" y="6306276"/>
            <a:ext cx="819809" cy="415498"/>
          </a:xfrm>
          <a:prstGeom prst="rect">
            <a:avLst/>
          </a:prstGeom>
          <a:noFill/>
        </p:spPr>
        <p:txBody>
          <a:bodyPr wrap="square">
            <a:spAutoFit/>
          </a:bodyPr>
          <a:lstStyle/>
          <a:p>
            <a:pPr defTabSz="685800" eaLnBrk="1" fontAlgn="auto" hangingPunct="1">
              <a:spcBef>
                <a:spcPts val="0"/>
              </a:spcBef>
              <a:spcAft>
                <a:spcPts val="0"/>
              </a:spcAft>
            </a:pPr>
            <a:r>
              <a:rPr lang="vi-VN" sz="2100" b="1" dirty="0">
                <a:solidFill>
                  <a:srgbClr val="FF0000"/>
                </a:solidFill>
                <a:latin typeface="Times New Roman" panose="02020603050405020304" pitchFamily="18" charset="0"/>
              </a:rPr>
              <a:t>100</a:t>
            </a:r>
            <a:endParaRPr lang="en-US" sz="2100" b="1" dirty="0">
              <a:solidFill>
                <a:srgbClr val="FF0000"/>
              </a:solidFill>
              <a:latin typeface="Calibri Light" panose="020F0302020204030204"/>
            </a:endParaRPr>
          </a:p>
        </p:txBody>
      </p:sp>
      <p:sp>
        <p:nvSpPr>
          <p:cNvPr id="33" name="TextBox 32">
            <a:extLst>
              <a:ext uri="{FF2B5EF4-FFF2-40B4-BE49-F238E27FC236}">
                <a16:creationId xmlns:a16="http://schemas.microsoft.com/office/drawing/2014/main" id="{2370391A-C6FC-4C98-B474-39C19AFB2CCE}"/>
              </a:ext>
            </a:extLst>
          </p:cNvPr>
          <p:cNvSpPr txBox="1"/>
          <p:nvPr/>
        </p:nvSpPr>
        <p:spPr>
          <a:xfrm>
            <a:off x="5116094" y="6347336"/>
            <a:ext cx="4914152" cy="415498"/>
          </a:xfrm>
          <a:prstGeom prst="rect">
            <a:avLst/>
          </a:prstGeom>
          <a:noFill/>
        </p:spPr>
        <p:txBody>
          <a:bodyPr wrap="square">
            <a:spAutoFit/>
          </a:bodyPr>
          <a:lstStyle/>
          <a:p>
            <a:pPr defTabSz="685800" eaLnBrk="1" fontAlgn="auto" hangingPunct="1">
              <a:spcBef>
                <a:spcPts val="0"/>
              </a:spcBef>
              <a:spcAft>
                <a:spcPts val="0"/>
              </a:spcAft>
            </a:pPr>
            <a:r>
              <a:rPr lang="vi-VN" sz="2100" b="1" dirty="0">
                <a:solidFill>
                  <a:prstClr val="black"/>
                </a:solidFill>
                <a:latin typeface="Times New Roman" panose="02020603050405020304" pitchFamily="18" charset="0"/>
              </a:rPr>
              <a:t>= ............... g</a:t>
            </a:r>
            <a:endParaRPr lang="en-US" sz="2100" b="1" dirty="0">
              <a:solidFill>
                <a:prstClr val="black"/>
              </a:solidFill>
              <a:latin typeface="Calibri Light" panose="020F0302020204030204"/>
            </a:endParaRPr>
          </a:p>
        </p:txBody>
      </p:sp>
      <p:sp>
        <p:nvSpPr>
          <p:cNvPr id="34" name="TextBox 33">
            <a:extLst>
              <a:ext uri="{FF2B5EF4-FFF2-40B4-BE49-F238E27FC236}">
                <a16:creationId xmlns:a16="http://schemas.microsoft.com/office/drawing/2014/main" id="{58E73BBD-3B6B-438E-90D9-711C634F705C}"/>
              </a:ext>
            </a:extLst>
          </p:cNvPr>
          <p:cNvSpPr txBox="1"/>
          <p:nvPr/>
        </p:nvSpPr>
        <p:spPr>
          <a:xfrm>
            <a:off x="7117463" y="4612437"/>
            <a:ext cx="1015550" cy="461665"/>
          </a:xfrm>
          <a:prstGeom prst="rect">
            <a:avLst/>
          </a:prstGeom>
          <a:noFill/>
        </p:spPr>
        <p:txBody>
          <a:bodyPr wrap="square" rtlCol="0">
            <a:spAutoFit/>
          </a:bodyPr>
          <a:lstStyle/>
          <a:p>
            <a:pPr defTabSz="685800" eaLnBrk="1" fontAlgn="auto" hangingPunct="1">
              <a:spcBef>
                <a:spcPts val="0"/>
              </a:spcBef>
              <a:spcAft>
                <a:spcPts val="0"/>
              </a:spcAft>
            </a:pPr>
            <a:r>
              <a:rPr lang="vi-VN" sz="2400" b="1" dirty="0">
                <a:solidFill>
                  <a:srgbClr val="ED7D31"/>
                </a:solidFill>
                <a:latin typeface="Times New Roman" panose="02020603050405020304" pitchFamily="18" charset="0"/>
              </a:rPr>
              <a:t>= 10 g</a:t>
            </a:r>
            <a:endParaRPr lang="en-US" sz="2400" b="1" dirty="0">
              <a:solidFill>
                <a:srgbClr val="ED7D31"/>
              </a:solidFill>
              <a:latin typeface="Calibri Light" panose="020F0302020204030204"/>
            </a:endParaRPr>
          </a:p>
        </p:txBody>
      </p:sp>
      <p:sp>
        <p:nvSpPr>
          <p:cNvPr id="36" name="TextBox 35">
            <a:extLst>
              <a:ext uri="{FF2B5EF4-FFF2-40B4-BE49-F238E27FC236}">
                <a16:creationId xmlns:a16="http://schemas.microsoft.com/office/drawing/2014/main" id="{1D9C6258-41BD-4F06-A50E-A70D92529A42}"/>
              </a:ext>
            </a:extLst>
          </p:cNvPr>
          <p:cNvSpPr txBox="1"/>
          <p:nvPr/>
        </p:nvSpPr>
        <p:spPr>
          <a:xfrm>
            <a:off x="7149472" y="4036750"/>
            <a:ext cx="1015550" cy="461665"/>
          </a:xfrm>
          <a:prstGeom prst="rect">
            <a:avLst/>
          </a:prstGeom>
          <a:noFill/>
        </p:spPr>
        <p:txBody>
          <a:bodyPr wrap="square" rtlCol="0">
            <a:spAutoFit/>
          </a:bodyPr>
          <a:lstStyle/>
          <a:p>
            <a:pPr defTabSz="685800" eaLnBrk="1" fontAlgn="auto" hangingPunct="1">
              <a:spcBef>
                <a:spcPts val="0"/>
              </a:spcBef>
              <a:spcAft>
                <a:spcPts val="0"/>
              </a:spcAft>
            </a:pPr>
            <a:r>
              <a:rPr lang="vi-VN" sz="2400" b="1" dirty="0">
                <a:solidFill>
                  <a:srgbClr val="ED7D31"/>
                </a:solidFill>
                <a:latin typeface="Times New Roman" panose="02020603050405020304" pitchFamily="18" charset="0"/>
              </a:rPr>
              <a:t>1 dag</a:t>
            </a:r>
            <a:endParaRPr lang="en-US" sz="2400" b="1" dirty="0">
              <a:solidFill>
                <a:srgbClr val="ED7D31"/>
              </a:solidFill>
              <a:latin typeface="Calibri Light" panose="020F0302020204030204"/>
            </a:endParaRPr>
          </a:p>
        </p:txBody>
      </p:sp>
      <p:sp>
        <p:nvSpPr>
          <p:cNvPr id="37" name="TextBox 36">
            <a:extLst>
              <a:ext uri="{FF2B5EF4-FFF2-40B4-BE49-F238E27FC236}">
                <a16:creationId xmlns:a16="http://schemas.microsoft.com/office/drawing/2014/main" id="{A9347FCC-46CD-46DA-9586-CC35D7B4ABFF}"/>
              </a:ext>
            </a:extLst>
          </p:cNvPr>
          <p:cNvSpPr txBox="1"/>
          <p:nvPr/>
        </p:nvSpPr>
        <p:spPr>
          <a:xfrm>
            <a:off x="8045959" y="4021171"/>
            <a:ext cx="1015550" cy="461665"/>
          </a:xfrm>
          <a:prstGeom prst="rect">
            <a:avLst/>
          </a:prstGeom>
          <a:noFill/>
        </p:spPr>
        <p:txBody>
          <a:bodyPr wrap="square" rtlCol="0">
            <a:spAutoFit/>
          </a:bodyPr>
          <a:lstStyle/>
          <a:p>
            <a:pPr defTabSz="685800" eaLnBrk="1" fontAlgn="auto" hangingPunct="1">
              <a:spcBef>
                <a:spcPts val="0"/>
              </a:spcBef>
              <a:spcAft>
                <a:spcPts val="0"/>
              </a:spcAft>
            </a:pPr>
            <a:r>
              <a:rPr lang="vi-VN" sz="2400" dirty="0">
                <a:solidFill>
                  <a:srgbClr val="5B9BD5"/>
                </a:solidFill>
                <a:latin typeface="Times New Roman" panose="02020603050405020304" pitchFamily="18" charset="0"/>
              </a:rPr>
              <a:t>   1 g</a:t>
            </a:r>
            <a:endParaRPr lang="en-US" sz="2400" dirty="0">
              <a:solidFill>
                <a:srgbClr val="5B9BD5"/>
              </a:solidFill>
              <a:latin typeface="Calibri Light" panose="020F0302020204030204"/>
            </a:endParaRPr>
          </a:p>
        </p:txBody>
      </p:sp>
      <p:sp>
        <p:nvSpPr>
          <p:cNvPr id="38" name="TextBox 37">
            <a:extLst>
              <a:ext uri="{FF2B5EF4-FFF2-40B4-BE49-F238E27FC236}">
                <a16:creationId xmlns:a16="http://schemas.microsoft.com/office/drawing/2014/main" id="{F65225A4-8443-45ED-8D50-10A613EA2910}"/>
              </a:ext>
            </a:extLst>
          </p:cNvPr>
          <p:cNvSpPr txBox="1"/>
          <p:nvPr/>
        </p:nvSpPr>
        <p:spPr>
          <a:xfrm>
            <a:off x="3377123" y="6343808"/>
            <a:ext cx="4914152" cy="415498"/>
          </a:xfrm>
          <a:prstGeom prst="rect">
            <a:avLst/>
          </a:prstGeom>
          <a:noFill/>
        </p:spPr>
        <p:txBody>
          <a:bodyPr wrap="square">
            <a:spAutoFit/>
          </a:bodyPr>
          <a:lstStyle/>
          <a:p>
            <a:pPr defTabSz="685800" eaLnBrk="1" fontAlgn="auto" hangingPunct="1">
              <a:spcBef>
                <a:spcPts val="0"/>
              </a:spcBef>
              <a:spcAft>
                <a:spcPts val="0"/>
              </a:spcAft>
            </a:pPr>
            <a:r>
              <a:rPr lang="vi-VN" sz="2100" b="1" dirty="0">
                <a:solidFill>
                  <a:prstClr val="black"/>
                </a:solidFill>
                <a:latin typeface="Times New Roman" panose="02020603050405020304" pitchFamily="18" charset="0"/>
              </a:rPr>
              <a:t>1 cân = .............. kg</a:t>
            </a:r>
            <a:endParaRPr lang="en-US" sz="2100" b="1" dirty="0">
              <a:solidFill>
                <a:prstClr val="black"/>
              </a:solidFill>
              <a:latin typeface="Calibri Light" panose="020F0302020204030204"/>
            </a:endParaRPr>
          </a:p>
        </p:txBody>
      </p:sp>
      <p:sp>
        <p:nvSpPr>
          <p:cNvPr id="39" name="TextBox 38">
            <a:extLst>
              <a:ext uri="{FF2B5EF4-FFF2-40B4-BE49-F238E27FC236}">
                <a16:creationId xmlns:a16="http://schemas.microsoft.com/office/drawing/2014/main" id="{C33A0E4E-CE3E-4F04-82D2-7D2D3E71A55F}"/>
              </a:ext>
            </a:extLst>
          </p:cNvPr>
          <p:cNvSpPr txBox="1"/>
          <p:nvPr/>
        </p:nvSpPr>
        <p:spPr>
          <a:xfrm>
            <a:off x="4529149" y="6313986"/>
            <a:ext cx="359588" cy="415498"/>
          </a:xfrm>
          <a:prstGeom prst="rect">
            <a:avLst/>
          </a:prstGeom>
          <a:noFill/>
        </p:spPr>
        <p:txBody>
          <a:bodyPr wrap="square">
            <a:spAutoFit/>
          </a:bodyPr>
          <a:lstStyle/>
          <a:p>
            <a:pPr defTabSz="685800" eaLnBrk="1" fontAlgn="auto" hangingPunct="1">
              <a:spcBef>
                <a:spcPts val="0"/>
              </a:spcBef>
              <a:spcAft>
                <a:spcPts val="0"/>
              </a:spcAft>
            </a:pPr>
            <a:r>
              <a:rPr lang="vi-VN" sz="2100" b="1" dirty="0">
                <a:solidFill>
                  <a:srgbClr val="FF0000"/>
                </a:solidFill>
                <a:latin typeface="Times New Roman" panose="02020603050405020304" pitchFamily="18" charset="0"/>
              </a:rPr>
              <a:t>1</a:t>
            </a:r>
            <a:endParaRPr lang="en-US" sz="2100" b="1" dirty="0">
              <a:solidFill>
                <a:srgbClr val="FF0000"/>
              </a:solidFill>
              <a:latin typeface="Calibri Light" panose="020F0302020204030204"/>
            </a:endParaRPr>
          </a:p>
        </p:txBody>
      </p:sp>
      <p:sp>
        <p:nvSpPr>
          <p:cNvPr id="35" name="Text Box 10">
            <a:extLst>
              <a:ext uri="{FF2B5EF4-FFF2-40B4-BE49-F238E27FC236}">
                <a16:creationId xmlns:a16="http://schemas.microsoft.com/office/drawing/2014/main" id="{7872D7D7-D102-4F44-B1DD-5710755B551F}"/>
              </a:ext>
            </a:extLst>
          </p:cNvPr>
          <p:cNvSpPr txBox="1">
            <a:spLocks noChangeArrowheads="1"/>
          </p:cNvSpPr>
          <p:nvPr/>
        </p:nvSpPr>
        <p:spPr bwMode="auto">
          <a:xfrm>
            <a:off x="7467600" y="381000"/>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US" sz="2400" b="1">
              <a:solidFill>
                <a:srgbClr val="990000"/>
              </a:solidFill>
              <a:latin typeface="Times New Roman" panose="02020603050405020304" pitchFamily="18" charset="0"/>
              <a:cs typeface="Times New Roman" panose="02020603050405020304" pitchFamily="18" charset="0"/>
            </a:endParaRPr>
          </a:p>
        </p:txBody>
      </p:sp>
      <p:sp>
        <p:nvSpPr>
          <p:cNvPr id="42" name="Text Box 4">
            <a:extLst>
              <a:ext uri="{FF2B5EF4-FFF2-40B4-BE49-F238E27FC236}">
                <a16:creationId xmlns:a16="http://schemas.microsoft.com/office/drawing/2014/main" id="{92C9A29C-196E-4FCA-887E-82711AADC33F}"/>
              </a:ext>
            </a:extLst>
          </p:cNvPr>
          <p:cNvSpPr txBox="1">
            <a:spLocks noChangeArrowheads="1"/>
          </p:cNvSpPr>
          <p:nvPr/>
        </p:nvSpPr>
        <p:spPr bwMode="auto">
          <a:xfrm>
            <a:off x="737836" y="795216"/>
            <a:ext cx="50927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2400" b="1" dirty="0">
                <a:solidFill>
                  <a:srgbClr val="FF0000"/>
                </a:solidFill>
                <a:latin typeface="Times New Roman" panose="02020603050405020304" pitchFamily="18" charset="0"/>
                <a:cs typeface="Times New Roman" panose="02020603050405020304" pitchFamily="18" charset="0"/>
              </a:rPr>
              <a:t>1</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Đơn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vị</a:t>
            </a:r>
            <a:r>
              <a:rPr lang="vi-VN" sz="2400" b="1" dirty="0">
                <a:solidFill>
                  <a:srgbClr val="FF0000"/>
                </a:solidFill>
                <a:latin typeface="Times New Roman" panose="02020603050405020304" pitchFamily="18" charset="0"/>
                <a:cs typeface="Times New Roman" panose="02020603050405020304" pitchFamily="18" charset="0"/>
              </a:rPr>
              <a:t> và dụng cụ </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đo</a:t>
            </a:r>
            <a:r>
              <a:rPr lang="en-US" sz="2400" b="1" dirty="0">
                <a:solidFill>
                  <a:srgbClr val="FF0000"/>
                </a:solidFill>
                <a:latin typeface="Times New Roman" panose="02020603050405020304" pitchFamily="18" charset="0"/>
                <a:cs typeface="Times New Roman" panose="02020603050405020304" pitchFamily="18" charset="0"/>
              </a:rPr>
              <a:t> </a:t>
            </a:r>
            <a:r>
              <a:rPr lang="vi-VN" sz="2400" b="1" dirty="0">
                <a:solidFill>
                  <a:srgbClr val="FF0000"/>
                </a:solidFill>
                <a:latin typeface="Times New Roman" panose="02020603050405020304" pitchFamily="18" charset="0"/>
                <a:cs typeface="Times New Roman" panose="02020603050405020304" pitchFamily="18" charset="0"/>
              </a:rPr>
              <a:t>khối </a:t>
            </a:r>
            <a:r>
              <a:rPr lang="vi-VN" sz="2400" b="1" dirty="0" smtClean="0">
                <a:solidFill>
                  <a:srgbClr val="FF0000"/>
                </a:solidFill>
                <a:latin typeface="Times New Roman" panose="02020603050405020304" pitchFamily="18" charset="0"/>
                <a:cs typeface="Times New Roman" panose="02020603050405020304" pitchFamily="18" charset="0"/>
              </a:rPr>
              <a:t>lượng</a:t>
            </a:r>
            <a:r>
              <a:rPr lang="en-US" sz="2400" b="1" dirty="0" smtClean="0">
                <a:solidFill>
                  <a:srgbClr val="FF0000"/>
                </a:solidFill>
                <a:latin typeface="Times New Roman" panose="02020603050405020304" pitchFamily="18" charset="0"/>
                <a:cs typeface="Times New Roman" panose="02020603050405020304" pitchFamily="18" charset="0"/>
              </a:rPr>
              <a:t>     </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43" name="Text Box 10">
            <a:extLst>
              <a:ext uri="{FF2B5EF4-FFF2-40B4-BE49-F238E27FC236}">
                <a16:creationId xmlns:a16="http://schemas.microsoft.com/office/drawing/2014/main" id="{E2F9E028-D3B3-4409-B4E1-0FA32DA96CFA}"/>
              </a:ext>
            </a:extLst>
          </p:cNvPr>
          <p:cNvSpPr txBox="1">
            <a:spLocks noChangeArrowheads="1"/>
          </p:cNvSpPr>
          <p:nvPr/>
        </p:nvSpPr>
        <p:spPr bwMode="auto">
          <a:xfrm>
            <a:off x="7467600" y="381000"/>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US" sz="2400" b="1">
              <a:solidFill>
                <a:srgbClr val="990000"/>
              </a:solidFill>
              <a:latin typeface="Times New Roman" panose="02020603050405020304" pitchFamily="18" charset="0"/>
              <a:cs typeface="Times New Roman" panose="02020603050405020304" pitchFamily="18" charset="0"/>
            </a:endParaRPr>
          </a:p>
        </p:txBody>
      </p:sp>
      <p:sp>
        <p:nvSpPr>
          <p:cNvPr id="47" name="Rectangle 3">
            <a:extLst>
              <a:ext uri="{FF2B5EF4-FFF2-40B4-BE49-F238E27FC236}">
                <a16:creationId xmlns:a16="http://schemas.microsoft.com/office/drawing/2014/main" id="{A383E918-B31D-4946-8037-260B2074694C}"/>
              </a:ext>
            </a:extLst>
          </p:cNvPr>
          <p:cNvSpPr txBox="1">
            <a:spLocks noChangeArrowheads="1"/>
          </p:cNvSpPr>
          <p:nvPr/>
        </p:nvSpPr>
        <p:spPr>
          <a:xfrm>
            <a:off x="76200" y="1786482"/>
            <a:ext cx="8965619" cy="607749"/>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fontAlgn="auto">
              <a:spcAft>
                <a:spcPts val="0"/>
              </a:spcAft>
              <a:buFontTx/>
              <a:buNone/>
            </a:pPr>
            <a:r>
              <a:rPr lang="en-US" sz="2000" b="1" dirty="0">
                <a:latin typeface="Times New Roman" panose="02020603050405020304" pitchFamily="18" charset="0"/>
                <a:cs typeface="Times New Roman" panose="02020603050405020304" pitchFamily="18" charset="0"/>
              </a:rPr>
              <a:t>         </a:t>
            </a:r>
            <a:r>
              <a:rPr lang="vi-VN" sz="2400" b="1" dirty="0" smtClean="0">
                <a:solidFill>
                  <a:srgbClr val="3333FF"/>
                </a:solidFill>
                <a:latin typeface="Times New Roman" panose="02020603050405020304" pitchFamily="18" charset="0"/>
                <a:cs typeface="Times New Roman" panose="02020603050405020304" pitchFamily="18" charset="0"/>
              </a:rPr>
              <a:t>Hãy kể tên những đơn vị đo khối lượng mà em biết.</a:t>
            </a:r>
            <a:endParaRPr lang="en-US" sz="2400" b="1" dirty="0">
              <a:solidFill>
                <a:srgbClr val="3333FF"/>
              </a:solidFill>
              <a:latin typeface="Times New Roman" panose="02020603050405020304" pitchFamily="18" charset="0"/>
              <a:cs typeface="Times New Roman" panose="02020603050405020304" pitchFamily="18" charset="0"/>
            </a:endParaRPr>
          </a:p>
        </p:txBody>
      </p:sp>
      <p:pic>
        <p:nvPicPr>
          <p:cNvPr id="48" name="Picture 45" descr="dau hoi">
            <a:hlinkClick r:id="rId2" action="ppaction://hlinksldjump"/>
            <a:extLst>
              <a:ext uri="{FF2B5EF4-FFF2-40B4-BE49-F238E27FC236}">
                <a16:creationId xmlns:a16="http://schemas.microsoft.com/office/drawing/2014/main" id="{5BB9C480-BD9E-4C9A-AAF9-E311C41C55C0}"/>
              </a:ext>
            </a:extLst>
          </p:cNvPr>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598" y="1565646"/>
            <a:ext cx="457200" cy="595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9" name="Rectangle 2">
            <a:extLst>
              <a:ext uri="{FF2B5EF4-FFF2-40B4-BE49-F238E27FC236}">
                <a16:creationId xmlns:a16="http://schemas.microsoft.com/office/drawing/2014/main" id="{23B6C3CA-9FD4-4F01-A221-7BF12842EBC3}"/>
              </a:ext>
            </a:extLst>
          </p:cNvPr>
          <p:cNvSpPr>
            <a:spLocks noGrp="1" noChangeArrowheads="1"/>
          </p:cNvSpPr>
          <p:nvPr>
            <p:ph type="title"/>
          </p:nvPr>
        </p:nvSpPr>
        <p:spPr>
          <a:xfrm>
            <a:off x="919163" y="247650"/>
            <a:ext cx="6781800" cy="533400"/>
          </a:xfrm>
        </p:spPr>
        <p:txBody>
          <a:bodyPr>
            <a:normAutofit/>
          </a:bodyPr>
          <a:lstStyle/>
          <a:p>
            <a:pPr algn="ctr" eaLnBrk="1" hangingPunct="1"/>
            <a:r>
              <a:rPr lang="en-US" sz="2800" b="1" dirty="0" err="1">
                <a:solidFill>
                  <a:srgbClr val="FF0000"/>
                </a:solidFill>
                <a:latin typeface="Times New Roman" panose="02020603050405020304" pitchFamily="18" charset="0"/>
                <a:cs typeface="Times New Roman" panose="02020603050405020304" pitchFamily="18" charset="0"/>
              </a:rPr>
              <a:t>Bài</a:t>
            </a:r>
            <a:r>
              <a:rPr lang="en-US" sz="2800" b="1" dirty="0">
                <a:solidFill>
                  <a:srgbClr val="FF0000"/>
                </a:solidFill>
                <a:latin typeface="Times New Roman" panose="02020603050405020304" pitchFamily="18" charset="0"/>
                <a:cs typeface="Times New Roman" panose="02020603050405020304" pitchFamily="18" charset="0"/>
              </a:rPr>
              <a:t> </a:t>
            </a:r>
            <a:r>
              <a:rPr lang="vi-VN" sz="2800" b="1" dirty="0">
                <a:solidFill>
                  <a:srgbClr val="FF0000"/>
                </a:solidFill>
                <a:latin typeface="Times New Roman" panose="02020603050405020304" pitchFamily="18" charset="0"/>
                <a:cs typeface="Times New Roman" panose="02020603050405020304" pitchFamily="18" charset="0"/>
              </a:rPr>
              <a:t>5</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smtClean="0">
                <a:solidFill>
                  <a:srgbClr val="FF0000"/>
                </a:solidFill>
                <a:latin typeface="Times New Roman" panose="02020603050405020304" pitchFamily="18" charset="0"/>
                <a:cs typeface="Times New Roman" panose="02020603050405020304" pitchFamily="18" charset="0"/>
              </a:rPr>
              <a:t>ĐO KHỐI LƯỢNG</a:t>
            </a:r>
            <a:endParaRPr lang="en-US" sz="2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51591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7">
                                            <p:txEl>
                                              <p:pRg st="0" end="0"/>
                                            </p:txEl>
                                          </p:spTgt>
                                        </p:tgtEl>
                                        <p:attrNameLst>
                                          <p:attrName>style.visibility</p:attrName>
                                        </p:attrNameLst>
                                      </p:cBhvr>
                                      <p:to>
                                        <p:strVal val="visible"/>
                                      </p:to>
                                    </p:set>
                                    <p:animEffect transition="in" filter="fade">
                                      <p:cBhvr>
                                        <p:cTn id="7" dur="500"/>
                                        <p:tgtEl>
                                          <p:spTgt spid="4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fade">
                                      <p:cBhvr>
                                        <p:cTn id="10" dur="500"/>
                                        <p:tgtEl>
                                          <p:spTgt spid="4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500"/>
                                        <p:tgtEl>
                                          <p:spTgt spid="10"/>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fade">
                                      <p:cBhvr>
                                        <p:cTn id="45" dur="500"/>
                                        <p:tgtEl>
                                          <p:spTgt spid="11"/>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500"/>
                                        <p:tgtEl>
                                          <p:spTgt spid="12"/>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500"/>
                                        <p:tgtEl>
                                          <p:spTgt spid="17"/>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fade">
                                      <p:cBhvr>
                                        <p:cTn id="60" dur="500"/>
                                        <p:tgtEl>
                                          <p:spTgt spid="15"/>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16"/>
                                        </p:tgtEl>
                                        <p:attrNameLst>
                                          <p:attrName>style.visibility</p:attrName>
                                        </p:attrNameLst>
                                      </p:cBhvr>
                                      <p:to>
                                        <p:strVal val="visible"/>
                                      </p:to>
                                    </p:set>
                                    <p:animEffect transition="in" filter="fade">
                                      <p:cBhvr>
                                        <p:cTn id="65" dur="500"/>
                                        <p:tgtEl>
                                          <p:spTgt spid="16"/>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fade">
                                      <p:cBhvr>
                                        <p:cTn id="70" dur="500"/>
                                        <p:tgtEl>
                                          <p:spTgt spid="20"/>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18"/>
                                        </p:tgtEl>
                                        <p:attrNameLst>
                                          <p:attrName>style.visibility</p:attrName>
                                        </p:attrNameLst>
                                      </p:cBhvr>
                                      <p:to>
                                        <p:strVal val="visible"/>
                                      </p:to>
                                    </p:set>
                                    <p:animEffect transition="in" filter="fade">
                                      <p:cBhvr>
                                        <p:cTn id="75" dur="500"/>
                                        <p:tgtEl>
                                          <p:spTgt spid="18"/>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19"/>
                                        </p:tgtEl>
                                        <p:attrNameLst>
                                          <p:attrName>style.visibility</p:attrName>
                                        </p:attrNameLst>
                                      </p:cBhvr>
                                      <p:to>
                                        <p:strVal val="visible"/>
                                      </p:to>
                                    </p:set>
                                    <p:animEffect transition="in" filter="fade">
                                      <p:cBhvr>
                                        <p:cTn id="80" dur="500"/>
                                        <p:tgtEl>
                                          <p:spTgt spid="19"/>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23"/>
                                        </p:tgtEl>
                                        <p:attrNameLst>
                                          <p:attrName>style.visibility</p:attrName>
                                        </p:attrNameLst>
                                      </p:cBhvr>
                                      <p:to>
                                        <p:strVal val="visible"/>
                                      </p:to>
                                    </p:set>
                                    <p:animEffect transition="in" filter="fade">
                                      <p:cBhvr>
                                        <p:cTn id="85" dur="500"/>
                                        <p:tgtEl>
                                          <p:spTgt spid="23"/>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22"/>
                                        </p:tgtEl>
                                        <p:attrNameLst>
                                          <p:attrName>style.visibility</p:attrName>
                                        </p:attrNameLst>
                                      </p:cBhvr>
                                      <p:to>
                                        <p:strVal val="visible"/>
                                      </p:to>
                                    </p:set>
                                    <p:animEffect transition="in" filter="fade">
                                      <p:cBhvr>
                                        <p:cTn id="90" dur="500"/>
                                        <p:tgtEl>
                                          <p:spTgt spid="22"/>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grpId="0" nodeType="clickEffect">
                                  <p:stCondLst>
                                    <p:cond delay="0"/>
                                  </p:stCondLst>
                                  <p:childTnLst>
                                    <p:set>
                                      <p:cBhvr>
                                        <p:cTn id="94" dur="1" fill="hold">
                                          <p:stCondLst>
                                            <p:cond delay="0"/>
                                          </p:stCondLst>
                                        </p:cTn>
                                        <p:tgtEl>
                                          <p:spTgt spid="26"/>
                                        </p:tgtEl>
                                        <p:attrNameLst>
                                          <p:attrName>style.visibility</p:attrName>
                                        </p:attrNameLst>
                                      </p:cBhvr>
                                      <p:to>
                                        <p:strVal val="visible"/>
                                      </p:to>
                                    </p:set>
                                    <p:animEffect transition="in" filter="fade">
                                      <p:cBhvr>
                                        <p:cTn id="95" dur="500"/>
                                        <p:tgtEl>
                                          <p:spTgt spid="26"/>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grpId="0" nodeType="clickEffect">
                                  <p:stCondLst>
                                    <p:cond delay="0"/>
                                  </p:stCondLst>
                                  <p:childTnLst>
                                    <p:set>
                                      <p:cBhvr>
                                        <p:cTn id="99" dur="1" fill="hold">
                                          <p:stCondLst>
                                            <p:cond delay="0"/>
                                          </p:stCondLst>
                                        </p:cTn>
                                        <p:tgtEl>
                                          <p:spTgt spid="24"/>
                                        </p:tgtEl>
                                        <p:attrNameLst>
                                          <p:attrName>style.visibility</p:attrName>
                                        </p:attrNameLst>
                                      </p:cBhvr>
                                      <p:to>
                                        <p:strVal val="visible"/>
                                      </p:to>
                                    </p:set>
                                    <p:animEffect transition="in" filter="fade">
                                      <p:cBhvr>
                                        <p:cTn id="100" dur="500"/>
                                        <p:tgtEl>
                                          <p:spTgt spid="24"/>
                                        </p:tgtEl>
                                      </p:cBhvr>
                                    </p:animEffect>
                                  </p:childTnLst>
                                </p:cTn>
                              </p:par>
                            </p:childTnLst>
                          </p:cTn>
                        </p:par>
                      </p:childTnLst>
                    </p:cTn>
                  </p:par>
                  <p:par>
                    <p:cTn id="101" fill="hold">
                      <p:stCondLst>
                        <p:cond delay="indefinite"/>
                      </p:stCondLst>
                      <p:childTnLst>
                        <p:par>
                          <p:cTn id="102" fill="hold">
                            <p:stCondLst>
                              <p:cond delay="0"/>
                            </p:stCondLst>
                            <p:childTnLst>
                              <p:par>
                                <p:cTn id="103" presetID="10" presetClass="entr" presetSubtype="0" fill="hold" grpId="0" nodeType="clickEffect">
                                  <p:stCondLst>
                                    <p:cond delay="0"/>
                                  </p:stCondLst>
                                  <p:childTnLst>
                                    <p:set>
                                      <p:cBhvr>
                                        <p:cTn id="104" dur="1" fill="hold">
                                          <p:stCondLst>
                                            <p:cond delay="0"/>
                                          </p:stCondLst>
                                        </p:cTn>
                                        <p:tgtEl>
                                          <p:spTgt spid="25"/>
                                        </p:tgtEl>
                                        <p:attrNameLst>
                                          <p:attrName>style.visibility</p:attrName>
                                        </p:attrNameLst>
                                      </p:cBhvr>
                                      <p:to>
                                        <p:strVal val="visible"/>
                                      </p:to>
                                    </p:set>
                                    <p:animEffect transition="in" filter="fade">
                                      <p:cBhvr>
                                        <p:cTn id="105" dur="500"/>
                                        <p:tgtEl>
                                          <p:spTgt spid="25"/>
                                        </p:tgtEl>
                                      </p:cBhvr>
                                    </p:animEffect>
                                  </p:childTnLst>
                                </p:cTn>
                              </p:par>
                            </p:childTnLst>
                          </p:cTn>
                        </p:par>
                      </p:childTnLst>
                    </p:cTn>
                  </p:par>
                  <p:par>
                    <p:cTn id="106" fill="hold">
                      <p:stCondLst>
                        <p:cond delay="indefinite"/>
                      </p:stCondLst>
                      <p:childTnLst>
                        <p:par>
                          <p:cTn id="107" fill="hold">
                            <p:stCondLst>
                              <p:cond delay="0"/>
                            </p:stCondLst>
                            <p:childTnLst>
                              <p:par>
                                <p:cTn id="108" presetID="10" presetClass="entr" presetSubtype="0" fill="hold" grpId="0" nodeType="clickEffect">
                                  <p:stCondLst>
                                    <p:cond delay="0"/>
                                  </p:stCondLst>
                                  <p:childTnLst>
                                    <p:set>
                                      <p:cBhvr>
                                        <p:cTn id="109" dur="1" fill="hold">
                                          <p:stCondLst>
                                            <p:cond delay="0"/>
                                          </p:stCondLst>
                                        </p:cTn>
                                        <p:tgtEl>
                                          <p:spTgt spid="29"/>
                                        </p:tgtEl>
                                        <p:attrNameLst>
                                          <p:attrName>style.visibility</p:attrName>
                                        </p:attrNameLst>
                                      </p:cBhvr>
                                      <p:to>
                                        <p:strVal val="visible"/>
                                      </p:to>
                                    </p:set>
                                    <p:animEffect transition="in" filter="fade">
                                      <p:cBhvr>
                                        <p:cTn id="110" dur="500"/>
                                        <p:tgtEl>
                                          <p:spTgt spid="29"/>
                                        </p:tgtEl>
                                      </p:cBhvr>
                                    </p:animEffect>
                                  </p:childTnLst>
                                </p:cTn>
                              </p:par>
                            </p:childTnLst>
                          </p:cTn>
                        </p:par>
                      </p:childTnLst>
                    </p:cTn>
                  </p:par>
                  <p:par>
                    <p:cTn id="111" fill="hold">
                      <p:stCondLst>
                        <p:cond delay="indefinite"/>
                      </p:stCondLst>
                      <p:childTnLst>
                        <p:par>
                          <p:cTn id="112" fill="hold">
                            <p:stCondLst>
                              <p:cond delay="0"/>
                            </p:stCondLst>
                            <p:childTnLst>
                              <p:par>
                                <p:cTn id="113" presetID="10" presetClass="entr" presetSubtype="0" fill="hold" grpId="0" nodeType="click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fade">
                                      <p:cBhvr>
                                        <p:cTn id="115" dur="500"/>
                                        <p:tgtEl>
                                          <p:spTgt spid="27"/>
                                        </p:tgtEl>
                                      </p:cBhvr>
                                    </p:animEffect>
                                  </p:childTnLst>
                                </p:cTn>
                              </p:par>
                            </p:childTnLst>
                          </p:cTn>
                        </p:par>
                      </p:childTnLst>
                    </p:cTn>
                  </p:par>
                  <p:par>
                    <p:cTn id="116" fill="hold">
                      <p:stCondLst>
                        <p:cond delay="indefinite"/>
                      </p:stCondLst>
                      <p:childTnLst>
                        <p:par>
                          <p:cTn id="117" fill="hold">
                            <p:stCondLst>
                              <p:cond delay="0"/>
                            </p:stCondLst>
                            <p:childTnLst>
                              <p:par>
                                <p:cTn id="118" presetID="10" presetClass="entr" presetSubtype="0" fill="hold" grpId="0" nodeType="clickEffect">
                                  <p:stCondLst>
                                    <p:cond delay="0"/>
                                  </p:stCondLst>
                                  <p:childTnLst>
                                    <p:set>
                                      <p:cBhvr>
                                        <p:cTn id="119" dur="1" fill="hold">
                                          <p:stCondLst>
                                            <p:cond delay="0"/>
                                          </p:stCondLst>
                                        </p:cTn>
                                        <p:tgtEl>
                                          <p:spTgt spid="28"/>
                                        </p:tgtEl>
                                        <p:attrNameLst>
                                          <p:attrName>style.visibility</p:attrName>
                                        </p:attrNameLst>
                                      </p:cBhvr>
                                      <p:to>
                                        <p:strVal val="visible"/>
                                      </p:to>
                                    </p:set>
                                    <p:animEffect transition="in" filter="fade">
                                      <p:cBhvr>
                                        <p:cTn id="120" dur="500"/>
                                        <p:tgtEl>
                                          <p:spTgt spid="28"/>
                                        </p:tgtEl>
                                      </p:cBhvr>
                                    </p:animEffect>
                                  </p:childTnLst>
                                </p:cTn>
                              </p:par>
                            </p:childTnLst>
                          </p:cTn>
                        </p:par>
                      </p:childTnLst>
                    </p:cTn>
                  </p:par>
                  <p:par>
                    <p:cTn id="121" fill="hold">
                      <p:stCondLst>
                        <p:cond delay="indefinite"/>
                      </p:stCondLst>
                      <p:childTnLst>
                        <p:par>
                          <p:cTn id="122" fill="hold">
                            <p:stCondLst>
                              <p:cond delay="0"/>
                            </p:stCondLst>
                            <p:childTnLst>
                              <p:par>
                                <p:cTn id="123" presetID="10" presetClass="entr" presetSubtype="0" fill="hold" grpId="0" nodeType="clickEffect">
                                  <p:stCondLst>
                                    <p:cond delay="0"/>
                                  </p:stCondLst>
                                  <p:childTnLst>
                                    <p:set>
                                      <p:cBhvr>
                                        <p:cTn id="124" dur="1" fill="hold">
                                          <p:stCondLst>
                                            <p:cond delay="0"/>
                                          </p:stCondLst>
                                        </p:cTn>
                                        <p:tgtEl>
                                          <p:spTgt spid="30"/>
                                        </p:tgtEl>
                                        <p:attrNameLst>
                                          <p:attrName>style.visibility</p:attrName>
                                        </p:attrNameLst>
                                      </p:cBhvr>
                                      <p:to>
                                        <p:strVal val="visible"/>
                                      </p:to>
                                    </p:set>
                                    <p:animEffect transition="in" filter="fade">
                                      <p:cBhvr>
                                        <p:cTn id="125" dur="500"/>
                                        <p:tgtEl>
                                          <p:spTgt spid="30"/>
                                        </p:tgtEl>
                                      </p:cBhvr>
                                    </p:animEffect>
                                  </p:childTnLst>
                                </p:cTn>
                              </p:par>
                            </p:childTnLst>
                          </p:cTn>
                        </p:par>
                      </p:childTnLst>
                    </p:cTn>
                  </p:par>
                  <p:par>
                    <p:cTn id="126" fill="hold">
                      <p:stCondLst>
                        <p:cond delay="indefinite"/>
                      </p:stCondLst>
                      <p:childTnLst>
                        <p:par>
                          <p:cTn id="127" fill="hold">
                            <p:stCondLst>
                              <p:cond delay="0"/>
                            </p:stCondLst>
                            <p:childTnLst>
                              <p:par>
                                <p:cTn id="128" presetID="10" presetClass="entr" presetSubtype="0" fill="hold" grpId="0" nodeType="clickEffect">
                                  <p:stCondLst>
                                    <p:cond delay="0"/>
                                  </p:stCondLst>
                                  <p:childTnLst>
                                    <p:set>
                                      <p:cBhvr>
                                        <p:cTn id="129" dur="1" fill="hold">
                                          <p:stCondLst>
                                            <p:cond delay="0"/>
                                          </p:stCondLst>
                                        </p:cTn>
                                        <p:tgtEl>
                                          <p:spTgt spid="31"/>
                                        </p:tgtEl>
                                        <p:attrNameLst>
                                          <p:attrName>style.visibility</p:attrName>
                                        </p:attrNameLst>
                                      </p:cBhvr>
                                      <p:to>
                                        <p:strVal val="visible"/>
                                      </p:to>
                                    </p:set>
                                    <p:animEffect transition="in" filter="fade">
                                      <p:cBhvr>
                                        <p:cTn id="130" dur="500"/>
                                        <p:tgtEl>
                                          <p:spTgt spid="31"/>
                                        </p:tgtEl>
                                      </p:cBhvr>
                                    </p:animEffect>
                                  </p:childTnLst>
                                </p:cTn>
                              </p:par>
                            </p:childTnLst>
                          </p:cTn>
                        </p:par>
                      </p:childTnLst>
                    </p:cTn>
                  </p:par>
                  <p:par>
                    <p:cTn id="131" fill="hold">
                      <p:stCondLst>
                        <p:cond delay="indefinite"/>
                      </p:stCondLst>
                      <p:childTnLst>
                        <p:par>
                          <p:cTn id="132" fill="hold">
                            <p:stCondLst>
                              <p:cond delay="0"/>
                            </p:stCondLst>
                            <p:childTnLst>
                              <p:par>
                                <p:cTn id="133" presetID="10" presetClass="entr" presetSubtype="0" fill="hold" grpId="0" nodeType="click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fade">
                                      <p:cBhvr>
                                        <p:cTn id="135" dur="500"/>
                                        <p:tgtEl>
                                          <p:spTgt spid="33"/>
                                        </p:tgtEl>
                                      </p:cBhvr>
                                    </p:animEffect>
                                  </p:childTnLst>
                                </p:cTn>
                              </p:par>
                            </p:childTnLst>
                          </p:cTn>
                        </p:par>
                      </p:childTnLst>
                    </p:cTn>
                  </p:par>
                  <p:par>
                    <p:cTn id="136" fill="hold">
                      <p:stCondLst>
                        <p:cond delay="indefinite"/>
                      </p:stCondLst>
                      <p:childTnLst>
                        <p:par>
                          <p:cTn id="137" fill="hold">
                            <p:stCondLst>
                              <p:cond delay="0"/>
                            </p:stCondLst>
                            <p:childTnLst>
                              <p:par>
                                <p:cTn id="138" presetID="10" presetClass="entr" presetSubtype="0" fill="hold" grpId="0" nodeType="click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500"/>
                                        <p:tgtEl>
                                          <p:spTgt spid="32"/>
                                        </p:tgtEl>
                                      </p:cBhvr>
                                    </p:animEffect>
                                  </p:childTnLst>
                                </p:cTn>
                              </p:par>
                            </p:childTnLst>
                          </p:cTn>
                        </p:par>
                      </p:childTnLst>
                    </p:cTn>
                  </p:par>
                  <p:par>
                    <p:cTn id="141" fill="hold">
                      <p:stCondLst>
                        <p:cond delay="indefinite"/>
                      </p:stCondLst>
                      <p:childTnLst>
                        <p:par>
                          <p:cTn id="142" fill="hold">
                            <p:stCondLst>
                              <p:cond delay="0"/>
                            </p:stCondLst>
                            <p:childTnLst>
                              <p:par>
                                <p:cTn id="143" presetID="10" presetClass="entr" presetSubtype="0" fill="hold" grpId="0" nodeType="clickEffect">
                                  <p:stCondLst>
                                    <p:cond delay="0"/>
                                  </p:stCondLst>
                                  <p:childTnLst>
                                    <p:set>
                                      <p:cBhvr>
                                        <p:cTn id="144" dur="1" fill="hold">
                                          <p:stCondLst>
                                            <p:cond delay="0"/>
                                          </p:stCondLst>
                                        </p:cTn>
                                        <p:tgtEl>
                                          <p:spTgt spid="36"/>
                                        </p:tgtEl>
                                        <p:attrNameLst>
                                          <p:attrName>style.visibility</p:attrName>
                                        </p:attrNameLst>
                                      </p:cBhvr>
                                      <p:to>
                                        <p:strVal val="visible"/>
                                      </p:to>
                                    </p:set>
                                    <p:animEffect transition="in" filter="fade">
                                      <p:cBhvr>
                                        <p:cTn id="145" dur="500"/>
                                        <p:tgtEl>
                                          <p:spTgt spid="36"/>
                                        </p:tgtEl>
                                      </p:cBhvr>
                                    </p:animEffect>
                                  </p:childTnLst>
                                </p:cTn>
                              </p:par>
                            </p:childTnLst>
                          </p:cTn>
                        </p:par>
                      </p:childTnLst>
                    </p:cTn>
                  </p:par>
                  <p:par>
                    <p:cTn id="146" fill="hold">
                      <p:stCondLst>
                        <p:cond delay="indefinite"/>
                      </p:stCondLst>
                      <p:childTnLst>
                        <p:par>
                          <p:cTn id="147" fill="hold">
                            <p:stCondLst>
                              <p:cond delay="0"/>
                            </p:stCondLst>
                            <p:childTnLst>
                              <p:par>
                                <p:cTn id="148" presetID="10" presetClass="entr" presetSubtype="0" fill="hold" grpId="0" nodeType="clickEffect">
                                  <p:stCondLst>
                                    <p:cond delay="0"/>
                                  </p:stCondLst>
                                  <p:childTnLst>
                                    <p:set>
                                      <p:cBhvr>
                                        <p:cTn id="149" dur="1" fill="hold">
                                          <p:stCondLst>
                                            <p:cond delay="0"/>
                                          </p:stCondLst>
                                        </p:cTn>
                                        <p:tgtEl>
                                          <p:spTgt spid="34"/>
                                        </p:tgtEl>
                                        <p:attrNameLst>
                                          <p:attrName>style.visibility</p:attrName>
                                        </p:attrNameLst>
                                      </p:cBhvr>
                                      <p:to>
                                        <p:strVal val="visible"/>
                                      </p:to>
                                    </p:set>
                                    <p:animEffect transition="in" filter="fade">
                                      <p:cBhvr>
                                        <p:cTn id="150" dur="500"/>
                                        <p:tgtEl>
                                          <p:spTgt spid="34"/>
                                        </p:tgtEl>
                                      </p:cBhvr>
                                    </p:animEffect>
                                  </p:childTnLst>
                                </p:cTn>
                              </p:par>
                            </p:childTnLst>
                          </p:cTn>
                        </p:par>
                      </p:childTnLst>
                    </p:cTn>
                  </p:par>
                  <p:par>
                    <p:cTn id="151" fill="hold">
                      <p:stCondLst>
                        <p:cond delay="indefinite"/>
                      </p:stCondLst>
                      <p:childTnLst>
                        <p:par>
                          <p:cTn id="152" fill="hold">
                            <p:stCondLst>
                              <p:cond delay="0"/>
                            </p:stCondLst>
                            <p:childTnLst>
                              <p:par>
                                <p:cTn id="153" presetID="10" presetClass="entr" presetSubtype="0" fill="hold" grpId="0" nodeType="clickEffect">
                                  <p:stCondLst>
                                    <p:cond delay="0"/>
                                  </p:stCondLst>
                                  <p:childTnLst>
                                    <p:set>
                                      <p:cBhvr>
                                        <p:cTn id="154" dur="1" fill="hold">
                                          <p:stCondLst>
                                            <p:cond delay="0"/>
                                          </p:stCondLst>
                                        </p:cTn>
                                        <p:tgtEl>
                                          <p:spTgt spid="37"/>
                                        </p:tgtEl>
                                        <p:attrNameLst>
                                          <p:attrName>style.visibility</p:attrName>
                                        </p:attrNameLst>
                                      </p:cBhvr>
                                      <p:to>
                                        <p:strVal val="visible"/>
                                      </p:to>
                                    </p:set>
                                    <p:animEffect transition="in" filter="fade">
                                      <p:cBhvr>
                                        <p:cTn id="155" dur="500"/>
                                        <p:tgtEl>
                                          <p:spTgt spid="37"/>
                                        </p:tgtEl>
                                      </p:cBhvr>
                                    </p:animEffect>
                                  </p:childTnLst>
                                </p:cTn>
                              </p:par>
                            </p:childTnLst>
                          </p:cTn>
                        </p:par>
                      </p:childTnLst>
                    </p:cTn>
                  </p:par>
                  <p:par>
                    <p:cTn id="156" fill="hold">
                      <p:stCondLst>
                        <p:cond delay="indefinite"/>
                      </p:stCondLst>
                      <p:childTnLst>
                        <p:par>
                          <p:cTn id="157" fill="hold">
                            <p:stCondLst>
                              <p:cond delay="0"/>
                            </p:stCondLst>
                            <p:childTnLst>
                              <p:par>
                                <p:cTn id="158" presetID="10" presetClass="exit" presetSubtype="0" fill="hold" grpId="1" nodeType="clickEffect">
                                  <p:stCondLst>
                                    <p:cond delay="0"/>
                                  </p:stCondLst>
                                  <p:childTnLst>
                                    <p:animEffect transition="out" filter="fade">
                                      <p:cBhvr>
                                        <p:cTn id="159" dur="500"/>
                                        <p:tgtEl>
                                          <p:spTgt spid="30"/>
                                        </p:tgtEl>
                                      </p:cBhvr>
                                    </p:animEffect>
                                    <p:set>
                                      <p:cBhvr>
                                        <p:cTn id="160" dur="1" fill="hold">
                                          <p:stCondLst>
                                            <p:cond delay="499"/>
                                          </p:stCondLst>
                                        </p:cTn>
                                        <p:tgtEl>
                                          <p:spTgt spid="30"/>
                                        </p:tgtEl>
                                        <p:attrNameLst>
                                          <p:attrName>style.visibility</p:attrName>
                                        </p:attrNameLst>
                                      </p:cBhvr>
                                      <p:to>
                                        <p:strVal val="hidden"/>
                                      </p:to>
                                    </p:set>
                                  </p:childTnLst>
                                </p:cTn>
                              </p:par>
                              <p:par>
                                <p:cTn id="161" presetID="10" presetClass="exit" presetSubtype="0" fill="hold" grpId="1" nodeType="withEffect">
                                  <p:stCondLst>
                                    <p:cond delay="0"/>
                                  </p:stCondLst>
                                  <p:childTnLst>
                                    <p:animEffect transition="out" filter="fade">
                                      <p:cBhvr>
                                        <p:cTn id="162" dur="500"/>
                                        <p:tgtEl>
                                          <p:spTgt spid="31"/>
                                        </p:tgtEl>
                                      </p:cBhvr>
                                    </p:animEffect>
                                    <p:set>
                                      <p:cBhvr>
                                        <p:cTn id="163" dur="1" fill="hold">
                                          <p:stCondLst>
                                            <p:cond delay="499"/>
                                          </p:stCondLst>
                                        </p:cTn>
                                        <p:tgtEl>
                                          <p:spTgt spid="31"/>
                                        </p:tgtEl>
                                        <p:attrNameLst>
                                          <p:attrName>style.visibility</p:attrName>
                                        </p:attrNameLst>
                                      </p:cBhvr>
                                      <p:to>
                                        <p:strVal val="hidden"/>
                                      </p:to>
                                    </p:set>
                                  </p:childTnLst>
                                </p:cTn>
                              </p:par>
                              <p:par>
                                <p:cTn id="164" presetID="10" presetClass="exit" presetSubtype="0" fill="hold" grpId="1" nodeType="withEffect">
                                  <p:stCondLst>
                                    <p:cond delay="0"/>
                                  </p:stCondLst>
                                  <p:childTnLst>
                                    <p:animEffect transition="out" filter="fade">
                                      <p:cBhvr>
                                        <p:cTn id="165" dur="500"/>
                                        <p:tgtEl>
                                          <p:spTgt spid="32"/>
                                        </p:tgtEl>
                                      </p:cBhvr>
                                    </p:animEffect>
                                    <p:set>
                                      <p:cBhvr>
                                        <p:cTn id="166" dur="1" fill="hold">
                                          <p:stCondLst>
                                            <p:cond delay="499"/>
                                          </p:stCondLst>
                                        </p:cTn>
                                        <p:tgtEl>
                                          <p:spTgt spid="32"/>
                                        </p:tgtEl>
                                        <p:attrNameLst>
                                          <p:attrName>style.visibility</p:attrName>
                                        </p:attrNameLst>
                                      </p:cBhvr>
                                      <p:to>
                                        <p:strVal val="hidden"/>
                                      </p:to>
                                    </p:set>
                                  </p:childTnLst>
                                </p:cTn>
                              </p:par>
                              <p:par>
                                <p:cTn id="167" presetID="10" presetClass="exit" presetSubtype="0" fill="hold" grpId="1" nodeType="withEffect">
                                  <p:stCondLst>
                                    <p:cond delay="0"/>
                                  </p:stCondLst>
                                  <p:childTnLst>
                                    <p:animEffect transition="out" filter="fade">
                                      <p:cBhvr>
                                        <p:cTn id="168" dur="500"/>
                                        <p:tgtEl>
                                          <p:spTgt spid="33"/>
                                        </p:tgtEl>
                                      </p:cBhvr>
                                    </p:animEffect>
                                    <p:set>
                                      <p:cBhvr>
                                        <p:cTn id="169" dur="1" fill="hold">
                                          <p:stCondLst>
                                            <p:cond delay="499"/>
                                          </p:stCondLst>
                                        </p:cTn>
                                        <p:tgtEl>
                                          <p:spTgt spid="33"/>
                                        </p:tgtEl>
                                        <p:attrNameLst>
                                          <p:attrName>style.visibility</p:attrName>
                                        </p:attrNameLst>
                                      </p:cBhvr>
                                      <p:to>
                                        <p:strVal val="hidden"/>
                                      </p:to>
                                    </p:set>
                                  </p:childTnLst>
                                </p:cTn>
                              </p:par>
                              <p:par>
                                <p:cTn id="170" presetID="10" presetClass="entr" presetSubtype="0" fill="hold" grpId="0" nodeType="withEffect">
                                  <p:stCondLst>
                                    <p:cond delay="0"/>
                                  </p:stCondLst>
                                  <p:childTnLst>
                                    <p:set>
                                      <p:cBhvr>
                                        <p:cTn id="171" dur="1" fill="hold">
                                          <p:stCondLst>
                                            <p:cond delay="0"/>
                                          </p:stCondLst>
                                        </p:cTn>
                                        <p:tgtEl>
                                          <p:spTgt spid="38"/>
                                        </p:tgtEl>
                                        <p:attrNameLst>
                                          <p:attrName>style.visibility</p:attrName>
                                        </p:attrNameLst>
                                      </p:cBhvr>
                                      <p:to>
                                        <p:strVal val="visible"/>
                                      </p:to>
                                    </p:set>
                                    <p:animEffect transition="in" filter="fade">
                                      <p:cBhvr>
                                        <p:cTn id="172" dur="500"/>
                                        <p:tgtEl>
                                          <p:spTgt spid="38"/>
                                        </p:tgtEl>
                                      </p:cBhvr>
                                    </p:animEffect>
                                  </p:childTnLst>
                                </p:cTn>
                              </p:par>
                            </p:childTnLst>
                          </p:cTn>
                        </p:par>
                      </p:childTnLst>
                    </p:cTn>
                  </p:par>
                  <p:par>
                    <p:cTn id="173" fill="hold">
                      <p:stCondLst>
                        <p:cond delay="indefinite"/>
                      </p:stCondLst>
                      <p:childTnLst>
                        <p:par>
                          <p:cTn id="174" fill="hold">
                            <p:stCondLst>
                              <p:cond delay="0"/>
                            </p:stCondLst>
                            <p:childTnLst>
                              <p:par>
                                <p:cTn id="175" presetID="10" presetClass="entr" presetSubtype="0" fill="hold" grpId="0" nodeType="clickEffect">
                                  <p:stCondLst>
                                    <p:cond delay="0"/>
                                  </p:stCondLst>
                                  <p:childTnLst>
                                    <p:set>
                                      <p:cBhvr>
                                        <p:cTn id="176" dur="1" fill="hold">
                                          <p:stCondLst>
                                            <p:cond delay="0"/>
                                          </p:stCondLst>
                                        </p:cTn>
                                        <p:tgtEl>
                                          <p:spTgt spid="39"/>
                                        </p:tgtEl>
                                        <p:attrNameLst>
                                          <p:attrName>style.visibility</p:attrName>
                                        </p:attrNameLst>
                                      </p:cBhvr>
                                      <p:to>
                                        <p:strVal val="visible"/>
                                      </p:to>
                                    </p:set>
                                    <p:animEffect transition="in" filter="fade">
                                      <p:cBhvr>
                                        <p:cTn id="177" dur="500"/>
                                        <p:tgtEl>
                                          <p:spTgt spid="39"/>
                                        </p:tgtEl>
                                      </p:cBhvr>
                                    </p:animEffect>
                                  </p:childTnLst>
                                </p:cTn>
                              </p:par>
                              <p:par>
                                <p:cTn id="178" presetID="10" presetClass="exit" presetSubtype="0" fill="hold" grpId="1" nodeType="withEffect">
                                  <p:stCondLst>
                                    <p:cond delay="0"/>
                                  </p:stCondLst>
                                  <p:childTnLst>
                                    <p:animEffect transition="out" filter="fade">
                                      <p:cBhvr>
                                        <p:cTn id="179" dur="500"/>
                                        <p:tgtEl>
                                          <p:spTgt spid="38"/>
                                        </p:tgtEl>
                                      </p:cBhvr>
                                    </p:animEffect>
                                    <p:set>
                                      <p:cBhvr>
                                        <p:cTn id="180" dur="1" fill="hold">
                                          <p:stCondLst>
                                            <p:cond delay="499"/>
                                          </p:stCondLst>
                                        </p:cTn>
                                        <p:tgtEl>
                                          <p:spTgt spid="38"/>
                                        </p:tgtEl>
                                        <p:attrNameLst>
                                          <p:attrName>style.visibility</p:attrName>
                                        </p:attrNameLst>
                                      </p:cBhvr>
                                      <p:to>
                                        <p:strVal val="hidden"/>
                                      </p:to>
                                    </p:set>
                                  </p:childTnLst>
                                </p:cTn>
                              </p:par>
                              <p:par>
                                <p:cTn id="181" presetID="10" presetClass="exit" presetSubtype="0" fill="hold" grpId="1" nodeType="withEffect">
                                  <p:stCondLst>
                                    <p:cond delay="0"/>
                                  </p:stCondLst>
                                  <p:childTnLst>
                                    <p:animEffect transition="out" filter="fade">
                                      <p:cBhvr>
                                        <p:cTn id="182" dur="500"/>
                                        <p:tgtEl>
                                          <p:spTgt spid="39"/>
                                        </p:tgtEl>
                                      </p:cBhvr>
                                    </p:animEffect>
                                    <p:set>
                                      <p:cBhvr>
                                        <p:cTn id="183" dur="1" fill="hold">
                                          <p:stCondLst>
                                            <p:cond delay="499"/>
                                          </p:stCondLst>
                                        </p:cTn>
                                        <p:tgtEl>
                                          <p:spTgt spid="3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P spid="10" grpId="0"/>
      <p:bldP spid="11" grpId="0"/>
      <p:bldP spid="12" grpId="0"/>
      <p:bldP spid="15" grpId="0"/>
      <p:bldP spid="16" grpId="0"/>
      <p:bldP spid="17" grpId="0"/>
      <p:bldP spid="18" grpId="0"/>
      <p:bldP spid="19" grpId="0"/>
      <p:bldP spid="20" grpId="0"/>
      <p:bldP spid="22" grpId="0"/>
      <p:bldP spid="23" grpId="0"/>
      <p:bldP spid="24" grpId="0"/>
      <p:bldP spid="25" grpId="0"/>
      <p:bldP spid="26" grpId="0"/>
      <p:bldP spid="27" grpId="0"/>
      <p:bldP spid="28" grpId="0"/>
      <p:bldP spid="29" grpId="0"/>
      <p:bldP spid="30" grpId="0"/>
      <p:bldP spid="30" grpId="1"/>
      <p:bldP spid="31" grpId="0"/>
      <p:bldP spid="31" grpId="1"/>
      <p:bldP spid="32" grpId="0"/>
      <p:bldP spid="32" grpId="1"/>
      <p:bldP spid="33" grpId="0"/>
      <p:bldP spid="33" grpId="1"/>
      <p:bldP spid="34" grpId="0"/>
      <p:bldP spid="36" grpId="0"/>
      <p:bldP spid="37" grpId="0"/>
      <p:bldP spid="38" grpId="0"/>
      <p:bldP spid="38" grpId="1"/>
      <p:bldP spid="39" grpId="0"/>
      <p:bldP spid="39" grpId="1"/>
      <p:bldP spid="47"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ext Box 10">
            <a:extLst>
              <a:ext uri="{FF2B5EF4-FFF2-40B4-BE49-F238E27FC236}">
                <a16:creationId xmlns:a16="http://schemas.microsoft.com/office/drawing/2014/main" id="{66DBC0F7-87B9-4458-ACED-57FE07C7EDF8}"/>
              </a:ext>
            </a:extLst>
          </p:cNvPr>
          <p:cNvSpPr txBox="1">
            <a:spLocks noChangeArrowheads="1"/>
          </p:cNvSpPr>
          <p:nvPr/>
        </p:nvSpPr>
        <p:spPr bwMode="auto">
          <a:xfrm>
            <a:off x="7467600" y="381000"/>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US" sz="2400" b="1">
              <a:solidFill>
                <a:srgbClr val="990000"/>
              </a:solidFill>
              <a:latin typeface="Times New Roman" panose="02020603050405020304" pitchFamily="18" charset="0"/>
              <a:cs typeface="Times New Roman" panose="02020603050405020304" pitchFamily="18" charset="0"/>
            </a:endParaRPr>
          </a:p>
        </p:txBody>
      </p:sp>
      <p:sp>
        <p:nvSpPr>
          <p:cNvPr id="83" name="Text Box 4">
            <a:extLst>
              <a:ext uri="{FF2B5EF4-FFF2-40B4-BE49-F238E27FC236}">
                <a16:creationId xmlns:a16="http://schemas.microsoft.com/office/drawing/2014/main" id="{A22892D8-7327-4884-89DB-1170EFDB0CF2}"/>
              </a:ext>
            </a:extLst>
          </p:cNvPr>
          <p:cNvSpPr txBox="1">
            <a:spLocks noChangeArrowheads="1"/>
          </p:cNvSpPr>
          <p:nvPr/>
        </p:nvSpPr>
        <p:spPr bwMode="auto">
          <a:xfrm>
            <a:off x="698500" y="977900"/>
            <a:ext cx="50927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2400" b="1" dirty="0">
                <a:solidFill>
                  <a:srgbClr val="FF0000"/>
                </a:solidFill>
                <a:latin typeface="Times New Roman" panose="02020603050405020304" pitchFamily="18" charset="0"/>
                <a:cs typeface="Times New Roman" panose="02020603050405020304" pitchFamily="18" charset="0"/>
              </a:rPr>
              <a:t>1</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Đơn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vị</a:t>
            </a:r>
            <a:r>
              <a:rPr lang="vi-VN" sz="2400" b="1" dirty="0">
                <a:solidFill>
                  <a:srgbClr val="FF0000"/>
                </a:solidFill>
                <a:latin typeface="Times New Roman" panose="02020603050405020304" pitchFamily="18" charset="0"/>
                <a:cs typeface="Times New Roman" panose="02020603050405020304" pitchFamily="18" charset="0"/>
              </a:rPr>
              <a:t> và dụng cụ </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đo</a:t>
            </a:r>
            <a:r>
              <a:rPr lang="en-US" sz="2400" b="1" dirty="0">
                <a:solidFill>
                  <a:srgbClr val="FF0000"/>
                </a:solidFill>
                <a:latin typeface="Times New Roman" panose="02020603050405020304" pitchFamily="18" charset="0"/>
                <a:cs typeface="Times New Roman" panose="02020603050405020304" pitchFamily="18" charset="0"/>
              </a:rPr>
              <a:t> </a:t>
            </a:r>
            <a:r>
              <a:rPr lang="vi-VN" sz="2400" b="1" dirty="0">
                <a:solidFill>
                  <a:srgbClr val="FF0000"/>
                </a:solidFill>
                <a:latin typeface="Times New Roman" panose="02020603050405020304" pitchFamily="18" charset="0"/>
                <a:cs typeface="Times New Roman" panose="02020603050405020304" pitchFamily="18" charset="0"/>
              </a:rPr>
              <a:t>khối </a:t>
            </a:r>
            <a:r>
              <a:rPr lang="vi-VN" sz="2400" b="1" dirty="0" smtClean="0">
                <a:solidFill>
                  <a:srgbClr val="FF0000"/>
                </a:solidFill>
                <a:latin typeface="Times New Roman" panose="02020603050405020304" pitchFamily="18" charset="0"/>
                <a:cs typeface="Times New Roman" panose="02020603050405020304" pitchFamily="18" charset="0"/>
              </a:rPr>
              <a:t>lượng</a:t>
            </a:r>
            <a:r>
              <a:rPr lang="en-US" sz="2400" b="1" dirty="0" smtClean="0">
                <a:solidFill>
                  <a:srgbClr val="FF0000"/>
                </a:solidFill>
                <a:latin typeface="Times New Roman" panose="02020603050405020304" pitchFamily="18" charset="0"/>
                <a:cs typeface="Times New Roman" panose="02020603050405020304" pitchFamily="18" charset="0"/>
              </a:rPr>
              <a:t>     </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85" name="Text Box 10">
            <a:extLst>
              <a:ext uri="{FF2B5EF4-FFF2-40B4-BE49-F238E27FC236}">
                <a16:creationId xmlns:a16="http://schemas.microsoft.com/office/drawing/2014/main" id="{C5B5493E-1A8F-446E-B34A-1EBC3854EBFB}"/>
              </a:ext>
            </a:extLst>
          </p:cNvPr>
          <p:cNvSpPr txBox="1">
            <a:spLocks noChangeArrowheads="1"/>
          </p:cNvSpPr>
          <p:nvPr/>
        </p:nvSpPr>
        <p:spPr bwMode="auto">
          <a:xfrm>
            <a:off x="7467600" y="381000"/>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US" sz="2400" b="1">
              <a:solidFill>
                <a:srgbClr val="990000"/>
              </a:solidFill>
              <a:latin typeface="Times New Roman" panose="02020603050405020304" pitchFamily="18" charset="0"/>
              <a:cs typeface="Times New Roman" panose="02020603050405020304" pitchFamily="18" charset="0"/>
            </a:endParaRPr>
          </a:p>
        </p:txBody>
      </p:sp>
      <p:sp>
        <p:nvSpPr>
          <p:cNvPr id="90" name="Text Box 4">
            <a:extLst>
              <a:ext uri="{FF2B5EF4-FFF2-40B4-BE49-F238E27FC236}">
                <a16:creationId xmlns:a16="http://schemas.microsoft.com/office/drawing/2014/main" id="{C3D8318E-6C43-4DD0-99A4-981794FE4D4D}"/>
              </a:ext>
            </a:extLst>
          </p:cNvPr>
          <p:cNvSpPr txBox="1">
            <a:spLocks noChangeArrowheads="1"/>
          </p:cNvSpPr>
          <p:nvPr/>
        </p:nvSpPr>
        <p:spPr bwMode="auto">
          <a:xfrm>
            <a:off x="762000" y="1447800"/>
            <a:ext cx="592453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2400" b="1" dirty="0" smtClean="0">
                <a:solidFill>
                  <a:srgbClr val="002060"/>
                </a:solidFill>
                <a:latin typeface="Times New Roman" panose="02020603050405020304" pitchFamily="18" charset="0"/>
                <a:cs typeface="Times New Roman" panose="02020603050405020304" pitchFamily="18" charset="0"/>
              </a:rPr>
              <a:t>HĐ 2: Tìm </a:t>
            </a:r>
            <a:r>
              <a:rPr lang="en-US" sz="2400" b="1" dirty="0">
                <a:solidFill>
                  <a:srgbClr val="002060"/>
                </a:solidFill>
                <a:latin typeface="Times New Roman" panose="02020603050405020304" pitchFamily="18" charset="0"/>
                <a:cs typeface="Times New Roman" panose="02020603050405020304" pitchFamily="18" charset="0"/>
              </a:rPr>
              <a:t>hiểu </a:t>
            </a:r>
            <a:r>
              <a:rPr lang="vi-VN" sz="2400" b="1" dirty="0">
                <a:solidFill>
                  <a:srgbClr val="002060"/>
                </a:solidFill>
                <a:latin typeface="Times New Roman" panose="02020603050405020304" pitchFamily="18" charset="0"/>
                <a:cs typeface="Times New Roman" panose="02020603050405020304" pitchFamily="18" charset="0"/>
              </a:rPr>
              <a:t>dụng cụ </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đo</a:t>
            </a:r>
            <a:r>
              <a:rPr lang="en-US" sz="2400" b="1" dirty="0">
                <a:solidFill>
                  <a:srgbClr val="002060"/>
                </a:solidFill>
                <a:latin typeface="Times New Roman" panose="02020603050405020304" pitchFamily="18" charset="0"/>
                <a:cs typeface="Times New Roman" panose="02020603050405020304" pitchFamily="18" charset="0"/>
              </a:rPr>
              <a:t> </a:t>
            </a:r>
            <a:r>
              <a:rPr lang="vi-VN" sz="2400" b="1" dirty="0">
                <a:solidFill>
                  <a:srgbClr val="002060"/>
                </a:solidFill>
                <a:latin typeface="Times New Roman" panose="02020603050405020304" pitchFamily="18" charset="0"/>
                <a:cs typeface="Times New Roman" panose="02020603050405020304" pitchFamily="18" charset="0"/>
              </a:rPr>
              <a:t>khối </a:t>
            </a:r>
            <a:r>
              <a:rPr lang="vi-VN" sz="2400" b="1" dirty="0" smtClean="0">
                <a:solidFill>
                  <a:srgbClr val="002060"/>
                </a:solidFill>
                <a:latin typeface="Times New Roman" panose="02020603050405020304" pitchFamily="18" charset="0"/>
                <a:cs typeface="Times New Roman" panose="02020603050405020304" pitchFamily="18" charset="0"/>
              </a:rPr>
              <a:t>lượng</a:t>
            </a:r>
            <a:r>
              <a:rPr lang="en-US" sz="2400" b="1" dirty="0" smtClean="0">
                <a:solidFill>
                  <a:srgbClr val="002060"/>
                </a:solidFill>
                <a:latin typeface="Times New Roman" panose="02020603050405020304" pitchFamily="18" charset="0"/>
                <a:cs typeface="Times New Roman" panose="02020603050405020304" pitchFamily="18" charset="0"/>
              </a:rPr>
              <a:t>    </a:t>
            </a:r>
            <a:endParaRPr lang="en-US" sz="2800" b="1" dirty="0">
              <a:solidFill>
                <a:srgbClr val="002060"/>
              </a:solidFill>
              <a:latin typeface="Times New Roman" panose="02020603050405020304" pitchFamily="18" charset="0"/>
              <a:cs typeface="Times New Roman" panose="02020603050405020304" pitchFamily="18" charset="0"/>
            </a:endParaRPr>
          </a:p>
        </p:txBody>
      </p:sp>
      <p:sp>
        <p:nvSpPr>
          <p:cNvPr id="34" name="Rectangle 3">
            <a:extLst>
              <a:ext uri="{FF2B5EF4-FFF2-40B4-BE49-F238E27FC236}">
                <a16:creationId xmlns:a16="http://schemas.microsoft.com/office/drawing/2014/main" id="{1171BCD6-3A03-4219-958F-53F14F8C1AA4}"/>
              </a:ext>
            </a:extLst>
          </p:cNvPr>
          <p:cNvSpPr txBox="1">
            <a:spLocks noChangeArrowheads="1"/>
          </p:cNvSpPr>
          <p:nvPr/>
        </p:nvSpPr>
        <p:spPr>
          <a:xfrm>
            <a:off x="11747" y="1933959"/>
            <a:ext cx="4103053" cy="644029"/>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just" fontAlgn="auto">
              <a:lnSpc>
                <a:spcPct val="100000"/>
              </a:lnSpc>
              <a:spcAft>
                <a:spcPts val="0"/>
              </a:spcAft>
              <a:buFontTx/>
              <a:buNone/>
            </a:pPr>
            <a:r>
              <a:rPr lang="en-US" sz="2800" b="1" dirty="0">
                <a:latin typeface="Times New Roman" panose="02020603050405020304" pitchFamily="18" charset="0"/>
                <a:cs typeface="Times New Roman" panose="02020603050405020304" pitchFamily="18" charset="0"/>
              </a:rPr>
              <a:t>         </a:t>
            </a:r>
            <a:r>
              <a:rPr lang="vi-VN" sz="2800" b="1" dirty="0">
                <a:solidFill>
                  <a:srgbClr val="3333FF"/>
                </a:solidFill>
                <a:latin typeface="Times New Roman" panose="02020603050405020304" pitchFamily="18" charset="0"/>
                <a:cs typeface="Times New Roman" panose="02020603050405020304" pitchFamily="18" charset="0"/>
              </a:rPr>
              <a:t>Ngoài những loại cân được liệt kê ở các hình 5.2, em hãy nêu thêm một số loại cân mà em biết và nêu ưu thế của từng loại đó</a:t>
            </a:r>
            <a:r>
              <a:rPr lang="en-US" sz="2800" b="1" dirty="0">
                <a:solidFill>
                  <a:srgbClr val="3333FF"/>
                </a:solidFill>
                <a:latin typeface="Times New Roman" panose="02020603050405020304" pitchFamily="18" charset="0"/>
                <a:cs typeface="Times New Roman" panose="02020603050405020304" pitchFamily="18" charset="0"/>
              </a:rPr>
              <a:t>?</a:t>
            </a:r>
          </a:p>
        </p:txBody>
      </p:sp>
      <p:pic>
        <p:nvPicPr>
          <p:cNvPr id="35" name="Picture 45" descr="dau hoi">
            <a:hlinkClick r:id="rId2" action="ppaction://hlinksldjump"/>
            <a:extLst>
              <a:ext uri="{FF2B5EF4-FFF2-40B4-BE49-F238E27FC236}">
                <a16:creationId xmlns:a16="http://schemas.microsoft.com/office/drawing/2014/main" id="{88EDE5E3-1610-41C0-931A-0BD6F067E269}"/>
              </a:ext>
            </a:extLst>
          </p:cNvPr>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2380" y="1793469"/>
            <a:ext cx="437475" cy="5696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 name="Picture 2">
            <a:extLst>
              <a:ext uri="{FF2B5EF4-FFF2-40B4-BE49-F238E27FC236}">
                <a16:creationId xmlns:a16="http://schemas.microsoft.com/office/drawing/2014/main" id="{202A7255-7FF0-4BB1-9D39-71946A002562}"/>
              </a:ext>
            </a:extLst>
          </p:cNvPr>
          <p:cNvPicPr>
            <a:picLocks noChangeAspect="1"/>
          </p:cNvPicPr>
          <p:nvPr/>
        </p:nvPicPr>
        <p:blipFill rotWithShape="1">
          <a:blip r:embed="rId4"/>
          <a:srcRect l="20832" t="17749" r="37743" b="11277"/>
          <a:stretch/>
        </p:blipFill>
        <p:spPr>
          <a:xfrm>
            <a:off x="4055604" y="1933959"/>
            <a:ext cx="4922910" cy="4882744"/>
          </a:xfrm>
          <a:prstGeom prst="rect">
            <a:avLst/>
          </a:prstGeom>
        </p:spPr>
      </p:pic>
      <p:sp>
        <p:nvSpPr>
          <p:cNvPr id="13" name="Rectangle 2">
            <a:extLst>
              <a:ext uri="{FF2B5EF4-FFF2-40B4-BE49-F238E27FC236}">
                <a16:creationId xmlns:a16="http://schemas.microsoft.com/office/drawing/2014/main" id="{23B6C3CA-9FD4-4F01-A221-7BF12842EBC3}"/>
              </a:ext>
            </a:extLst>
          </p:cNvPr>
          <p:cNvSpPr>
            <a:spLocks noGrp="1" noChangeArrowheads="1"/>
          </p:cNvSpPr>
          <p:nvPr>
            <p:ph type="title"/>
          </p:nvPr>
        </p:nvSpPr>
        <p:spPr>
          <a:xfrm>
            <a:off x="919163" y="247650"/>
            <a:ext cx="6781800" cy="533400"/>
          </a:xfrm>
        </p:spPr>
        <p:txBody>
          <a:bodyPr>
            <a:normAutofit/>
          </a:bodyPr>
          <a:lstStyle/>
          <a:p>
            <a:pPr algn="ctr" eaLnBrk="1" hangingPunct="1"/>
            <a:r>
              <a:rPr lang="en-US" sz="2800" b="1" dirty="0" err="1">
                <a:solidFill>
                  <a:srgbClr val="FF0000"/>
                </a:solidFill>
                <a:latin typeface="Times New Roman" panose="02020603050405020304" pitchFamily="18" charset="0"/>
                <a:cs typeface="Times New Roman" panose="02020603050405020304" pitchFamily="18" charset="0"/>
              </a:rPr>
              <a:t>Bài</a:t>
            </a:r>
            <a:r>
              <a:rPr lang="en-US" sz="2800" b="1" dirty="0">
                <a:solidFill>
                  <a:srgbClr val="FF0000"/>
                </a:solidFill>
                <a:latin typeface="Times New Roman" panose="02020603050405020304" pitchFamily="18" charset="0"/>
                <a:cs typeface="Times New Roman" panose="02020603050405020304" pitchFamily="18" charset="0"/>
              </a:rPr>
              <a:t> </a:t>
            </a:r>
            <a:r>
              <a:rPr lang="vi-VN" sz="2800" b="1" dirty="0">
                <a:solidFill>
                  <a:srgbClr val="FF0000"/>
                </a:solidFill>
                <a:latin typeface="Times New Roman" panose="02020603050405020304" pitchFamily="18" charset="0"/>
                <a:cs typeface="Times New Roman" panose="02020603050405020304" pitchFamily="18" charset="0"/>
              </a:rPr>
              <a:t>5</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smtClean="0">
                <a:solidFill>
                  <a:srgbClr val="FF0000"/>
                </a:solidFill>
                <a:latin typeface="Times New Roman" panose="02020603050405020304" pitchFamily="18" charset="0"/>
                <a:cs typeface="Times New Roman" panose="02020603050405020304" pitchFamily="18" charset="0"/>
              </a:rPr>
              <a:t>ĐO KHỐI LƯỢNG</a:t>
            </a:r>
            <a:endParaRPr lang="en-US" sz="2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31154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fade">
                                      <p:cBhvr>
                                        <p:cTn id="7" dur="500"/>
                                        <p:tgtEl>
                                          <p:spTgt spid="9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4">
                                            <p:txEl>
                                              <p:pRg st="0" end="0"/>
                                            </p:txEl>
                                          </p:spTgt>
                                        </p:tgtEl>
                                        <p:attrNameLst>
                                          <p:attrName>style.visibility</p:attrName>
                                        </p:attrNameLst>
                                      </p:cBhvr>
                                      <p:to>
                                        <p:strVal val="visible"/>
                                      </p:to>
                                    </p:set>
                                    <p:animEffect transition="in" filter="fade">
                                      <p:cBhvr>
                                        <p:cTn id="12" dur="500"/>
                                        <p:tgtEl>
                                          <p:spTgt spid="34">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500"/>
                                        <p:tgtEl>
                                          <p:spTgt spid="3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p:bldP spid="3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4">
            <a:extLst>
              <a:ext uri="{FF2B5EF4-FFF2-40B4-BE49-F238E27FC236}">
                <a16:creationId xmlns:a16="http://schemas.microsoft.com/office/drawing/2014/main" id="{EEE792F3-2834-46D7-95B3-22F00564D6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0417" t="34027" r="18750" b="31944"/>
          <a:stretch>
            <a:fillRect/>
          </a:stretch>
        </p:blipFill>
        <p:spPr bwMode="auto">
          <a:xfrm>
            <a:off x="228263" y="685800"/>
            <a:ext cx="8687474"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4415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a:extLst>
              <a:ext uri="{FF2B5EF4-FFF2-40B4-BE49-F238E27FC236}">
                <a16:creationId xmlns:a16="http://schemas.microsoft.com/office/drawing/2014/main" id="{985B1B5B-3905-49E8-98CD-AF4D6A8C0B4B}"/>
              </a:ext>
            </a:extLst>
          </p:cNvPr>
          <p:cNvSpPr>
            <a:spLocks noChangeArrowheads="1"/>
          </p:cNvSpPr>
          <p:nvPr/>
        </p:nvSpPr>
        <p:spPr bwMode="auto">
          <a:xfrm>
            <a:off x="1251876" y="1191618"/>
            <a:ext cx="7269326"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defTabSz="685800" eaLnBrk="1" fontAlgn="auto" hangingPunct="1">
              <a:spcBef>
                <a:spcPts val="0"/>
              </a:spcBef>
              <a:spcAft>
                <a:spcPts val="0"/>
              </a:spcAft>
            </a:pPr>
            <a:r>
              <a:rPr lang="en-US" sz="2800" b="1" dirty="0">
                <a:solidFill>
                  <a:srgbClr val="0000CC"/>
                </a:solidFill>
                <a:latin typeface="Times New Roman" panose="02020603050405020304" pitchFamily="18" charset="0"/>
                <a:cs typeface="Times New Roman" panose="02020603050405020304" pitchFamily="18" charset="0"/>
              </a:rPr>
              <a:t>Quan </a:t>
            </a:r>
            <a:r>
              <a:rPr lang="en-US" sz="2800" b="1" dirty="0" err="1">
                <a:solidFill>
                  <a:srgbClr val="0000CC"/>
                </a:solidFill>
                <a:latin typeface="Times New Roman" panose="02020603050405020304" pitchFamily="18" charset="0"/>
                <a:cs typeface="Times New Roman" panose="02020603050405020304" pitchFamily="18" charset="0"/>
              </a:rPr>
              <a:t>sát</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các</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hình</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vẽ</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dưới</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đây</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hãy</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chỉ</a:t>
            </a:r>
            <a:r>
              <a:rPr lang="en-US" sz="2800" b="1" dirty="0">
                <a:solidFill>
                  <a:srgbClr val="0000CC"/>
                </a:solidFill>
                <a:latin typeface="Times New Roman" panose="02020603050405020304" pitchFamily="18" charset="0"/>
                <a:cs typeface="Times New Roman" panose="02020603050405020304" pitchFamily="18" charset="0"/>
              </a:rPr>
              <a:t> ra </a:t>
            </a:r>
            <a:r>
              <a:rPr lang="en-US" sz="2800" b="1" dirty="0" err="1">
                <a:solidFill>
                  <a:srgbClr val="0000CC"/>
                </a:solidFill>
                <a:latin typeface="Times New Roman" panose="02020603050405020304" pitchFamily="18" charset="0"/>
                <a:cs typeface="Times New Roman" panose="02020603050405020304" pitchFamily="18" charset="0"/>
              </a:rPr>
              <a:t>đâu</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là</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cân</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tiểu</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ly</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cân</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điện</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tử</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cân</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đồng</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hồ</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cân</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xách</a:t>
            </a:r>
            <a:r>
              <a:rPr lang="en-US" sz="2800" b="1" dirty="0">
                <a:solidFill>
                  <a:srgbClr val="0000CC"/>
                </a:solidFill>
                <a:latin typeface="Times New Roman" panose="02020603050405020304" pitchFamily="18" charset="0"/>
                <a:cs typeface="Times New Roman" panose="02020603050405020304" pitchFamily="18" charset="0"/>
              </a:rPr>
              <a:t> ?</a:t>
            </a:r>
          </a:p>
        </p:txBody>
      </p:sp>
      <p:sp>
        <p:nvSpPr>
          <p:cNvPr id="5" name="Text Box 15">
            <a:extLst>
              <a:ext uri="{FF2B5EF4-FFF2-40B4-BE49-F238E27FC236}">
                <a16:creationId xmlns:a16="http://schemas.microsoft.com/office/drawing/2014/main" id="{0C8C0FC3-67A5-4EF2-8D31-F54DE07CF58F}"/>
              </a:ext>
            </a:extLst>
          </p:cNvPr>
          <p:cNvSpPr txBox="1">
            <a:spLocks noChangeArrowheads="1"/>
          </p:cNvSpPr>
          <p:nvPr/>
        </p:nvSpPr>
        <p:spPr bwMode="auto">
          <a:xfrm>
            <a:off x="549406" y="5338189"/>
            <a:ext cx="197405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685800" eaLnBrk="1" fontAlgn="auto" hangingPunct="1">
              <a:spcBef>
                <a:spcPct val="50000"/>
              </a:spcBef>
              <a:spcAft>
                <a:spcPts val="0"/>
              </a:spcAft>
            </a:pPr>
            <a:r>
              <a:rPr lang="en-US" sz="2800" dirty="0" err="1">
                <a:solidFill>
                  <a:srgbClr val="A50021"/>
                </a:solidFill>
                <a:latin typeface="Times New Roman" panose="02020603050405020304" pitchFamily="18" charset="0"/>
                <a:cs typeface="Times New Roman" panose="02020603050405020304" pitchFamily="18" charset="0"/>
              </a:rPr>
              <a:t>Cân</a:t>
            </a:r>
            <a:r>
              <a:rPr lang="en-US" sz="2800" dirty="0">
                <a:solidFill>
                  <a:srgbClr val="A50021"/>
                </a:solidFill>
                <a:latin typeface="Times New Roman" panose="02020603050405020304" pitchFamily="18" charset="0"/>
                <a:cs typeface="Times New Roman" panose="02020603050405020304" pitchFamily="18" charset="0"/>
              </a:rPr>
              <a:t> </a:t>
            </a:r>
            <a:r>
              <a:rPr lang="en-US" sz="2800" dirty="0" err="1">
                <a:solidFill>
                  <a:srgbClr val="A50021"/>
                </a:solidFill>
                <a:latin typeface="Times New Roman" panose="02020603050405020304" pitchFamily="18" charset="0"/>
                <a:cs typeface="Times New Roman" panose="02020603050405020304" pitchFamily="18" charset="0"/>
              </a:rPr>
              <a:t>điện</a:t>
            </a:r>
            <a:r>
              <a:rPr lang="en-US" sz="2800" dirty="0">
                <a:solidFill>
                  <a:srgbClr val="A50021"/>
                </a:solidFill>
                <a:latin typeface="Times New Roman" panose="02020603050405020304" pitchFamily="18" charset="0"/>
                <a:cs typeface="Times New Roman" panose="02020603050405020304" pitchFamily="18" charset="0"/>
              </a:rPr>
              <a:t> </a:t>
            </a:r>
            <a:r>
              <a:rPr lang="en-US" sz="2800" dirty="0" err="1">
                <a:solidFill>
                  <a:srgbClr val="A50021"/>
                </a:solidFill>
                <a:latin typeface="Times New Roman" panose="02020603050405020304" pitchFamily="18" charset="0"/>
                <a:cs typeface="Times New Roman" panose="02020603050405020304" pitchFamily="18" charset="0"/>
              </a:rPr>
              <a:t>tử</a:t>
            </a:r>
            <a:endParaRPr lang="vi-VN" sz="2800" dirty="0">
              <a:solidFill>
                <a:srgbClr val="A50021"/>
              </a:solidFill>
              <a:latin typeface="Times New Roman" panose="02020603050405020304" pitchFamily="18" charset="0"/>
              <a:cs typeface="Times New Roman" panose="02020603050405020304" pitchFamily="18" charset="0"/>
            </a:endParaRPr>
          </a:p>
        </p:txBody>
      </p:sp>
      <p:sp>
        <p:nvSpPr>
          <p:cNvPr id="6" name="Text Box 16">
            <a:extLst>
              <a:ext uri="{FF2B5EF4-FFF2-40B4-BE49-F238E27FC236}">
                <a16:creationId xmlns:a16="http://schemas.microsoft.com/office/drawing/2014/main" id="{50A76D7B-FE8B-4B9E-AE7C-BBB1E277EDF0}"/>
              </a:ext>
            </a:extLst>
          </p:cNvPr>
          <p:cNvSpPr txBox="1">
            <a:spLocks noChangeArrowheads="1"/>
          </p:cNvSpPr>
          <p:nvPr/>
        </p:nvSpPr>
        <p:spPr bwMode="auto">
          <a:xfrm>
            <a:off x="3051472" y="5394322"/>
            <a:ext cx="210978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685800" eaLnBrk="1" fontAlgn="auto" hangingPunct="1">
              <a:spcBef>
                <a:spcPct val="50000"/>
              </a:spcBef>
              <a:spcAft>
                <a:spcPts val="0"/>
              </a:spcAft>
            </a:pPr>
            <a:r>
              <a:rPr lang="en-US" sz="2800" dirty="0" err="1">
                <a:solidFill>
                  <a:srgbClr val="A50021"/>
                </a:solidFill>
                <a:latin typeface="Times New Roman" panose="02020603050405020304" pitchFamily="18" charset="0"/>
                <a:cs typeface="Times New Roman" panose="02020603050405020304" pitchFamily="18" charset="0"/>
              </a:rPr>
              <a:t>Cân</a:t>
            </a:r>
            <a:r>
              <a:rPr lang="en-US" sz="2800" dirty="0">
                <a:solidFill>
                  <a:srgbClr val="A50021"/>
                </a:solidFill>
                <a:latin typeface="Times New Roman" panose="02020603050405020304" pitchFamily="18" charset="0"/>
                <a:cs typeface="Times New Roman" panose="02020603050405020304" pitchFamily="18" charset="0"/>
              </a:rPr>
              <a:t> </a:t>
            </a:r>
            <a:r>
              <a:rPr lang="en-US" sz="2800" dirty="0" err="1">
                <a:solidFill>
                  <a:srgbClr val="A50021"/>
                </a:solidFill>
                <a:latin typeface="Times New Roman" panose="02020603050405020304" pitchFamily="18" charset="0"/>
                <a:cs typeface="Times New Roman" panose="02020603050405020304" pitchFamily="18" charset="0"/>
              </a:rPr>
              <a:t>đồng</a:t>
            </a:r>
            <a:r>
              <a:rPr lang="en-US" sz="2800" dirty="0">
                <a:solidFill>
                  <a:srgbClr val="A50021"/>
                </a:solidFill>
                <a:latin typeface="Times New Roman" panose="02020603050405020304" pitchFamily="18" charset="0"/>
                <a:cs typeface="Times New Roman" panose="02020603050405020304" pitchFamily="18" charset="0"/>
              </a:rPr>
              <a:t> </a:t>
            </a:r>
            <a:r>
              <a:rPr lang="en-US" sz="2800" dirty="0" err="1">
                <a:solidFill>
                  <a:srgbClr val="A50021"/>
                </a:solidFill>
                <a:latin typeface="Times New Roman" panose="02020603050405020304" pitchFamily="18" charset="0"/>
                <a:cs typeface="Times New Roman" panose="02020603050405020304" pitchFamily="18" charset="0"/>
              </a:rPr>
              <a:t>hồ</a:t>
            </a:r>
            <a:endParaRPr lang="vi-VN" sz="2800" dirty="0">
              <a:solidFill>
                <a:srgbClr val="A50021"/>
              </a:solidFill>
              <a:latin typeface="Times New Roman" panose="02020603050405020304" pitchFamily="18" charset="0"/>
              <a:cs typeface="Times New Roman" panose="02020603050405020304" pitchFamily="18" charset="0"/>
            </a:endParaRPr>
          </a:p>
        </p:txBody>
      </p:sp>
      <p:sp>
        <p:nvSpPr>
          <p:cNvPr id="7" name="Text Box 17">
            <a:extLst>
              <a:ext uri="{FF2B5EF4-FFF2-40B4-BE49-F238E27FC236}">
                <a16:creationId xmlns:a16="http://schemas.microsoft.com/office/drawing/2014/main" id="{342F7FAF-59C3-4FA5-8789-F4891B45AAF8}"/>
              </a:ext>
            </a:extLst>
          </p:cNvPr>
          <p:cNvSpPr txBox="1">
            <a:spLocks noChangeArrowheads="1"/>
          </p:cNvSpPr>
          <p:nvPr/>
        </p:nvSpPr>
        <p:spPr bwMode="auto">
          <a:xfrm>
            <a:off x="5192746" y="5388874"/>
            <a:ext cx="210978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685800" eaLnBrk="1" fontAlgn="auto" hangingPunct="1">
              <a:spcBef>
                <a:spcPct val="50000"/>
              </a:spcBef>
              <a:spcAft>
                <a:spcPts val="0"/>
              </a:spcAft>
            </a:pPr>
            <a:r>
              <a:rPr lang="en-US" sz="2800" dirty="0" err="1">
                <a:solidFill>
                  <a:srgbClr val="A50021"/>
                </a:solidFill>
                <a:latin typeface="Times New Roman" panose="02020603050405020304" pitchFamily="18" charset="0"/>
                <a:cs typeface="Times New Roman" panose="02020603050405020304" pitchFamily="18" charset="0"/>
              </a:rPr>
              <a:t>Cân</a:t>
            </a:r>
            <a:r>
              <a:rPr lang="en-US" sz="2800" dirty="0">
                <a:solidFill>
                  <a:srgbClr val="A50021"/>
                </a:solidFill>
                <a:latin typeface="Times New Roman" panose="02020603050405020304" pitchFamily="18" charset="0"/>
                <a:cs typeface="Times New Roman" panose="02020603050405020304" pitchFamily="18" charset="0"/>
              </a:rPr>
              <a:t> </a:t>
            </a:r>
            <a:r>
              <a:rPr lang="en-US" sz="2800" dirty="0" err="1">
                <a:solidFill>
                  <a:srgbClr val="A50021"/>
                </a:solidFill>
                <a:latin typeface="Times New Roman" panose="02020603050405020304" pitchFamily="18" charset="0"/>
                <a:cs typeface="Times New Roman" panose="02020603050405020304" pitchFamily="18" charset="0"/>
              </a:rPr>
              <a:t>tiểu</a:t>
            </a:r>
            <a:r>
              <a:rPr lang="en-US" sz="2800" dirty="0">
                <a:solidFill>
                  <a:srgbClr val="A50021"/>
                </a:solidFill>
                <a:latin typeface="Times New Roman" panose="02020603050405020304" pitchFamily="18" charset="0"/>
                <a:cs typeface="Times New Roman" panose="02020603050405020304" pitchFamily="18" charset="0"/>
              </a:rPr>
              <a:t> </a:t>
            </a:r>
            <a:r>
              <a:rPr lang="en-US" sz="2800" dirty="0" err="1">
                <a:solidFill>
                  <a:srgbClr val="A50021"/>
                </a:solidFill>
                <a:latin typeface="Times New Roman" panose="02020603050405020304" pitchFamily="18" charset="0"/>
                <a:cs typeface="Times New Roman" panose="02020603050405020304" pitchFamily="18" charset="0"/>
              </a:rPr>
              <a:t>ly</a:t>
            </a:r>
            <a:endParaRPr lang="vi-VN" sz="2800" dirty="0">
              <a:solidFill>
                <a:srgbClr val="A50021"/>
              </a:solidFill>
              <a:latin typeface="Times New Roman" panose="02020603050405020304" pitchFamily="18" charset="0"/>
              <a:cs typeface="Times New Roman" panose="02020603050405020304" pitchFamily="18" charset="0"/>
            </a:endParaRPr>
          </a:p>
        </p:txBody>
      </p:sp>
      <p:sp>
        <p:nvSpPr>
          <p:cNvPr id="8" name="Text Box 18">
            <a:extLst>
              <a:ext uri="{FF2B5EF4-FFF2-40B4-BE49-F238E27FC236}">
                <a16:creationId xmlns:a16="http://schemas.microsoft.com/office/drawing/2014/main" id="{3A1C1F52-E8A7-4501-875F-245ACA0BA54A}"/>
              </a:ext>
            </a:extLst>
          </p:cNvPr>
          <p:cNvSpPr txBox="1">
            <a:spLocks noChangeArrowheads="1"/>
          </p:cNvSpPr>
          <p:nvPr/>
        </p:nvSpPr>
        <p:spPr bwMode="auto">
          <a:xfrm>
            <a:off x="7242459" y="5388874"/>
            <a:ext cx="16442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685800" eaLnBrk="1" fontAlgn="auto" hangingPunct="1">
              <a:spcBef>
                <a:spcPct val="50000"/>
              </a:spcBef>
              <a:spcAft>
                <a:spcPts val="0"/>
              </a:spcAft>
            </a:pPr>
            <a:r>
              <a:rPr lang="en-US" sz="2800">
                <a:solidFill>
                  <a:srgbClr val="A50021"/>
                </a:solidFill>
                <a:latin typeface="Times New Roman" panose="02020603050405020304" pitchFamily="18" charset="0"/>
                <a:cs typeface="Times New Roman" panose="02020603050405020304" pitchFamily="18" charset="0"/>
              </a:rPr>
              <a:t>Cân x</a:t>
            </a:r>
            <a:r>
              <a:rPr lang="vi-VN" sz="2800">
                <a:solidFill>
                  <a:srgbClr val="A50021"/>
                </a:solidFill>
                <a:latin typeface="Times New Roman" panose="02020603050405020304" pitchFamily="18" charset="0"/>
                <a:cs typeface="Times New Roman" panose="02020603050405020304" pitchFamily="18" charset="0"/>
              </a:rPr>
              <a:t>ách</a:t>
            </a:r>
          </a:p>
        </p:txBody>
      </p:sp>
      <p:pic>
        <p:nvPicPr>
          <p:cNvPr id="9" name="Picture 19" descr="Cau hoi">
            <a:extLst>
              <a:ext uri="{FF2B5EF4-FFF2-40B4-BE49-F238E27FC236}">
                <a16:creationId xmlns:a16="http://schemas.microsoft.com/office/drawing/2014/main" id="{0BDF273F-A2FD-4070-B430-3A27381302C9}"/>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50171" y="1305834"/>
            <a:ext cx="894281" cy="788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21">
            <a:extLst>
              <a:ext uri="{FF2B5EF4-FFF2-40B4-BE49-F238E27FC236}">
                <a16:creationId xmlns:a16="http://schemas.microsoft.com/office/drawing/2014/main" id="{DBEEF5E5-65D4-409B-BE03-F4AEAA88461A}"/>
              </a:ext>
            </a:extLst>
          </p:cNvPr>
          <p:cNvSpPr txBox="1">
            <a:spLocks noChangeArrowheads="1"/>
          </p:cNvSpPr>
          <p:nvPr/>
        </p:nvSpPr>
        <p:spPr bwMode="auto">
          <a:xfrm>
            <a:off x="3425745" y="5410200"/>
            <a:ext cx="124658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685800" eaLnBrk="1" fontAlgn="auto" hangingPunct="1">
              <a:spcBef>
                <a:spcPct val="50000"/>
              </a:spcBef>
              <a:spcAft>
                <a:spcPts val="0"/>
              </a:spcAft>
            </a:pPr>
            <a:r>
              <a:rPr lang="vi-VN" sz="2800" dirty="0">
                <a:solidFill>
                  <a:prstClr val="black"/>
                </a:solidFill>
                <a:latin typeface="Times New Roman" panose="02020603050405020304" pitchFamily="18" charset="0"/>
                <a:cs typeface="Times New Roman" panose="02020603050405020304" pitchFamily="18" charset="0"/>
              </a:rPr>
              <a:t>Hình 2</a:t>
            </a:r>
          </a:p>
        </p:txBody>
      </p:sp>
      <p:sp>
        <p:nvSpPr>
          <p:cNvPr id="11" name="Text Box 22">
            <a:extLst>
              <a:ext uri="{FF2B5EF4-FFF2-40B4-BE49-F238E27FC236}">
                <a16:creationId xmlns:a16="http://schemas.microsoft.com/office/drawing/2014/main" id="{0F84A4F7-4C10-4BE0-8F84-F8453D1EEDBD}"/>
              </a:ext>
            </a:extLst>
          </p:cNvPr>
          <p:cNvSpPr txBox="1">
            <a:spLocks noChangeArrowheads="1"/>
          </p:cNvSpPr>
          <p:nvPr/>
        </p:nvSpPr>
        <p:spPr bwMode="auto">
          <a:xfrm>
            <a:off x="5535532" y="5410200"/>
            <a:ext cx="139791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685800" eaLnBrk="1" fontAlgn="auto" hangingPunct="1">
              <a:spcBef>
                <a:spcPct val="50000"/>
              </a:spcBef>
              <a:spcAft>
                <a:spcPts val="0"/>
              </a:spcAft>
            </a:pPr>
            <a:r>
              <a:rPr lang="vi-VN" sz="2800" dirty="0">
                <a:solidFill>
                  <a:prstClr val="black"/>
                </a:solidFill>
                <a:latin typeface="Times New Roman" panose="02020603050405020304" pitchFamily="18" charset="0"/>
                <a:cs typeface="Times New Roman" panose="02020603050405020304" pitchFamily="18" charset="0"/>
              </a:rPr>
              <a:t>Hình 3</a:t>
            </a:r>
          </a:p>
        </p:txBody>
      </p:sp>
      <p:sp>
        <p:nvSpPr>
          <p:cNvPr id="12" name="Text Box 23">
            <a:extLst>
              <a:ext uri="{FF2B5EF4-FFF2-40B4-BE49-F238E27FC236}">
                <a16:creationId xmlns:a16="http://schemas.microsoft.com/office/drawing/2014/main" id="{502C4327-684A-4AD8-B576-B4A1E7682EA2}"/>
              </a:ext>
            </a:extLst>
          </p:cNvPr>
          <p:cNvSpPr txBox="1">
            <a:spLocks noChangeArrowheads="1"/>
          </p:cNvSpPr>
          <p:nvPr/>
        </p:nvSpPr>
        <p:spPr bwMode="auto">
          <a:xfrm>
            <a:off x="7397834" y="5410314"/>
            <a:ext cx="13335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685800" eaLnBrk="1" fontAlgn="auto" hangingPunct="1">
              <a:spcBef>
                <a:spcPct val="50000"/>
              </a:spcBef>
              <a:spcAft>
                <a:spcPts val="0"/>
              </a:spcAft>
            </a:pPr>
            <a:r>
              <a:rPr lang="vi-VN" sz="2800" dirty="0">
                <a:solidFill>
                  <a:prstClr val="black"/>
                </a:solidFill>
                <a:latin typeface="Times New Roman" panose="02020603050405020304" pitchFamily="18" charset="0"/>
                <a:cs typeface="Times New Roman" panose="02020603050405020304" pitchFamily="18" charset="0"/>
              </a:rPr>
              <a:t>Hình 4</a:t>
            </a:r>
          </a:p>
        </p:txBody>
      </p:sp>
      <p:pic>
        <p:nvPicPr>
          <p:cNvPr id="13" name="Picture 24" descr="can dien tu">
            <a:extLst>
              <a:ext uri="{FF2B5EF4-FFF2-40B4-BE49-F238E27FC236}">
                <a16:creationId xmlns:a16="http://schemas.microsoft.com/office/drawing/2014/main" id="{06A55800-9C93-44FB-837D-34D5084337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00" y="2912679"/>
            <a:ext cx="2453363" cy="2469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5" descr="can dong ho">
            <a:extLst>
              <a:ext uri="{FF2B5EF4-FFF2-40B4-BE49-F238E27FC236}">
                <a16:creationId xmlns:a16="http://schemas.microsoft.com/office/drawing/2014/main" id="{A8415C27-9C12-4125-96C0-EFE33489E0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34423" y="3493399"/>
            <a:ext cx="1916083" cy="1774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6" descr="%3Fdo%3Dproduct%26dtd%3Dthumbnail%26id%3D21172%26w%3D200%26h%3D200">
            <a:hlinkClick r:id="rId5"/>
            <a:extLst>
              <a:ext uri="{FF2B5EF4-FFF2-40B4-BE49-F238E27FC236}">
                <a16:creationId xmlns:a16="http://schemas.microsoft.com/office/drawing/2014/main" id="{70761DEE-6E8E-48F3-8FE6-3E51380F352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94322" y="2912678"/>
            <a:ext cx="2381330" cy="238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7" descr="cantieuly">
            <a:extLst>
              <a:ext uri="{FF2B5EF4-FFF2-40B4-BE49-F238E27FC236}">
                <a16:creationId xmlns:a16="http://schemas.microsoft.com/office/drawing/2014/main" id="{745CDFAD-05A6-4752-AD2E-DA164886CA6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13622" y="2912678"/>
            <a:ext cx="2140716" cy="2260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 Box 29">
            <a:extLst>
              <a:ext uri="{FF2B5EF4-FFF2-40B4-BE49-F238E27FC236}">
                <a16:creationId xmlns:a16="http://schemas.microsoft.com/office/drawing/2014/main" id="{D1EF943D-7BB7-42F2-8DD2-5A5663A7CC5C}"/>
              </a:ext>
            </a:extLst>
          </p:cNvPr>
          <p:cNvSpPr txBox="1">
            <a:spLocks noChangeArrowheads="1"/>
          </p:cNvSpPr>
          <p:nvPr/>
        </p:nvSpPr>
        <p:spPr bwMode="auto">
          <a:xfrm>
            <a:off x="890489" y="5381730"/>
            <a:ext cx="140374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685800" eaLnBrk="1" fontAlgn="auto" hangingPunct="1">
              <a:spcBef>
                <a:spcPct val="50000"/>
              </a:spcBef>
              <a:spcAft>
                <a:spcPts val="0"/>
              </a:spcAft>
            </a:pPr>
            <a:r>
              <a:rPr lang="vi-VN" sz="2800" dirty="0">
                <a:solidFill>
                  <a:prstClr val="black"/>
                </a:solidFill>
                <a:latin typeface="Times New Roman" panose="02020603050405020304" pitchFamily="18" charset="0"/>
                <a:cs typeface="Times New Roman" panose="02020603050405020304" pitchFamily="18" charset="0"/>
              </a:rPr>
              <a:t>Hình </a:t>
            </a:r>
            <a:r>
              <a:rPr lang="en-US" sz="2800" dirty="0">
                <a:solidFill>
                  <a:prstClr val="black"/>
                </a:solidFill>
                <a:latin typeface="Times New Roman" panose="02020603050405020304" pitchFamily="18" charset="0"/>
                <a:cs typeface="Times New Roman" panose="02020603050405020304" pitchFamily="18" charset="0"/>
              </a:rPr>
              <a:t>1</a:t>
            </a:r>
            <a:endParaRPr lang="vi-VN" sz="28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8363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17"/>
                                        </p:tgtEl>
                                      </p:cBhvr>
                                    </p:animEffect>
                                    <p:set>
                                      <p:cBhvr>
                                        <p:cTn id="7" dur="1" fill="hold">
                                          <p:stCondLst>
                                            <p:cond delay="499"/>
                                          </p:stCondLst>
                                        </p:cTn>
                                        <p:tgtEl>
                                          <p:spTgt spid="17"/>
                                        </p:tgtEl>
                                        <p:attrNameLst>
                                          <p:attrName>style.visibility</p:attrName>
                                        </p:attrNameLst>
                                      </p:cBhvr>
                                      <p:to>
                                        <p:strVal val="hidden"/>
                                      </p:to>
                                    </p:set>
                                  </p:childTnLst>
                                </p:cTn>
                              </p:par>
                              <p:par>
                                <p:cTn id="8" presetID="3"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xit" presetSubtype="10" fill="hold" grpId="0" nodeType="clickEffect">
                                  <p:stCondLst>
                                    <p:cond delay="0"/>
                                  </p:stCondLst>
                                  <p:childTnLst>
                                    <p:animEffect transition="out" filter="blinds(horizontal)">
                                      <p:cBhvr>
                                        <p:cTn id="14" dur="500"/>
                                        <p:tgtEl>
                                          <p:spTgt spid="10"/>
                                        </p:tgtEl>
                                      </p:cBhvr>
                                    </p:animEffect>
                                    <p:set>
                                      <p:cBhvr>
                                        <p:cTn id="15" dur="1" fill="hold">
                                          <p:stCondLst>
                                            <p:cond delay="499"/>
                                          </p:stCondLst>
                                        </p:cTn>
                                        <p:tgtEl>
                                          <p:spTgt spid="10"/>
                                        </p:tgtEl>
                                        <p:attrNameLst>
                                          <p:attrName>style.visibility</p:attrName>
                                        </p:attrNameLst>
                                      </p:cBhvr>
                                      <p:to>
                                        <p:strVal val="hidden"/>
                                      </p:to>
                                    </p:set>
                                  </p:childTnLst>
                                </p:cTn>
                              </p:par>
                              <p:par>
                                <p:cTn id="16" presetID="3" presetClass="entr" presetSubtype="1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linds(horizontal)">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xit" presetSubtype="10" fill="hold" grpId="0" nodeType="clickEffect">
                                  <p:stCondLst>
                                    <p:cond delay="0"/>
                                  </p:stCondLst>
                                  <p:childTnLst>
                                    <p:animEffect transition="out" filter="blinds(horizontal)">
                                      <p:cBhvr>
                                        <p:cTn id="22" dur="500"/>
                                        <p:tgtEl>
                                          <p:spTgt spid="11"/>
                                        </p:tgtEl>
                                      </p:cBhvr>
                                    </p:animEffect>
                                    <p:set>
                                      <p:cBhvr>
                                        <p:cTn id="23" dur="1" fill="hold">
                                          <p:stCondLst>
                                            <p:cond delay="499"/>
                                          </p:stCondLst>
                                        </p:cTn>
                                        <p:tgtEl>
                                          <p:spTgt spid="11"/>
                                        </p:tgtEl>
                                        <p:attrNameLst>
                                          <p:attrName>style.visibility</p:attrName>
                                        </p:attrNameLst>
                                      </p:cBhvr>
                                      <p:to>
                                        <p:strVal val="hidden"/>
                                      </p:to>
                                    </p:set>
                                  </p:childTnLst>
                                </p:cTn>
                              </p:par>
                              <p:par>
                                <p:cTn id="24" presetID="3" presetClass="entr" presetSubtype="10"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linds(horizontal)">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xit" presetSubtype="10" fill="hold" grpId="0" nodeType="clickEffect">
                                  <p:stCondLst>
                                    <p:cond delay="0"/>
                                  </p:stCondLst>
                                  <p:childTnLst>
                                    <p:animEffect transition="out" filter="blinds(horizontal)">
                                      <p:cBhvr>
                                        <p:cTn id="30" dur="500"/>
                                        <p:tgtEl>
                                          <p:spTgt spid="12"/>
                                        </p:tgtEl>
                                      </p:cBhvr>
                                    </p:animEffect>
                                    <p:set>
                                      <p:cBhvr>
                                        <p:cTn id="31" dur="1" fill="hold">
                                          <p:stCondLst>
                                            <p:cond delay="499"/>
                                          </p:stCondLst>
                                        </p:cTn>
                                        <p:tgtEl>
                                          <p:spTgt spid="12"/>
                                        </p:tgtEl>
                                        <p:attrNameLst>
                                          <p:attrName>style.visibility</p:attrName>
                                        </p:attrNameLst>
                                      </p:cBhvr>
                                      <p:to>
                                        <p:strVal val="hidden"/>
                                      </p:to>
                                    </p:set>
                                  </p:childTnLst>
                                </p:cTn>
                              </p:par>
                              <p:par>
                                <p:cTn id="32" presetID="3" presetClass="entr" presetSubtype="10"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blinds(horizontal)">
                                      <p:cBhvr>
                                        <p:cTn id="3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10" grpId="0"/>
      <p:bldP spid="11" grpId="0"/>
      <p:bldP spid="12"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77671" y="2355240"/>
            <a:ext cx="3020157" cy="3020157"/>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69928" y="2355241"/>
            <a:ext cx="2484926" cy="3020157"/>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13056" t="1974" r="15650" b="11257"/>
          <a:stretch/>
        </p:blipFill>
        <p:spPr>
          <a:xfrm>
            <a:off x="226951" y="2355240"/>
            <a:ext cx="3020159" cy="3020157"/>
          </a:xfrm>
          <a:prstGeom prst="rect">
            <a:avLst/>
          </a:prstGeom>
        </p:spPr>
      </p:pic>
    </p:spTree>
    <p:extLst>
      <p:ext uri="{BB962C8B-B14F-4D97-AF65-F5344CB8AC3E}">
        <p14:creationId xmlns:p14="http://schemas.microsoft.com/office/powerpoint/2010/main" val="117297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395184" y="406158"/>
            <a:ext cx="4405416" cy="1084584"/>
          </a:xfrm>
        </p:spPr>
        <p:txBody>
          <a:bodyPr/>
          <a:lstStyle/>
          <a:p>
            <a:pPr algn="just" eaLnBrk="1" hangingPunct="1"/>
            <a:r>
              <a:rPr lang="en-US" sz="2800" dirty="0" smtClean="0">
                <a:solidFill>
                  <a:srgbClr val="3333FF"/>
                </a:solidFill>
                <a:latin typeface="Times New Roman" panose="02020603050405020304" pitchFamily="18" charset="0"/>
                <a:cs typeface="Times New Roman" panose="02020603050405020304" pitchFamily="18" charset="0"/>
              </a:rPr>
              <a:t>Em hãy đọc tên loại cân dưới đây và cho biết </a:t>
            </a:r>
            <a:r>
              <a:rPr lang="en-US" sz="2800" dirty="0">
                <a:solidFill>
                  <a:srgbClr val="3333FF"/>
                </a:solidFill>
                <a:latin typeface="Times New Roman" panose="02020603050405020304" pitchFamily="18" charset="0"/>
                <a:cs typeface="Times New Roman" panose="02020603050405020304" pitchFamily="18" charset="0"/>
              </a:rPr>
              <a:t>GHĐ và ĐCNN của </a:t>
            </a:r>
            <a:r>
              <a:rPr lang="vi-VN" sz="2800" dirty="0" smtClean="0">
                <a:solidFill>
                  <a:srgbClr val="3333FF"/>
                </a:solidFill>
                <a:latin typeface="Times New Roman" panose="02020603050405020304" pitchFamily="18" charset="0"/>
                <a:cs typeface="Times New Roman" panose="02020603050405020304" pitchFamily="18" charset="0"/>
              </a:rPr>
              <a:t>cân</a:t>
            </a:r>
            <a:r>
              <a:rPr lang="en-US" sz="2800" dirty="0" smtClean="0">
                <a:solidFill>
                  <a:srgbClr val="3333FF"/>
                </a:solidFill>
                <a:latin typeface="Times New Roman" panose="02020603050405020304" pitchFamily="18" charset="0"/>
                <a:cs typeface="Times New Roman" panose="02020603050405020304" pitchFamily="18" charset="0"/>
              </a:rPr>
              <a:t>.</a:t>
            </a:r>
            <a:endParaRPr lang="en-US" sz="2800" dirty="0">
              <a:solidFill>
                <a:srgbClr val="3333FF"/>
              </a:solidFill>
              <a:latin typeface="Times New Roman" panose="02020603050405020304" pitchFamily="18" charset="0"/>
              <a:cs typeface="Times New Roman" panose="02020603050405020304" pitchFamily="18" charset="0"/>
            </a:endParaRPr>
          </a:p>
        </p:txBody>
      </p:sp>
      <p:sp>
        <p:nvSpPr>
          <p:cNvPr id="26630" name="Text Box 6"/>
          <p:cNvSpPr txBox="1">
            <a:spLocks noChangeArrowheads="1"/>
          </p:cNvSpPr>
          <p:nvPr/>
        </p:nvSpPr>
        <p:spPr bwMode="auto">
          <a:xfrm>
            <a:off x="156777" y="5270385"/>
            <a:ext cx="5208345"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vi-VN" sz="2800" dirty="0" smtClean="0">
                <a:solidFill>
                  <a:srgbClr val="3333FF"/>
                </a:solidFill>
                <a:latin typeface="Times New Roman" panose="02020603050405020304" pitchFamily="18" charset="0"/>
                <a:cs typeface="Times New Roman" panose="02020603050405020304" pitchFamily="18" charset="0"/>
              </a:rPr>
              <a:t>- Tên loại cân: ......................... </a:t>
            </a:r>
          </a:p>
          <a:p>
            <a:pPr eaLnBrk="1" hangingPunct="1"/>
            <a:r>
              <a:rPr lang="en-US" sz="2800" dirty="0" smtClean="0">
                <a:solidFill>
                  <a:srgbClr val="3333FF"/>
                </a:solidFill>
                <a:latin typeface="Times New Roman" panose="02020603050405020304" pitchFamily="18" charset="0"/>
                <a:cs typeface="Times New Roman" panose="02020603050405020304" pitchFamily="18" charset="0"/>
              </a:rPr>
              <a:t>- GHĐ: …………….</a:t>
            </a:r>
            <a:endParaRPr lang="en-US" sz="2800" dirty="0">
              <a:solidFill>
                <a:srgbClr val="3333FF"/>
              </a:solidFill>
              <a:latin typeface="Times New Roman" panose="02020603050405020304" pitchFamily="18" charset="0"/>
              <a:cs typeface="Times New Roman" panose="02020603050405020304" pitchFamily="18" charset="0"/>
            </a:endParaRPr>
          </a:p>
          <a:p>
            <a:pPr eaLnBrk="1" hangingPunct="1"/>
            <a:r>
              <a:rPr lang="en-US" sz="2800" dirty="0" smtClean="0">
                <a:solidFill>
                  <a:srgbClr val="3333FF"/>
                </a:solidFill>
                <a:latin typeface="Times New Roman" panose="02020603050405020304" pitchFamily="18" charset="0"/>
                <a:cs typeface="Times New Roman" panose="02020603050405020304" pitchFamily="18" charset="0"/>
              </a:rPr>
              <a:t>- ĐCNN: ………………..</a:t>
            </a:r>
            <a:endParaRPr lang="en-US" sz="2800" dirty="0">
              <a:solidFill>
                <a:srgbClr val="3333FF"/>
              </a:solidFill>
              <a:latin typeface="Times New Roman" panose="02020603050405020304" pitchFamily="18" charset="0"/>
              <a:cs typeface="Times New Roman" panose="02020603050405020304" pitchFamily="18" charset="0"/>
            </a:endParaRPr>
          </a:p>
        </p:txBody>
      </p:sp>
      <p:sp>
        <p:nvSpPr>
          <p:cNvPr id="26631" name="Text Box 7"/>
          <p:cNvSpPr txBox="1">
            <a:spLocks noChangeArrowheads="1"/>
          </p:cNvSpPr>
          <p:nvPr/>
        </p:nvSpPr>
        <p:spPr bwMode="auto">
          <a:xfrm>
            <a:off x="1677627" y="5691524"/>
            <a:ext cx="1447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2800" dirty="0" smtClean="0">
                <a:solidFill>
                  <a:srgbClr val="FF0000"/>
                </a:solidFill>
                <a:latin typeface="Times New Roman" panose="02020603050405020304" pitchFamily="18" charset="0"/>
                <a:cs typeface="Times New Roman" panose="02020603050405020304" pitchFamily="18" charset="0"/>
              </a:rPr>
              <a:t>1</a:t>
            </a:r>
            <a:r>
              <a:rPr lang="vi-VN" sz="2800" dirty="0" smtClean="0">
                <a:solidFill>
                  <a:srgbClr val="FF0000"/>
                </a:solidFill>
                <a:latin typeface="Times New Roman" panose="02020603050405020304" pitchFamily="18" charset="0"/>
                <a:cs typeface="Times New Roman" panose="02020603050405020304" pitchFamily="18" charset="0"/>
              </a:rPr>
              <a:t>0</a:t>
            </a:r>
            <a:r>
              <a:rPr lang="en-US" sz="2800" dirty="0" smtClean="0">
                <a:solidFill>
                  <a:srgbClr val="FF0000"/>
                </a:solidFill>
                <a:latin typeface="Times New Roman" panose="02020603050405020304" pitchFamily="18" charset="0"/>
                <a:cs typeface="Times New Roman" panose="02020603050405020304" pitchFamily="18" charset="0"/>
              </a:rPr>
              <a:t>0 </a:t>
            </a:r>
            <a:r>
              <a:rPr lang="vi-VN" sz="2800" dirty="0">
                <a:solidFill>
                  <a:srgbClr val="FF0000"/>
                </a:solidFill>
                <a:latin typeface="Times New Roman" panose="02020603050405020304" pitchFamily="18" charset="0"/>
                <a:cs typeface="Times New Roman" panose="02020603050405020304" pitchFamily="18" charset="0"/>
              </a:rPr>
              <a:t>kg</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26632" name="Text Box 8"/>
          <p:cNvSpPr txBox="1">
            <a:spLocks noChangeArrowheads="1"/>
          </p:cNvSpPr>
          <p:nvPr/>
        </p:nvSpPr>
        <p:spPr bwMode="auto">
          <a:xfrm>
            <a:off x="2073498" y="6034957"/>
            <a:ext cx="1828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3200" dirty="0" smtClean="0">
                <a:solidFill>
                  <a:srgbClr val="FF0000"/>
                </a:solidFill>
                <a:latin typeface="Times New Roman" panose="02020603050405020304" pitchFamily="18" charset="0"/>
                <a:cs typeface="Times New Roman" panose="02020603050405020304" pitchFamily="18" charset="0"/>
              </a:rPr>
              <a:t>1</a:t>
            </a:r>
            <a:r>
              <a:rPr lang="vi-VN" sz="3200" dirty="0" smtClean="0">
                <a:solidFill>
                  <a:srgbClr val="FF0000"/>
                </a:solidFill>
                <a:latin typeface="Times New Roman" panose="02020603050405020304" pitchFamily="18" charset="0"/>
                <a:cs typeface="Times New Roman" panose="02020603050405020304" pitchFamily="18" charset="0"/>
              </a:rPr>
              <a:t>00g</a:t>
            </a:r>
            <a:endParaRPr lang="en-US" sz="3200" dirty="0">
              <a:solidFill>
                <a:srgbClr val="FF0000"/>
              </a:solidFill>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8F8D7312-4962-4FB6-9106-D1D3F4B2E38A}"/>
              </a:ext>
            </a:extLst>
          </p:cNvPr>
          <p:cNvPicPr>
            <a:picLocks noChangeAspect="1"/>
          </p:cNvPicPr>
          <p:nvPr/>
        </p:nvPicPr>
        <p:blipFill rotWithShape="1">
          <a:blip r:embed="rId2"/>
          <a:srcRect l="63333" t="55929" r="21667" b="5534"/>
          <a:stretch/>
        </p:blipFill>
        <p:spPr>
          <a:xfrm>
            <a:off x="4696692" y="414095"/>
            <a:ext cx="4461163" cy="6443905"/>
          </a:xfrm>
          <a:prstGeom prst="rect">
            <a:avLst/>
          </a:prstGeom>
        </p:spPr>
      </p:pic>
      <p:pic>
        <p:nvPicPr>
          <p:cNvPr id="7" name="Picture 19" descr="Cau hoi">
            <a:extLst>
              <a:ext uri="{FF2B5EF4-FFF2-40B4-BE49-F238E27FC236}">
                <a16:creationId xmlns:a16="http://schemas.microsoft.com/office/drawing/2014/main" id="{0BDF273F-A2FD-4070-B430-3A27381302C9}"/>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04800"/>
            <a:ext cx="894281" cy="788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7"/>
          <p:cNvSpPr txBox="1">
            <a:spLocks noChangeArrowheads="1"/>
          </p:cNvSpPr>
          <p:nvPr/>
        </p:nvSpPr>
        <p:spPr bwMode="auto">
          <a:xfrm>
            <a:off x="106362" y="1676400"/>
            <a:ext cx="459033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sz="2800" dirty="0" smtClean="0">
                <a:latin typeface="Times New Roman" panose="02020603050405020304" pitchFamily="18" charset="0"/>
                <a:cs typeface="Times New Roman" panose="02020603050405020304" pitchFamily="18" charset="0"/>
              </a:rPr>
              <a:t>- Giới </a:t>
            </a:r>
            <a:r>
              <a:rPr lang="en-US" sz="2800" dirty="0">
                <a:latin typeface="Times New Roman" panose="02020603050405020304" pitchFamily="18" charset="0"/>
                <a:cs typeface="Times New Roman" panose="02020603050405020304" pitchFamily="18" charset="0"/>
              </a:rPr>
              <a:t>hạn </a:t>
            </a:r>
            <a:r>
              <a:rPr lang="en-US" sz="2800" dirty="0" smtClean="0">
                <a:latin typeface="Times New Roman" panose="02020603050405020304" pitchFamily="18" charset="0"/>
                <a:cs typeface="Times New Roman" panose="02020603050405020304" pitchFamily="18" charset="0"/>
              </a:rPr>
              <a:t>đo (GHĐ) </a:t>
            </a:r>
            <a:r>
              <a:rPr lang="en-US" sz="2800" dirty="0">
                <a:latin typeface="Times New Roman" panose="02020603050405020304" pitchFamily="18" charset="0"/>
                <a:cs typeface="Times New Roman" panose="02020603050405020304" pitchFamily="18" charset="0"/>
              </a:rPr>
              <a:t>của </a:t>
            </a:r>
            <a:r>
              <a:rPr lang="vi-VN" sz="2800" dirty="0">
                <a:latin typeface="Times New Roman" panose="02020603050405020304" pitchFamily="18" charset="0"/>
                <a:cs typeface="Times New Roman" panose="02020603050405020304" pitchFamily="18" charset="0"/>
              </a:rPr>
              <a:t>cân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số </a:t>
            </a:r>
            <a:r>
              <a:rPr lang="en-US" sz="2800" dirty="0" err="1">
                <a:latin typeface="Times New Roman" panose="02020603050405020304" pitchFamily="18" charset="0"/>
                <a:cs typeface="Times New Roman" panose="02020603050405020304" pitchFamily="18" charset="0"/>
              </a:rPr>
              <a:t>lớn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cân</a:t>
            </a:r>
            <a:r>
              <a:rPr lang="en-US" sz="2800" dirty="0">
                <a:latin typeface="Times New Roman" panose="02020603050405020304" pitchFamily="18" charset="0"/>
                <a:cs typeface="Times New Roman" panose="02020603050405020304" pitchFamily="18" charset="0"/>
              </a:rPr>
              <a:t>.</a:t>
            </a:r>
          </a:p>
        </p:txBody>
      </p:sp>
      <p:sp>
        <p:nvSpPr>
          <p:cNvPr id="9" name="Text Box 8"/>
          <p:cNvSpPr txBox="1">
            <a:spLocks noChangeArrowheads="1"/>
          </p:cNvSpPr>
          <p:nvPr/>
        </p:nvSpPr>
        <p:spPr bwMode="auto">
          <a:xfrm>
            <a:off x="76200" y="2653605"/>
            <a:ext cx="47244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sz="2800" dirty="0" smtClean="0">
                <a:latin typeface="Times New Roman" panose="02020603050405020304" pitchFamily="18" charset="0"/>
                <a:cs typeface="Times New Roman" panose="02020603050405020304" pitchFamily="18" charset="0"/>
              </a:rPr>
              <a:t>- Độ </a:t>
            </a:r>
            <a:r>
              <a:rPr lang="en-US" sz="2800" dirty="0">
                <a:latin typeface="Times New Roman" panose="02020603050405020304" pitchFamily="18" charset="0"/>
                <a:cs typeface="Times New Roman" panose="02020603050405020304" pitchFamily="18" charset="0"/>
              </a:rPr>
              <a:t>chia nhỏ </a:t>
            </a:r>
            <a:r>
              <a:rPr lang="en-US" sz="2800" dirty="0" smtClean="0">
                <a:latin typeface="Times New Roman" panose="02020603050405020304" pitchFamily="18" charset="0"/>
                <a:cs typeface="Times New Roman" panose="02020603050405020304" pitchFamily="18" charset="0"/>
              </a:rPr>
              <a:t>nhất (ĐCNN) </a:t>
            </a:r>
            <a:r>
              <a:rPr lang="en-US" sz="2800" dirty="0">
                <a:latin typeface="Times New Roman" panose="02020603050405020304" pitchFamily="18" charset="0"/>
                <a:cs typeface="Times New Roman" panose="02020603050405020304" pitchFamily="18" charset="0"/>
              </a:rPr>
              <a:t>của </a:t>
            </a:r>
            <a:r>
              <a:rPr lang="vi-VN" sz="2800" dirty="0">
                <a:latin typeface="Times New Roman" panose="02020603050405020304" pitchFamily="18" charset="0"/>
                <a:cs typeface="Times New Roman" panose="02020603050405020304" pitchFamily="18" charset="0"/>
              </a:rPr>
              <a:t>cân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hiệu hai số ghi trên hai vạch </a:t>
            </a:r>
            <a:r>
              <a:rPr lang="en-US" sz="2800" dirty="0">
                <a:latin typeface="Times New Roman" panose="02020603050405020304" pitchFamily="18" charset="0"/>
                <a:cs typeface="Times New Roman" panose="02020603050405020304" pitchFamily="18" charset="0"/>
              </a:rPr>
              <a:t>chia </a:t>
            </a:r>
            <a:r>
              <a:rPr lang="en-US" sz="2800" dirty="0" err="1">
                <a:latin typeface="Times New Roman" panose="02020603050405020304" pitchFamily="18" charset="0"/>
                <a:cs typeface="Times New Roman" panose="02020603050405020304" pitchFamily="18" charset="0"/>
              </a:rPr>
              <a:t>liên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tiếp</a:t>
            </a:r>
            <a:r>
              <a:rPr lang="vi-VN" sz="2800"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
        <p:nvSpPr>
          <p:cNvPr id="4" name="Rectangle 3"/>
          <p:cNvSpPr/>
          <p:nvPr/>
        </p:nvSpPr>
        <p:spPr>
          <a:xfrm>
            <a:off x="2438400" y="5242676"/>
            <a:ext cx="2018501" cy="523220"/>
          </a:xfrm>
          <a:prstGeom prst="rect">
            <a:avLst/>
          </a:prstGeom>
        </p:spPr>
        <p:txBody>
          <a:bodyPr wrap="none">
            <a:spAutoFit/>
          </a:bodyPr>
          <a:lstStyle/>
          <a:p>
            <a:pPr eaLnBrk="1" hangingPunct="1"/>
            <a:r>
              <a:rPr lang="vi-VN" sz="2800" dirty="0">
                <a:solidFill>
                  <a:srgbClr val="FF0000"/>
                </a:solidFill>
                <a:latin typeface="Times New Roman" panose="02020603050405020304" pitchFamily="18" charset="0"/>
                <a:cs typeface="Times New Roman" panose="02020603050405020304" pitchFamily="18" charset="0"/>
              </a:rPr>
              <a:t>Cân đồng hồ</a:t>
            </a:r>
            <a:endParaRPr lang="en-US" sz="2800"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6630"/>
                                        </p:tgtEl>
                                        <p:attrNameLst>
                                          <p:attrName>style.visibility</p:attrName>
                                        </p:attrNameLst>
                                      </p:cBhvr>
                                      <p:to>
                                        <p:strVal val="visible"/>
                                      </p:to>
                                    </p:set>
                                    <p:animEffect transition="in" filter="fade">
                                      <p:cBhvr>
                                        <p:cTn id="7" dur="1000"/>
                                        <p:tgtEl>
                                          <p:spTgt spid="26630"/>
                                        </p:tgtEl>
                                      </p:cBhvr>
                                    </p:animEffect>
                                    <p:anim calcmode="lin" valueType="num">
                                      <p:cBhvr>
                                        <p:cTn id="8" dur="1000" fill="hold"/>
                                        <p:tgtEl>
                                          <p:spTgt spid="26630"/>
                                        </p:tgtEl>
                                        <p:attrNameLst>
                                          <p:attrName>ppt_x</p:attrName>
                                        </p:attrNameLst>
                                      </p:cBhvr>
                                      <p:tavLst>
                                        <p:tav tm="0">
                                          <p:val>
                                            <p:strVal val="#ppt_x"/>
                                          </p:val>
                                        </p:tav>
                                        <p:tav tm="100000">
                                          <p:val>
                                            <p:strVal val="#ppt_x"/>
                                          </p:val>
                                        </p:tav>
                                      </p:tavLst>
                                    </p:anim>
                                    <p:anim calcmode="lin" valueType="num">
                                      <p:cBhvr>
                                        <p:cTn id="9" dur="1000" fill="hold"/>
                                        <p:tgtEl>
                                          <p:spTgt spid="2663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6631"/>
                                        </p:tgtEl>
                                        <p:attrNameLst>
                                          <p:attrName>style.visibility</p:attrName>
                                        </p:attrNameLst>
                                      </p:cBhvr>
                                      <p:to>
                                        <p:strVal val="visible"/>
                                      </p:to>
                                    </p:set>
                                    <p:animEffect transition="in" filter="fade">
                                      <p:cBhvr>
                                        <p:cTn id="24" dur="500"/>
                                        <p:tgtEl>
                                          <p:spTgt spid="26631"/>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barn(inVertical)">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6632"/>
                                        </p:tgtEl>
                                        <p:attrNameLst>
                                          <p:attrName>style.visibility</p:attrName>
                                        </p:attrNameLst>
                                      </p:cBhvr>
                                      <p:to>
                                        <p:strVal val="visible"/>
                                      </p:to>
                                    </p:set>
                                    <p:animEffect transition="in" filter="fade">
                                      <p:cBhvr>
                                        <p:cTn id="34" dur="500"/>
                                        <p:tgtEl>
                                          <p:spTgt spid="266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0" grpId="0"/>
      <p:bldP spid="26631" grpId="0"/>
      <p:bldP spid="26632" grpId="0"/>
      <p:bldP spid="8" grpId="0"/>
      <p:bldP spid="9" grpId="0"/>
      <p:bldP spid="4" grpId="0"/>
    </p:bldLst>
  </p:timing>
</p:sld>
</file>

<file path=ppt/theme/theme1.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2589</TotalTime>
  <Words>1131</Words>
  <Application>Microsoft Office PowerPoint</Application>
  <PresentationFormat>On-screen Show (4:3)</PresentationFormat>
  <Paragraphs>162</Paragraphs>
  <Slides>22</Slides>
  <Notes>1</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22</vt:i4>
      </vt:variant>
    </vt:vector>
  </HeadingPairs>
  <TitlesOfParts>
    <vt:vector size="30" baseType="lpstr">
      <vt:lpstr>Arial</vt:lpstr>
      <vt:lpstr>Calibri</vt:lpstr>
      <vt:lpstr>Calibri Light</vt:lpstr>
      <vt:lpstr>Cambria Math</vt:lpstr>
      <vt:lpstr>Times New Roman</vt:lpstr>
      <vt:lpstr>1_Default Design</vt:lpstr>
      <vt:lpstr>Office Theme</vt:lpstr>
      <vt:lpstr>1_Office Theme</vt:lpstr>
      <vt:lpstr>PowerPoint Presentation</vt:lpstr>
      <vt:lpstr>PowerPoint Presentation</vt:lpstr>
      <vt:lpstr>Bài 5:  ĐO KHỐI LƯỢNG</vt:lpstr>
      <vt:lpstr>Bài 5:  ĐO KHỐI LƯỢNG</vt:lpstr>
      <vt:lpstr>Bài 5:  ĐO KHỐI LƯỢNG</vt:lpstr>
      <vt:lpstr>PowerPoint Presentation</vt:lpstr>
      <vt:lpstr>PowerPoint Presentation</vt:lpstr>
      <vt:lpstr>PowerPoint Presentation</vt:lpstr>
      <vt:lpstr>Em hãy đọc tên loại cân dưới đây và cho biết GHĐ và ĐCNN của cân.</vt:lpstr>
      <vt:lpstr>PowerPoint Presentation</vt:lpstr>
      <vt:lpstr>Bài 5:  ĐO KHỐI LƯỢNG</vt:lpstr>
      <vt:lpstr>Bài 5:  ĐO KHỐI LƯỢNG</vt:lpstr>
      <vt:lpstr>PowerPoint Presentation</vt:lpstr>
      <vt:lpstr>PowerPoint Presentation</vt:lpstr>
      <vt:lpstr>Bài 5:  ĐO KHỐI LƯỢNG</vt:lpstr>
      <vt:lpstr>Bài 5:  ĐO KHỐI LƯỢNG</vt:lpstr>
      <vt:lpstr>PowerPoint Presentation</vt:lpstr>
      <vt:lpstr>PowerPoint Presentation</vt:lpstr>
      <vt:lpstr>PowerPoint Presentation</vt:lpstr>
      <vt:lpstr>PowerPoint Presentation</vt:lpstr>
      <vt:lpstr>PowerPoint Presentation</vt:lpstr>
      <vt:lpstr>Hướng dẫn về nhà:</vt:lpstr>
    </vt:vector>
  </TitlesOfParts>
  <Company>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TQ</dc:creator>
  <cp:lastModifiedBy>Admin</cp:lastModifiedBy>
  <cp:revision>163</cp:revision>
  <dcterms:created xsi:type="dcterms:W3CDTF">2009-08-04T01:52:52Z</dcterms:created>
  <dcterms:modified xsi:type="dcterms:W3CDTF">2021-09-22T02:24:47Z</dcterms:modified>
</cp:coreProperties>
</file>