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13" r:id="rId5"/>
    <p:sldId id="347" r:id="rId6"/>
    <p:sldId id="348" r:id="rId7"/>
    <p:sldId id="345" r:id="rId8"/>
    <p:sldId id="329" r:id="rId9"/>
    <p:sldId id="331" r:id="rId10"/>
    <p:sldId id="354" r:id="rId11"/>
    <p:sldId id="350" r:id="rId12"/>
    <p:sldId id="351" r:id="rId13"/>
    <p:sldId id="362" r:id="rId14"/>
    <p:sldId id="356" r:id="rId15"/>
    <p:sldId id="35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DD"/>
    <a:srgbClr val="00FF00"/>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706" autoAdjust="0"/>
  </p:normalViewPr>
  <p:slideViewPr>
    <p:cSldViewPr>
      <p:cViewPr varScale="1">
        <p:scale>
          <a:sx n="68" d="100"/>
          <a:sy n="68" d="100"/>
        </p:scale>
        <p:origin x="834" y="60"/>
      </p:cViewPr>
      <p:guideLst>
        <p:guide orient="horz" pos="2110"/>
        <p:guide pos="381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0" y="2637"/>
            <a:ext cx="12192000" cy="6858000"/>
          </a:xfrm>
          <a:prstGeom prst="rect">
            <a:avLst/>
          </a:prstGeom>
          <a:ln>
            <a:noFill/>
          </a:ln>
          <a:effectLst>
            <a:softEdge rad="112500"/>
          </a:effectLst>
        </p:spPr>
      </p:pic>
      <p:sp>
        <p:nvSpPr>
          <p:cNvPr id="9" name="Title 1"/>
          <p:cNvSpPr>
            <a:spLocks noGrp="1"/>
          </p:cNvSpPr>
          <p:nvPr>
            <p:ph type="title"/>
          </p:nvPr>
        </p:nvSpPr>
        <p:spPr>
          <a:xfrm>
            <a:off x="-94054" y="3790951"/>
            <a:ext cx="8991600" cy="1143000"/>
          </a:xfrm>
        </p:spPr>
        <p:txBody>
          <a:bodyPr>
            <a:noAutofit/>
          </a:bodyPr>
          <a:lstStyle/>
          <a:p>
            <a:r>
              <a:rPr lang="en-US" sz="5400" b="1" dirty="0">
                <a:ln w="10541" cmpd="sng">
                  <a:solidFill>
                    <a:schemeClr val="accent1">
                      <a:shade val="88000"/>
                      <a:satMod val="110000"/>
                    </a:schemeClr>
                  </a:solidFill>
                  <a:prstDash val="solid"/>
                </a:ln>
                <a:solidFill>
                  <a:srgbClr val="FF0000"/>
                </a:solidFill>
                <a:latin typeface="Cambria" panose="02040503050406030204" pitchFamily="18" charset="0"/>
              </a:rPr>
              <a:t>HỆ THỐNG KINH, VĨ TUYẾN </a:t>
            </a:r>
            <a:br>
              <a:rPr lang="en-US" sz="5400" b="1" dirty="0">
                <a:ln w="10541" cmpd="sng">
                  <a:solidFill>
                    <a:schemeClr val="accent1">
                      <a:shade val="88000"/>
                      <a:satMod val="110000"/>
                    </a:schemeClr>
                  </a:solidFill>
                  <a:prstDash val="solid"/>
                </a:ln>
                <a:solidFill>
                  <a:srgbClr val="FF0000"/>
                </a:solidFill>
                <a:latin typeface="Cambria" panose="02040503050406030204" pitchFamily="18" charset="0"/>
              </a:rPr>
            </a:br>
            <a:r>
              <a:rPr lang="en-US" sz="5400" b="1" dirty="0">
                <a:ln w="10541" cmpd="sng">
                  <a:solidFill>
                    <a:schemeClr val="accent1">
                      <a:shade val="88000"/>
                      <a:satMod val="110000"/>
                    </a:schemeClr>
                  </a:solidFill>
                  <a:prstDash val="solid"/>
                </a:ln>
                <a:solidFill>
                  <a:srgbClr val="FF0000"/>
                </a:solidFill>
                <a:latin typeface="Cambria" panose="02040503050406030204" pitchFamily="18" charset="0"/>
              </a:rPr>
              <a:t>VÀ TỌA ĐỘ ĐỊA LÍ</a:t>
            </a:r>
            <a:endParaRPr lang="en-US" sz="5400" b="1" dirty="0">
              <a:ln w="10541" cmpd="sng">
                <a:solidFill>
                  <a:schemeClr val="accent1">
                    <a:shade val="88000"/>
                    <a:satMod val="110000"/>
                  </a:schemeClr>
                </a:solidFill>
                <a:prstDash val="solid"/>
              </a:ln>
              <a:solidFill>
                <a:srgbClr val="FF0000"/>
              </a:solidFill>
              <a:latin typeface="Cambria" panose="02040503050406030204" pitchFamily="18" charset="0"/>
            </a:endParaRPr>
          </a:p>
        </p:txBody>
      </p:sp>
      <p:sp>
        <p:nvSpPr>
          <p:cNvPr id="11" name="Title 1"/>
          <p:cNvSpPr txBox="1"/>
          <p:nvPr/>
        </p:nvSpPr>
        <p:spPr>
          <a:xfrm>
            <a:off x="2287758" y="2476644"/>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anose="02040503050406030204" pitchFamily="18" charset="0"/>
              </a:rPr>
              <a:t>Bài</a:t>
            </a:r>
            <a:r>
              <a:rPr lang="en-US" sz="3000" b="1" dirty="0">
                <a:effectLst>
                  <a:outerShdw blurRad="38100" dist="38100" dir="2700000" algn="tl">
                    <a:srgbClr val="000000">
                      <a:alpha val="43137"/>
                    </a:srgbClr>
                  </a:outerShdw>
                </a:effectLst>
                <a:latin typeface="Cambria" panose="02040503050406030204" pitchFamily="18" charset="0"/>
              </a:rPr>
              <a:t> 1</a:t>
            </a:r>
            <a:endParaRPr lang="en-US" sz="3000" b="1" dirty="0">
              <a:effectLst>
                <a:outerShdw blurRad="38100" dist="38100" dir="2700000" algn="tl">
                  <a:srgbClr val="000000">
                    <a:alpha val="43137"/>
                  </a:srgbClr>
                </a:outerShdw>
              </a:effectLst>
              <a:latin typeface="Cambria" panose="02040503050406030204" pitchFamily="18" charset="0"/>
            </a:endParaRPr>
          </a:p>
        </p:txBody>
      </p:sp>
      <p:pic>
        <p:nvPicPr>
          <p:cNvPr id="2052" name="Picture 4" descr="IV. VĂN PHÒNG PHẨM"/>
          <p:cNvPicPr>
            <a:picLocks noChangeAspect="1" noChangeArrowheads="1"/>
          </p:cNvPicPr>
          <p:nvPr/>
        </p:nvPicPr>
        <p:blipFill rotWithShape="1">
          <a:blip r:embed="rId2">
            <a:extLst>
              <a:ext uri="{28A0092B-C50C-407E-A947-70E740481C1C}">
                <a14:useLocalDpi xmlns:a14="http://schemas.microsoft.com/office/drawing/2010/main" val="0"/>
              </a:ext>
            </a:extLst>
          </a:blip>
          <a:srcRect l="18540" t="5836" r="19222" b="3673"/>
          <a:stretch>
            <a:fillRect/>
          </a:stretch>
        </p:blipFill>
        <p:spPr bwMode="auto">
          <a:xfrm>
            <a:off x="8610600" y="2164074"/>
            <a:ext cx="3581400" cy="46634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27" y="114299"/>
            <a:ext cx="1905000" cy="1905000"/>
          </a:xfrm>
          <a:prstGeom prst="rect">
            <a:avLst/>
          </a:prstGeom>
        </p:spPr>
      </p:pic>
      <p:sp>
        <p:nvSpPr>
          <p:cNvPr id="19" name="Title 1"/>
          <p:cNvSpPr txBox="1"/>
          <p:nvPr/>
        </p:nvSpPr>
        <p:spPr>
          <a:xfrm>
            <a:off x="2104927" y="805956"/>
            <a:ext cx="10087073"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600" b="1" dirty="0">
                <a:solidFill>
                  <a:srgbClr val="002060"/>
                </a:solidFill>
                <a:effectLst>
                  <a:outerShdw blurRad="38100" dist="38100" dir="2700000" algn="tl">
                    <a:srgbClr val="000000">
                      <a:alpha val="43137"/>
                    </a:srgbClr>
                  </a:outerShdw>
                </a:effectLst>
                <a:latin typeface="Cambria" panose="02040503050406030204" pitchFamily="18" charset="0"/>
              </a:rPr>
              <a:t>CHƯƠNG 1. BẢN ĐỒ - PHƯƠNG TIỆN THỂ HIỆN</a:t>
            </a:r>
            <a:endParaRPr lang="vi-VN" sz="3600" b="1" dirty="0">
              <a:solidFill>
                <a:srgbClr val="002060"/>
              </a:solidFill>
              <a:effectLst>
                <a:outerShdw blurRad="38100" dist="38100" dir="2700000" algn="tl">
                  <a:srgbClr val="000000">
                    <a:alpha val="43137"/>
                  </a:srgbClr>
                </a:outerShdw>
              </a:effectLst>
              <a:latin typeface="Cambria" panose="02040503050406030204" pitchFamily="18" charset="0"/>
            </a:endParaRPr>
          </a:p>
          <a:p>
            <a:r>
              <a:rPr lang="vi-VN" sz="3600" b="1" dirty="0">
                <a:solidFill>
                  <a:srgbClr val="002060"/>
                </a:solidFill>
                <a:effectLst>
                  <a:outerShdw blurRad="38100" dist="38100" dir="2700000" algn="tl">
                    <a:srgbClr val="000000">
                      <a:alpha val="43137"/>
                    </a:srgbClr>
                  </a:outerShdw>
                </a:effectLst>
                <a:latin typeface="Cambria" panose="02040503050406030204" pitchFamily="18" charset="0"/>
              </a:rPr>
              <a:t> BỀ MẶT TRÁI ĐẤT</a:t>
            </a:r>
            <a:endParaRPr lang="en-US" sz="3600" b="1" dirty="0">
              <a:solidFill>
                <a:srgbClr val="002060"/>
              </a:solidFill>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barn(inVertical)">
                                      <p:cBhvr>
                                        <p:cTn id="2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1"/>
          <a:stretch>
            <a:fillRect/>
          </a:stretch>
        </p:blipFill>
        <p:spPr>
          <a:xfrm>
            <a:off x="0" y="0"/>
            <a:ext cx="12192000" cy="6858000"/>
          </a:xfrm>
          <a:prstGeom prst="rect">
            <a:avLst/>
          </a:prstGeom>
        </p:spPr>
      </p:pic>
      <p:sp>
        <p:nvSpPr>
          <p:cNvPr id="6" name="Rectangle 5"/>
          <p:cNvSpPr/>
          <p:nvPr/>
        </p:nvSpPr>
        <p:spPr>
          <a:xfrm>
            <a:off x="4800600" y="4653549"/>
            <a:ext cx="3352800" cy="1785104"/>
          </a:xfrm>
          <a:prstGeom prst="rect">
            <a:avLst/>
          </a:prstGeom>
        </p:spPr>
        <p:txBody>
          <a:bodyPr wrap="square">
            <a:spAutoFit/>
          </a:bodyPr>
          <a:lstStyle/>
          <a:p>
            <a:pPr algn="ctr"/>
            <a:r>
              <a:rPr lang="en-US" sz="2300" b="1" i="1" dirty="0" err="1">
                <a:solidFill>
                  <a:srgbClr val="FF0000"/>
                </a:solidFill>
                <a:latin typeface="Cambria" panose="02040503050406030204" pitchFamily="18" charset="0"/>
                <a:ea typeface="Cambria" panose="02040503050406030204" pitchFamily="18" charset="0"/>
              </a:rPr>
              <a:t>Quan</a:t>
            </a:r>
            <a:r>
              <a:rPr lang="en-US" sz="2300" b="1" i="1" dirty="0">
                <a:solidFill>
                  <a:srgbClr val="FF0000"/>
                </a:solidFill>
                <a:latin typeface="Cambria" panose="02040503050406030204" pitchFamily="18" charset="0"/>
                <a:ea typeface="Cambria" panose="02040503050406030204" pitchFamily="18" charset="0"/>
              </a:rPr>
              <a:t> </a:t>
            </a:r>
            <a:r>
              <a:rPr lang="en-US" sz="2300" b="1" i="1" dirty="0" err="1">
                <a:solidFill>
                  <a:srgbClr val="FF0000"/>
                </a:solidFill>
                <a:latin typeface="Cambria" panose="02040503050406030204" pitchFamily="18" charset="0"/>
                <a:ea typeface="Cambria" panose="02040503050406030204" pitchFamily="18" charset="0"/>
              </a:rPr>
              <a:t>sát</a:t>
            </a:r>
            <a:r>
              <a:rPr lang="en-US" sz="2300" b="1" i="1" dirty="0">
                <a:solidFill>
                  <a:srgbClr val="FF0000"/>
                </a:solidFill>
                <a:latin typeface="Cambria" panose="02040503050406030204" pitchFamily="18" charset="0"/>
                <a:ea typeface="Cambria" panose="02040503050406030204" pitchFamily="18" charset="0"/>
              </a:rPr>
              <a:t> </a:t>
            </a:r>
            <a:r>
              <a:rPr lang="en-US" sz="2300" b="1" i="1" dirty="0" err="1">
                <a:solidFill>
                  <a:srgbClr val="FF0000"/>
                </a:solidFill>
                <a:latin typeface="Cambria" panose="02040503050406030204" pitchFamily="18" charset="0"/>
                <a:ea typeface="Cambria" panose="02040503050406030204" pitchFamily="18" charset="0"/>
              </a:rPr>
              <a:t>hình</a:t>
            </a:r>
            <a:r>
              <a:rPr lang="en-US" sz="2300" b="1" i="1" dirty="0">
                <a:solidFill>
                  <a:srgbClr val="FF0000"/>
                </a:solidFill>
                <a:latin typeface="Cambria" panose="02040503050406030204" pitchFamily="18" charset="0"/>
                <a:ea typeface="Cambria" panose="02040503050406030204" pitchFamily="18" charset="0"/>
              </a:rPr>
              <a:t> 1.3,  </a:t>
            </a:r>
            <a:r>
              <a:rPr lang="en-US" sz="2300" b="1" i="1" dirty="0" err="1">
                <a:solidFill>
                  <a:srgbClr val="FF0000"/>
                </a:solidFill>
                <a:latin typeface="Cambria" panose="02040503050406030204" pitchFamily="18" charset="0"/>
                <a:ea typeface="Cambria" panose="02040503050406030204" pitchFamily="18" charset="0"/>
              </a:rPr>
              <a:t>hãy</a:t>
            </a:r>
            <a:r>
              <a:rPr lang="en-US" sz="2300" b="1" i="1" dirty="0">
                <a:solidFill>
                  <a:srgbClr val="FF0000"/>
                </a:solidFill>
                <a:latin typeface="Cambria" panose="02040503050406030204" pitchFamily="18" charset="0"/>
                <a:ea typeface="Cambria" panose="02040503050406030204" pitchFamily="18" charset="0"/>
              </a:rPr>
              <a:t> </a:t>
            </a:r>
            <a:r>
              <a:rPr lang="vi-VN" sz="2300" b="1" i="1" dirty="0">
                <a:solidFill>
                  <a:srgbClr val="FF0000"/>
                </a:solidFill>
                <a:latin typeface="Cambria" panose="02040503050406030204" pitchFamily="18" charset="0"/>
                <a:ea typeface="Cambria" panose="02040503050406030204" pitchFamily="18" charset="0"/>
              </a:rPr>
              <a:t>mô tả đặc điểm lưới kinh, vĩ tuyến của hình </a:t>
            </a:r>
            <a:endParaRPr lang="en-US" sz="2300" b="1" i="1" dirty="0">
              <a:solidFill>
                <a:srgbClr val="FF0000"/>
              </a:solidFill>
              <a:latin typeface="Cambria" panose="02040503050406030204" pitchFamily="18" charset="0"/>
              <a:ea typeface="Cambria" panose="02040503050406030204" pitchFamily="18" charset="0"/>
            </a:endParaRPr>
          </a:p>
          <a:p>
            <a:pPr algn="ctr"/>
            <a:r>
              <a:rPr lang="en-US" sz="2300" b="1" i="1" dirty="0">
                <a:solidFill>
                  <a:srgbClr val="FF0000"/>
                </a:solidFill>
                <a:latin typeface="Cambria" panose="02040503050406030204" pitchFamily="18" charset="0"/>
                <a:ea typeface="Cambria" panose="02040503050406030204" pitchFamily="18" charset="0"/>
              </a:rPr>
              <a:t>1.3b. 1.3c. </a:t>
            </a:r>
            <a:endParaRPr lang="vi-VN" sz="2300" b="1" i="1" dirty="0">
              <a:solidFill>
                <a:srgbClr val="FF0000"/>
              </a:solidFill>
              <a:latin typeface="Cambria" panose="02040503050406030204" pitchFamily="18" charset="0"/>
              <a:ea typeface="Cambria" panose="02040503050406030204" pitchFamily="18" charset="0"/>
            </a:endParaRPr>
          </a:p>
          <a:p>
            <a:pPr algn="ctr"/>
            <a:r>
              <a:rPr lang="en-US" i="1" dirty="0">
                <a:solidFill>
                  <a:srgbClr val="FF0000"/>
                </a:solidFill>
                <a:latin typeface="Cambria" panose="02040503050406030204" pitchFamily="18" charset="0"/>
                <a:ea typeface="Cambria" panose="02040503050406030204" pitchFamily="18" charset="0"/>
              </a:rPr>
              <a:t> </a:t>
            </a:r>
            <a:endParaRPr lang="en-US" dirty="0">
              <a:solidFill>
                <a:srgbClr val="FF0000"/>
              </a:solidFill>
              <a:latin typeface="Cambria" panose="02040503050406030204" pitchFamily="18" charset="0"/>
              <a:ea typeface="Cambria" panose="02040503050406030204" pitchFamily="18" charset="0"/>
            </a:endParaRPr>
          </a:p>
        </p:txBody>
      </p:sp>
      <p:sp>
        <p:nvSpPr>
          <p:cNvPr id="8" name="Speech Bubble: Rectangle with Corners Rounded 7"/>
          <p:cNvSpPr/>
          <p:nvPr/>
        </p:nvSpPr>
        <p:spPr>
          <a:xfrm>
            <a:off x="7710236" y="-34924"/>
            <a:ext cx="4329363" cy="5292723"/>
          </a:xfrm>
          <a:prstGeom prst="wedgeRoundRectCallout">
            <a:avLst>
              <a:gd name="adj1" fmla="val -101150"/>
              <a:gd name="adj2" fmla="val 1419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200" dirty="0">
                <a:latin typeface="Times New Roman" panose="02020603050405020304" pitchFamily="18" charset="0"/>
                <a:ea typeface="Cambria" panose="02040503050406030204" pitchFamily="18" charset="0"/>
                <a:cs typeface="Times New Roman" panose="02020603050405020304" pitchFamily="18" charset="0"/>
              </a:rPr>
              <a:t>1.3b: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Kinh</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tuyến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là</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đoạn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thẳng</a:t>
            </a:r>
            <a:r>
              <a:rPr lang="en-US" sz="3200" dirty="0">
                <a:latin typeface="Calibri" panose="020F0502020204030204"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đồng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quy</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ở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cực</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vĩ</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tuyến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là</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cung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tròn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đồng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tâm</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ở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cực</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Speech Bubble: Rectangle with Corners Rounded 8"/>
          <p:cNvSpPr/>
          <p:nvPr/>
        </p:nvSpPr>
        <p:spPr>
          <a:xfrm>
            <a:off x="911392" y="-34924"/>
            <a:ext cx="4329363" cy="5292723"/>
          </a:xfrm>
          <a:prstGeom prst="wedgeRoundRectCallout">
            <a:avLst>
              <a:gd name="adj1" fmla="val 107095"/>
              <a:gd name="adj2" fmla="val 3813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200" dirty="0">
                <a:latin typeface="Times New Roman" panose="02020603050405020304" pitchFamily="18" charset="0"/>
                <a:ea typeface="Cambria" panose="02040503050406030204" pitchFamily="18" charset="0"/>
                <a:cs typeface="Times New Roman" panose="02020603050405020304" pitchFamily="18" charset="0"/>
              </a:rPr>
              <a:t>1.3c:</a:t>
            </a:r>
            <a:r>
              <a:rPr lang="en-US" sz="3200" dirty="0">
                <a:solidFill>
                  <a:srgbClr val="FF33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3200" dirty="0">
                <a:latin typeface="Times New Roman" panose="02020603050405020304" pitchFamily="18" charset="0"/>
                <a:ea typeface="Cambria" panose="02040503050406030204" pitchFamily="18" charset="0"/>
                <a:cs typeface="Times New Roman" panose="02020603050405020304" pitchFamily="18" charset="0"/>
              </a:rPr>
              <a:t>Kinh tuyến là những đường cong cách đều nhau. Vĩ tuyến cũng là những đường cong cách đều nhau. Kinh tuyến gốc và vĩ tuyến gốc là đường thẳng vuông góc với nhau.</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8"/>
                                        </p:tgtEl>
                                        <p:attrNameLst>
                                          <p:attrName>ppt_x</p:attrName>
                                        </p:attrNameLst>
                                      </p:cBhvr>
                                      <p:tavLst>
                                        <p:tav tm="0">
                                          <p:val>
                                            <p:strVal val="ppt_x"/>
                                          </p:val>
                                        </p:tav>
                                        <p:tav tm="100000">
                                          <p:val>
                                            <p:strVal val="ppt_x"/>
                                          </p:val>
                                        </p:tav>
                                      </p:tavLst>
                                    </p:anim>
                                    <p:anim calcmode="lin" valueType="num">
                                      <p:cBhvr additive="base">
                                        <p:cTn id="24" dur="500"/>
                                        <p:tgtEl>
                                          <p:spTgt spid="8"/>
                                        </p:tgtEl>
                                        <p:attrNameLst>
                                          <p:attrName>ppt_y</p:attrName>
                                        </p:attrNameLst>
                                      </p:cBhvr>
                                      <p:tavLst>
                                        <p:tav tm="0">
                                          <p:val>
                                            <p:strVal val="ppt_y"/>
                                          </p:val>
                                        </p:tav>
                                        <p:tav tm="100000">
                                          <p:val>
                                            <p:strVal val="1+ppt_h/2"/>
                                          </p:val>
                                        </p:tav>
                                      </p:tavLst>
                                    </p:anim>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304800" y="533400"/>
            <a:ext cx="4183380" cy="3200400"/>
          </a:xfrm>
          <a:prstGeom prst="cloudCallout">
            <a:avLst>
              <a:gd name="adj1" fmla="val 12256"/>
              <a:gd name="adj2" fmla="val 10805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Xác định cực Bắc, cực Nam, cực Tây, cực Đông của nước ta?</a:t>
            </a:r>
            <a:endParaRPr lang="en-US" sz="3200">
              <a:latin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idx="1"/>
          </p:nvPr>
        </p:nvPicPr>
        <p:blipFill>
          <a:blip r:embed="rId1"/>
          <a:stretch>
            <a:fillRect/>
          </a:stretch>
        </p:blipFill>
        <p:spPr>
          <a:xfrm>
            <a:off x="5058410" y="-59055"/>
            <a:ext cx="7033895" cy="69761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0" y="0"/>
            <a:ext cx="12192000" cy="68259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7200" algn="just">
              <a:spcBef>
                <a:spcPts val="600"/>
              </a:spcBef>
            </a:pPr>
            <a:endParaRPr lang="en-US" sz="3200" dirty="0">
              <a:effectLst/>
              <a:latin typeface="Calibri" panose="020F0502020204030204" charset="0"/>
              <a:ea typeface="SimSun" panose="02010600030101010101" pitchFamily="2" charset="-122"/>
              <a:cs typeface="Times New Roman" panose="02020603050405020304" pitchFamily="18" charset="0"/>
            </a:endParaRPr>
          </a:p>
        </p:txBody>
      </p:sp>
      <p:sp>
        <p:nvSpPr>
          <p:cNvPr id="8" name="Rectangle 3"/>
          <p:cNvSpPr>
            <a:spLocks noChangeArrowheads="1"/>
          </p:cNvSpPr>
          <p:nvPr/>
        </p:nvSpPr>
        <p:spPr bwMode="auto">
          <a:xfrm>
            <a:off x="0" y="106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457200" algn="just" defTabSz="914400" rtl="0" eaLnBrk="0" fontAlgn="base" latinLnBrk="0" hangingPunct="0">
              <a:lnSpc>
                <a:spcPct val="100000"/>
              </a:lnSpc>
              <a:spcBef>
                <a:spcPct val="0"/>
              </a:spcBef>
              <a:spcAft>
                <a:spcPct val="0"/>
              </a:spcAft>
              <a:buClrTx/>
              <a:buSzTx/>
              <a:buFontTx/>
              <a:buNone/>
            </a:pPr>
            <a:r>
              <a:rPr kumimoji="0" lang="en-US" altLang="en-US" sz="13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p:cNvSpPr txBox="1"/>
          <p:nvPr/>
        </p:nvSpPr>
        <p:spPr>
          <a:xfrm>
            <a:off x="0" y="1295402"/>
            <a:ext cx="12115800" cy="3200876"/>
          </a:xfrm>
          <a:prstGeom prst="rect">
            <a:avLst/>
          </a:prstGeom>
          <a:noFill/>
        </p:spPr>
        <p:txBody>
          <a:bodyPr wrap="square">
            <a:spAutoFit/>
          </a:bodyPr>
          <a:lstStyle/>
          <a:p>
            <a:pPr indent="457200" algn="just">
              <a:spcBef>
                <a:spcPts val="600"/>
              </a:spcBef>
            </a:pPr>
            <a:r>
              <a:rPr lang="en-US" sz="3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III. LƯỚI KINH, VĨ TUYẾN CỦA BẢN ĐỒ THẾ GIỚI</a:t>
            </a:r>
            <a:endParaRPr lang="en-US" sz="3200" dirty="0">
              <a:solidFill>
                <a:srgbClr val="FF0000"/>
              </a:solidFill>
              <a:effectLst/>
              <a:latin typeface="Calibri" panose="020F0502020204030204" charset="0"/>
              <a:ea typeface="SimSun" panose="02010600030101010101" pitchFamily="2" charset="-122"/>
              <a:cs typeface="Times New Roman" panose="02020603050405020304" pitchFamily="18" charset="0"/>
            </a:endParaRPr>
          </a:p>
          <a:p>
            <a:pPr indent="457200" algn="just">
              <a:spcBef>
                <a:spcPts val="600"/>
              </a:spcBef>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Bản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đồ</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thế</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theo</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lưới</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chiếu</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nón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Kinh</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tuyến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là</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đoạn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thẳng</a:t>
            </a:r>
            <a:r>
              <a:rPr lang="en-US" sz="3200" dirty="0">
                <a:latin typeface="Calibri" panose="020F0502020204030204"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đồng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quy</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ở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cực</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vĩ</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tuyến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là</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cung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tròn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đồng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tâm</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ở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cực</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200" dirty="0">
              <a:effectLst/>
              <a:latin typeface="Calibri" panose="020F0502020204030204" charset="0"/>
              <a:ea typeface="SimSun" panose="02010600030101010101" pitchFamily="2" charset="-122"/>
              <a:cs typeface="Times New Roman" panose="02020603050405020304" pitchFamily="18" charset="0"/>
            </a:endParaRPr>
          </a:p>
          <a:p>
            <a:pPr indent="457200" algn="just">
              <a:spcBef>
                <a:spcPts val="600"/>
              </a:spcBef>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Bản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đồ</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thế</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theo</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lưới</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chiếu</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trụ</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đứng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đồng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góc</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Hệ</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thống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kinh</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vĩ</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tuyến</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đều</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là</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đường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thẳng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song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song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vuông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góc</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với</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nhau</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Calibri" panose="020F0502020204030204" charset="0"/>
              <a:ea typeface="SimSun"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p:cNvSpPr/>
          <p:nvPr/>
        </p:nvSpPr>
        <p:spPr>
          <a:xfrm>
            <a:off x="1491916" y="-228600"/>
            <a:ext cx="9601200" cy="12954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Dặn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dò</a:t>
            </a:r>
            <a:endParaRPr lang="en-US" sz="3600" b="1" dirty="0">
              <a:latin typeface="Times New Roman" panose="02020603050405020304" pitchFamily="18" charset="0"/>
              <a:cs typeface="Times New Roman" panose="02020603050405020304" pitchFamily="18" charset="0"/>
            </a:endParaRPr>
          </a:p>
        </p:txBody>
      </p:sp>
      <p:sp>
        <p:nvSpPr>
          <p:cNvPr id="5" name="Arrow: Right 4"/>
          <p:cNvSpPr/>
          <p:nvPr/>
        </p:nvSpPr>
        <p:spPr>
          <a:xfrm>
            <a:off x="304800" y="1423737"/>
            <a:ext cx="10058400" cy="178067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endParaRPr lang="en-US" sz="3600" dirty="0">
              <a:latin typeface="Times New Roman" panose="02020603050405020304" pitchFamily="18" charset="0"/>
              <a:cs typeface="Times New Roman" panose="02020603050405020304" pitchFamily="18" charset="0"/>
            </a:endParaRPr>
          </a:p>
        </p:txBody>
      </p:sp>
      <p:sp>
        <p:nvSpPr>
          <p:cNvPr id="6" name="Arrow: Right 5"/>
          <p:cNvSpPr/>
          <p:nvPr/>
        </p:nvSpPr>
        <p:spPr>
          <a:xfrm>
            <a:off x="284747" y="3429000"/>
            <a:ext cx="10058400" cy="16242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endParaRPr lang="en-US" sz="3600" dirty="0">
              <a:latin typeface="Times New Roman" panose="02020603050405020304" pitchFamily="18" charset="0"/>
              <a:cs typeface="Times New Roman" panose="02020603050405020304" pitchFamily="18" charset="0"/>
            </a:endParaRPr>
          </a:p>
        </p:txBody>
      </p:sp>
      <p:sp>
        <p:nvSpPr>
          <p:cNvPr id="7" name="Arrow: Right 6"/>
          <p:cNvSpPr/>
          <p:nvPr/>
        </p:nvSpPr>
        <p:spPr>
          <a:xfrm>
            <a:off x="304800" y="5233737"/>
            <a:ext cx="10058400" cy="16242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mới</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60228" y="5024649"/>
            <a:ext cx="856204" cy="938425"/>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309558" y="3411330"/>
            <a:ext cx="856203" cy="938425"/>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334730" y="1886831"/>
            <a:ext cx="762002"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229100" y="239562"/>
            <a:ext cx="3733800" cy="84909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NỘI DUNG CHÍNH</a:t>
            </a:r>
            <a:endParaRPr lang="en-US" sz="3200" b="1" dirty="0">
              <a:latin typeface="Times New Roman" panose="02020603050405020304" pitchFamily="18" charset="0"/>
              <a:cs typeface="Times New Roman" panose="02020603050405020304" pitchFamily="18" charset="0"/>
            </a:endParaRPr>
          </a:p>
        </p:txBody>
      </p:sp>
      <p:sp>
        <p:nvSpPr>
          <p:cNvPr id="26" name="Title 1"/>
          <p:cNvSpPr txBox="1"/>
          <p:nvPr/>
        </p:nvSpPr>
        <p:spPr>
          <a:xfrm>
            <a:off x="2819400" y="2098584"/>
            <a:ext cx="7377948" cy="7898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dirty="0">
                <a:effectLst>
                  <a:outerShdw blurRad="38100" dist="38100" dir="2700000" algn="tl">
                    <a:srgbClr val="000000">
                      <a:alpha val="43137"/>
                    </a:srgbClr>
                  </a:outerShdw>
                </a:effectLst>
                <a:latin typeface="Cambria" panose="02040503050406030204" pitchFamily="18" charset="0"/>
              </a:rPr>
              <a:t>HỆ THỐNG KINH, VĨ TUYẾN</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27" name="Title 1"/>
          <p:cNvSpPr txBox="1"/>
          <p:nvPr/>
        </p:nvSpPr>
        <p:spPr>
          <a:xfrm>
            <a:off x="2792701" y="3531280"/>
            <a:ext cx="7404647" cy="8920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dirty="0">
                <a:effectLst>
                  <a:outerShdw blurRad="38100" dist="38100" dir="2700000" algn="tl">
                    <a:srgbClr val="000000">
                      <a:alpha val="43137"/>
                    </a:srgbClr>
                  </a:outerShdw>
                </a:effectLst>
                <a:latin typeface="Cambria" panose="02040503050406030204" pitchFamily="18" charset="0"/>
              </a:rPr>
              <a:t>TỌA ĐỘ ĐỊA LÍ</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21" name="Title 1"/>
          <p:cNvSpPr txBox="1"/>
          <p:nvPr/>
        </p:nvSpPr>
        <p:spPr>
          <a:xfrm>
            <a:off x="2851600" y="5308629"/>
            <a:ext cx="8650733" cy="6878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dirty="0">
                <a:effectLst>
                  <a:outerShdw blurRad="38100" dist="38100" dir="2700000" algn="tl">
                    <a:srgbClr val="000000">
                      <a:alpha val="43137"/>
                    </a:srgbClr>
                  </a:outerShdw>
                </a:effectLst>
                <a:latin typeface="Cambria" panose="02040503050406030204" pitchFamily="18" charset="0"/>
              </a:rPr>
              <a:t>LƯỚI KINH, VĨ TUYẾN CỦA BẢN ĐỒ THẾ GIỚI </a:t>
            </a:r>
            <a:endParaRPr lang="en-US" sz="3200" b="1" dirty="0">
              <a:effectLst>
                <a:outerShdw blurRad="38100" dist="38100" dir="2700000" algn="tl">
                  <a:srgbClr val="000000">
                    <a:alpha val="43137"/>
                  </a:srgbClr>
                </a:outerShdw>
              </a:effectLst>
              <a:latin typeface="Cambria" panose="02040503050406030204" pitchFamily="18" charset="0"/>
            </a:endParaRPr>
          </a:p>
          <a:p>
            <a:pPr algn="just"/>
            <a:r>
              <a:rPr lang="en-US" sz="3200" b="1" dirty="0">
                <a:effectLst>
                  <a:outerShdw blurRad="38100" dist="38100" dir="2700000" algn="tl">
                    <a:srgbClr val="000000">
                      <a:alpha val="43137"/>
                    </a:srgbClr>
                  </a:outerShdw>
                </a:effectLst>
                <a:latin typeface="Cambria" panose="02040503050406030204" pitchFamily="18" charset="0"/>
              </a:rPr>
              <a:t>(Tự học)</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37" name="Rounded Rectangle 36"/>
          <p:cNvSpPr/>
          <p:nvPr/>
        </p:nvSpPr>
        <p:spPr>
          <a:xfrm>
            <a:off x="304800" y="1219200"/>
            <a:ext cx="11506200" cy="5401583"/>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1551762" y="2007405"/>
            <a:ext cx="771278" cy="1001998"/>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1557276" y="3542192"/>
            <a:ext cx="760245" cy="1001997"/>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p:nvPr/>
        </p:nvSpPr>
        <p:spPr>
          <a:xfrm>
            <a:off x="1505564" y="2154670"/>
            <a:ext cx="762002" cy="6776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anose="02040503050406030204" pitchFamily="18" charset="0"/>
              </a:rPr>
              <a:t>I</a:t>
            </a:r>
            <a:endParaRPr lang="en-US" sz="40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
        <p:nvSpPr>
          <p:cNvPr id="45" name="Title 1"/>
          <p:cNvSpPr txBox="1"/>
          <p:nvPr/>
        </p:nvSpPr>
        <p:spPr>
          <a:xfrm>
            <a:off x="1642897" y="3663068"/>
            <a:ext cx="609576" cy="760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anose="02040503050406030204" pitchFamily="18" charset="0"/>
              </a:rPr>
              <a:t>II</a:t>
            </a:r>
            <a:endParaRPr lang="en-US" sz="40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
        <p:nvSpPr>
          <p:cNvPr id="46" name="Round Same Side Corner Rectangle 45"/>
          <p:cNvSpPr/>
          <p:nvPr/>
        </p:nvSpPr>
        <p:spPr>
          <a:xfrm rot="5400000">
            <a:off x="1575324" y="5166906"/>
            <a:ext cx="760247" cy="965896"/>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p:nvPr/>
        </p:nvSpPr>
        <p:spPr>
          <a:xfrm>
            <a:off x="1416641" y="5249814"/>
            <a:ext cx="1125065" cy="6837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anose="02040503050406030204" pitchFamily="18" charset="0"/>
              </a:rPr>
              <a:t>III</a:t>
            </a:r>
            <a:endParaRPr lang="en-US" sz="40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
        <p:nvSpPr>
          <p:cNvPr id="49" name="Title 1"/>
          <p:cNvSpPr txBox="1"/>
          <p:nvPr/>
        </p:nvSpPr>
        <p:spPr>
          <a:xfrm>
            <a:off x="2140247" y="5806722"/>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
                                        <p:tgtEl>
                                          <p:spTgt spid="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250"/>
                                        <p:tgtEl>
                                          <p:spTgt spid="4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25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100"/>
                                        <p:tgtEl>
                                          <p:spTgt spid="3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250"/>
                                        <p:tgtEl>
                                          <p:spTgt spid="4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25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1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250"/>
                                        <p:tgtEl>
                                          <p:spTgt spid="4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250"/>
                                        <p:tgtEl>
                                          <p:spTgt spid="47"/>
                                        </p:tgtEl>
                                      </p:cBhvr>
                                    </p:animEffect>
                                  </p:childTnLst>
                                </p:cTn>
                              </p:par>
                              <p:par>
                                <p:cTn id="54" presetID="22" presetClass="entr" presetSubtype="8" fill="hold" grpId="0" nodeType="withEffect" nodePh="1">
                                  <p:stCondLst>
                                    <p:cond delay="0"/>
                                  </p:stCondLst>
                                  <p:endCondLst>
                                    <p:cond evt="begin" delay="0">
                                      <p:tn val="54"/>
                                    </p:cond>
                                  </p:endCondLst>
                                  <p:childTnLst>
                                    <p:set>
                                      <p:cBhvr>
                                        <p:cTn id="55" dur="1" fill="hold">
                                          <p:stCondLst>
                                            <p:cond delay="0"/>
                                          </p:stCondLst>
                                        </p:cTn>
                                        <p:tgtEl>
                                          <p:spTgt spid="49"/>
                                        </p:tgtEl>
                                        <p:attrNameLst>
                                          <p:attrName>style.visibility</p:attrName>
                                        </p:attrNameLst>
                                      </p:cBhvr>
                                      <p:to>
                                        <p:strVal val="visible"/>
                                      </p:to>
                                    </p:set>
                                    <p:animEffect transition="in" filter="wipe(left)">
                                      <p:cBhvr>
                                        <p:cTn id="56"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6" grpId="0"/>
      <p:bldP spid="27" grpId="0"/>
      <p:bldP spid="21" grpId="0"/>
      <p:bldP spid="37" grpId="0" animBg="1"/>
      <p:bldP spid="42" grpId="0" animBg="1"/>
      <p:bldP spid="43" grpId="0" animBg="1"/>
      <p:bldP spid="44" grpId="0"/>
      <p:bldP spid="45" grpId="0"/>
      <p:bldP spid="46" grpId="0" animBg="1"/>
      <p:bldP spid="47"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1"/>
          <a:stretch>
            <a:fillRect/>
          </a:stretch>
        </p:blipFill>
        <p:spPr>
          <a:xfrm>
            <a:off x="0" y="-36992"/>
            <a:ext cx="12192000" cy="689499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1"/>
          <a:stretch>
            <a:fillRect/>
          </a:stretch>
        </p:blipFill>
        <p:spPr>
          <a:xfrm>
            <a:off x="10551" y="-14068"/>
            <a:ext cx="12181449" cy="68720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8388" y="30591"/>
            <a:ext cx="12153612" cy="655209"/>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33" name="Rounded Rectangle 32"/>
          <p:cNvSpPr/>
          <p:nvPr/>
        </p:nvSpPr>
        <p:spPr>
          <a:xfrm>
            <a:off x="122828" y="6328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II</a:t>
            </a:r>
            <a:endParaRPr lang="en-US" sz="3000" b="1" dirty="0">
              <a:effectLst>
                <a:outerShdw blurRad="38100" dist="38100" dir="2700000" algn="tl">
                  <a:srgbClr val="000000">
                    <a:alpha val="43137"/>
                  </a:srgbClr>
                </a:outerShdw>
              </a:effectLst>
              <a:latin typeface="Cambria" panose="02040503050406030204"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667277" y="336921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58347" y="4846297"/>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272283" y="780732"/>
            <a:ext cx="3875966" cy="2285999"/>
          </a:xfrm>
          <a:prstGeom prst="cloudCallout">
            <a:avLst>
              <a:gd name="adj1" fmla="val -21175"/>
              <a:gd name="adj2" fmla="val 1178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752269" y="1325267"/>
            <a:ext cx="2915994" cy="1200329"/>
          </a:xfrm>
          <a:prstGeom prst="rect">
            <a:avLst/>
          </a:prstGeom>
        </p:spPr>
        <p:txBody>
          <a:bodyPr wrap="square">
            <a:spAutoFit/>
          </a:bodyPr>
          <a:lstStyle/>
          <a:p>
            <a:pPr algn="ct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Tọa</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địa</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lí</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gì</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Kinh</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gì</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vĩ</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a:t>
            </a:r>
            <a:r>
              <a:rPr lang="en-US" sz="24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Title 1"/>
          <p:cNvSpPr txBox="1"/>
          <p:nvPr/>
        </p:nvSpPr>
        <p:spPr>
          <a:xfrm>
            <a:off x="732733" y="0"/>
            <a:ext cx="2955066"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dirty="0" err="1">
                <a:solidFill>
                  <a:srgbClr val="0D30DD"/>
                </a:solidFill>
                <a:latin typeface="Times New Roman" panose="02020603050405020304" pitchFamily="18" charset="0"/>
                <a:cs typeface="Times New Roman" panose="02020603050405020304" pitchFamily="18" charset="0"/>
              </a:rPr>
              <a:t>Tọa</a:t>
            </a:r>
            <a:r>
              <a:rPr lang="en-US" sz="3200" b="1" dirty="0">
                <a:solidFill>
                  <a:srgbClr val="0D30DD"/>
                </a:solidFill>
                <a:latin typeface="Times New Roman" panose="02020603050405020304" pitchFamily="18" charset="0"/>
                <a:cs typeface="Times New Roman" panose="02020603050405020304" pitchFamily="18" charset="0"/>
              </a:rPr>
              <a:t> </a:t>
            </a:r>
            <a:r>
              <a:rPr lang="en-US" sz="3200" b="1" dirty="0" err="1">
                <a:solidFill>
                  <a:srgbClr val="0D30DD"/>
                </a:solidFill>
                <a:latin typeface="Times New Roman" panose="02020603050405020304" pitchFamily="18" charset="0"/>
                <a:cs typeface="Times New Roman" panose="02020603050405020304" pitchFamily="18" charset="0"/>
              </a:rPr>
              <a:t>độ</a:t>
            </a:r>
            <a:r>
              <a:rPr lang="en-US" sz="3200" b="1" dirty="0">
                <a:solidFill>
                  <a:srgbClr val="0D30DD"/>
                </a:solidFill>
                <a:latin typeface="Times New Roman" panose="02020603050405020304" pitchFamily="18" charset="0"/>
                <a:cs typeface="Times New Roman" panose="02020603050405020304" pitchFamily="18" charset="0"/>
              </a:rPr>
              <a:t> </a:t>
            </a:r>
            <a:r>
              <a:rPr lang="en-US" sz="3200" b="1" dirty="0" err="1">
                <a:solidFill>
                  <a:srgbClr val="0D30DD"/>
                </a:solidFill>
                <a:latin typeface="Times New Roman" panose="02020603050405020304" pitchFamily="18" charset="0"/>
                <a:cs typeface="Times New Roman" panose="02020603050405020304" pitchFamily="18" charset="0"/>
              </a:rPr>
              <a:t>địa</a:t>
            </a:r>
            <a:r>
              <a:rPr lang="en-US" sz="3200" b="1" dirty="0">
                <a:solidFill>
                  <a:srgbClr val="0D30DD"/>
                </a:solidFill>
                <a:latin typeface="Times New Roman" panose="02020603050405020304" pitchFamily="18" charset="0"/>
                <a:cs typeface="Times New Roman" panose="02020603050405020304" pitchFamily="18" charset="0"/>
              </a:rPr>
              <a:t> </a:t>
            </a:r>
            <a:r>
              <a:rPr lang="en-US" sz="3200" b="1" dirty="0" err="1">
                <a:solidFill>
                  <a:srgbClr val="0D30DD"/>
                </a:solidFill>
                <a:latin typeface="Times New Roman" panose="02020603050405020304" pitchFamily="18" charset="0"/>
                <a:cs typeface="Times New Roman" panose="02020603050405020304" pitchFamily="18" charset="0"/>
              </a:rPr>
              <a:t>lí</a:t>
            </a:r>
            <a:endParaRPr lang="en-US" sz="3200" b="1" dirty="0">
              <a:solidFill>
                <a:srgbClr val="0D30DD"/>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5" name="Rectangle 5"/>
          <p:cNvSpPr>
            <a:spLocks noChangeArrowheads="1"/>
          </p:cNvSpPr>
          <p:nvPr/>
        </p:nvSpPr>
        <p:spPr bwMode="auto">
          <a:xfrm>
            <a:off x="1676401"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5" name="Picture 4"/>
          <p:cNvPicPr>
            <a:picLocks noChangeAspect="1"/>
          </p:cNvPicPr>
          <p:nvPr/>
        </p:nvPicPr>
        <p:blipFill>
          <a:blip r:embed="rId3"/>
          <a:stretch>
            <a:fillRect/>
          </a:stretch>
        </p:blipFill>
        <p:spPr>
          <a:xfrm>
            <a:off x="4204448" y="0"/>
            <a:ext cx="7985827" cy="6785515"/>
          </a:xfrm>
          <a:prstGeom prst="rect">
            <a:avLst/>
          </a:prstGeom>
        </p:spPr>
      </p:pic>
      <p:cxnSp>
        <p:nvCxnSpPr>
          <p:cNvPr id="7" name="Straight Connector 6"/>
          <p:cNvCxnSpPr/>
          <p:nvPr/>
        </p:nvCxnSpPr>
        <p:spPr>
          <a:xfrm>
            <a:off x="9220200" y="2525596"/>
            <a:ext cx="152400" cy="843616"/>
          </a:xfrm>
          <a:prstGeom prst="line">
            <a:avLst/>
          </a:prstGeom>
          <a:ln w="5715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V="1">
            <a:off x="8724900" y="2747538"/>
            <a:ext cx="1143000" cy="39973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2" name="Oval 11"/>
          <p:cNvSpPr/>
          <p:nvPr/>
        </p:nvSpPr>
        <p:spPr>
          <a:xfrm>
            <a:off x="9220200" y="2804013"/>
            <a:ext cx="228600" cy="31919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Callout 13"/>
          <p:cNvSpPr/>
          <p:nvPr/>
        </p:nvSpPr>
        <p:spPr>
          <a:xfrm>
            <a:off x="330768" y="773348"/>
            <a:ext cx="3875966" cy="2285999"/>
          </a:xfrm>
          <a:prstGeom prst="cloudCallout">
            <a:avLst>
              <a:gd name="adj1" fmla="val -21175"/>
              <a:gd name="adj2" fmla="val 11781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Xác</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tọa</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địa</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lí</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 B, C, D</a:t>
            </a:r>
            <a:endPar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2"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76200"/>
            <a:ext cx="12192000" cy="6400799"/>
          </a:xfrm>
          <a:prstGeom prst="rect">
            <a:avLst/>
          </a:prstGeom>
        </p:spPr>
      </p:pic>
      <p:sp>
        <p:nvSpPr>
          <p:cNvPr id="5" name="Rectangle 4"/>
          <p:cNvSpPr/>
          <p:nvPr/>
        </p:nvSpPr>
        <p:spPr>
          <a:xfrm>
            <a:off x="0" y="6324600"/>
            <a:ext cx="1219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 B, C, D</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0" y="152400"/>
            <a:ext cx="2590800"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vi-VN" dirty="0" err="1">
                <a:solidFill>
                  <a:srgbClr val="FF0000"/>
                </a:solidFill>
                <a:latin typeface="Times New Roman" panose="02020603050405020304" pitchFamily="18" charset="0"/>
                <a:cs typeface="Times New Roman" panose="02020603050405020304" pitchFamily="18" charset="0"/>
              </a:rPr>
              <a:t>Ghi</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tọa</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độ</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địa</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lý</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của</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các</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điểm</a:t>
            </a:r>
            <a:r>
              <a:rPr lang="en-US" altLang="vi-VN" dirty="0">
                <a:solidFill>
                  <a:srgbClr val="FF0000"/>
                </a:solidFill>
                <a:latin typeface="Times New Roman" panose="02020603050405020304" pitchFamily="18" charset="0"/>
                <a:cs typeface="Times New Roman" panose="02020603050405020304" pitchFamily="18" charset="0"/>
              </a:rPr>
              <a:t> A, B, C </a:t>
            </a:r>
            <a:r>
              <a:rPr lang="en-US" altLang="vi-VN" dirty="0" err="1">
                <a:solidFill>
                  <a:srgbClr val="FF0000"/>
                </a:solidFill>
                <a:latin typeface="Times New Roman" panose="02020603050405020304" pitchFamily="18" charset="0"/>
                <a:cs typeface="Times New Roman" panose="02020603050405020304" pitchFamily="18" charset="0"/>
              </a:rPr>
              <a:t>trên</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bản</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đồ</a:t>
            </a:r>
            <a:r>
              <a:rPr lang="en-US" altLang="vi-VN" dirty="0">
                <a:solidFill>
                  <a:srgbClr val="FF0000"/>
                </a:solidFill>
                <a:latin typeface="Times New Roman" panose="02020603050405020304" pitchFamily="18" charset="0"/>
                <a:cs typeface="Times New Roman" panose="02020603050405020304" pitchFamily="18" charset="0"/>
              </a:rPr>
              <a:t>:  </a:t>
            </a:r>
            <a:endParaRPr lang="en-US" altLang="vi-VN" dirty="0">
              <a:solidFill>
                <a:srgbClr val="FF0000"/>
              </a:solidFill>
              <a:latin typeface="Times New Roman" panose="02020603050405020304" pitchFamily="18" charset="0"/>
              <a:cs typeface="Times New Roman" panose="02020603050405020304" pitchFamily="18" charset="0"/>
            </a:endParaRPr>
          </a:p>
          <a:p>
            <a:pPr algn="ctr">
              <a:buFontTx/>
              <a:buNone/>
            </a:pPr>
            <a:r>
              <a:rPr lang="en-US" altLang="vi-VN" dirty="0">
                <a:solidFill>
                  <a:srgbClr val="0000FF"/>
                </a:solidFill>
                <a:latin typeface="Times New Roman" panose="02020603050405020304" pitchFamily="18" charset="0"/>
                <a:cs typeface="Times New Roman" panose="02020603050405020304" pitchFamily="18" charset="0"/>
              </a:rPr>
              <a:t>  </a:t>
            </a:r>
            <a:endParaRPr lang="en-US" altLang="vi-VN" dirty="0">
              <a:solidFill>
                <a:srgbClr val="0000FF"/>
              </a:solidFill>
              <a:latin typeface="Times New Roman" panose="02020603050405020304" pitchFamily="18" charset="0"/>
              <a:cs typeface="Times New Roman" panose="02020603050405020304" pitchFamily="18" charset="0"/>
            </a:endParaRPr>
          </a:p>
        </p:txBody>
      </p:sp>
      <p:pic>
        <p:nvPicPr>
          <p:cNvPr id="24579" name="Picture 19" descr="d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1940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7"/>
          <p:cNvSpPr txBox="1">
            <a:spLocks noChangeArrowheads="1"/>
          </p:cNvSpPr>
          <p:nvPr/>
        </p:nvSpPr>
        <p:spPr bwMode="auto">
          <a:xfrm>
            <a:off x="9051758" y="2695575"/>
            <a:ext cx="4572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000" b="1">
                <a:solidFill>
                  <a:srgbClr val="FF0000"/>
                </a:solidFill>
                <a:latin typeface="Times New Roman" panose="02020603050405020304" pitchFamily="18" charset="0"/>
                <a:cs typeface="Times New Roman" panose="02020603050405020304" pitchFamily="18" charset="0"/>
              </a:rPr>
              <a:t>A</a:t>
            </a:r>
            <a:endParaRPr lang="en-US" altLang="vi-VN" sz="2000" b="1">
              <a:solidFill>
                <a:srgbClr val="FF0000"/>
              </a:solidFill>
              <a:latin typeface="Times New Roman" panose="02020603050405020304" pitchFamily="18" charset="0"/>
              <a:cs typeface="Times New Roman" panose="02020603050405020304" pitchFamily="18" charset="0"/>
            </a:endParaRPr>
          </a:p>
        </p:txBody>
      </p:sp>
      <p:sp>
        <p:nvSpPr>
          <p:cNvPr id="24582" name="TextBox 25"/>
          <p:cNvSpPr txBox="1">
            <a:spLocks noChangeArrowheads="1"/>
          </p:cNvSpPr>
          <p:nvPr/>
        </p:nvSpPr>
        <p:spPr bwMode="auto">
          <a:xfrm>
            <a:off x="6063916" y="2695575"/>
            <a:ext cx="4572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000" b="1">
                <a:solidFill>
                  <a:srgbClr val="FF0000"/>
                </a:solidFill>
                <a:latin typeface="Times New Roman" panose="02020603050405020304" pitchFamily="18" charset="0"/>
                <a:cs typeface="Times New Roman" panose="02020603050405020304" pitchFamily="18" charset="0"/>
              </a:rPr>
              <a:t>B</a:t>
            </a:r>
            <a:endParaRPr lang="en-US" altLang="vi-VN" sz="2000" b="1">
              <a:solidFill>
                <a:srgbClr val="FF0000"/>
              </a:solidFill>
              <a:latin typeface="Times New Roman" panose="02020603050405020304" pitchFamily="18" charset="0"/>
              <a:cs typeface="Times New Roman" panose="02020603050405020304" pitchFamily="18" charset="0"/>
            </a:endParaRPr>
          </a:p>
        </p:txBody>
      </p:sp>
      <p:sp>
        <p:nvSpPr>
          <p:cNvPr id="24583" name="TextBox 26"/>
          <p:cNvSpPr txBox="1">
            <a:spLocks noChangeArrowheads="1"/>
          </p:cNvSpPr>
          <p:nvPr/>
        </p:nvSpPr>
        <p:spPr bwMode="auto">
          <a:xfrm>
            <a:off x="9144000" y="4191000"/>
            <a:ext cx="4572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000" b="1">
                <a:solidFill>
                  <a:srgbClr val="FF0000"/>
                </a:solidFill>
                <a:latin typeface="Times New Roman" panose="02020603050405020304" pitchFamily="18" charset="0"/>
                <a:cs typeface="Times New Roman" panose="02020603050405020304" pitchFamily="18" charset="0"/>
              </a:rPr>
              <a:t>C</a:t>
            </a:r>
            <a:endParaRPr lang="en-US" altLang="vi-VN"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0" y="0"/>
            <a:ext cx="12192000" cy="68259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7200" algn="just">
              <a:spcBef>
                <a:spcPts val="600"/>
              </a:spcBef>
            </a:pPr>
            <a:endParaRPr lang="en-US" sz="3200" dirty="0">
              <a:effectLst/>
              <a:latin typeface="Calibri" panose="020F0502020204030204" charset="0"/>
              <a:ea typeface="SimSun" panose="02010600030101010101" pitchFamily="2" charset="-122"/>
              <a:cs typeface="Times New Roman" panose="02020603050405020304" pitchFamily="18" charset="0"/>
            </a:endParaRPr>
          </a:p>
        </p:txBody>
      </p:sp>
      <p:sp>
        <p:nvSpPr>
          <p:cNvPr id="7" name="Rectangle 2"/>
          <p:cNvSpPr>
            <a:spLocks noChangeArrowheads="1"/>
          </p:cNvSpPr>
          <p:nvPr/>
        </p:nvSpPr>
        <p:spPr bwMode="auto">
          <a:xfrm>
            <a:off x="0" y="96883"/>
            <a:ext cx="11810999"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pPr>
            <a:r>
              <a:rPr kumimoji="0" lang="en-US" altLang="en-US" sz="3200" b="1" i="0" u="none" strike="noStrike" cap="none" normalizeH="0" baseline="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II. TOẠ ĐỘ ĐỊA LÍ</a:t>
            </a:r>
            <a:endParaRPr kumimoji="0" lang="en-US" altLang="en-US" sz="3200" b="0" i="0" u="none" strike="noStrike" cap="none" normalizeH="0" baseline="0" dirty="0">
              <a:ln>
                <a:noFill/>
              </a:ln>
              <a:solidFill>
                <a:srgbClr val="FF0000"/>
              </a:solidFill>
              <a:effectLst/>
            </a:endParaRPr>
          </a:p>
          <a:p>
            <a:pPr marL="0" marR="0" lvl="0" indent="457200" algn="just" defTabSz="914400" rtl="0" eaLnBrk="0" fontAlgn="base" latinLnBrk="0" hangingPunct="0">
              <a:lnSpc>
                <a:spcPct val="100000"/>
              </a:lnSpc>
              <a:spcBef>
                <a:spcPct val="0"/>
              </a:spcBef>
              <a:spcAft>
                <a:spcPct val="0"/>
              </a:spcAft>
              <a:buClrTx/>
              <a:buSzTx/>
              <a:buFontTx/>
              <a:buNone/>
            </a:pP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Kinh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điểm</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là</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khoảng</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bằng</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số</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tính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từ</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điểm</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đó</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đến</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kinh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tuyến</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gốc</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en-US" sz="32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pP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Vĩ</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là</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khoảng</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bằng</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số</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từ</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địa</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điểm</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đó</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đến</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đường</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Xích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đạo</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en-US" sz="32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pP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Tọa</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địa</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lý</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một</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điểm</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xác</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là</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kinh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và</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vĩ</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điểm</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đó</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trên</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bản</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đồ</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hay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quả</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Địa</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Cầu</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en-US" sz="32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pP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viết</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en-US" sz="32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pP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 A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kinh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vĩ</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VD A (20</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 </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 10</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 </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en-US" sz="32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pP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Cách</a:t>
            </a:r>
            <a:r>
              <a:rPr kumimoji="0" lang="en-US" altLang="en-US"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2: </a:t>
            </a:r>
            <a:endParaRPr kumimoji="0" lang="en-US" altLang="en-US" sz="32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25"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5169048"/>
            <a:ext cx="2322178" cy="13983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106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457200" algn="just" defTabSz="914400" rtl="0" eaLnBrk="0" fontAlgn="base" latinLnBrk="0" hangingPunct="0">
              <a:lnSpc>
                <a:spcPct val="100000"/>
              </a:lnSpc>
              <a:spcBef>
                <a:spcPct val="0"/>
              </a:spcBef>
              <a:spcAft>
                <a:spcPct val="0"/>
              </a:spcAft>
              <a:buClrTx/>
              <a:buSzTx/>
              <a:buFontTx/>
              <a:buNone/>
            </a:pPr>
            <a:r>
              <a:rPr kumimoji="0" lang="en-US" altLang="en-US" sz="13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1"/>
          <a:stretch>
            <a:fillRect/>
          </a:stretch>
        </p:blipFill>
        <p:spPr>
          <a:xfrm>
            <a:off x="81830" y="0"/>
            <a:ext cx="1211017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1589</Words>
  <Application>WPS Presentation</Application>
  <PresentationFormat>Widescreen</PresentationFormat>
  <Paragraphs>78</Paragraphs>
  <Slides>13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SimSun</vt:lpstr>
      <vt:lpstr>Wingdings</vt:lpstr>
      <vt:lpstr>Cambria</vt:lpstr>
      <vt:lpstr>Times New Roman</vt:lpstr>
      <vt:lpstr>Microsoft YaHei</vt:lpstr>
      <vt:lpstr>Arial Unicode MS</vt:lpstr>
      <vt:lpstr>Calibri</vt:lpstr>
      <vt:lpstr>Office Theme</vt:lpstr>
      <vt:lpstr>HỆ THỐNG KINH, VĨ TUYẾN  VÀ TỌA ĐỘ ĐỊA LÍ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DELL</cp:lastModifiedBy>
  <cp:revision>129</cp:revision>
  <dcterms:created xsi:type="dcterms:W3CDTF">2016-02-15T14:28:00Z</dcterms:created>
  <dcterms:modified xsi:type="dcterms:W3CDTF">2021-09-21T14:49:27Z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FF67D48B4D56484FACC57419013A2ACB</vt:lpwstr>
  </property>
  <property fmtid="{D5CDD505-2E9C-101B-9397-08002B2CF9AE}" pid="3" name="KSOProductBuildVer">
    <vt:lpwstr>1033-11.2.0.10296</vt:lpwstr>
  </property>
</Properties>
</file>