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0" r:id="rId5"/>
    <p:sldId id="290" r:id="rId6"/>
    <p:sldId id="291" r:id="rId7"/>
    <p:sldId id="279" r:id="rId8"/>
    <p:sldId id="281" r:id="rId9"/>
    <p:sldId id="259" r:id="rId10"/>
    <p:sldId id="261" r:id="rId11"/>
    <p:sldId id="273" r:id="rId12"/>
    <p:sldId id="275" r:id="rId13"/>
    <p:sldId id="276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DD8"/>
    <a:srgbClr val="F8D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69913-0562-4144-BBBB-C9814AF3696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E742-C5F1-4506-AB1B-956E35D0D1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474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7" y="1676400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76400"/>
            <a:ext cx="5592233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3988"/>
            <a:ext cx="5592233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91C7FB-DD1E-4DD6-A451-BE40711D06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9AFDAB8A-74E8-45B9-A38A-D519A90C3926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E5AFAA7-5A88-4878-A47C-271E250D75B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7620" y="149225"/>
            <a:ext cx="3448685" cy="4952365"/>
            <a:chOff x="3115" y="0"/>
            <a:chExt cx="2170" cy="2486"/>
          </a:xfrm>
        </p:grpSpPr>
        <p:grpSp>
          <p:nvGrpSpPr>
            <p:cNvPr id="2066" name="Group 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98" name="Oval 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0000A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265" dirty="0">
                  <a:ea typeface="Arial" panose="020B0604020202020204" pitchFamily="34" charset="0"/>
                </a:endParaRPr>
              </a:p>
            </p:txBody>
          </p:sp>
          <p:sp>
            <p:nvSpPr>
              <p:cNvPr id="2199" name="Oval 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0099CC"/>
                  </a:gs>
                  <a:gs pos="100000">
                    <a:srgbClr val="4D4D4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265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067" name="Group 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96" name="Oval 7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0000A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265" dirty="0">
                  <a:ea typeface="Arial" panose="020B0604020202020204" pitchFamily="34" charset="0"/>
                </a:endParaRPr>
              </a:p>
            </p:txBody>
          </p:sp>
          <p:sp>
            <p:nvSpPr>
              <p:cNvPr id="2197" name="Oval 8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0099CC"/>
                  </a:gs>
                  <a:gs pos="100000">
                    <a:srgbClr val="4D4D4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265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068" name="Group 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94" name="Oval 1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0000A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265" dirty="0">
                  <a:ea typeface="Arial" panose="020B0604020202020204" pitchFamily="34" charset="0"/>
                </a:endParaRPr>
              </a:p>
            </p:txBody>
          </p:sp>
          <p:sp>
            <p:nvSpPr>
              <p:cNvPr id="2195" name="Oval 1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0099CC"/>
                  </a:gs>
                  <a:gs pos="100000">
                    <a:srgbClr val="4D4D4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265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069" name="Group 1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70" name="Group 1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92" name="Oval 14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100000">
                      <a:srgbClr val="0000A4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265" dirty="0"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2193" name="Oval 15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99"/>
                    </a:gs>
                    <a:gs pos="100000">
                      <a:srgbClr val="4D4D4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265" dirty="0"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2071" name="Group 1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94" name="Group 1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90" name="Freeform 18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91" name="Freeform 19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095" name="Group 2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88" name="Freeform 21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89" name="Freeform 22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096" name="Group 2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86" name="Freeform 24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87" name="Freeform 25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097" name="Group 2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84" name="Freeform 27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85" name="Freeform 28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098" name="Group 2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82" name="Freeform 30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83" name="Freeform 31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099" name="Group 3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80" name="Freeform 33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81" name="Freeform 34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00" name="Group 3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78" name="Freeform 36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79" name="Freeform 37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01" name="Group 3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76" name="Freeform 39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77" name="Freeform 40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02" name="Group 4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74" name="Freeform 42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75" name="Freeform 43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03" name="Group 4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72" name="Freeform 45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73" name="Freeform 46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04" name="Group 4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70" name="Freeform 48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71" name="Freeform 49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05" name="Group 5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68" name="Freeform 51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69" name="Freeform 52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06" name="Group 5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66" name="Freeform 54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67" name="Freeform 55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07" name="Group 5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64" name="Freeform 57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65" name="Freeform 58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08" name="Group 5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62" name="Freeform 60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63" name="Freeform 61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09" name="Group 6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60" name="Freeform 63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61" name="Freeform 64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10" name="Group 6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58" name="Freeform 66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59" name="Freeform 67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11" name="Group 6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56" name="Freeform 69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57" name="Freeform 70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12" name="Group 7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54" name="Freeform 72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55" name="Freeform 73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A4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13" name="Group 7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52" name="Freeform 75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53" name="Freeform 76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14" name="Group 7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50" name="Freeform 78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51" name="Freeform 79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sp>
              <p:nvSpPr>
                <p:cNvPr id="2115" name="Freeform 8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E941C">
                        <a:alpha val="100000"/>
                      </a:srgbClr>
                    </a:gs>
                    <a:gs pos="100000">
                      <a:srgbClr val="00CC99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 sz="180"/>
                </a:p>
              </p:txBody>
            </p:sp>
            <p:sp>
              <p:nvSpPr>
                <p:cNvPr id="2116" name="Freeform 81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A4">
                        <a:alpha val="100000"/>
                      </a:srgbClr>
                    </a:gs>
                    <a:gs pos="100000">
                      <a:srgbClr val="EE941C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 sz="180"/>
                </a:p>
              </p:txBody>
            </p:sp>
            <p:grpSp>
              <p:nvGrpSpPr>
                <p:cNvPr id="2117" name="Group 8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48" name="Freeform 83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49" name="Freeform 84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18" name="Group 8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46" name="Freeform 86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47" name="Freeform 87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19" name="Group 8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44" name="Freeform 89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45" name="Freeform 90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20" name="Group 9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42" name="Freeform 92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43" name="Freeform 93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21" name="Group 9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40" name="Freeform 95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12" y="4"/>
                      </a:cxn>
                      <a:cxn ang="0">
                        <a:pos x="24" y="1"/>
                      </a:cxn>
                      <a:cxn ang="0">
                        <a:pos x="36" y="1"/>
                      </a:cxn>
                      <a:cxn ang="0">
                        <a:pos x="36" y="2"/>
                      </a:cxn>
                      <a:cxn ang="0">
                        <a:pos x="23" y="2"/>
                      </a:cxn>
                      <a:cxn ang="0">
                        <a:pos x="9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41" name="Freeform 96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5" y="9"/>
                      </a:cxn>
                      <a:cxn ang="0">
                        <a:pos x="5" y="14"/>
                      </a:cxn>
                      <a:cxn ang="0">
                        <a:pos x="5" y="17"/>
                      </a:cxn>
                      <a:cxn ang="0">
                        <a:pos x="5" y="14"/>
                      </a:cxn>
                      <a:cxn ang="0">
                        <a:pos x="4" y="10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22" name="Group 9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38" name="Freeform 98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1" y="3"/>
                      </a:cxn>
                      <a:cxn ang="0">
                        <a:pos x="41" y="1"/>
                      </a:cxn>
                      <a:cxn ang="0">
                        <a:pos x="64" y="1"/>
                      </a:cxn>
                      <a:cxn ang="0">
                        <a:pos x="64" y="2"/>
                      </a:cxn>
                      <a:cxn ang="0">
                        <a:pos x="41" y="2"/>
                      </a:cxn>
                      <a:cxn ang="0">
                        <a:pos x="15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CC99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39" name="Freeform 99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6" y="4"/>
                      </a:cxn>
                      <a:cxn ang="0">
                        <a:pos x="9" y="7"/>
                      </a:cxn>
                      <a:cxn ang="0">
                        <a:pos x="9" y="10"/>
                      </a:cxn>
                      <a:cxn ang="0">
                        <a:pos x="9" y="13"/>
                      </a:cxn>
                      <a:cxn ang="0">
                        <a:pos x="8" y="10"/>
                      </a:cxn>
                      <a:cxn ang="0">
                        <a:pos x="7" y="8"/>
                      </a:cxn>
                      <a:cxn ang="0">
                        <a:pos x="6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23" name="Group 10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36" name="Freeform 101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37" name="Freeform 102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24" name="Group 10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34" name="Freeform 104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15" y="2"/>
                      </a:cxn>
                      <a:cxn ang="0">
                        <a:pos x="31" y="1"/>
                      </a:cxn>
                      <a:cxn ang="0">
                        <a:pos x="48" y="1"/>
                      </a:cxn>
                      <a:cxn ang="0">
                        <a:pos x="48" y="1"/>
                      </a:cxn>
                      <a:cxn ang="0">
                        <a:pos x="31" y="1"/>
                      </a:cxn>
                      <a:cxn ang="0">
                        <a:pos x="11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35" name="Freeform 105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5" y="3"/>
                      </a:cxn>
                      <a:cxn ang="0">
                        <a:pos x="7" y="7"/>
                      </a:cxn>
                      <a:cxn ang="0">
                        <a:pos x="7" y="9"/>
                      </a:cxn>
                      <a:cxn ang="0">
                        <a:pos x="7" y="12"/>
                      </a:cxn>
                      <a:cxn ang="0">
                        <a:pos x="7" y="9"/>
                      </a:cxn>
                      <a:cxn ang="0">
                        <a:pos x="6" y="7"/>
                      </a:cxn>
                      <a:cxn ang="0">
                        <a:pos x="5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25" name="Group 10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32" name="Freeform 107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2" y="0"/>
                      </a:cxn>
                      <a:cxn ang="0">
                        <a:pos x="25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25" y="0"/>
                      </a:cxn>
                      <a:cxn ang="0">
                        <a:pos x="9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33" name="Freeform 108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0"/>
                      </a:cxn>
                      <a:cxn ang="0">
                        <a:pos x="5" y="1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26" name="Group 10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30" name="Freeform 110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6" y="0"/>
                      </a:cxn>
                      <a:cxn ang="0">
                        <a:pos x="12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5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31" name="Freeform 111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  <p:grpSp>
              <p:nvGrpSpPr>
                <p:cNvPr id="2127" name="Group 11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28" name="Freeform 113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CC99">
                          <a:alpha val="100000"/>
                        </a:srgbClr>
                      </a:gs>
                      <a:gs pos="100000">
                        <a:srgbClr val="EE941C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  <p:sp>
                <p:nvSpPr>
                  <p:cNvPr id="2129" name="Freeform 114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E941C">
                          <a:alpha val="100000"/>
                        </a:srgbClr>
                      </a:gs>
                      <a:gs pos="100000">
                        <a:srgbClr val="0000A4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 sz="180"/>
                  </a:p>
                </p:txBody>
              </p:sp>
            </p:grpSp>
          </p:grpSp>
          <p:sp>
            <p:nvSpPr>
              <p:cNvPr id="2072" name="Freeform 115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73" name="Arc 116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74" name="Arc 11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75" name="Arc 118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76" name="Arc 119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77" name="Arc 12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78" name="Arc 12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79" name="Arc 122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80" name="Arc 123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81" name="Freeform 124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82" name="Freeform 125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CC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83" name="Arc 12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84" name="Arc 127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85" name="Arc 128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CC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86" name="Freeform 129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87" name="Freeform 130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88" name="Freeform 13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89" name="Freeform 13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90" name="Freeform 133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41" y="0"/>
                  </a:cxn>
                  <a:cxn ang="0">
                    <a:pos x="23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91" name="Freeform 134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EE941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92" name="Freeform 135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CC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  <p:sp>
            <p:nvSpPr>
              <p:cNvPr id="2093" name="Freeform 136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rgbClr val="00CC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80"/>
              </a:p>
            </p:txBody>
          </p:sp>
        </p:grpSp>
      </p:grpSp>
      <p:grpSp>
        <p:nvGrpSpPr>
          <p:cNvPr id="2051" name="Group 137"/>
          <p:cNvGrpSpPr/>
          <p:nvPr/>
        </p:nvGrpSpPr>
        <p:grpSpPr>
          <a:xfrm>
            <a:off x="126365" y="2547620"/>
            <a:ext cx="2368550" cy="4312920"/>
            <a:chOff x="0" y="2458"/>
            <a:chExt cx="2142" cy="1858"/>
          </a:xfrm>
        </p:grpSpPr>
        <p:sp>
          <p:nvSpPr>
            <p:cNvPr id="2059" name="Freeform 138"/>
            <p:cNvSpPr/>
            <p:nvPr/>
          </p:nvSpPr>
          <p:spPr>
            <a:xfrm>
              <a:off x="0" y="2508"/>
              <a:ext cx="2142" cy="1804"/>
            </a:xfrm>
            <a:custGeom>
              <a:avLst/>
              <a:gdLst>
                <a:gd name="txL" fmla="*/ 0 w 2135"/>
                <a:gd name="txT" fmla="*/ 0 h 1804"/>
                <a:gd name="txR" fmla="*/ 2135 w 2135"/>
                <a:gd name="txB" fmla="*/ 1804 h 1804"/>
              </a:gdLst>
              <a:ahLst/>
              <a:cxnLst>
                <a:cxn ang="0">
                  <a:pos x="337" y="66"/>
                </a:cxn>
                <a:cxn ang="0">
                  <a:pos x="169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9" y="42"/>
                </a:cxn>
                <a:cxn ang="0">
                  <a:pos x="331" y="78"/>
                </a:cxn>
                <a:cxn ang="0">
                  <a:pos x="572" y="150"/>
                </a:cxn>
                <a:cxn ang="0">
                  <a:pos x="801" y="245"/>
                </a:cxn>
                <a:cxn ang="0">
                  <a:pos x="1017" y="365"/>
                </a:cxn>
                <a:cxn ang="0">
                  <a:pos x="1228" y="503"/>
                </a:cxn>
                <a:cxn ang="0">
                  <a:pos x="1421" y="653"/>
                </a:cxn>
                <a:cxn ang="0">
                  <a:pos x="1595" y="827"/>
                </a:cxn>
                <a:cxn ang="0">
                  <a:pos x="1758" y="1019"/>
                </a:cxn>
                <a:cxn ang="0">
                  <a:pos x="1902" y="1229"/>
                </a:cxn>
                <a:cxn ang="0">
                  <a:pos x="1985" y="1366"/>
                </a:cxn>
                <a:cxn ang="0">
                  <a:pos x="2065" y="1510"/>
                </a:cxn>
                <a:cxn ang="0">
                  <a:pos x="2125" y="1654"/>
                </a:cxn>
                <a:cxn ang="0">
                  <a:pos x="2179" y="1804"/>
                </a:cxn>
                <a:cxn ang="0">
                  <a:pos x="2191" y="1804"/>
                </a:cxn>
                <a:cxn ang="0">
                  <a:pos x="2137" y="1654"/>
                </a:cxn>
                <a:cxn ang="0">
                  <a:pos x="2077" y="1510"/>
                </a:cxn>
                <a:cxn ang="0">
                  <a:pos x="1999" y="1366"/>
                </a:cxn>
                <a:cxn ang="0">
                  <a:pos x="1914" y="1223"/>
                </a:cxn>
                <a:cxn ang="0">
                  <a:pos x="1770" y="1013"/>
                </a:cxn>
                <a:cxn ang="0">
                  <a:pos x="1601" y="821"/>
                </a:cxn>
                <a:cxn ang="0">
                  <a:pos x="1427" y="647"/>
                </a:cxn>
                <a:cxn ang="0">
                  <a:pos x="1234" y="491"/>
                </a:cxn>
                <a:cxn ang="0">
                  <a:pos x="1023" y="353"/>
                </a:cxn>
                <a:cxn ang="0">
                  <a:pos x="807" y="239"/>
                </a:cxn>
                <a:cxn ang="0">
                  <a:pos x="578" y="138"/>
                </a:cxn>
                <a:cxn ang="0">
                  <a:pos x="337" y="66"/>
                </a:cxn>
                <a:cxn ang="0">
                  <a:pos x="337" y="66"/>
                </a:cxn>
              </a:cxnLst>
              <a:rect l="txL" t="txT" r="txR" b="tx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sz="180"/>
            </a:p>
          </p:txBody>
        </p:sp>
        <p:sp>
          <p:nvSpPr>
            <p:cNvPr id="2060" name="Freeform 139"/>
            <p:cNvSpPr/>
            <p:nvPr/>
          </p:nvSpPr>
          <p:spPr>
            <a:xfrm>
              <a:off x="0" y="2458"/>
              <a:ext cx="1854" cy="1858"/>
            </a:xfrm>
            <a:custGeom>
              <a:avLst/>
              <a:gdLst>
                <a:gd name="txL" fmla="*/ 0 w 1854"/>
                <a:gd name="txT" fmla="*/ 0 h 1858"/>
                <a:gd name="txR" fmla="*/ 1854 w 1854"/>
                <a:gd name="txB" fmla="*/ 1858 h 1858"/>
              </a:gdLst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txL" t="txT" r="txR" b="tx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sz="180"/>
            </a:p>
          </p:txBody>
        </p:sp>
        <p:sp>
          <p:nvSpPr>
            <p:cNvPr id="2061" name="Freeform 140"/>
            <p:cNvSpPr/>
            <p:nvPr/>
          </p:nvSpPr>
          <p:spPr>
            <a:xfrm>
              <a:off x="0" y="2735"/>
              <a:ext cx="1745" cy="1577"/>
            </a:xfrm>
            <a:custGeom>
              <a:avLst/>
              <a:gdLst>
                <a:gd name="txL" fmla="*/ 0 w 1745"/>
                <a:gd name="txT" fmla="*/ 0 h 1577"/>
                <a:gd name="txR" fmla="*/ 1745 w 1745"/>
                <a:gd name="txB" fmla="*/ 1577 h 1577"/>
              </a:gdLst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txL" t="txT" r="txR" b="tx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sz="180"/>
            </a:p>
          </p:txBody>
        </p:sp>
        <p:sp>
          <p:nvSpPr>
            <p:cNvPr id="2062" name="Freeform 141"/>
            <p:cNvSpPr/>
            <p:nvPr/>
          </p:nvSpPr>
          <p:spPr>
            <a:xfrm>
              <a:off x="0" y="2544"/>
              <a:ext cx="1745" cy="1768"/>
            </a:xfrm>
            <a:custGeom>
              <a:avLst/>
              <a:gdLst>
                <a:gd name="txL" fmla="*/ 0 w 1745"/>
                <a:gd name="txT" fmla="*/ 0 h 1768"/>
                <a:gd name="txR" fmla="*/ 1745 w 1745"/>
                <a:gd name="txB" fmla="*/ 1768 h 1768"/>
              </a:gdLst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sz="180"/>
            </a:p>
          </p:txBody>
        </p:sp>
        <p:sp>
          <p:nvSpPr>
            <p:cNvPr id="2063" name="Oval 142"/>
            <p:cNvSpPr/>
            <p:nvPr/>
          </p:nvSpPr>
          <p:spPr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4265" dirty="0">
                <a:ea typeface="Arial" panose="020B0604020202020204" pitchFamily="34" charset="0"/>
              </a:endParaRPr>
            </a:p>
          </p:txBody>
        </p:sp>
        <p:sp>
          <p:nvSpPr>
            <p:cNvPr id="2064" name="Oval 143"/>
            <p:cNvSpPr/>
            <p:nvPr/>
          </p:nvSpPr>
          <p:spPr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4265" dirty="0">
                <a:ea typeface="Arial" panose="020B0604020202020204" pitchFamily="34" charset="0"/>
              </a:endParaRPr>
            </a:p>
          </p:txBody>
        </p:sp>
        <p:sp>
          <p:nvSpPr>
            <p:cNvPr id="2065" name="Oval 144"/>
            <p:cNvSpPr/>
            <p:nvPr/>
          </p:nvSpPr>
          <p:spPr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alpha val="85001"/>
                  </a:srgbClr>
                </a:gs>
                <a:gs pos="100000">
                  <a:srgbClr val="0000FF">
                    <a:alpha val="48000"/>
                  </a:srgbClr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4265" dirty="0">
                <a:ea typeface="Arial" panose="020B0604020202020204" pitchFamily="34" charset="0"/>
              </a:endParaRPr>
            </a:p>
          </p:txBody>
        </p:sp>
      </p:grpSp>
      <p:sp>
        <p:nvSpPr>
          <p:cNvPr id="2052" name="Text Box 146"/>
          <p:cNvSpPr txBox="1"/>
          <p:nvPr/>
        </p:nvSpPr>
        <p:spPr>
          <a:xfrm>
            <a:off x="2159000" y="-2546584"/>
            <a:ext cx="5185833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4265" dirty="0">
              <a:ea typeface="Arial" panose="020B0604020202020204" pitchFamily="34" charset="0"/>
            </a:endParaRPr>
          </a:p>
        </p:txBody>
      </p:sp>
      <p:sp>
        <p:nvSpPr>
          <p:cNvPr id="2053" name="Text Box 147"/>
          <p:cNvSpPr txBox="1"/>
          <p:nvPr/>
        </p:nvSpPr>
        <p:spPr>
          <a:xfrm>
            <a:off x="304801" y="101601"/>
            <a:ext cx="117328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NGUYỄN THỊ HƯƠNG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148"/>
          <p:cNvSpPr txBox="1"/>
          <p:nvPr/>
        </p:nvSpPr>
        <p:spPr>
          <a:xfrm>
            <a:off x="3024717" y="10428115"/>
            <a:ext cx="7776633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4265" dirty="0">
              <a:ea typeface="Arial" panose="020B0604020202020204" pitchFamily="34" charset="0"/>
            </a:endParaRPr>
          </a:p>
        </p:txBody>
      </p:sp>
      <p:pic>
        <p:nvPicPr>
          <p:cNvPr id="2055" name="Picture 13" descr="tulips_yellow_md_cl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01600" y="4968240"/>
            <a:ext cx="1756410" cy="195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4" descr="tulips_yellow_md_cl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0554335" y="5027930"/>
            <a:ext cx="1644650" cy="1830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6" descr="Earth-12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0" y="635635"/>
            <a:ext cx="4528185" cy="427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" name="Text Box 149"/>
          <p:cNvSpPr txBox="1"/>
          <p:nvPr/>
        </p:nvSpPr>
        <p:spPr>
          <a:xfrm>
            <a:off x="4347845" y="3779521"/>
            <a:ext cx="2962911" cy="706755"/>
          </a:xfrm>
          <a:prstGeom prst="rect">
            <a:avLst/>
          </a:prstGeom>
          <a:solidFill>
            <a:srgbClr val="F8DD4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ĐỊA LÍ 9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 descr="day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380" y="6532880"/>
            <a:ext cx="9030335" cy="344170"/>
          </a:xfrm>
          <a:prstGeom prst="rect">
            <a:avLst/>
          </a:prstGeom>
        </p:spPr>
      </p:pic>
      <p:sp>
        <p:nvSpPr>
          <p:cNvPr id="3" name="Text Box 149"/>
          <p:cNvSpPr txBox="1"/>
          <p:nvPr/>
        </p:nvSpPr>
        <p:spPr>
          <a:xfrm>
            <a:off x="4322445" y="5278121"/>
            <a:ext cx="2962911" cy="706755"/>
          </a:xfrm>
          <a:prstGeom prst="rect">
            <a:avLst/>
          </a:prstGeom>
          <a:solidFill>
            <a:srgbClr val="FCBDD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Tuần 3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diamond/>
      </p:transition>
    </mc:Choice>
    <mc:Fallback>
      <p:transition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4" name="Picture 8" descr="small_nvn_13167824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385"/>
            <a:ext cx="6042025" cy="3548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9" descr="than83_1365736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3609975"/>
            <a:ext cx="6160135" cy="3305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0" descr="Moi%20tr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390" y="12700"/>
            <a:ext cx="6170295" cy="353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11" descr="nilonrac_1606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405" y="3522980"/>
            <a:ext cx="6030595" cy="3392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khuochuot1-1355384823_500x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-106680"/>
            <a:ext cx="6139815" cy="3912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5" descr="20583495-images1012455_Phil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" y="3797935"/>
            <a:ext cx="6009005" cy="3042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6" descr="nhung-giac-ngu-vat-va-trong-benh-vien-4689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-106680"/>
            <a:ext cx="5934075" cy="3931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7" descr="50848158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355" y="3797935"/>
            <a:ext cx="6118225" cy="3042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6200" y="152400"/>
            <a:ext cx="4256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vận dụng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27000" y="965200"/>
            <a:ext cx="111753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về nhà viết một bài tuyên truyền về dân số khoảng 200 từ, nói về tác động của dân số tới phát triển kinh tế ở địa phương em.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day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440" y="6450965"/>
            <a:ext cx="12315190" cy="3448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81635" y="86995"/>
            <a:ext cx="114147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Thực hành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VÀ SO SÁNH THÁP DÂN SỐ NĂM 1989 VÀ NĂM 1999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/>
          <p:nvPr/>
        </p:nvPicPr>
        <p:blipFill rotWithShape="1">
          <a:blip r:embed="rId2"/>
          <a:srcRect l="17031" t="16176" r="17492" b="31765"/>
          <a:stretch>
            <a:fillRect/>
          </a:stretch>
        </p:blipFill>
        <p:spPr bwMode="auto">
          <a:xfrm>
            <a:off x="0" y="1066800"/>
            <a:ext cx="12386310" cy="5299075"/>
          </a:xfrm>
          <a:prstGeom prst="rect">
            <a:avLst/>
          </a:prstGeom>
          <a:ln>
            <a:noFill/>
          </a:ln>
        </p:spPr>
      </p:pic>
      <p:sp>
        <p:nvSpPr>
          <p:cNvPr id="6" name="Right Arrow 5"/>
          <p:cNvSpPr/>
          <p:nvPr/>
        </p:nvSpPr>
        <p:spPr>
          <a:xfrm>
            <a:off x="-76200" y="4191000"/>
            <a:ext cx="1752600" cy="1066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HS tự làm</a:t>
            </a:r>
            <a:endParaRPr kumimoji="0" lang="en-US" altLang="zh-CN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diamond/>
      </p:transition>
    </mc:Choice>
    <mc:Fallback>
      <p:transition spd="slow">
        <p:diamond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5" descr="thap tu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1524000"/>
            <a:ext cx="8001000" cy="4495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Text Box 6"/>
          <p:cNvSpPr txBox="1"/>
          <p:nvPr/>
        </p:nvSpPr>
        <p:spPr>
          <a:xfrm>
            <a:off x="7772400" y="2667000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6148" name="Text Box 11"/>
          <p:cNvSpPr txBox="1"/>
          <p:nvPr/>
        </p:nvSpPr>
        <p:spPr>
          <a:xfrm>
            <a:off x="2057400" y="228600"/>
            <a:ext cx="8001000" cy="52197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của tháp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368" name="Line 24"/>
          <p:cNvSpPr/>
          <p:nvPr/>
        </p:nvSpPr>
        <p:spPr>
          <a:xfrm>
            <a:off x="2743200" y="4724400"/>
            <a:ext cx="1371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13371" name="Line 27"/>
          <p:cNvSpPr/>
          <p:nvPr/>
        </p:nvSpPr>
        <p:spPr>
          <a:xfrm flipH="1">
            <a:off x="7086600" y="4648200"/>
            <a:ext cx="952500" cy="317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13372" name="Line 28"/>
          <p:cNvSpPr/>
          <p:nvPr/>
        </p:nvSpPr>
        <p:spPr>
          <a:xfrm>
            <a:off x="3657600" y="1828800"/>
            <a:ext cx="0" cy="990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13373" name="Line 29"/>
          <p:cNvSpPr/>
          <p:nvPr/>
        </p:nvSpPr>
        <p:spPr>
          <a:xfrm>
            <a:off x="7467600" y="1905000"/>
            <a:ext cx="0" cy="914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7181" name="Text Box 13"/>
          <p:cNvSpPr txBox="1"/>
          <p:nvPr/>
        </p:nvSpPr>
        <p:spPr>
          <a:xfrm>
            <a:off x="2971800" y="4191000"/>
            <a:ext cx="12954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RỘNG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/>
          <p:nvPr/>
        </p:nvSpPr>
        <p:spPr>
          <a:xfrm>
            <a:off x="6934200" y="4114800"/>
            <a:ext cx="11430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HẸP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2286000" y="2154238"/>
            <a:ext cx="13335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 HƠN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3"/>
          <p:cNvSpPr txBox="1"/>
          <p:nvPr/>
        </p:nvSpPr>
        <p:spPr>
          <a:xfrm>
            <a:off x="6248400" y="2192338"/>
            <a:ext cx="11430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3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thap tu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676400"/>
            <a:ext cx="72390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5403" name="AutoShape 11"/>
          <p:cNvSpPr/>
          <p:nvPr/>
        </p:nvSpPr>
        <p:spPr>
          <a:xfrm>
            <a:off x="3124200" y="41910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68D5F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315404" name="AutoShape 12"/>
          <p:cNvSpPr/>
          <p:nvPr/>
        </p:nvSpPr>
        <p:spPr>
          <a:xfrm>
            <a:off x="6553200" y="4191000"/>
            <a:ext cx="990600" cy="762000"/>
          </a:xfrm>
          <a:prstGeom prst="rightArrow">
            <a:avLst>
              <a:gd name="adj1" fmla="val 44787"/>
              <a:gd name="adj2" fmla="val 14895"/>
            </a:avLst>
          </a:prstGeom>
          <a:solidFill>
            <a:srgbClr val="68D5F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315405" name="Text Box 13"/>
          <p:cNvSpPr txBox="1"/>
          <p:nvPr/>
        </p:nvSpPr>
        <p:spPr>
          <a:xfrm>
            <a:off x="3048000" y="4343400"/>
            <a:ext cx="1066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407" name="Text Box 15"/>
          <p:cNvSpPr txBox="1"/>
          <p:nvPr/>
        </p:nvSpPr>
        <p:spPr>
          <a:xfrm>
            <a:off x="6629400" y="4114800"/>
            <a:ext cx="838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33,5%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408" name="AutoShape 16"/>
          <p:cNvSpPr/>
          <p:nvPr/>
        </p:nvSpPr>
        <p:spPr>
          <a:xfrm>
            <a:off x="3124200" y="32004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68D5F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315409" name="AutoShape 17"/>
          <p:cNvSpPr/>
          <p:nvPr/>
        </p:nvSpPr>
        <p:spPr>
          <a:xfrm>
            <a:off x="3124200" y="21336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68D5F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315410" name="AutoShape 18"/>
          <p:cNvSpPr/>
          <p:nvPr/>
        </p:nvSpPr>
        <p:spPr>
          <a:xfrm>
            <a:off x="6629400" y="3200400"/>
            <a:ext cx="1066800" cy="685800"/>
          </a:xfrm>
          <a:prstGeom prst="rightArrow">
            <a:avLst>
              <a:gd name="adj1" fmla="val 50000"/>
              <a:gd name="adj2" fmla="val 38888"/>
            </a:avLst>
          </a:prstGeom>
          <a:solidFill>
            <a:srgbClr val="68D5F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315411" name="AutoShape 19"/>
          <p:cNvSpPr/>
          <p:nvPr/>
        </p:nvSpPr>
        <p:spPr>
          <a:xfrm>
            <a:off x="6477000" y="2209800"/>
            <a:ext cx="1066800" cy="6096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68D5F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315414" name="Text Box 22"/>
          <p:cNvSpPr txBox="1"/>
          <p:nvPr/>
        </p:nvSpPr>
        <p:spPr>
          <a:xfrm>
            <a:off x="3048000" y="3276600"/>
            <a:ext cx="990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53,8%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415" name="Text Box 23"/>
          <p:cNvSpPr txBox="1"/>
          <p:nvPr/>
        </p:nvSpPr>
        <p:spPr>
          <a:xfrm>
            <a:off x="3200400" y="2286000"/>
            <a:ext cx="76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7,2%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416" name="Text Box 24"/>
          <p:cNvSpPr txBox="1"/>
          <p:nvPr/>
        </p:nvSpPr>
        <p:spPr>
          <a:xfrm>
            <a:off x="6553200" y="3352800"/>
            <a:ext cx="1066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58,4%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417" name="Text Box 25"/>
          <p:cNvSpPr txBox="1"/>
          <p:nvPr/>
        </p:nvSpPr>
        <p:spPr>
          <a:xfrm>
            <a:off x="6400800" y="2286000"/>
            <a:ext cx="1066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8,1%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7" name="Rectangle 7"/>
          <p:cNvSpPr/>
          <p:nvPr/>
        </p:nvSpPr>
        <p:spPr>
          <a:xfrm>
            <a:off x="2133600" y="0"/>
            <a:ext cx="8229600" cy="52197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thay đổi cơ cấu dân số theo độ tuổi</a:t>
            </a:r>
            <a:endParaRPr lang="en-US" altLang="en-US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3" grpId="0" bldLvl="0" animBg="1"/>
      <p:bldP spid="315404" grpId="0" bldLvl="0" animBg="1"/>
      <p:bldP spid="315405" grpId="0"/>
      <p:bldP spid="315407" grpId="0"/>
      <p:bldP spid="315408" grpId="0" bldLvl="0" animBg="1"/>
      <p:bldP spid="315409" grpId="0" bldLvl="0" animBg="1"/>
      <p:bldP spid="315410" grpId="0" bldLvl="0" animBg="1"/>
      <p:bldP spid="315411" grpId="0" bldLvl="0" animBg="1"/>
      <p:bldP spid="315414" grpId="0"/>
      <p:bldP spid="315415" grpId="0"/>
      <p:bldP spid="315416" grpId="0"/>
      <p:bldP spid="3154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 rotWithShape="1">
          <a:blip r:embed="rId1"/>
          <a:srcRect l="17692" t="18235" r="17492" b="54706"/>
          <a:stretch>
            <a:fillRect/>
          </a:stretch>
        </p:blipFill>
        <p:spPr bwMode="auto">
          <a:xfrm>
            <a:off x="0" y="19050"/>
            <a:ext cx="10047605" cy="2017395"/>
          </a:xfrm>
          <a:prstGeom prst="rect">
            <a:avLst/>
          </a:prstGeom>
          <a:ln>
            <a:noFill/>
          </a:ln>
        </p:spPr>
      </p:pic>
      <p:pic>
        <p:nvPicPr>
          <p:cNvPr id="3" name="Picture 1" descr="C:\Users\THUY\AppData\Local\Temp\ksohtml\wpsCA7E.tm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615"/>
            <a:ext cx="12399645" cy="511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5560" y="12065"/>
            <a:ext cx="122434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 và so sánh tháp dân số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/>
          <p:nvPr/>
        </p:nvGraphicFramePr>
        <p:xfrm>
          <a:off x="0" y="838200"/>
          <a:ext cx="1143698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725"/>
                <a:gridCol w="2449195"/>
                <a:gridCol w="2435860"/>
                <a:gridCol w="240220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 dân số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1979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1999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2019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dạng tháp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Đỉnh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Thân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Đáy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cấu theo độ tuổi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- 0-14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- 15 -55, 60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Trên 55, 60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day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440" y="6450965"/>
            <a:ext cx="12315190" cy="344805"/>
          </a:xfrm>
          <a:prstGeom prst="rect">
            <a:avLst/>
          </a:prstGeom>
        </p:spPr>
      </p:pic>
      <p:graphicFrame>
        <p:nvGraphicFramePr>
          <p:cNvPr id="4" name="Table 3"/>
          <p:cNvGraphicFramePr/>
          <p:nvPr/>
        </p:nvGraphicFramePr>
        <p:xfrm>
          <a:off x="0" y="-76200"/>
          <a:ext cx="1143698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725"/>
                <a:gridCol w="2449195"/>
                <a:gridCol w="2435860"/>
                <a:gridCol w="240220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 dân số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1979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1999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2019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dạng tháp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Đỉnh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Thân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Đáy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 dần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cấu theo độ tuổi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- 0-14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- 15 -59-60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Trên 55, 60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cao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trung bình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thấp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trung bình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cao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trung bình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thấp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cao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cao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73660" y="4090035"/>
            <a:ext cx="121945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Giảm tỉ lệ dân số độ tuổi 0-14 tăng tỉ lệ dân số 15 – 59 và trên 60. Điều này cho thấy cơ cấu dân số nước ta đang già hóa dần.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228600" y="5181600"/>
            <a:ext cx="11590655" cy="95313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dân số theo tuổi đang thay đổi từ cơ cấu dân số trẻ sang cơ cấu dân số gi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35560" y="196850"/>
            <a:ext cx="1214818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Nguyên nhân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chất lượng cuộc sống của nhân dân ngày càng được cải thiện: chế độ dinh dưỡng cao hơn trước, điều kiện y tế vệ sinh chăm sóc sức khoẻ tốt. Ý thức về KHHGĐ trong nhân dân cao hơn.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4339" name="Picture 4" descr="images831634_DSC_04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3275" y="3694430"/>
            <a:ext cx="5417820" cy="3098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5" descr="hop-tac-lao-dong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29845"/>
            <a:ext cx="5748655" cy="3804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6" descr="xuat-khau-lao-d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3770630"/>
            <a:ext cx="5935980" cy="3053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sieu thi 1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67400" y="-29845"/>
            <a:ext cx="5509260" cy="376745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WPS Presentation</Application>
  <PresentationFormat>On-screen Show (4:3)</PresentationFormat>
  <Paragraphs>109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</dc:creator>
  <cp:lastModifiedBy>THUY</cp:lastModifiedBy>
  <cp:revision>54</cp:revision>
  <dcterms:created xsi:type="dcterms:W3CDTF">2021-09-02T04:33:00Z</dcterms:created>
  <dcterms:modified xsi:type="dcterms:W3CDTF">2021-09-23T09:34:44Z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6C72EA6F9D4F4F0EB08EA109DC5BA400</vt:lpwstr>
  </property>
  <property fmtid="{D5CDD505-2E9C-101B-9397-08002B2CF9AE}" pid="3" name="KSOProductBuildVer">
    <vt:lpwstr>1033-11.2.0.10323</vt:lpwstr>
  </property>
</Properties>
</file>