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000"/>
    <a:srgbClr val="FFFF00"/>
    <a:srgbClr val="9933FF"/>
    <a:srgbClr val="006666"/>
    <a:srgbClr val="FF6600"/>
    <a:srgbClr val="99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6000" autoAdjust="0"/>
  </p:normalViewPr>
  <p:slideViewPr>
    <p:cSldViewPr>
      <p:cViewPr varScale="1">
        <p:scale>
          <a:sx n="88" d="100"/>
          <a:sy n="88" d="100"/>
        </p:scale>
        <p:origin x="-14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4.wmf"/><Relationship Id="rId1" Type="http://schemas.openxmlformats.org/officeDocument/2006/relationships/image" Target="../media/image39.wmf"/><Relationship Id="rId4" Type="http://schemas.openxmlformats.org/officeDocument/2006/relationships/image" Target="../media/image4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.wmf"/><Relationship Id="rId1" Type="http://schemas.openxmlformats.org/officeDocument/2006/relationships/image" Target="../media/image39.wmf"/><Relationship Id="rId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4.wmf"/><Relationship Id="rId1" Type="http://schemas.openxmlformats.org/officeDocument/2006/relationships/image" Target="../media/image39.wmf"/><Relationship Id="rId4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01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C63B505-C9D1-4AAD-AAF3-1C59A256AE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3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50D05-A74B-4BF1-B08B-7BA18ADE9FCA}" type="slidenum">
              <a:rPr lang="en-US"/>
              <a:pPr/>
              <a:t>1</a:t>
            </a:fld>
            <a:endParaRPr lang="en-US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1D0FF8-5D9E-46F5-A92F-4FA8E8526DF4}" type="slidenum">
              <a:rPr lang="en-US"/>
              <a:pPr/>
              <a:t>10</a:t>
            </a:fld>
            <a:endParaRPr lang="en-US"/>
          </a:p>
        </p:txBody>
      </p:sp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FBAB30-114E-48B3-99B8-B44C035ECDF4}" type="slidenum">
              <a:rPr lang="en-US"/>
              <a:pPr/>
              <a:t>11</a:t>
            </a:fld>
            <a:endParaRPr lang="en-US"/>
          </a:p>
        </p:txBody>
      </p:sp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4D3614-04F1-4D92-9E0B-E63D2B7A44C3}" type="slidenum">
              <a:rPr lang="en-US"/>
              <a:pPr/>
              <a:t>2</a:t>
            </a:fld>
            <a:endParaRPr lang="en-US"/>
          </a:p>
        </p:txBody>
      </p:sp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FFEE6E-947C-42DE-A027-9F8F746699F4}" type="slidenum">
              <a:rPr lang="en-US"/>
              <a:pPr/>
              <a:t>3</a:t>
            </a:fld>
            <a:endParaRPr lang="en-US"/>
          </a:p>
        </p:txBody>
      </p:sp>
      <p:sp>
        <p:nvSpPr>
          <p:cNvPr id="116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8FC99-0EB2-40EC-934B-26FEA39BD0A0}" type="slidenum">
              <a:rPr lang="en-US"/>
              <a:pPr/>
              <a:t>4</a:t>
            </a:fld>
            <a:endParaRPr lang="en-US"/>
          </a:p>
        </p:txBody>
      </p:sp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B50C99-E1B8-4B00-A9BE-44E9D6F19043}" type="slidenum">
              <a:rPr lang="en-US"/>
              <a:pPr/>
              <a:t>5</a:t>
            </a:fld>
            <a:endParaRPr lang="en-US"/>
          </a:p>
        </p:txBody>
      </p:sp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4DA12-3C59-40F1-8477-E9C59D708410}" type="slidenum">
              <a:rPr lang="en-US"/>
              <a:pPr/>
              <a:t>6</a:t>
            </a:fld>
            <a:endParaRPr lang="en-US"/>
          </a:p>
        </p:txBody>
      </p:sp>
      <p:sp>
        <p:nvSpPr>
          <p:cNvPr id="122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5B722A-BC42-4012-9A72-0A4C1D29A041}" type="slidenum">
              <a:rPr lang="en-US"/>
              <a:pPr/>
              <a:t>7</a:t>
            </a:fld>
            <a:endParaRPr lang="en-US"/>
          </a:p>
        </p:txBody>
      </p:sp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93A6FF-54E3-455E-AD92-465755ECF028}" type="slidenum">
              <a:rPr lang="en-US"/>
              <a:pPr/>
              <a:t>8</a:t>
            </a:fld>
            <a:endParaRPr lang="en-US"/>
          </a:p>
        </p:txBody>
      </p:sp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4CBE66-285A-48C7-9D22-9FBA7B5F37C4}" type="slidenum">
              <a:rPr lang="en-US"/>
              <a:pPr/>
              <a:t>9</a:t>
            </a:fld>
            <a:endParaRPr lang="en-US"/>
          </a:p>
        </p:txBody>
      </p:sp>
      <p:sp>
        <p:nvSpPr>
          <p:cNvPr id="129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9" name="Group 5"/>
          <p:cNvGrpSpPr>
            <a:grpSpLocks/>
          </p:cNvGrpSpPr>
          <p:nvPr/>
        </p:nvGrpSpPr>
        <p:grpSpPr bwMode="auto">
          <a:xfrm>
            <a:off x="1752600" y="6538913"/>
            <a:ext cx="7391400" cy="319087"/>
            <a:chOff x="144" y="1248"/>
            <a:chExt cx="4656" cy="201"/>
          </a:xfrm>
        </p:grpSpPr>
        <p:sp>
          <p:nvSpPr>
            <p:cNvPr id="88070" name="AutoShape 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8071" name="AutoShape 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88072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5832CF0-B8DE-4AE2-9713-1B17354E00A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0" y="3527425"/>
            <a:ext cx="9144000" cy="3357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gray">
          <a:xfrm>
            <a:off x="0" y="3141663"/>
            <a:ext cx="9144000" cy="431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8075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B28868-FB12-42EB-B657-491E5A99AF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8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DC2994-BD68-4DDC-AC9E-4A6C636C27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69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49C78F73-2D55-4D36-A191-06EEB4F343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1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1D0348-327A-42D6-BBBC-B383D98134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99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523EDA-E6F1-4214-9F56-CE1D4254A8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48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95B60D-F880-41BA-AD03-B40A29A3D1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D75767-D7DC-4023-A369-B132F095FE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536C33-7AB0-484E-8990-EE4AD82604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20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80381F-DA67-400B-916C-7D64977A35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4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3AE77D4-4E27-45B0-8E21-C1B526C412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9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505C76-D5A8-4E2F-AF80-80D2B697EC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0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Bài 5. Thao tác với bảng tính</a:t>
            </a:r>
          </a:p>
        </p:txBody>
      </p:sp>
      <p:grpSp>
        <p:nvGrpSpPr>
          <p:cNvPr id="87045" name="Group 5"/>
          <p:cNvGrpSpPr>
            <a:grpSpLocks/>
          </p:cNvGrpSpPr>
          <p:nvPr/>
        </p:nvGrpSpPr>
        <p:grpSpPr bwMode="auto">
          <a:xfrm>
            <a:off x="762000" y="6553200"/>
            <a:ext cx="8382000" cy="304800"/>
            <a:chOff x="144" y="1248"/>
            <a:chExt cx="4656" cy="201"/>
          </a:xfrm>
        </p:grpSpPr>
        <p:sp>
          <p:nvSpPr>
            <p:cNvPr id="87046" name="AutoShape 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7047" name="AutoShape 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870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06747FED-B6E0-4533-84E6-E394313EE2E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7049" name="Picture 9" descr="Untitled-4 copy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163" y="0"/>
            <a:ext cx="858837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4.xml"/><Relationship Id="rId13" Type="http://schemas.openxmlformats.org/officeDocument/2006/relationships/image" Target="../media/image36.wmf"/><Relationship Id="rId3" Type="http://schemas.openxmlformats.org/officeDocument/2006/relationships/control" Target="../activeX/activeX9.xml"/><Relationship Id="rId7" Type="http://schemas.openxmlformats.org/officeDocument/2006/relationships/control" Target="../activeX/activeX13.xml"/><Relationship Id="rId12" Type="http://schemas.openxmlformats.org/officeDocument/2006/relationships/image" Target="../media/image35.wmf"/><Relationship Id="rId2" Type="http://schemas.openxmlformats.org/officeDocument/2006/relationships/control" Target="../activeX/activeX8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12.xml"/><Relationship Id="rId11" Type="http://schemas.openxmlformats.org/officeDocument/2006/relationships/image" Target="../media/image34.wmf"/><Relationship Id="rId5" Type="http://schemas.openxmlformats.org/officeDocument/2006/relationships/control" Target="../activeX/activeX11.xml"/><Relationship Id="rId15" Type="http://schemas.openxmlformats.org/officeDocument/2006/relationships/image" Target="../media/image38.wmf"/><Relationship Id="rId10" Type="http://schemas.openxmlformats.org/officeDocument/2006/relationships/image" Target="../media/image33.gif"/><Relationship Id="rId4" Type="http://schemas.openxmlformats.org/officeDocument/2006/relationships/control" Target="../activeX/activeX10.xml"/><Relationship Id="rId9" Type="http://schemas.openxmlformats.org/officeDocument/2006/relationships/slideLayout" Target="../slideLayouts/slideLayout7.xml"/><Relationship Id="rId14" Type="http://schemas.openxmlformats.org/officeDocument/2006/relationships/image" Target="../media/image3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1.xml"/><Relationship Id="rId13" Type="http://schemas.openxmlformats.org/officeDocument/2006/relationships/image" Target="../media/image43.wmf"/><Relationship Id="rId3" Type="http://schemas.openxmlformats.org/officeDocument/2006/relationships/control" Target="../activeX/activeX16.xml"/><Relationship Id="rId7" Type="http://schemas.openxmlformats.org/officeDocument/2006/relationships/control" Target="../activeX/activeX20.xml"/><Relationship Id="rId12" Type="http://schemas.openxmlformats.org/officeDocument/2006/relationships/image" Target="../media/image33.gif"/><Relationship Id="rId2" Type="http://schemas.openxmlformats.org/officeDocument/2006/relationships/control" Target="../activeX/activeX15.xml"/><Relationship Id="rId16" Type="http://schemas.openxmlformats.org/officeDocument/2006/relationships/image" Target="../media/image44.wmf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9.xml"/><Relationship Id="rId11" Type="http://schemas.openxmlformats.org/officeDocument/2006/relationships/image" Target="../media/image42.png"/><Relationship Id="rId5" Type="http://schemas.openxmlformats.org/officeDocument/2006/relationships/control" Target="../activeX/activeX18.xml"/><Relationship Id="rId15" Type="http://schemas.openxmlformats.org/officeDocument/2006/relationships/image" Target="../media/image37.wmf"/><Relationship Id="rId10" Type="http://schemas.openxmlformats.org/officeDocument/2006/relationships/image" Target="../media/image41.png"/><Relationship Id="rId4" Type="http://schemas.openxmlformats.org/officeDocument/2006/relationships/control" Target="../activeX/activeX17.xml"/><Relationship Id="rId9" Type="http://schemas.openxmlformats.org/officeDocument/2006/relationships/slideLayout" Target="../slideLayouts/slideLayout7.xml"/><Relationship Id="rId1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8.xml"/><Relationship Id="rId13" Type="http://schemas.openxmlformats.org/officeDocument/2006/relationships/image" Target="../media/image46.wmf"/><Relationship Id="rId3" Type="http://schemas.openxmlformats.org/officeDocument/2006/relationships/control" Target="../activeX/activeX23.xml"/><Relationship Id="rId7" Type="http://schemas.openxmlformats.org/officeDocument/2006/relationships/control" Target="../activeX/activeX27.xml"/><Relationship Id="rId12" Type="http://schemas.openxmlformats.org/officeDocument/2006/relationships/image" Target="../media/image10.wmf"/><Relationship Id="rId2" Type="http://schemas.openxmlformats.org/officeDocument/2006/relationships/control" Target="../activeX/activeX22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6.xml"/><Relationship Id="rId11" Type="http://schemas.openxmlformats.org/officeDocument/2006/relationships/image" Target="../media/image43.wmf"/><Relationship Id="rId5" Type="http://schemas.openxmlformats.org/officeDocument/2006/relationships/control" Target="../activeX/activeX25.xml"/><Relationship Id="rId10" Type="http://schemas.openxmlformats.org/officeDocument/2006/relationships/image" Target="../media/image33.gif"/><Relationship Id="rId4" Type="http://schemas.openxmlformats.org/officeDocument/2006/relationships/control" Target="../activeX/activeX24.xml"/><Relationship Id="rId9" Type="http://schemas.openxmlformats.org/officeDocument/2006/relationships/slideLayout" Target="../slideLayouts/slideLayout7.xml"/><Relationship Id="rId14" Type="http://schemas.openxmlformats.org/officeDocument/2006/relationships/image" Target="../media/image3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5.xml"/><Relationship Id="rId13" Type="http://schemas.openxmlformats.org/officeDocument/2006/relationships/image" Target="../media/image43.wmf"/><Relationship Id="rId3" Type="http://schemas.openxmlformats.org/officeDocument/2006/relationships/control" Target="../activeX/activeX30.xml"/><Relationship Id="rId7" Type="http://schemas.openxmlformats.org/officeDocument/2006/relationships/control" Target="../activeX/activeX34.xml"/><Relationship Id="rId12" Type="http://schemas.openxmlformats.org/officeDocument/2006/relationships/image" Target="../media/image33.gif"/><Relationship Id="rId2" Type="http://schemas.openxmlformats.org/officeDocument/2006/relationships/control" Target="../activeX/activeX29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33.xml"/><Relationship Id="rId11" Type="http://schemas.openxmlformats.org/officeDocument/2006/relationships/image" Target="../media/image49.png"/><Relationship Id="rId5" Type="http://schemas.openxmlformats.org/officeDocument/2006/relationships/control" Target="../activeX/activeX32.xml"/><Relationship Id="rId15" Type="http://schemas.openxmlformats.org/officeDocument/2006/relationships/image" Target="../media/image37.wmf"/><Relationship Id="rId10" Type="http://schemas.openxmlformats.org/officeDocument/2006/relationships/image" Target="../media/image48.png"/><Relationship Id="rId4" Type="http://schemas.openxmlformats.org/officeDocument/2006/relationships/control" Target="../activeX/activeX31.xml"/><Relationship Id="rId9" Type="http://schemas.openxmlformats.org/officeDocument/2006/relationships/slideLayout" Target="../slideLayouts/slideLayout7.xml"/><Relationship Id="rId1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image" Target="../media/image9.wmf"/><Relationship Id="rId3" Type="http://schemas.openxmlformats.org/officeDocument/2006/relationships/control" Target="../activeX/activeX2.xml"/><Relationship Id="rId7" Type="http://schemas.openxmlformats.org/officeDocument/2006/relationships/control" Target="../activeX/activeX6.xml"/><Relationship Id="rId12" Type="http://schemas.openxmlformats.org/officeDocument/2006/relationships/image" Target="../media/image8.wmf"/><Relationship Id="rId2" Type="http://schemas.openxmlformats.org/officeDocument/2006/relationships/control" Target="../activeX/activeX1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image" Target="../media/image7.png"/><Relationship Id="rId5" Type="http://schemas.openxmlformats.org/officeDocument/2006/relationships/control" Target="../activeX/activeX4.xml"/><Relationship Id="rId15" Type="http://schemas.openxmlformats.org/officeDocument/2006/relationships/image" Target="../media/image11.wmf"/><Relationship Id="rId10" Type="http://schemas.openxmlformats.org/officeDocument/2006/relationships/notesSlide" Target="../notesSlides/notesSlide2.xml"/><Relationship Id="rId4" Type="http://schemas.openxmlformats.org/officeDocument/2006/relationships/control" Target="../activeX/activeX3.xml"/><Relationship Id="rId9" Type="http://schemas.openxmlformats.org/officeDocument/2006/relationships/slideLayout" Target="../slideLayouts/slideLayout12.xml"/><Relationship Id="rId1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FDE741B4-A4C5-4608-AE3A-6D4701597C66}" type="slidenum">
              <a:rPr lang="en-US"/>
              <a:pPr/>
              <a:t>1</a:t>
            </a:fld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1981200"/>
            <a:ext cx="6858000" cy="685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THAO TÁC VỚI BẢNG TÍNH</a:t>
            </a:r>
            <a:endParaRPr lang="en-US" b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505200" y="1295400"/>
            <a:ext cx="2209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b="1" smtClean="0">
                <a:solidFill>
                  <a:srgbClr val="FF6600"/>
                </a:solidFill>
              </a:rPr>
              <a:t>PHẦN 5</a:t>
            </a:r>
            <a:endParaRPr lang="en-US" sz="3200" b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E6EAFC-D6E4-4DC9-ACC2-5EA12A469FB9}" type="slidenum">
              <a:rPr lang="en-US"/>
              <a:pPr/>
              <a:t>10</a:t>
            </a:fld>
            <a:endParaRPr lang="en-US"/>
          </a:p>
        </p:txBody>
      </p:sp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990600"/>
            <a:ext cx="8153400" cy="5226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051" name="AutoShape 3"/>
          <p:cNvSpPr>
            <a:spLocks noChangeArrowheads="1"/>
          </p:cNvSpPr>
          <p:nvPr/>
        </p:nvSpPr>
        <p:spPr bwMode="auto">
          <a:xfrm>
            <a:off x="5029200" y="381000"/>
            <a:ext cx="3657600" cy="1981200"/>
          </a:xfrm>
          <a:prstGeom prst="cloudCallout">
            <a:avLst>
              <a:gd name="adj1" fmla="val -85458"/>
              <a:gd name="adj2" fmla="val 66426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FF6600"/>
                </a:solidFill>
              </a:rPr>
              <a:t>Tại sao khi sao chép khối F12:F15 vào ô B3 thì lại ra kết quả thế này cơ chứ???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35B15-175C-478E-8FD4-DEE21FF2B0EC}" type="slidenum">
              <a:rPr lang="en-US"/>
              <a:pPr/>
              <a:t>11</a:t>
            </a:fld>
            <a:endParaRPr lang="en-US"/>
          </a:p>
        </p:txBody>
      </p:sp>
      <p:sp>
        <p:nvSpPr>
          <p:cNvPr id="132098" name="Rectangle 2"/>
          <p:cNvSpPr>
            <a:spLocks noChangeArrowheads="1"/>
          </p:cNvSpPr>
          <p:nvPr/>
        </p:nvSpPr>
        <p:spPr bwMode="auto">
          <a:xfrm>
            <a:off x="228600" y="457200"/>
            <a:ext cx="4800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000" b="1">
                <a:solidFill>
                  <a:schemeClr val="tx2"/>
                </a:solidFill>
              </a:rPr>
              <a:t>3. Sao chép và di chuyển công thức </a:t>
            </a:r>
          </a:p>
        </p:txBody>
      </p:sp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8839200" cy="116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de-DE" b="1" i="1"/>
              <a:t>b) Di chuyển dữ liệu và công thức</a:t>
            </a:r>
          </a:p>
          <a:p>
            <a:pPr lvl="1" eaLnBrk="1" hangingPunct="1">
              <a:lnSpc>
                <a:spcPct val="130000"/>
              </a:lnSpc>
            </a:pPr>
            <a:r>
              <a:rPr lang="en-US"/>
              <a:t>Khi di chuyển nội dung các ô có chứa địa chỉ </a:t>
            </a:r>
            <a:r>
              <a:rPr lang="en-US" i="1"/>
              <a:t>các địa chỉ trong công thức không bị điều chỉnh</a:t>
            </a:r>
            <a:r>
              <a:rPr lang="en-US"/>
              <a:t> (công thức được sao chép y nguyên). </a:t>
            </a:r>
          </a:p>
        </p:txBody>
      </p:sp>
      <p:pic>
        <p:nvPicPr>
          <p:cNvPr id="132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19400"/>
            <a:ext cx="4343400" cy="3198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19400"/>
            <a:ext cx="4152900" cy="3201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2102" name="Oval 6"/>
          <p:cNvSpPr>
            <a:spLocks noChangeArrowheads="1"/>
          </p:cNvSpPr>
          <p:nvPr/>
        </p:nvSpPr>
        <p:spPr bwMode="auto">
          <a:xfrm>
            <a:off x="1600200" y="2667000"/>
            <a:ext cx="10668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2103" name="Oval 7"/>
          <p:cNvSpPr>
            <a:spLocks noChangeArrowheads="1"/>
          </p:cNvSpPr>
          <p:nvPr/>
        </p:nvSpPr>
        <p:spPr bwMode="auto">
          <a:xfrm>
            <a:off x="5943600" y="2667000"/>
            <a:ext cx="10668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2104" name="Oval 8"/>
          <p:cNvSpPr>
            <a:spLocks noChangeArrowheads="1"/>
          </p:cNvSpPr>
          <p:nvPr/>
        </p:nvSpPr>
        <p:spPr bwMode="auto">
          <a:xfrm>
            <a:off x="381000" y="2743200"/>
            <a:ext cx="6096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2105" name="Oval 9"/>
          <p:cNvSpPr>
            <a:spLocks noChangeArrowheads="1"/>
          </p:cNvSpPr>
          <p:nvPr/>
        </p:nvSpPr>
        <p:spPr bwMode="auto">
          <a:xfrm>
            <a:off x="4800600" y="2667000"/>
            <a:ext cx="6096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2" grpId="0" animBg="1"/>
      <p:bldP spid="132103" grpId="0" animBg="1"/>
      <p:bldP spid="132104" grpId="0" animBg="1"/>
      <p:bldP spid="13210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810D8-9D8A-4406-8210-98AF26410145}" type="slidenum">
              <a:rPr lang="en-US"/>
              <a:pPr/>
              <a:t>12</a:t>
            </a:fld>
            <a:endParaRPr lang="en-US"/>
          </a:p>
        </p:txBody>
      </p:sp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1736725" y="2378075"/>
            <a:ext cx="6248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6600"/>
                </a:solidFill>
              </a:rPr>
              <a:t>TRẮC NGHIỆM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9DC1F-E1DD-4EBE-9FF3-93504E3B3137}" type="slidenum">
              <a:rPr lang="en-US"/>
              <a:pPr/>
              <a:t>13</a:t>
            </a:fld>
            <a:endParaRPr lang="en-US"/>
          </a:p>
        </p:txBody>
      </p:sp>
      <p:sp>
        <p:nvSpPr>
          <p:cNvPr id="135170" name="Text Box 2"/>
          <p:cNvSpPr txBox="1">
            <a:spLocks noChangeArrowheads="1"/>
          </p:cNvSpPr>
          <p:nvPr/>
        </p:nvSpPr>
        <p:spPr bwMode="auto">
          <a:xfrm>
            <a:off x="685800" y="533400"/>
            <a:ext cx="8229600" cy="105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 b="1"/>
              <a:t>Câu 1:</a:t>
            </a:r>
            <a:r>
              <a:rPr lang="en-US" sz="2000"/>
              <a:t> Chọn cụm từ thích hợp nhất để điền vào dấu ba chấm trong câu sau:</a:t>
            </a:r>
          </a:p>
          <a:p>
            <a:pPr lvl="1" eaLnBrk="1" hangingPunct="1">
              <a:lnSpc>
                <a:spcPct val="130000"/>
              </a:lnSpc>
            </a:pPr>
            <a:r>
              <a:rPr lang="en-US"/>
              <a:t>“Khi sao chép một ô có nội dung là công thức chứa địa chỉ, các địa chỉ</a:t>
            </a:r>
            <a:r>
              <a:rPr lang="en-US" i="1"/>
              <a:t>…”</a:t>
            </a:r>
            <a:endParaRPr lang="en-US"/>
          </a:p>
        </p:txBody>
      </p:sp>
      <p:sp>
        <p:nvSpPr>
          <p:cNvPr id="135178" name="Text Box 10"/>
          <p:cNvSpPr txBox="1">
            <a:spLocks noChangeArrowheads="1"/>
          </p:cNvSpPr>
          <p:nvPr/>
        </p:nvSpPr>
        <p:spPr bwMode="auto">
          <a:xfrm>
            <a:off x="1647825" y="1981200"/>
            <a:ext cx="3246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Không bị điều chỉnh;</a:t>
            </a:r>
          </a:p>
        </p:txBody>
      </p:sp>
      <p:sp>
        <p:nvSpPr>
          <p:cNvPr id="135179" name="Text Box 11"/>
          <p:cNvSpPr txBox="1">
            <a:spLocks noChangeArrowheads="1"/>
          </p:cNvSpPr>
          <p:nvPr/>
        </p:nvSpPr>
        <p:spPr bwMode="auto">
          <a:xfrm>
            <a:off x="1614488" y="2492375"/>
            <a:ext cx="71485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Được điều chỉnh để giữ nguyên quan hệ tương đối về vị trí so với ô đích;</a:t>
            </a:r>
          </a:p>
        </p:txBody>
      </p:sp>
      <p:sp>
        <p:nvSpPr>
          <p:cNvPr id="135180" name="Text Box 12"/>
          <p:cNvSpPr txBox="1">
            <a:spLocks noChangeArrowheads="1"/>
          </p:cNvSpPr>
          <p:nvPr/>
        </p:nvSpPr>
        <p:spPr bwMode="auto">
          <a:xfrm>
            <a:off x="1647825" y="3362325"/>
            <a:ext cx="7072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Được điều chỉnh để giữ nguyên vị trí so với ô đích;</a:t>
            </a:r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>
            <a:off x="1638300" y="3840163"/>
            <a:ext cx="6827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Được điều chỉnh để giữ nguyên quan hệ tương đối về vị trí so với ô được sao chép.</a:t>
            </a:r>
          </a:p>
        </p:txBody>
      </p:sp>
      <p:pic>
        <p:nvPicPr>
          <p:cNvPr id="135182" name="Picture 14" descr="comic_1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454400"/>
            <a:ext cx="1076325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35171" name="cmd1" r:id="rId2" imgW="1295280" imgH="457200"/>
        </mc:Choice>
        <mc:Fallback>
          <p:control name="cmd1" r:id="rId2" imgW="1295280" imgH="457200">
            <p:pic>
              <p:nvPicPr>
                <p:cNvPr id="0" name="cmd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24200" y="5791200"/>
                  <a:ext cx="12954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5172" name="cmd2" r:id="rId3" imgW="1219320" imgH="457200"/>
        </mc:Choice>
        <mc:Fallback>
          <p:control name="cmd2" r:id="rId3" imgW="1219320" imgH="457200">
            <p:pic>
              <p:nvPicPr>
                <p:cNvPr id="0" name="cmd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724400" y="5791200"/>
                  <a:ext cx="12192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5173" name="L1" r:id="rId4" imgW="5238720" imgH="762120"/>
        </mc:Choice>
        <mc:Fallback>
          <p:control name="L1" r:id="rId4" imgW="5238720" imgH="762120">
            <p:pic>
              <p:nvPicPr>
                <p:cNvPr id="0" name="L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93925" y="4876800"/>
                  <a:ext cx="5243513" cy="762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5174" name="Opt1" r:id="rId5" imgW="228600" imgH="228600"/>
        </mc:Choice>
        <mc:Fallback>
          <p:control name="Opt1" r:id="rId5" imgW="228600" imgH="228600">
            <p:pic>
              <p:nvPicPr>
                <p:cNvPr id="0" name="Op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50938" y="2060575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5175" name="Opt2" r:id="rId6" imgW="228600" imgH="228600"/>
        </mc:Choice>
        <mc:Fallback>
          <p:control name="Opt2" r:id="rId6" imgW="228600" imgH="228600">
            <p:pic>
              <p:nvPicPr>
                <p:cNvPr id="0" name="Op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50938" y="2562225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5176" name="Opt3" r:id="rId7" imgW="228600" imgH="228600"/>
        </mc:Choice>
        <mc:Fallback>
          <p:control name="Opt3" r:id="rId7" imgW="228600" imgH="228600">
            <p:pic>
              <p:nvPicPr>
                <p:cNvPr id="0" name="Op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50938" y="3429000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5177" name="Opt4" r:id="rId8" imgW="228600" imgH="228600"/>
        </mc:Choice>
        <mc:Fallback>
          <p:control name="Opt4" r:id="rId8" imgW="228600" imgH="228600">
            <p:pic>
              <p:nvPicPr>
                <p:cNvPr id="0" name="Op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50938" y="4000500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0AAF8-5D68-4AD1-8784-5D259E6EA54B}" type="slidenum">
              <a:rPr lang="en-US"/>
              <a:pPr/>
              <a:t>14</a:t>
            </a:fld>
            <a:endParaRPr lang="en-US"/>
          </a:p>
        </p:txBody>
      </p:sp>
      <p:pic>
        <p:nvPicPr>
          <p:cNvPr id="136194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5746750" cy="1601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195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5697538" cy="15811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6196" name="Text Box 4"/>
          <p:cNvSpPr txBox="1">
            <a:spLocks noChangeArrowheads="1"/>
          </p:cNvSpPr>
          <p:nvPr/>
        </p:nvSpPr>
        <p:spPr bwMode="auto">
          <a:xfrm>
            <a:off x="533400" y="533400"/>
            <a:ext cx="7972425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Câu 2:</a:t>
            </a:r>
            <a:r>
              <a:rPr lang="en-US" sz="2000"/>
              <a:t> Cho ô A3,C3,E3 lần lượt có các giá trị sau: 39,60,100. Ô B4 được tính bằng công thức =C3-A3.</a:t>
            </a:r>
          </a:p>
          <a:p>
            <a:pPr>
              <a:spcBef>
                <a:spcPct val="50000"/>
              </a:spcBef>
            </a:pPr>
            <a:r>
              <a:rPr lang="en-US"/>
              <a:t>Nếu sao chép ô B4 sang ô D4 thì ô D4 có giá trị là bao nhiêu?</a:t>
            </a:r>
          </a:p>
        </p:txBody>
      </p:sp>
      <p:sp>
        <p:nvSpPr>
          <p:cNvPr id="136202" name="Text Box 10"/>
          <p:cNvSpPr txBox="1">
            <a:spLocks noChangeArrowheads="1"/>
          </p:cNvSpPr>
          <p:nvPr/>
        </p:nvSpPr>
        <p:spPr bwMode="auto">
          <a:xfrm>
            <a:off x="3276600" y="377666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21</a:t>
            </a:r>
          </a:p>
        </p:txBody>
      </p:sp>
      <p:sp>
        <p:nvSpPr>
          <p:cNvPr id="136203" name="Text Box 11"/>
          <p:cNvSpPr txBox="1">
            <a:spLocks noChangeArrowheads="1"/>
          </p:cNvSpPr>
          <p:nvPr/>
        </p:nvSpPr>
        <p:spPr bwMode="auto">
          <a:xfrm>
            <a:off x="3276600" y="41021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61</a:t>
            </a:r>
          </a:p>
        </p:txBody>
      </p:sp>
      <p:sp>
        <p:nvSpPr>
          <p:cNvPr id="136204" name="Text Box 12"/>
          <p:cNvSpPr txBox="1">
            <a:spLocks noChangeArrowheads="1"/>
          </p:cNvSpPr>
          <p:nvPr/>
        </p:nvSpPr>
        <p:spPr bwMode="auto">
          <a:xfrm>
            <a:off x="3295650" y="4378325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40</a:t>
            </a:r>
          </a:p>
        </p:txBody>
      </p:sp>
      <p:sp>
        <p:nvSpPr>
          <p:cNvPr id="136205" name="Text Box 13"/>
          <p:cNvSpPr txBox="1">
            <a:spLocks noChangeArrowheads="1"/>
          </p:cNvSpPr>
          <p:nvPr/>
        </p:nvSpPr>
        <p:spPr bwMode="auto">
          <a:xfrm>
            <a:off x="3295650" y="466248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79</a:t>
            </a:r>
          </a:p>
        </p:txBody>
      </p:sp>
      <p:pic>
        <p:nvPicPr>
          <p:cNvPr id="136208" name="Picture 16" descr="comic_11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454400"/>
            <a:ext cx="1076325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36197" name="cmd1" r:id="rId2" imgW="1295280" imgH="457200"/>
        </mc:Choice>
        <mc:Fallback>
          <p:control name="cmd1" r:id="rId2" imgW="1295280" imgH="457200">
            <p:pic>
              <p:nvPicPr>
                <p:cNvPr id="0" name="cmd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05113" y="5791200"/>
                  <a:ext cx="12954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6198" name="cmd2" r:id="rId3" imgW="1219320" imgH="457200"/>
        </mc:Choice>
        <mc:Fallback>
          <p:control name="cmd2" r:id="rId3" imgW="1219320" imgH="457200">
            <p:pic>
              <p:nvPicPr>
                <p:cNvPr id="0" name="cmd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03838" y="5807075"/>
                  <a:ext cx="12192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6199" name="Opt1" r:id="rId4" imgW="228600" imgH="228600"/>
        </mc:Choice>
        <mc:Fallback>
          <p:control name="Opt1" r:id="rId4" imgW="228600" imgH="228600">
            <p:pic>
              <p:nvPicPr>
                <p:cNvPr id="0" name="Op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49575" y="3856038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6200" name="Opt2" r:id="rId5" imgW="228600" imgH="228600"/>
        </mc:Choice>
        <mc:Fallback>
          <p:control name="Opt2" r:id="rId5" imgW="228600" imgH="228600">
            <p:pic>
              <p:nvPicPr>
                <p:cNvPr id="0" name="Op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49575" y="4170363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6201" name="Opt4" r:id="rId6" imgW="228600" imgH="228600"/>
        </mc:Choice>
        <mc:Fallback>
          <p:control name="Opt4" r:id="rId6" imgW="228600" imgH="228600">
            <p:pic>
              <p:nvPicPr>
                <p:cNvPr id="0" name="Op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43225" y="4733925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6206" name="L1" r:id="rId7" imgW="5238720" imgH="552600"/>
        </mc:Choice>
        <mc:Fallback>
          <p:control name="L1" r:id="rId7" imgW="5238720" imgH="552600">
            <p:pic>
              <p:nvPicPr>
                <p:cNvPr id="0" name="L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5813" y="5232400"/>
                  <a:ext cx="5243512" cy="549275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6207" name="Opt3" r:id="rId8" imgW="228600" imgH="228600"/>
        </mc:Choice>
        <mc:Fallback>
          <p:control name="Opt3" r:id="rId8" imgW="228600" imgH="228600">
            <p:pic>
              <p:nvPicPr>
                <p:cNvPr id="0" name="Op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38463" y="4448175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25457-67D8-47EE-8D40-F3217A5895D1}" type="slidenum">
              <a:rPr lang="en-US"/>
              <a:pPr/>
              <a:t>15</a:t>
            </a:fld>
            <a:endParaRPr lang="en-US"/>
          </a:p>
        </p:txBody>
      </p:sp>
      <p:sp>
        <p:nvSpPr>
          <p:cNvPr id="137218" name="Text Box 2"/>
          <p:cNvSpPr txBox="1">
            <a:spLocks noChangeArrowheads="1"/>
          </p:cNvSpPr>
          <p:nvPr/>
        </p:nvSpPr>
        <p:spPr bwMode="auto">
          <a:xfrm>
            <a:off x="533400" y="609600"/>
            <a:ext cx="76215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/>
              <a:t>Câu 3:</a:t>
            </a:r>
            <a:r>
              <a:rPr lang="en-US" sz="2000"/>
              <a:t> </a:t>
            </a:r>
            <a:r>
              <a:rPr lang="fr-FR" sz="2000"/>
              <a:t>Muốn sửa dữ liệu trong một ô tính mà không cần nhập lại, em phải thực hiện thao tác gì?</a:t>
            </a:r>
          </a:p>
        </p:txBody>
      </p:sp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1646238" y="1752600"/>
            <a:ext cx="5516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a) Nháy trên ô tính và sửa dữ liệu;</a:t>
            </a:r>
            <a:endParaRPr lang="en-US"/>
          </a:p>
        </p:txBody>
      </p:sp>
      <p:sp>
        <p:nvSpPr>
          <p:cNvPr id="137227" name="Text Box 11"/>
          <p:cNvSpPr txBox="1">
            <a:spLocks noChangeArrowheads="1"/>
          </p:cNvSpPr>
          <p:nvPr/>
        </p:nvSpPr>
        <p:spPr bwMode="auto">
          <a:xfrm>
            <a:off x="1670050" y="2225675"/>
            <a:ext cx="7148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b) Nháy trên thanh công thức;</a:t>
            </a:r>
            <a:endParaRPr lang="en-US"/>
          </a:p>
        </p:txBody>
      </p:sp>
      <p:sp>
        <p:nvSpPr>
          <p:cNvPr id="137228" name="Text Box 12"/>
          <p:cNvSpPr txBox="1">
            <a:spLocks noChangeArrowheads="1"/>
          </p:cNvSpPr>
          <p:nvPr/>
        </p:nvSpPr>
        <p:spPr bwMode="auto">
          <a:xfrm>
            <a:off x="1676400" y="2760663"/>
            <a:ext cx="70723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/>
              <a:t>c) Nháy đúp trên ô tính và sửa dữ liệu.</a:t>
            </a:r>
            <a:endParaRPr lang="en-US"/>
          </a:p>
        </p:txBody>
      </p:sp>
      <p:sp>
        <p:nvSpPr>
          <p:cNvPr id="137229" name="Text Box 13"/>
          <p:cNvSpPr txBox="1">
            <a:spLocks noChangeArrowheads="1"/>
          </p:cNvSpPr>
          <p:nvPr/>
        </p:nvSpPr>
        <p:spPr bwMode="auto">
          <a:xfrm>
            <a:off x="1676400" y="3309938"/>
            <a:ext cx="68278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d) Cả đáp án b và c.</a:t>
            </a:r>
          </a:p>
        </p:txBody>
      </p:sp>
      <p:pic>
        <p:nvPicPr>
          <p:cNvPr id="137230" name="Picture 14" descr="comic_1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454400"/>
            <a:ext cx="1076325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37219" name="cmd1" r:id="rId2" imgW="1295280" imgH="457200"/>
        </mc:Choice>
        <mc:Fallback>
          <p:control name="cmd1" r:id="rId2" imgW="1295280" imgH="457200">
            <p:pic>
              <p:nvPicPr>
                <p:cNvPr id="0" name="cmd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87675" y="4770438"/>
                  <a:ext cx="12954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7220" name="cmd2" r:id="rId3" imgW="1219320" imgH="457200"/>
        </mc:Choice>
        <mc:Fallback>
          <p:control name="cmd2" r:id="rId3" imgW="1219320" imgH="457200">
            <p:pic>
              <p:nvPicPr>
                <p:cNvPr id="0" name="cmd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86400" y="4800600"/>
                  <a:ext cx="12192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7221" name="L1" r:id="rId4" imgW="5238720" imgH="762120"/>
        </mc:Choice>
        <mc:Fallback>
          <p:control name="L1" r:id="rId4" imgW="5238720" imgH="762120">
            <p:pic>
              <p:nvPicPr>
                <p:cNvPr id="0" name="L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38400" y="4114800"/>
                  <a:ext cx="5243513" cy="762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7222" name="Opt1" r:id="rId5" imgW="228600" imgH="228600"/>
        </mc:Choice>
        <mc:Fallback>
          <p:control name="Opt1" r:id="rId5" imgW="228600" imgH="228600">
            <p:pic>
              <p:nvPicPr>
                <p:cNvPr id="0" name="Op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1600" y="1828800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7223" name="Opt2" r:id="rId6" imgW="228600" imgH="228600"/>
        </mc:Choice>
        <mc:Fallback>
          <p:control name="Opt2" r:id="rId6" imgW="228600" imgH="228600">
            <p:pic>
              <p:nvPicPr>
                <p:cNvPr id="0" name="Op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1600" y="2330450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7224" name="Opt3" r:id="rId7" imgW="228600" imgH="228600"/>
        </mc:Choice>
        <mc:Fallback>
          <p:control name="Opt3" r:id="rId7" imgW="228600" imgH="228600">
            <p:pic>
              <p:nvPicPr>
                <p:cNvPr id="0" name="Op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1600" y="2832100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7225" name="Opt4" r:id="rId8" imgW="228600" imgH="228600"/>
        </mc:Choice>
        <mc:Fallback>
          <p:control name="Opt4" r:id="rId8" imgW="228600" imgH="228600">
            <p:pic>
              <p:nvPicPr>
                <p:cNvPr id="0" name="Op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1600" y="3387725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66A5A9-E758-4267-AE2E-EC0555F7C839}" type="slidenum">
              <a:rPr lang="en-US"/>
              <a:pPr/>
              <a:t>16</a:t>
            </a:fld>
            <a:endParaRPr lang="en-US"/>
          </a:p>
        </p:txBody>
      </p:sp>
      <p:pic>
        <p:nvPicPr>
          <p:cNvPr id="138242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795963" cy="1541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533400" y="609600"/>
            <a:ext cx="861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Câu 4:</a:t>
            </a:r>
            <a:r>
              <a:rPr lang="en-US" sz="2000"/>
              <a:t> Cho bảng số liệu trên. Ô E4 được tính bằng công thức =SUM(B4:D4). Nếu di chuyển ô E4 sang ô F5 thì công thức ở ô F5 là gì?</a:t>
            </a:r>
          </a:p>
        </p:txBody>
      </p:sp>
      <p:sp>
        <p:nvSpPr>
          <p:cNvPr id="138249" name="Text Box 9"/>
          <p:cNvSpPr txBox="1">
            <a:spLocks noChangeArrowheads="1"/>
          </p:cNvSpPr>
          <p:nvPr/>
        </p:nvSpPr>
        <p:spPr bwMode="auto">
          <a:xfrm>
            <a:off x="3465513" y="3200400"/>
            <a:ext cx="3246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=SUM(B5:D5)</a:t>
            </a:r>
          </a:p>
        </p:txBody>
      </p: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3432175" y="3657600"/>
            <a:ext cx="304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=SUM(B4:D4)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3465513" y="4129088"/>
            <a:ext cx="32464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=SUM(B4:E4)</a:t>
            </a:r>
          </a:p>
        </p:txBody>
      </p:sp>
      <p:sp>
        <p:nvSpPr>
          <p:cNvPr id="138252" name="Text Box 12"/>
          <p:cNvSpPr txBox="1">
            <a:spLocks noChangeArrowheads="1"/>
          </p:cNvSpPr>
          <p:nvPr/>
        </p:nvSpPr>
        <p:spPr bwMode="auto">
          <a:xfrm>
            <a:off x="3465513" y="4556125"/>
            <a:ext cx="3246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=SUM(B5:E5)</a:t>
            </a:r>
          </a:p>
        </p:txBody>
      </p:sp>
      <p:pic>
        <p:nvPicPr>
          <p:cNvPr id="138255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797550" cy="1536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256" name="Picture 16" descr="comic_11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454400"/>
            <a:ext cx="1076325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38244" name="cmd1" r:id="rId2" imgW="1295280" imgH="457200"/>
        </mc:Choice>
        <mc:Fallback>
          <p:control name="cmd1" r:id="rId2" imgW="1295280" imgH="457200">
            <p:pic>
              <p:nvPicPr>
                <p:cNvPr id="0" name="cmd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11475" y="5775325"/>
                  <a:ext cx="12954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8245" name="cmd2" r:id="rId3" imgW="1219320" imgH="457200"/>
        </mc:Choice>
        <mc:Fallback>
          <p:control name="cmd2" r:id="rId3" imgW="1219320" imgH="457200">
            <p:pic>
              <p:nvPicPr>
                <p:cNvPr id="0" name="cmd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10200" y="5791200"/>
                  <a:ext cx="12192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8246" name="Opt1" r:id="rId4" imgW="228600" imgH="228600"/>
        </mc:Choice>
        <mc:Fallback>
          <p:control name="Opt1" r:id="rId4" imgW="228600" imgH="228600">
            <p:pic>
              <p:nvPicPr>
                <p:cNvPr id="0" name="Op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68625" y="3279775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8247" name="Opt2" r:id="rId5" imgW="228600" imgH="228600"/>
        </mc:Choice>
        <mc:Fallback>
          <p:control name="Opt2" r:id="rId5" imgW="228600" imgH="228600">
            <p:pic>
              <p:nvPicPr>
                <p:cNvPr id="0" name="Op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68625" y="3781425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8248" name="Opt4" r:id="rId6" imgW="228600" imgH="228600"/>
        </mc:Choice>
        <mc:Fallback>
          <p:control name="Opt4" r:id="rId6" imgW="228600" imgH="228600">
            <p:pic>
              <p:nvPicPr>
                <p:cNvPr id="0" name="Op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68625" y="4695825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8253" name="L1" r:id="rId7" imgW="5238720" imgH="552600"/>
        </mc:Choice>
        <mc:Fallback>
          <p:control name="L1" r:id="rId7" imgW="5238720" imgH="552600">
            <p:pic>
              <p:nvPicPr>
                <p:cNvPr id="0" name="L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5813" y="5232400"/>
                  <a:ext cx="5243512" cy="549275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38254" name="Opt3" r:id="rId8" imgW="228600" imgH="228600"/>
        </mc:Choice>
        <mc:Fallback>
          <p:control name="Opt3" r:id="rId8" imgW="228600" imgH="228600">
            <p:pic>
              <p:nvPicPr>
                <p:cNvPr id="0" name="Op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38463" y="4224338"/>
                  <a:ext cx="2286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0FC7D-A9A3-406D-B376-DC9094A3D2A8}" type="slidenum">
              <a:rPr lang="en-US"/>
              <a:pPr/>
              <a:t>17</a:t>
            </a:fld>
            <a:endParaRPr lang="en-US"/>
          </a:p>
        </p:txBody>
      </p:sp>
      <p:pic>
        <p:nvPicPr>
          <p:cNvPr id="139268" name="Picture 4" descr="mic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2228850"/>
            <a:ext cx="19050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3581400" y="4191000"/>
            <a:ext cx="2047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/>
              <a:t>Kết thúc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0BFF9-944D-4C11-B8E9-0442CC106CF6}" type="slidenum">
              <a:rPr lang="en-US"/>
              <a:pPr/>
              <a:t>2</a:t>
            </a:fld>
            <a:endParaRPr lang="en-US"/>
          </a:p>
        </p:txBody>
      </p:sp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381000" y="914400"/>
            <a:ext cx="807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000"/>
              <a:t>	Nếu trong một ô tính có các kí hiệu #####, điều đó có nghĩa gì?</a:t>
            </a:r>
            <a:endParaRPr lang="en-US" sz="2000"/>
          </a:p>
        </p:txBody>
      </p:sp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525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FR"/>
              <a:t>a) Công thức nhập sai và Excel thông báo lỗi; </a:t>
            </a:r>
            <a:endParaRPr lang="en-US"/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1371600" y="2438400"/>
            <a:ext cx="731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FR"/>
              <a:t>b) Hàng chứa ô đó có độ cao quá thấp nên không hiển thị hết chữ số; </a:t>
            </a:r>
            <a:endParaRPr lang="en-US"/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1371600" y="2971800"/>
            <a:ext cx="723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FR"/>
              <a:t>c) Cột chứa ô đó có độ rộng quá hẹp nên không hiển thị hết chữ số; </a:t>
            </a:r>
            <a:endParaRPr lang="en-US"/>
          </a:p>
        </p:txBody>
      </p:sp>
      <p:sp>
        <p:nvSpPr>
          <p:cNvPr id="113677" name="Text Box 13"/>
          <p:cNvSpPr txBox="1">
            <a:spLocks noChangeArrowheads="1"/>
          </p:cNvSpPr>
          <p:nvPr/>
        </p:nvSpPr>
        <p:spPr bwMode="auto">
          <a:xfrm>
            <a:off x="1371600" y="3505200"/>
            <a:ext cx="701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d) Hoặc b hoặc c. </a:t>
            </a:r>
          </a:p>
        </p:txBody>
      </p:sp>
      <p:sp>
        <p:nvSpPr>
          <p:cNvPr id="113678" name="AutoShape 14"/>
          <p:cNvSpPr>
            <a:spLocks noChangeArrowheads="1"/>
          </p:cNvSpPr>
          <p:nvPr/>
        </p:nvSpPr>
        <p:spPr bwMode="auto">
          <a:xfrm>
            <a:off x="3581400" y="1447800"/>
            <a:ext cx="4267200" cy="2895600"/>
          </a:xfrm>
          <a:prstGeom prst="wedgeEllipseCallout">
            <a:avLst>
              <a:gd name="adj1" fmla="val -70611"/>
              <a:gd name="adj2" fmla="val 6074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2400">
                <a:solidFill>
                  <a:srgbClr val="9933FF"/>
                </a:solidFill>
              </a:rPr>
              <a:t>Phải điều chỉnh độ rộng của cột cho phù hợp để có thể hiển thị hết chữ số.</a:t>
            </a:r>
          </a:p>
        </p:txBody>
      </p:sp>
      <p:pic>
        <p:nvPicPr>
          <p:cNvPr id="113679" name="Picture 15" descr="suynghi"/>
          <p:cNvPicPr>
            <a:picLocks noGrp="1" noChangeAspect="1" noChangeArrowheads="1"/>
          </p:cNvPicPr>
          <p:nvPr>
            <p:ph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343400"/>
            <a:ext cx="1905000" cy="1800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13669" name="l2" r:id="rId2" imgW="5762520" imgH="457200"/>
        </mc:Choice>
        <mc:Fallback>
          <p:control name="l2" r:id="rId2" imgW="5762520" imgH="457200">
            <p:pic>
              <p:nvPicPr>
                <p:cNvPr id="0" name="l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67000" y="5257800"/>
                  <a:ext cx="5762625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670" name="kq" r:id="rId3" imgW="1219320" imgH="457200"/>
        </mc:Choice>
        <mc:Fallback>
          <p:control name="kq" r:id="rId3" imgW="1219320" imgH="457200">
            <p:pic>
              <p:nvPicPr>
                <p:cNvPr id="0" name="kq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05200" y="5943600"/>
                  <a:ext cx="12192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671" name="l" r:id="rId4" imgW="1219320" imgH="457200"/>
        </mc:Choice>
        <mc:Fallback>
          <p:control name="l" r:id="rId4" imgW="1219320" imgH="457200">
            <p:pic>
              <p:nvPicPr>
                <p:cNvPr id="0" name="l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67400" y="5943600"/>
                  <a:ext cx="1219200" cy="457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672" name="Opt1" r:id="rId5" imgW="304920" imgH="304920"/>
        </mc:Choice>
        <mc:Fallback>
          <p:control name="Opt1" r:id="rId5" imgW="304920" imgH="304920">
            <p:pic>
              <p:nvPicPr>
                <p:cNvPr id="0" name="Op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4400" y="1905000"/>
                  <a:ext cx="3048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673" name="Opt2" r:id="rId6" imgW="304920" imgH="304920"/>
        </mc:Choice>
        <mc:Fallback>
          <p:control name="Opt2" r:id="rId6" imgW="304920" imgH="304920">
            <p:pic>
              <p:nvPicPr>
                <p:cNvPr id="0" name="Op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4400" y="2514600"/>
                  <a:ext cx="3048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674" name="Opt3" r:id="rId7" imgW="304920" imgH="304920"/>
        </mc:Choice>
        <mc:Fallback>
          <p:control name="Opt3" r:id="rId7" imgW="304920" imgH="304920">
            <p:pic>
              <p:nvPicPr>
                <p:cNvPr id="0" name="Op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4400" y="3048000"/>
                  <a:ext cx="3048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675" name="Opt4" r:id="rId8" imgW="304920" imgH="304920"/>
        </mc:Choice>
        <mc:Fallback>
          <p:control name="Opt4" r:id="rId8" imgW="304920" imgH="304920">
            <p:pic>
              <p:nvPicPr>
                <p:cNvPr id="0" name="Op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4400" y="3581400"/>
                  <a:ext cx="3048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9E25A5-22DA-4C4E-B634-77CEBB01022D}" type="slidenum">
              <a:rPr lang="en-US"/>
              <a:pPr/>
              <a:t>3</a:t>
            </a:fld>
            <a:endParaRPr lang="en-US"/>
          </a:p>
        </p:txBody>
      </p:sp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228600" y="838200"/>
            <a:ext cx="83058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 algn="just" eaLnBrk="1" hangingPunct="1">
              <a:tabLst>
                <a:tab pos="228600" algn="l"/>
              </a:tabLst>
            </a:pPr>
            <a:r>
              <a:rPr lang="en-US" b="1" i="1"/>
              <a:t>Điều chỉnh độ rộng cột </a:t>
            </a:r>
            <a:r>
              <a:rPr lang="en-US" b="1"/>
              <a:t>:</a:t>
            </a:r>
            <a:endParaRPr lang="en-US"/>
          </a:p>
          <a:p>
            <a:pPr marL="800100" lvl="1" indent="-342900" algn="just" eaLnBrk="1" hangingPunct="1">
              <a:buFontTx/>
              <a:buAutoNum type="arabicPeriod"/>
              <a:tabLst>
                <a:tab pos="228600" algn="l"/>
              </a:tabLst>
            </a:pPr>
            <a:r>
              <a:rPr lang="en-US"/>
              <a:t>Đưa con trỏ vào vạch ngăn cách hai cột;</a:t>
            </a:r>
          </a:p>
          <a:p>
            <a:pPr marL="800100" lvl="1" indent="-342900" algn="just" eaLnBrk="1" hangingPunct="1">
              <a:buFontTx/>
              <a:buAutoNum type="arabicPeriod"/>
              <a:tabLst>
                <a:tab pos="228600" algn="l"/>
              </a:tabLst>
            </a:pPr>
            <a:r>
              <a:rPr lang="en-US"/>
              <a:t>Kéo thả sang phải để mở rộng hay sang trái để thu hẹp độ rộng cột.</a:t>
            </a:r>
          </a:p>
          <a:p>
            <a:pPr marL="800100" lvl="1" indent="-342900" algn="just" eaLnBrk="1" hangingPunct="1">
              <a:tabLst>
                <a:tab pos="228600" algn="l"/>
              </a:tabLst>
            </a:pPr>
            <a:endParaRPr lang="en-US"/>
          </a:p>
          <a:p>
            <a:pPr marL="342900" indent="-342900" algn="just" eaLnBrk="1" hangingPunct="1">
              <a:tabLst>
                <a:tab pos="228600" algn="l"/>
              </a:tabLst>
            </a:pPr>
            <a:r>
              <a:rPr lang="en-US" b="1" i="1"/>
              <a:t>Thay đổi độ cao của các hàng</a:t>
            </a:r>
            <a:r>
              <a:rPr lang="en-US"/>
              <a:t>:</a:t>
            </a:r>
          </a:p>
          <a:p>
            <a:pPr marL="800100" lvl="1" indent="-342900" algn="just" eaLnBrk="1" hangingPunct="1">
              <a:buFontTx/>
              <a:buAutoNum type="arabicPeriod"/>
              <a:tabLst>
                <a:tab pos="228600" algn="l"/>
              </a:tabLst>
            </a:pPr>
            <a:r>
              <a:rPr lang="en-US"/>
              <a:t>Đưa con trỏ vào vạch ngăn cách hai hàng;</a:t>
            </a:r>
          </a:p>
          <a:p>
            <a:pPr marL="800100" lvl="1" indent="-342900" algn="just" eaLnBrk="1" hangingPunct="1">
              <a:buFontTx/>
              <a:buAutoNum type="arabicPeriod"/>
              <a:tabLst>
                <a:tab pos="228600" algn="l"/>
              </a:tabLst>
            </a:pPr>
            <a:r>
              <a:rPr lang="en-US"/>
              <a:t>Kéo thả xuống dưới để mở rộng hay lên trên để thu hẹp độ cao hàng.</a:t>
            </a:r>
          </a:p>
          <a:p>
            <a:pPr marL="800100" lvl="1" indent="-342900" algn="just" eaLnBrk="1" hangingPunct="1">
              <a:tabLst>
                <a:tab pos="228600" algn="l"/>
              </a:tabLst>
            </a:pPr>
            <a:endParaRPr lang="en-US"/>
          </a:p>
          <a:p>
            <a:pPr marL="342900" indent="-342900" algn="just" eaLnBrk="1" hangingPunct="1">
              <a:tabLst>
                <a:tab pos="228600" algn="l"/>
              </a:tabLst>
            </a:pPr>
            <a:r>
              <a:rPr lang="en-US" b="1" i="1">
                <a:solidFill>
                  <a:srgbClr val="FF6600"/>
                </a:solidFill>
              </a:rPr>
              <a:t>Lưu ý</a:t>
            </a:r>
            <a:r>
              <a:rPr lang="en-US" i="1">
                <a:solidFill>
                  <a:srgbClr val="FF6600"/>
                </a:solidFill>
              </a:rPr>
              <a:t>:</a:t>
            </a:r>
            <a:r>
              <a:rPr lang="en-US" i="1"/>
              <a:t> Nháy đúp chuột</a:t>
            </a:r>
            <a:r>
              <a:rPr lang="en-US"/>
              <a:t> trên vạch phân cách cột hoặc hàng sẽ điều chỉnh độ rộng cột, độ cao hàng vừa khít với dữ liệu có trong cột và hàng đó. </a:t>
            </a:r>
          </a:p>
        </p:txBody>
      </p:sp>
      <p:sp>
        <p:nvSpPr>
          <p:cNvPr id="115715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548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1. Điều chỉnh độ rộng cột, độ cao hàng</a:t>
            </a:r>
          </a:p>
        </p:txBody>
      </p:sp>
      <p:grpSp>
        <p:nvGrpSpPr>
          <p:cNvPr id="115716" name="Group 4"/>
          <p:cNvGrpSpPr>
            <a:grpSpLocks/>
          </p:cNvGrpSpPr>
          <p:nvPr/>
        </p:nvGrpSpPr>
        <p:grpSpPr bwMode="auto">
          <a:xfrm>
            <a:off x="152400" y="3048000"/>
            <a:ext cx="4114800" cy="3055938"/>
            <a:chOff x="442" y="1915"/>
            <a:chExt cx="2592" cy="1925"/>
          </a:xfrm>
        </p:grpSpPr>
        <p:pic>
          <p:nvPicPr>
            <p:cNvPr id="115717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" y="1968"/>
              <a:ext cx="2592" cy="18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5718" name="Group 6"/>
            <p:cNvGrpSpPr>
              <a:grpSpLocks/>
            </p:cNvGrpSpPr>
            <p:nvPr/>
          </p:nvGrpSpPr>
          <p:grpSpPr bwMode="auto">
            <a:xfrm>
              <a:off x="2574" y="1915"/>
              <a:ext cx="239" cy="201"/>
              <a:chOff x="2583" y="2005"/>
              <a:chExt cx="210" cy="230"/>
            </a:xfrm>
          </p:grpSpPr>
          <p:sp>
            <p:nvSpPr>
              <p:cNvPr id="115719" name="Line 7"/>
              <p:cNvSpPr>
                <a:spLocks noChangeShapeType="1"/>
              </p:cNvSpPr>
              <p:nvPr/>
            </p:nvSpPr>
            <p:spPr bwMode="auto">
              <a:xfrm>
                <a:off x="2678" y="2005"/>
                <a:ext cx="10" cy="23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5720" name="Line 8"/>
              <p:cNvSpPr>
                <a:spLocks noChangeShapeType="1"/>
              </p:cNvSpPr>
              <p:nvPr/>
            </p:nvSpPr>
            <p:spPr bwMode="auto">
              <a:xfrm>
                <a:off x="2583" y="2122"/>
                <a:ext cx="21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15721" name="Group 9"/>
          <p:cNvGrpSpPr>
            <a:grpSpLocks/>
          </p:cNvGrpSpPr>
          <p:nvPr/>
        </p:nvGrpSpPr>
        <p:grpSpPr bwMode="auto">
          <a:xfrm>
            <a:off x="5181600" y="2971800"/>
            <a:ext cx="3733800" cy="3103563"/>
            <a:chOff x="3177" y="1876"/>
            <a:chExt cx="2352" cy="1955"/>
          </a:xfrm>
        </p:grpSpPr>
        <p:pic>
          <p:nvPicPr>
            <p:cNvPr id="115722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7" y="1959"/>
              <a:ext cx="2352" cy="18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5723" name="Group 11"/>
            <p:cNvGrpSpPr>
              <a:grpSpLocks/>
            </p:cNvGrpSpPr>
            <p:nvPr/>
          </p:nvGrpSpPr>
          <p:grpSpPr bwMode="auto">
            <a:xfrm>
              <a:off x="5139" y="1876"/>
              <a:ext cx="239" cy="201"/>
              <a:chOff x="2583" y="2005"/>
              <a:chExt cx="210" cy="230"/>
            </a:xfrm>
          </p:grpSpPr>
          <p:sp>
            <p:nvSpPr>
              <p:cNvPr id="115724" name="Line 12"/>
              <p:cNvSpPr>
                <a:spLocks noChangeShapeType="1"/>
              </p:cNvSpPr>
              <p:nvPr/>
            </p:nvSpPr>
            <p:spPr bwMode="auto">
              <a:xfrm>
                <a:off x="2678" y="2005"/>
                <a:ext cx="10" cy="23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5725" name="Line 13"/>
              <p:cNvSpPr>
                <a:spLocks noChangeShapeType="1"/>
              </p:cNvSpPr>
              <p:nvPr/>
            </p:nvSpPr>
            <p:spPr bwMode="auto">
              <a:xfrm>
                <a:off x="2583" y="2122"/>
                <a:ext cx="21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5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5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57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528D5-485B-42E5-9417-8996A5204373}" type="slidenum">
              <a:rPr lang="en-US"/>
              <a:pPr/>
              <a:t>4</a:t>
            </a:fld>
            <a:endParaRPr lang="en-US"/>
          </a:p>
        </p:txBody>
      </p:sp>
      <p:pic>
        <p:nvPicPr>
          <p:cNvPr id="1177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47800"/>
            <a:ext cx="6324600" cy="4344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533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1. Điều chỉnh độ rộng cột, độ cao hàng</a:t>
            </a:r>
          </a:p>
        </p:txBody>
      </p:sp>
      <p:grpSp>
        <p:nvGrpSpPr>
          <p:cNvPr id="117764" name="Group 4"/>
          <p:cNvGrpSpPr>
            <a:grpSpLocks/>
          </p:cNvGrpSpPr>
          <p:nvPr/>
        </p:nvGrpSpPr>
        <p:grpSpPr bwMode="auto">
          <a:xfrm>
            <a:off x="3810000" y="838200"/>
            <a:ext cx="3200400" cy="1981200"/>
            <a:chOff x="2400" y="528"/>
            <a:chExt cx="2016" cy="1248"/>
          </a:xfrm>
        </p:grpSpPr>
        <p:sp>
          <p:nvSpPr>
            <p:cNvPr id="117765" name="AutoShape 5"/>
            <p:cNvSpPr>
              <a:spLocks/>
            </p:cNvSpPr>
            <p:nvPr/>
          </p:nvSpPr>
          <p:spPr bwMode="auto">
            <a:xfrm>
              <a:off x="2400" y="528"/>
              <a:ext cx="1488" cy="336"/>
            </a:xfrm>
            <a:prstGeom prst="borderCallout2">
              <a:avLst>
                <a:gd name="adj1" fmla="val 21431"/>
                <a:gd name="adj2" fmla="val -3227"/>
                <a:gd name="adj3" fmla="val 21431"/>
                <a:gd name="adj4" fmla="val -21037"/>
                <a:gd name="adj5" fmla="val 285713"/>
                <a:gd name="adj6" fmla="val -39514"/>
              </a:avLst>
            </a:prstGeom>
            <a:solidFill>
              <a:srgbClr val="FFFF99"/>
            </a:solidFill>
            <a:ln w="222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r>
                <a:rPr lang="en-US" sz="2000" b="1">
                  <a:solidFill>
                    <a:srgbClr val="FF6600"/>
                  </a:solidFill>
                </a:rPr>
                <a:t>Mở rộng cột</a:t>
              </a:r>
            </a:p>
          </p:txBody>
        </p:sp>
        <p:sp>
          <p:nvSpPr>
            <p:cNvPr id="117766" name="Line 6"/>
            <p:cNvSpPr>
              <a:spLocks noChangeShapeType="1"/>
            </p:cNvSpPr>
            <p:nvPr/>
          </p:nvSpPr>
          <p:spPr bwMode="auto">
            <a:xfrm>
              <a:off x="3924" y="624"/>
              <a:ext cx="384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7767" name="Line 7"/>
            <p:cNvSpPr>
              <a:spLocks noChangeShapeType="1"/>
            </p:cNvSpPr>
            <p:nvPr/>
          </p:nvSpPr>
          <p:spPr bwMode="auto">
            <a:xfrm>
              <a:off x="4320" y="624"/>
              <a:ext cx="96" cy="115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17768" name="Group 8"/>
          <p:cNvGrpSpPr>
            <a:grpSpLocks/>
          </p:cNvGrpSpPr>
          <p:nvPr/>
        </p:nvGrpSpPr>
        <p:grpSpPr bwMode="auto">
          <a:xfrm>
            <a:off x="304800" y="3429000"/>
            <a:ext cx="2743200" cy="3048000"/>
            <a:chOff x="192" y="2160"/>
            <a:chExt cx="1728" cy="1920"/>
          </a:xfrm>
        </p:grpSpPr>
        <p:sp>
          <p:nvSpPr>
            <p:cNvPr id="117769" name="AutoShape 9"/>
            <p:cNvSpPr>
              <a:spLocks/>
            </p:cNvSpPr>
            <p:nvPr/>
          </p:nvSpPr>
          <p:spPr bwMode="auto">
            <a:xfrm>
              <a:off x="192" y="3744"/>
              <a:ext cx="1488" cy="336"/>
            </a:xfrm>
            <a:prstGeom prst="borderCallout2">
              <a:avLst>
                <a:gd name="adj1" fmla="val 21431"/>
                <a:gd name="adj2" fmla="val 103227"/>
                <a:gd name="adj3" fmla="val 21431"/>
                <a:gd name="adj4" fmla="val 121907"/>
                <a:gd name="adj5" fmla="val -187204"/>
                <a:gd name="adj6" fmla="val 140995"/>
              </a:avLst>
            </a:prstGeom>
            <a:solidFill>
              <a:srgbClr val="00FFFF"/>
            </a:solidFill>
            <a:ln w="25400">
              <a:solidFill>
                <a:srgbClr val="99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r>
                <a:rPr lang="en-US" sz="2000" b="1">
                  <a:solidFill>
                    <a:srgbClr val="FF6600"/>
                  </a:solidFill>
                </a:rPr>
                <a:t>Thu hẹp hàng</a:t>
              </a:r>
            </a:p>
          </p:txBody>
        </p:sp>
        <p:sp>
          <p:nvSpPr>
            <p:cNvPr id="117770" name="Line 10"/>
            <p:cNvSpPr>
              <a:spLocks noChangeShapeType="1"/>
            </p:cNvSpPr>
            <p:nvPr/>
          </p:nvSpPr>
          <p:spPr bwMode="auto">
            <a:xfrm flipV="1">
              <a:off x="672" y="2784"/>
              <a:ext cx="0" cy="96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7771" name="Line 11"/>
            <p:cNvSpPr>
              <a:spLocks noChangeShapeType="1"/>
            </p:cNvSpPr>
            <p:nvPr/>
          </p:nvSpPr>
          <p:spPr bwMode="auto">
            <a:xfrm flipV="1">
              <a:off x="672" y="2160"/>
              <a:ext cx="1248" cy="62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pic>
        <p:nvPicPr>
          <p:cNvPr id="11777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433513"/>
            <a:ext cx="6553200" cy="434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17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6D047-4DF2-43ED-AA1B-6C2B2D9AA1A0}" type="slidenum">
              <a:rPr lang="en-US"/>
              <a:pPr/>
              <a:t>5</a:t>
            </a:fld>
            <a:endParaRPr lang="en-US"/>
          </a:p>
        </p:txBody>
      </p:sp>
      <p:sp>
        <p:nvSpPr>
          <p:cNvPr id="11981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304800" y="457200"/>
            <a:ext cx="5181600" cy="53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>
                <a:solidFill>
                  <a:schemeClr val="tx1"/>
                </a:solidFill>
              </a:rPr>
              <a:t>2. Chèn thêm hoặc xoá cột và hàng </a:t>
            </a:r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457200" y="822325"/>
            <a:ext cx="845820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en-US" b="1"/>
              <a:t>a) Chèn thêm một </a:t>
            </a:r>
            <a:r>
              <a:rPr lang="en-US" b="1">
                <a:solidFill>
                  <a:srgbClr val="0000FF"/>
                </a:solidFill>
              </a:rPr>
              <a:t>cột</a:t>
            </a:r>
            <a:r>
              <a:rPr lang="en-US" b="1"/>
              <a:t>/</a:t>
            </a:r>
            <a:r>
              <a:rPr lang="en-US" b="1" i="1">
                <a:solidFill>
                  <a:srgbClr val="008000"/>
                </a:solidFill>
              </a:rPr>
              <a:t>hàng</a:t>
            </a:r>
            <a:endParaRPr lang="en-US" b="1"/>
          </a:p>
          <a:p>
            <a:pPr lvl="1" eaLnBrk="1" hangingPunct="1">
              <a:lnSpc>
                <a:spcPct val="140000"/>
              </a:lnSpc>
              <a:buFontTx/>
              <a:buAutoNum type="arabicPeriod"/>
            </a:pPr>
            <a:r>
              <a:rPr lang="en-US"/>
              <a:t>Nháy chọn 1 </a:t>
            </a:r>
            <a:r>
              <a:rPr lang="en-US" b="1">
                <a:solidFill>
                  <a:srgbClr val="0000FF"/>
                </a:solidFill>
              </a:rPr>
              <a:t>cột</a:t>
            </a:r>
            <a:r>
              <a:rPr lang="en-US"/>
              <a:t>/</a:t>
            </a:r>
            <a:r>
              <a:rPr lang="en-US" i="1">
                <a:solidFill>
                  <a:srgbClr val="008000"/>
                </a:solidFill>
              </a:rPr>
              <a:t>hàng</a:t>
            </a:r>
            <a:r>
              <a:rPr lang="en-US"/>
              <a:t>.</a:t>
            </a:r>
          </a:p>
          <a:p>
            <a:pPr lvl="1" eaLnBrk="1" hangingPunct="1">
              <a:lnSpc>
                <a:spcPct val="140000"/>
              </a:lnSpc>
              <a:buFontTx/>
              <a:buAutoNum type="arabicPeriod"/>
            </a:pPr>
            <a:r>
              <a:rPr lang="en-US"/>
              <a:t>Mở bảng chọn </a:t>
            </a:r>
            <a:r>
              <a:rPr lang="en-US" b="1">
                <a:solidFill>
                  <a:srgbClr val="FF6600"/>
                </a:solidFill>
              </a:rPr>
              <a:t>Insert</a:t>
            </a:r>
            <a:r>
              <a:rPr lang="en-US">
                <a:solidFill>
                  <a:srgbClr val="FF6600"/>
                </a:solidFill>
              </a:rPr>
              <a:t> </a:t>
            </a:r>
            <a:r>
              <a:rPr lang="en-US"/>
              <a:t>và chọn </a:t>
            </a:r>
            <a:r>
              <a:rPr lang="en-US" b="1">
                <a:solidFill>
                  <a:srgbClr val="0000FF"/>
                </a:solidFill>
              </a:rPr>
              <a:t>Columns</a:t>
            </a:r>
            <a:r>
              <a:rPr lang="en-US"/>
              <a:t>/</a:t>
            </a:r>
            <a:r>
              <a:rPr lang="en-US" i="1">
                <a:solidFill>
                  <a:srgbClr val="008000"/>
                </a:solidFill>
              </a:rPr>
              <a:t>Rows</a:t>
            </a:r>
            <a:r>
              <a:rPr lang="en-US"/>
              <a:t>.</a:t>
            </a:r>
          </a:p>
          <a:p>
            <a:pPr eaLnBrk="1" hangingPunct="1">
              <a:lnSpc>
                <a:spcPct val="140000"/>
              </a:lnSpc>
            </a:pPr>
            <a:r>
              <a:rPr lang="en-US"/>
              <a:t>	Một </a:t>
            </a:r>
            <a:r>
              <a:rPr lang="en-US" b="1">
                <a:solidFill>
                  <a:srgbClr val="0000FF"/>
                </a:solidFill>
              </a:rPr>
              <a:t>cột trống</a:t>
            </a:r>
            <a:r>
              <a:rPr lang="en-US"/>
              <a:t>/</a:t>
            </a:r>
            <a:r>
              <a:rPr lang="en-US" i="1">
                <a:solidFill>
                  <a:srgbClr val="008000"/>
                </a:solidFill>
              </a:rPr>
              <a:t>hàng</a:t>
            </a:r>
            <a:r>
              <a:rPr lang="en-US"/>
              <a:t> </a:t>
            </a:r>
            <a:r>
              <a:rPr lang="en-US" i="1">
                <a:solidFill>
                  <a:srgbClr val="008000"/>
                </a:solidFill>
              </a:rPr>
              <a:t>trống</a:t>
            </a:r>
            <a:r>
              <a:rPr lang="en-US"/>
              <a:t> sẽ được chèn vào </a:t>
            </a:r>
            <a:r>
              <a:rPr lang="en-US" b="1">
                <a:solidFill>
                  <a:srgbClr val="0000FF"/>
                </a:solidFill>
              </a:rPr>
              <a:t>bên trái</a:t>
            </a:r>
            <a:r>
              <a:rPr lang="en-US" b="1" i="1"/>
              <a:t>/</a:t>
            </a:r>
            <a:r>
              <a:rPr lang="en-US" i="1">
                <a:solidFill>
                  <a:srgbClr val="008000"/>
                </a:solidFill>
              </a:rPr>
              <a:t>bên trên</a:t>
            </a:r>
            <a:r>
              <a:rPr lang="en-US"/>
              <a:t> </a:t>
            </a:r>
            <a:r>
              <a:rPr lang="en-US" b="1">
                <a:solidFill>
                  <a:srgbClr val="0000FF"/>
                </a:solidFill>
              </a:rPr>
              <a:t>cột</a:t>
            </a:r>
            <a:r>
              <a:rPr lang="en-US"/>
              <a:t>/</a:t>
            </a:r>
            <a:r>
              <a:rPr lang="en-US" i="1">
                <a:solidFill>
                  <a:srgbClr val="008000"/>
                </a:solidFill>
              </a:rPr>
              <a:t>hàng</a:t>
            </a:r>
            <a:r>
              <a:rPr lang="en-US"/>
              <a:t> được chọn.</a:t>
            </a:r>
          </a:p>
          <a:p>
            <a:pPr algn="just" eaLnBrk="1" hangingPunct="1">
              <a:lnSpc>
                <a:spcPct val="140000"/>
              </a:lnSpc>
            </a:pPr>
            <a:r>
              <a:rPr lang="en-US" b="1" i="1">
                <a:solidFill>
                  <a:srgbClr val="FF6600"/>
                </a:solidFill>
              </a:rPr>
              <a:t>Lưu ý</a:t>
            </a:r>
            <a:r>
              <a:rPr lang="en-US" i="1">
                <a:solidFill>
                  <a:srgbClr val="FF6600"/>
                </a:solidFill>
              </a:rPr>
              <a:t>:</a:t>
            </a:r>
            <a:r>
              <a:rPr lang="en-US"/>
              <a:t> Nếu chọn trước </a:t>
            </a:r>
            <a:r>
              <a:rPr lang="en-US" i="1"/>
              <a:t>nhiều</a:t>
            </a:r>
            <a:r>
              <a:rPr lang="en-US"/>
              <a:t> cột hay </a:t>
            </a:r>
            <a:r>
              <a:rPr lang="en-US" i="1"/>
              <a:t>nhiều</a:t>
            </a:r>
            <a:r>
              <a:rPr lang="en-US"/>
              <a:t> hàng, số cột hoặc số hàng mới được chèn thêm sẽ đúng bằng số cột hay số hàng em đã chọn.</a:t>
            </a:r>
          </a:p>
        </p:txBody>
      </p:sp>
      <p:pic>
        <p:nvPicPr>
          <p:cNvPr id="1198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362200"/>
            <a:ext cx="5105400" cy="3733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8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362200"/>
            <a:ext cx="5181600" cy="3519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3" y="3841750"/>
            <a:ext cx="5181600" cy="2482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E78162-34F0-4D3B-AB86-ECA58209D5A2}" type="slidenum">
              <a:rPr lang="en-US"/>
              <a:pPr/>
              <a:t>6</a:t>
            </a:fld>
            <a:endParaRPr lang="en-US"/>
          </a:p>
        </p:txBody>
      </p:sp>
      <p:pic>
        <p:nvPicPr>
          <p:cNvPr id="1218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6553200" cy="411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859" name="AutoShape 3"/>
          <p:cNvSpPr>
            <a:spLocks noChangeArrowheads="1"/>
          </p:cNvSpPr>
          <p:nvPr/>
        </p:nvSpPr>
        <p:spPr bwMode="auto">
          <a:xfrm>
            <a:off x="5029200" y="609600"/>
            <a:ext cx="2819400" cy="1066800"/>
          </a:xfrm>
          <a:prstGeom prst="wedgeRoundRectCallout">
            <a:avLst>
              <a:gd name="adj1" fmla="val -141833"/>
              <a:gd name="adj2" fmla="val 142264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2000"/>
              <a:t>Tớ muốn xoá hàng trống này thì phải làm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41D05-7466-47EE-BAAF-0A9556AB6910}" type="slidenum">
              <a:rPr lang="en-US"/>
              <a:pPr/>
              <a:t>7</a:t>
            </a:fld>
            <a:endParaRPr lang="en-US"/>
          </a:p>
        </p:txBody>
      </p:sp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457200" y="914400"/>
            <a:ext cx="845820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en-US" b="1"/>
              <a:t>a) Xoá một </a:t>
            </a:r>
            <a:r>
              <a:rPr lang="en-US" b="1">
                <a:solidFill>
                  <a:srgbClr val="0000FF"/>
                </a:solidFill>
              </a:rPr>
              <a:t>cột</a:t>
            </a:r>
            <a:r>
              <a:rPr lang="en-US" b="1"/>
              <a:t>/ </a:t>
            </a:r>
            <a:r>
              <a:rPr lang="en-US" b="1" i="1">
                <a:solidFill>
                  <a:srgbClr val="008000"/>
                </a:solidFill>
              </a:rPr>
              <a:t>hàng</a:t>
            </a:r>
            <a:r>
              <a:rPr lang="en-US" b="1"/>
              <a:t> </a:t>
            </a:r>
          </a:p>
          <a:p>
            <a:pPr lvl="2" eaLnBrk="1" hangingPunct="1">
              <a:lnSpc>
                <a:spcPct val="140000"/>
              </a:lnSpc>
              <a:buFontTx/>
              <a:buAutoNum type="arabicPeriod"/>
            </a:pPr>
            <a:r>
              <a:rPr lang="en-US"/>
              <a:t>Nháy chọn một </a:t>
            </a:r>
            <a:r>
              <a:rPr lang="en-US">
                <a:solidFill>
                  <a:srgbClr val="0000FF"/>
                </a:solidFill>
              </a:rPr>
              <a:t>cột</a:t>
            </a:r>
            <a:r>
              <a:rPr lang="en-US"/>
              <a:t>/ </a:t>
            </a:r>
            <a:r>
              <a:rPr lang="en-US" i="1">
                <a:solidFill>
                  <a:srgbClr val="008000"/>
                </a:solidFill>
              </a:rPr>
              <a:t>hàng</a:t>
            </a:r>
            <a:r>
              <a:rPr lang="en-US"/>
              <a:t>.</a:t>
            </a:r>
          </a:p>
          <a:p>
            <a:pPr lvl="2" eaLnBrk="1" hangingPunct="1">
              <a:lnSpc>
                <a:spcPct val="140000"/>
              </a:lnSpc>
              <a:buFontTx/>
              <a:buAutoNum type="arabicPeriod"/>
            </a:pPr>
            <a:r>
              <a:rPr lang="en-US"/>
              <a:t>Chọn </a:t>
            </a:r>
            <a:r>
              <a:rPr lang="en-US" b="1"/>
              <a:t>Edit</a:t>
            </a:r>
            <a:r>
              <a:rPr lang="en-US" b="1">
                <a:sym typeface="Symbol" pitchFamily="18" charset="2"/>
              </a:rPr>
              <a:t></a:t>
            </a:r>
            <a:r>
              <a:rPr lang="en-US" b="1"/>
              <a:t> Delete</a:t>
            </a:r>
            <a:r>
              <a:rPr lang="en-US"/>
              <a:t>.</a:t>
            </a:r>
          </a:p>
          <a:p>
            <a:pPr eaLnBrk="1" hangingPunct="1">
              <a:lnSpc>
                <a:spcPct val="140000"/>
              </a:lnSpc>
            </a:pPr>
            <a:r>
              <a:rPr lang="en-US"/>
              <a:t>	Khi xoá cột hay hàng, các cột bên phải được đẩy sang trái, các hàng phía dưới được đẩy lên trên. </a:t>
            </a:r>
          </a:p>
          <a:p>
            <a:pPr algn="just" eaLnBrk="1" hangingPunct="1">
              <a:lnSpc>
                <a:spcPct val="140000"/>
              </a:lnSpc>
            </a:pPr>
            <a:r>
              <a:rPr lang="en-US" b="1" i="1">
                <a:solidFill>
                  <a:srgbClr val="FF6600"/>
                </a:solidFill>
              </a:rPr>
              <a:t>Lưu ý</a:t>
            </a:r>
            <a:r>
              <a:rPr lang="en-US" i="1">
                <a:solidFill>
                  <a:srgbClr val="FF6600"/>
                </a:solidFill>
              </a:rPr>
              <a:t>:</a:t>
            </a:r>
            <a:r>
              <a:rPr lang="en-US"/>
              <a:t> Nếu chỉ nhấn phím </a:t>
            </a:r>
            <a:r>
              <a:rPr lang="en-US" b="1">
                <a:solidFill>
                  <a:srgbClr val="FF6600"/>
                </a:solidFill>
              </a:rPr>
              <a:t>Delete</a:t>
            </a:r>
            <a:r>
              <a:rPr lang="en-US"/>
              <a:t> thì chỉ dữ liệu trong các ô trên cột/hàng đó bị xoá, còn bản thân cột/hàng thì không.</a:t>
            </a:r>
          </a:p>
        </p:txBody>
      </p:sp>
      <p:pic>
        <p:nvPicPr>
          <p:cNvPr id="1239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466975"/>
            <a:ext cx="5638800" cy="324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90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427288"/>
            <a:ext cx="5638800" cy="3668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90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8" y="3798888"/>
            <a:ext cx="5624512" cy="2239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910" name="Rectangle 6"/>
          <p:cNvSpPr>
            <a:spLocks noChangeArrowheads="1"/>
          </p:cNvSpPr>
          <p:nvPr/>
        </p:nvSpPr>
        <p:spPr bwMode="auto">
          <a:xfrm>
            <a:off x="457200" y="609600"/>
            <a:ext cx="822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000" b="1"/>
              <a:t>2. Chèn thêm hoặc xoá cột và hàng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23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3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557A9-C806-488D-9D65-0E3C18A55A48}" type="slidenum">
              <a:rPr lang="en-US"/>
              <a:pPr/>
              <a:t>8</a:t>
            </a:fld>
            <a:endParaRPr lang="en-US"/>
          </a:p>
        </p:txBody>
      </p:sp>
      <p:pic>
        <p:nvPicPr>
          <p:cNvPr id="1259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66800"/>
            <a:ext cx="6400800" cy="3276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5955" name="AutoShape 3"/>
          <p:cNvSpPr>
            <a:spLocks/>
          </p:cNvSpPr>
          <p:nvPr/>
        </p:nvSpPr>
        <p:spPr bwMode="auto">
          <a:xfrm>
            <a:off x="5029200" y="685800"/>
            <a:ext cx="2819400" cy="1447800"/>
          </a:xfrm>
          <a:prstGeom prst="accentCallout3">
            <a:avLst>
              <a:gd name="adj1" fmla="val 7894"/>
              <a:gd name="adj2" fmla="val 102704"/>
              <a:gd name="adj3" fmla="val 7894"/>
              <a:gd name="adj4" fmla="val 122468"/>
              <a:gd name="adj5" fmla="val 162611"/>
              <a:gd name="adj6" fmla="val 122468"/>
              <a:gd name="adj7" fmla="val 198245"/>
              <a:gd name="adj8" fmla="val 92287"/>
            </a:avLst>
          </a:prstGeom>
          <a:solidFill>
            <a:srgbClr val="FFFFCC"/>
          </a:solidFill>
          <a:ln w="38100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>
                <a:solidFill>
                  <a:schemeClr val="hlink"/>
                </a:solidFill>
              </a:rPr>
              <a:t>=SUM(B12:E12) </a:t>
            </a:r>
          </a:p>
          <a:p>
            <a:pPr eaLnBrk="1" hangingPunct="1"/>
            <a:r>
              <a:rPr lang="de-DE">
                <a:solidFill>
                  <a:schemeClr val="hlink"/>
                </a:solidFill>
              </a:rPr>
              <a:t>=SUM(B13:E13)</a:t>
            </a:r>
          </a:p>
          <a:p>
            <a:pPr eaLnBrk="1" hangingPunct="1"/>
            <a:r>
              <a:rPr lang="de-DE">
                <a:solidFill>
                  <a:schemeClr val="hlink"/>
                </a:solidFill>
              </a:rPr>
              <a:t>=SUM(B14:E14)</a:t>
            </a:r>
            <a:endParaRPr lang="en-US">
              <a:solidFill>
                <a:schemeClr val="hlink"/>
              </a:solidFill>
            </a:endParaRPr>
          </a:p>
          <a:p>
            <a:pPr eaLnBrk="1" hangingPunct="1"/>
            <a:r>
              <a:rPr lang="en-US">
                <a:solidFill>
                  <a:schemeClr val="hlink"/>
                </a:solidFill>
              </a:rPr>
              <a:t>=</a:t>
            </a:r>
            <a:r>
              <a:rPr lang="en-US"/>
              <a:t>SUM(B15:E15</a:t>
            </a:r>
            <a:r>
              <a:rPr lang="en-US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57200" y="457200"/>
            <a:ext cx="3733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000" b="1">
                <a:solidFill>
                  <a:schemeClr val="tx2"/>
                </a:solidFill>
              </a:rPr>
              <a:t>3. Sao chép công thức</a:t>
            </a: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762000" y="4495800"/>
            <a:ext cx="7772400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/>
              <a:t>Vị trí tương đối</a:t>
            </a:r>
            <a:r>
              <a:rPr lang="en-US"/>
              <a:t> của khối ô B12:E12 đối với ô F12 trong công thức đầu tiên giống như vị trí tương đối của khối ô B13:E13 đối với ô F13 trong công thức 2.</a:t>
            </a:r>
          </a:p>
          <a:p>
            <a:pPr eaLnBrk="1" hangingPunct="1">
              <a:spcBef>
                <a:spcPct val="50000"/>
              </a:spcBef>
            </a:pPr>
            <a:r>
              <a:rPr lang="en-US"/>
              <a:t>	Có thể </a:t>
            </a:r>
            <a:r>
              <a:rPr lang="en-US" b="1" i="1">
                <a:solidFill>
                  <a:srgbClr val="FF6600"/>
                </a:solidFill>
              </a:rPr>
              <a:t>sao chép</a:t>
            </a:r>
            <a:r>
              <a:rPr lang="en-US"/>
              <a:t> nội dung ô F12 sang ô F13.</a:t>
            </a:r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>
            <a:off x="914400" y="5664200"/>
            <a:ext cx="6858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59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5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5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allAtOnce" animBg="1"/>
      <p:bldP spid="1259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BF5C29-01BF-48CE-BD8B-CD609597A9CE}" type="slidenum">
              <a:rPr lang="en-US"/>
              <a:pPr/>
              <a:t>9</a:t>
            </a:fld>
            <a:endParaRPr lang="en-US"/>
          </a:p>
        </p:txBody>
      </p:sp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228600" y="457200"/>
            <a:ext cx="4800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000" b="1">
                <a:solidFill>
                  <a:schemeClr val="tx2"/>
                </a:solidFill>
              </a:rPr>
              <a:t>3. Sao chép và di chuyển công thức </a:t>
            </a:r>
          </a:p>
        </p:txBody>
      </p:sp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304800" y="914400"/>
            <a:ext cx="8839200" cy="25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de-DE" b="1" i="1"/>
              <a:t>a) Sao chép dữ liệu và công thức</a:t>
            </a:r>
          </a:p>
          <a:p>
            <a:pPr lvl="1" eaLnBrk="1" hangingPunct="1">
              <a:lnSpc>
                <a:spcPct val="130000"/>
              </a:lnSpc>
              <a:buFontTx/>
              <a:buAutoNum type="arabicPeriod"/>
            </a:pPr>
            <a:r>
              <a:rPr lang="de-DE"/>
              <a:t>Chọn ô hoặc các ô có thông tin muốn sao chép.</a:t>
            </a:r>
          </a:p>
          <a:p>
            <a:pPr lvl="1" eaLnBrk="1" hangingPunct="1">
              <a:lnSpc>
                <a:spcPct val="130000"/>
              </a:lnSpc>
              <a:buFontTx/>
              <a:buAutoNum type="arabicPeriod"/>
            </a:pPr>
            <a:r>
              <a:rPr lang="de-DE"/>
              <a:t>Nháy nút </a:t>
            </a:r>
            <a:r>
              <a:rPr lang="de-DE" b="1">
                <a:solidFill>
                  <a:srgbClr val="FF6600"/>
                </a:solidFill>
              </a:rPr>
              <a:t>Copy </a:t>
            </a:r>
            <a:r>
              <a:rPr lang="de-DE" b="1"/>
              <a:t> </a:t>
            </a:r>
            <a:r>
              <a:rPr lang="de-DE"/>
              <a:t>trên thanh công cụ (</a:t>
            </a:r>
            <a:r>
              <a:rPr lang="de-DE" b="1">
                <a:solidFill>
                  <a:srgbClr val="FF6600"/>
                </a:solidFill>
              </a:rPr>
              <a:t>Ctrl+C</a:t>
            </a:r>
            <a:r>
              <a:rPr lang="de-DE"/>
              <a:t>)</a:t>
            </a:r>
            <a:endParaRPr lang="en-US"/>
          </a:p>
          <a:p>
            <a:pPr lvl="1" eaLnBrk="1" hangingPunct="1">
              <a:lnSpc>
                <a:spcPct val="130000"/>
              </a:lnSpc>
              <a:buFontTx/>
              <a:buAutoNum type="arabicPeriod"/>
            </a:pPr>
            <a:r>
              <a:rPr lang="en-US"/>
              <a:t>Chọn ô muốn đưa thông tin được sao chép vào. </a:t>
            </a:r>
          </a:p>
          <a:p>
            <a:pPr lvl="1" eaLnBrk="1" hangingPunct="1">
              <a:lnSpc>
                <a:spcPct val="130000"/>
              </a:lnSpc>
              <a:buFontTx/>
              <a:buAutoNum type="arabicPeriod"/>
            </a:pPr>
            <a:r>
              <a:rPr lang="en-US"/>
              <a:t>Nháy nút </a:t>
            </a:r>
            <a:r>
              <a:rPr lang="en-US" b="1">
                <a:solidFill>
                  <a:srgbClr val="FF6600"/>
                </a:solidFill>
              </a:rPr>
              <a:t>Paste </a:t>
            </a:r>
            <a:r>
              <a:rPr lang="en-US" b="1"/>
              <a:t> </a:t>
            </a:r>
            <a:r>
              <a:rPr lang="en-US"/>
              <a:t>trên thanh công cụ hoặc (</a:t>
            </a:r>
            <a:r>
              <a:rPr lang="en-US" b="1">
                <a:solidFill>
                  <a:srgbClr val="FF6600"/>
                </a:solidFill>
              </a:rPr>
              <a:t>Ctrl+V</a:t>
            </a:r>
            <a:r>
              <a:rPr lang="en-US"/>
              <a:t>)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b="1" i="1">
                <a:solidFill>
                  <a:srgbClr val="FF6600"/>
                </a:solidFill>
              </a:rPr>
              <a:t>Lưu ý:</a:t>
            </a:r>
            <a:r>
              <a:rPr lang="en-US" b="1"/>
              <a:t> </a:t>
            </a:r>
            <a:r>
              <a:rPr lang="en-US"/>
              <a:t>Khi sao chép một ô có nội dung là công thức chứa địa chỉ, các </a:t>
            </a:r>
            <a:r>
              <a:rPr lang="en-US" i="1"/>
              <a:t>địa chỉ được điều chỉnh để giữ nguyên quan hệ tương đối về vị trí so với ô đích.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8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P4</Template>
  <TotalTime>1722</TotalTime>
  <Words>793</Words>
  <Application>Microsoft Office PowerPoint</Application>
  <PresentationFormat>On-screen Show (4:3)</PresentationFormat>
  <Paragraphs>104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Wingdings</vt:lpstr>
      <vt:lpstr>Tahoma</vt:lpstr>
      <vt:lpstr>Symbol</vt:lpstr>
      <vt:lpstr>Capsules</vt:lpstr>
      <vt:lpstr>THAO TÁC VỚI BẢNG TÍNH</vt:lpstr>
      <vt:lpstr>PowerPoint Presentation</vt:lpstr>
      <vt:lpstr>PowerPoint Presentation</vt:lpstr>
      <vt:lpstr>PowerPoint Presentation</vt:lpstr>
      <vt:lpstr>2. Chèn thêm hoặc xoá cột và hàng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339 Tay 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Sử dụng các hàm để tính toán</dc:title>
  <dc:creator>Trung</dc:creator>
  <cp:lastModifiedBy>A</cp:lastModifiedBy>
  <cp:revision>425</cp:revision>
  <dcterms:created xsi:type="dcterms:W3CDTF">2007-07-03T05:59:00Z</dcterms:created>
  <dcterms:modified xsi:type="dcterms:W3CDTF">2021-02-17T07:34:56Z</dcterms:modified>
</cp:coreProperties>
</file>