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68" r:id="rId2"/>
    <p:sldId id="317" r:id="rId3"/>
    <p:sldId id="318" r:id="rId4"/>
    <p:sldId id="319" r:id="rId5"/>
    <p:sldId id="267" r:id="rId6"/>
    <p:sldId id="266" r:id="rId7"/>
    <p:sldId id="265" r:id="rId8"/>
    <p:sldId id="289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</p:sldIdLst>
  <p:sldSz cx="9144000" cy="6858000" type="screen4x3"/>
  <p:notesSz cx="6858000" cy="9144000"/>
  <p:embeddedFontLst>
    <p:embeddedFont>
      <p:font typeface="VNI-Avo" pitchFamily="2" charset="0"/>
      <p:regular r:id="rId30"/>
      <p:bold r:id="rId31"/>
      <p:italic r:id="rId32"/>
      <p:boldItalic r:id="rId33"/>
    </p:embeddedFont>
    <p:embeddedFont>
      <p:font typeface="Calibri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4" d="100"/>
          <a:sy n="54" d="100"/>
        </p:scale>
        <p:origin x="-966" y="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C825DF-1B5F-423A-B1D9-0CB3702CAB3B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266D8-5E6B-41B8-ABC7-69E57DAA3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08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266D8-5E6B-41B8-ABC7-69E57DAA3F1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43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C4531-E4D0-4349-AB39-2EEC98A1D9B8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EA493-9875-4D10-ADC6-D55006F9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04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C4531-E4D0-4349-AB39-2EEC98A1D9B8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EA493-9875-4D10-ADC6-D55006F9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790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C4531-E4D0-4349-AB39-2EEC98A1D9B8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EA493-9875-4D10-ADC6-D55006F9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81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C4531-E4D0-4349-AB39-2EEC98A1D9B8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EA493-9875-4D10-ADC6-D55006F9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22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C4531-E4D0-4349-AB39-2EEC98A1D9B8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EA493-9875-4D10-ADC6-D55006F9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68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C4531-E4D0-4349-AB39-2EEC98A1D9B8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EA493-9875-4D10-ADC6-D55006F9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83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C4531-E4D0-4349-AB39-2EEC98A1D9B8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EA493-9875-4D10-ADC6-D55006F9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67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C4531-E4D0-4349-AB39-2EEC98A1D9B8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EA493-9875-4D10-ADC6-D55006F9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5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C4531-E4D0-4349-AB39-2EEC98A1D9B8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EA493-9875-4D10-ADC6-D55006F9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48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C4531-E4D0-4349-AB39-2EEC98A1D9B8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EA493-9875-4D10-ADC6-D55006F9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89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C4531-E4D0-4349-AB39-2EEC98A1D9B8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EA493-9875-4D10-ADC6-D55006F9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42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C4531-E4D0-4349-AB39-2EEC98A1D9B8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EA493-9875-4D10-ADC6-D55006F9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3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icture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EC86B4260ABE4D00AED24191244CEF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17494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EC86B4260ABE4D00AED24191244CEF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75" y="-457200"/>
            <a:ext cx="17494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WordArt 6"/>
          <p:cNvSpPr>
            <a:spLocks noChangeArrowheads="1" noChangeShapeType="1" noTextEdit="1"/>
          </p:cNvSpPr>
          <p:nvPr/>
        </p:nvSpPr>
        <p:spPr bwMode="auto">
          <a:xfrm>
            <a:off x="1579562" y="1397977"/>
            <a:ext cx="59436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THCS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endParaRPr lang="en-US" sz="3600" b="1" kern="1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5" name="WordArt 7"/>
          <p:cNvSpPr>
            <a:spLocks noChangeArrowheads="1" noChangeShapeType="1" noTextEdit="1"/>
          </p:cNvSpPr>
          <p:nvPr/>
        </p:nvSpPr>
        <p:spPr bwMode="auto">
          <a:xfrm>
            <a:off x="1066800" y="3423137"/>
            <a:ext cx="7772400" cy="847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151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5000">
        <p:checker/>
        <p:sndAc>
          <p:stSnd>
            <p:snd r:embed="rId2" name="chimes.wav"/>
          </p:stSnd>
        </p:sndAc>
      </p:transition>
    </mc:Choice>
    <mc:Fallback>
      <p:transition spd="slow" advClick="0" advTm="5000">
        <p:checker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tamduchearthospital.com/wp-content/uploads/2020/02/bien-phap-phong-ngua-ncov-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881347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773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  <p:sndAc>
          <p:stSnd>
            <p:snd r:embed="rId2" name="chimes.wav"/>
          </p:stSnd>
        </p:sndAc>
      </p:transition>
    </mc:Choice>
    <mc:Fallback>
      <p:transition spd="slow">
        <p:dissolv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tamduchearthospital.com/wp-content/uploads/2020/02/bien-phap-phong-ngua-ncov-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60" y="304800"/>
            <a:ext cx="8713002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004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  <p:sndAc>
          <p:stSnd>
            <p:snd r:embed="rId2" name="chimes.wav"/>
          </p:stSnd>
        </p:sndAc>
      </p:transition>
    </mc:Choice>
    <mc:Fallback>
      <p:transition spd="slow">
        <p:checker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tamduchearthospital.com/wp-content/uploads/2020/02/bien-phap-phong-ngua-ncov-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8974379" cy="498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821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  <p:sndAc>
          <p:stSnd>
            <p:snd r:embed="rId2" name="chimes.wav"/>
          </p:stSnd>
        </p:sndAc>
      </p:transition>
    </mc:Choice>
    <mc:Fallback>
      <p:transition spd="slow">
        <p:circl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tamduchearthospital.com/wp-content/uploads/2020/02/bien-phap-phong-ngua-ncov-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76"/>
          <a:stretch/>
        </p:blipFill>
        <p:spPr bwMode="auto">
          <a:xfrm>
            <a:off x="381000" y="1066800"/>
            <a:ext cx="854439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120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  <p:sndAc>
          <p:stSnd>
            <p:snd r:embed="rId2" name="chimes.wav"/>
          </p:stSnd>
        </p:sndAc>
      </p:transition>
    </mc:Choice>
    <mc:Fallback>
      <p:transition spd="slow">
        <p:checker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tamduchearthospital.com/wp-content/uploads/2020/02/bien-phap-phong-ngua-ncov-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8"/>
          <a:stretch/>
        </p:blipFill>
        <p:spPr bwMode="auto">
          <a:xfrm>
            <a:off x="721662" y="1600201"/>
            <a:ext cx="770067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871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  <p:sndAc>
          <p:stSnd>
            <p:snd r:embed="rId2" name="chimes.wav"/>
          </p:stSnd>
        </p:sndAc>
      </p:transition>
    </mc:Choice>
    <mc:Fallback>
      <p:transition spd="slow">
        <p:checker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tamduchearthospital.com/wp-content/uploads/2020/02/bien-phap-phong-ngua-ncov-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52"/>
          <a:stretch/>
        </p:blipFill>
        <p:spPr bwMode="auto">
          <a:xfrm>
            <a:off x="822770" y="1600201"/>
            <a:ext cx="749846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387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  <p:sndAc>
          <p:stSnd>
            <p:snd r:embed="rId2" name="chimes.wav"/>
          </p:stSnd>
        </p:sndAc>
      </p:transition>
    </mc:Choice>
    <mc:Fallback>
      <p:transition spd="slow">
        <p:checker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tamduchearthospital.com/wp-content/uploads/2020/02/bien-phap-phong-ngua-ncov-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3"/>
          <a:stretch/>
        </p:blipFill>
        <p:spPr bwMode="auto">
          <a:xfrm>
            <a:off x="152400" y="914400"/>
            <a:ext cx="8672083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983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tamduchearthospital.com/wp-content/uploads/2020/02/bien-phap-phong-ngua-ncov-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7"/>
          <a:stretch/>
        </p:blipFill>
        <p:spPr bwMode="auto">
          <a:xfrm>
            <a:off x="228600" y="1143000"/>
            <a:ext cx="8686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479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  <p:sndAc>
          <p:stSnd>
            <p:snd r:embed="rId2" name="chimes.wav"/>
          </p:stSnd>
        </p:sndAc>
      </p:transition>
    </mc:Choice>
    <mc:Fallback>
      <p:transition spd="slow">
        <p:checker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s://tamduchearthospital.com/wp-content/uploads/2020/02/bien-phap-phong-ngua-ncov-1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5"/>
          <a:stretch/>
        </p:blipFill>
        <p:spPr bwMode="auto">
          <a:xfrm>
            <a:off x="307109" y="1066800"/>
            <a:ext cx="8529782" cy="514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237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tamduchearthospital.com/wp-content/uploads/2020/02/bien-phap-phong-ngua-ncov-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1"/>
          <a:stretch/>
        </p:blipFill>
        <p:spPr bwMode="auto">
          <a:xfrm>
            <a:off x="381000" y="914400"/>
            <a:ext cx="8342355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94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icture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EC86B4260ABE4D00AED24191244CEF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17494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EC86B4260ABE4D00AED24191244CEF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75" y="-457200"/>
            <a:ext cx="17494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WordArt 6"/>
          <p:cNvSpPr>
            <a:spLocks noChangeArrowheads="1" noChangeShapeType="1" noTextEdit="1"/>
          </p:cNvSpPr>
          <p:nvPr/>
        </p:nvSpPr>
        <p:spPr bwMode="auto">
          <a:xfrm>
            <a:off x="1579562" y="2463312"/>
            <a:ext cx="5943600" cy="16265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sz="3600" b="1" kern="1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600" b="1" kern="1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11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5000">
        <p:checker/>
        <p:sndAc>
          <p:stSnd>
            <p:snd r:embed="rId2" name="chimes.wav"/>
          </p:stSnd>
        </p:sndAc>
      </p:transition>
    </mc:Choice>
    <mc:Fallback>
      <p:transition spd="slow" advClick="0" advTm="5000">
        <p:checker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tamduchearthospital.com/wp-content/uploads/2020/02/bien-phap-phong-ngua-ncov-1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9"/>
          <a:stretch/>
        </p:blipFill>
        <p:spPr bwMode="auto">
          <a:xfrm>
            <a:off x="1905000" y="457200"/>
            <a:ext cx="5062652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707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  <p:sndAc>
          <p:stSnd>
            <p:snd r:embed="rId2" name="chimes.wav"/>
          </p:stSnd>
        </p:sndAc>
      </p:transition>
    </mc:Choice>
    <mc:Fallback>
      <p:transition spd="slow">
        <p:checker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tamduchearthospital.com/wp-content/uploads/2020/02/bien-phap-phong-ngua-ncov-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5"/>
          <a:stretch/>
        </p:blipFill>
        <p:spPr bwMode="auto">
          <a:xfrm>
            <a:off x="228600" y="1143000"/>
            <a:ext cx="876087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998342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tamduchearthospital.com/wp-content/uploads/2020/02/bien-phap-phong-ngua-ncov-1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1"/>
          <a:stretch/>
        </p:blipFill>
        <p:spPr bwMode="auto">
          <a:xfrm>
            <a:off x="615480" y="1600201"/>
            <a:ext cx="7913039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463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tamduchearthospital.com/wp-content/uploads/2020/02/bien-phap-phong-ngua-ncov-1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" r="50612" b="-1684"/>
          <a:stretch/>
        </p:blipFill>
        <p:spPr bwMode="auto">
          <a:xfrm>
            <a:off x="2133600" y="457200"/>
            <a:ext cx="4648200" cy="613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706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  <p:sndAc>
          <p:stSnd>
            <p:snd r:embed="rId2" name="chimes.wav"/>
          </p:stSnd>
        </p:sndAc>
      </p:transition>
    </mc:Choice>
    <mc:Fallback>
      <p:transition spd="slow">
        <p:checker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tamduchearthospital.com/wp-content/uploads/2020/02/bien-phap-phong-ngua-ncov-1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r="12135"/>
          <a:stretch/>
        </p:blipFill>
        <p:spPr bwMode="auto">
          <a:xfrm>
            <a:off x="1066800" y="685800"/>
            <a:ext cx="67818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071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49c6e7fe_1%20-%20spring%201_resiz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3" y="0"/>
            <a:ext cx="9144000" cy="6858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7" name="WordArt 5"/>
          <p:cNvSpPr>
            <a:spLocks noChangeArrowheads="1" noChangeShapeType="1" noTextEdit="1"/>
          </p:cNvSpPr>
          <p:nvPr/>
        </p:nvSpPr>
        <p:spPr bwMode="auto">
          <a:xfrm>
            <a:off x="3048000" y="2905125"/>
            <a:ext cx="4648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i="1" kern="1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2905125" y="1828800"/>
            <a:ext cx="4933950" cy="752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i="1" kern="1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1D6295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httmq</a:t>
            </a:r>
          </a:p>
        </p:txBody>
      </p:sp>
    </p:spTree>
    <p:extLst>
      <p:ext uri="{BB962C8B-B14F-4D97-AF65-F5344CB8AC3E}">
        <p14:creationId xmlns:p14="http://schemas.microsoft.com/office/powerpoint/2010/main" val="226605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rame08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85900" y="1143000"/>
            <a:ext cx="7366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28750" y="4914900"/>
            <a:ext cx="7366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58000" y="1085850"/>
            <a:ext cx="7366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8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86600" y="4972050"/>
            <a:ext cx="7366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6" descr="Magnolia-01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714750"/>
            <a:ext cx="17145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6" descr="Magnolia-01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3771900"/>
            <a:ext cx="17145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685800" y="2424113"/>
            <a:ext cx="75438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VNI-Avo" pitchFamily="2" charset="0"/>
                <a:cs typeface="Arial" panose="020B0604020202020204" pitchFamily="34" charset="0"/>
              </a:rPr>
              <a:t>CHUÙC CAÙC COÂ NHIEÀU SÖÙC KHOEÛ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VNI-Avo" pitchFamily="2" charset="0"/>
                <a:cs typeface="Arial" panose="020B0604020202020204" pitchFamily="34" charset="0"/>
              </a:rPr>
              <a:t> CAÙC CHAÙU CHAÊM NGOAN HOÏC GIOÛI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VNI-Avo" pitchFamily="2" charset="0"/>
                <a:cs typeface="Arial" panose="020B0604020202020204" pitchFamily="34" charset="0"/>
              </a:rPr>
              <a:t>CHAØO TAÏM BIEÄT!</a:t>
            </a:r>
          </a:p>
        </p:txBody>
      </p:sp>
    </p:spTree>
    <p:extLst>
      <p:ext uri="{BB962C8B-B14F-4D97-AF65-F5344CB8AC3E}">
        <p14:creationId xmlns:p14="http://schemas.microsoft.com/office/powerpoint/2010/main" val="2992470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20000">
        <p:dissolve/>
      </p:transition>
    </mc:Choice>
    <mc:Fallback>
      <p:transition spd="slow" advTm="12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2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Bamboo_Frame (3) [Converted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6868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 descr="素材天下 sucaitianxia.com-eps1312-2 [Converted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733800"/>
            <a:ext cx="60198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2" descr="素材天下 sucaitianxia.com-eps5228-1 [Converted]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1143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2" descr="素材天下 sucaitianxia.com-eps5228-1 [Converted]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905000"/>
            <a:ext cx="152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2" descr="素材天下 sucaitianxia.com-eps5228-1 [Converted]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74207">
            <a:off x="2705100" y="-571500"/>
            <a:ext cx="1143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2" descr="素材天下 sucaitianxia.com-eps5228-1 [Converted]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266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0" name="WordArt 8"/>
          <p:cNvSpPr>
            <a:spLocks noChangeArrowheads="1" noChangeShapeType="1" noTextEdit="1"/>
          </p:cNvSpPr>
          <p:nvPr/>
        </p:nvSpPr>
        <p:spPr bwMode="auto">
          <a:xfrm>
            <a:off x="1828800" y="1447800"/>
            <a:ext cx="5486400" cy="2209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800" b="1" kern="1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</a:t>
            </a:r>
          </a:p>
        </p:txBody>
      </p:sp>
      <p:sp>
        <p:nvSpPr>
          <p:cNvPr id="22537" name="Rectangle 3"/>
          <p:cNvSpPr>
            <a:spLocks noChangeArrowheads="1"/>
          </p:cNvSpPr>
          <p:nvPr/>
        </p:nvSpPr>
        <p:spPr bwMode="auto">
          <a:xfrm>
            <a:off x="3276600" y="4953000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5400" b="1">
              <a:solidFill>
                <a:srgbClr val="FF3300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cs typeface="Arial" panose="020B0604020202020204" pitchFamily="34" charset="0"/>
              </a:rPr>
              <a:t>HTTMQ</a:t>
            </a:r>
          </a:p>
        </p:txBody>
      </p:sp>
    </p:spTree>
    <p:extLst>
      <p:ext uri="{BB962C8B-B14F-4D97-AF65-F5344CB8AC3E}">
        <p14:creationId xmlns:p14="http://schemas.microsoft.com/office/powerpoint/2010/main" val="3683231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598" y="1066800"/>
            <a:ext cx="7981352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*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Các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em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thực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hiện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bài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tập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theo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yêu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cầu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+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Hiệu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ứng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chuyển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slide</a:t>
            </a:r>
          </a:p>
          <a:p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+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Hiệu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ứng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xoay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chữ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+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Trang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trí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tiêu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đề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8108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81200" y="1533905"/>
            <a:ext cx="48768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u="sng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</a:t>
            </a:r>
            <a:r>
              <a:rPr lang="en-US" sz="8800" b="1" u="sng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8800" b="1" u="sng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TẬP</a:t>
            </a:r>
            <a:r>
              <a:rPr lang="en-US" sz="8800" b="1" u="sng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n-US" sz="8800" b="1" u="sng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8303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457200"/>
            <a:ext cx="8569975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2800" b="1" dirty="0" smtClean="0">
                <a:solidFill>
                  <a:schemeClr val="bg1"/>
                </a:solidFill>
              </a:rPr>
              <a:t>                       </a:t>
            </a:r>
            <a:r>
              <a:rPr lang="vi-VN" sz="2800" b="1" u="sng" dirty="0" smtClean="0">
                <a:solidFill>
                  <a:schemeClr val="bg1"/>
                </a:solidFill>
              </a:rPr>
              <a:t>CORONA VIRUS</a:t>
            </a:r>
            <a:r>
              <a:rPr lang="en-US" sz="2800" b="1" dirty="0" smtClean="0">
                <a:solidFill>
                  <a:schemeClr val="bg1"/>
                </a:solidFill>
              </a:rPr>
              <a:t>:</a:t>
            </a:r>
            <a:endParaRPr lang="vi-VN" sz="2800" b="1" dirty="0">
              <a:solidFill>
                <a:schemeClr val="bg1"/>
              </a:solidFill>
            </a:endParaRPr>
          </a:p>
          <a:p>
            <a:pPr fontAlgn="base"/>
            <a:r>
              <a:rPr lang="en-US" sz="2800" b="1" dirty="0" smtClean="0">
                <a:solidFill>
                  <a:schemeClr val="bg1"/>
                </a:solidFill>
              </a:rPr>
              <a:t>  * </a:t>
            </a:r>
            <a:r>
              <a:rPr lang="vi-VN" sz="2800" b="1" dirty="0" smtClean="0">
                <a:solidFill>
                  <a:schemeClr val="bg1"/>
                </a:solidFill>
              </a:rPr>
              <a:t>Vi-rút </a:t>
            </a:r>
            <a:r>
              <a:rPr lang="vi-VN" sz="2800" b="1" dirty="0">
                <a:solidFill>
                  <a:schemeClr val="bg1"/>
                </a:solidFill>
              </a:rPr>
              <a:t>Corona là một họ vi-rút lớn, một số gây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fontAlgn="base"/>
            <a:r>
              <a:rPr lang="vi-VN" sz="2800" b="1" dirty="0" smtClean="0">
                <a:solidFill>
                  <a:schemeClr val="bg1"/>
                </a:solidFill>
              </a:rPr>
              <a:t>bệnh </a:t>
            </a:r>
            <a:r>
              <a:rPr lang="vi-VN" sz="2800" b="1" dirty="0">
                <a:solidFill>
                  <a:schemeClr val="bg1"/>
                </a:solidFill>
              </a:rPr>
              <a:t>ở người và một số khác gây bệnh ở động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fontAlgn="base"/>
            <a:r>
              <a:rPr lang="vi-VN" sz="2800" b="1" dirty="0" smtClean="0">
                <a:solidFill>
                  <a:schemeClr val="bg1"/>
                </a:solidFill>
              </a:rPr>
              <a:t>vật</a:t>
            </a:r>
            <a:r>
              <a:rPr lang="vi-VN" sz="2800" b="1" dirty="0">
                <a:solidFill>
                  <a:schemeClr val="bg1"/>
                </a:solidFill>
              </a:rPr>
              <a:t>, chẳng hạn như dơi, lạc đà và cầy hương.</a:t>
            </a:r>
          </a:p>
          <a:p>
            <a:pPr fontAlgn="base"/>
            <a:r>
              <a:rPr lang="vi-VN" sz="2800" b="1" dirty="0" smtClean="0">
                <a:solidFill>
                  <a:schemeClr val="bg1"/>
                </a:solidFill>
              </a:rPr>
              <a:t>Hiếm </a:t>
            </a:r>
            <a:r>
              <a:rPr lang="vi-VN" sz="2800" b="1" dirty="0">
                <a:solidFill>
                  <a:schemeClr val="bg1"/>
                </a:solidFill>
              </a:rPr>
              <a:t>khi vi-rút Corona ở động vật có thể tiến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fontAlgn="base"/>
            <a:r>
              <a:rPr lang="en-US" sz="2800" b="1" dirty="0" smtClean="0">
                <a:solidFill>
                  <a:schemeClr val="bg1"/>
                </a:solidFill>
              </a:rPr>
              <a:t>h</a:t>
            </a:r>
            <a:r>
              <a:rPr lang="vi-VN" sz="2800" b="1" dirty="0" smtClean="0">
                <a:solidFill>
                  <a:schemeClr val="bg1"/>
                </a:solidFill>
              </a:rPr>
              <a:t>óa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vi-VN" sz="2800" b="1" dirty="0" smtClean="0">
                <a:solidFill>
                  <a:schemeClr val="bg1"/>
                </a:solidFill>
              </a:rPr>
              <a:t>để </a:t>
            </a:r>
            <a:r>
              <a:rPr lang="vi-VN" sz="2800" b="1" dirty="0">
                <a:solidFill>
                  <a:schemeClr val="bg1"/>
                </a:solidFill>
              </a:rPr>
              <a:t>lây nhiễm và lây lan ở người. Tuy nhiên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fontAlgn="base"/>
            <a:r>
              <a:rPr lang="en-US" sz="2800" b="1" dirty="0">
                <a:solidFill>
                  <a:schemeClr val="bg1"/>
                </a:solidFill>
              </a:rPr>
              <a:t>m</a:t>
            </a:r>
            <a:r>
              <a:rPr lang="vi-VN" sz="2800" b="1" dirty="0" smtClean="0">
                <a:solidFill>
                  <a:schemeClr val="bg1"/>
                </a:solidFill>
              </a:rPr>
              <a:t>ột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vi-VN" sz="2800" b="1" dirty="0" smtClean="0">
                <a:solidFill>
                  <a:schemeClr val="bg1"/>
                </a:solidFill>
              </a:rPr>
              <a:t>số </a:t>
            </a:r>
            <a:r>
              <a:rPr lang="vi-VN" sz="2800" b="1" dirty="0">
                <a:solidFill>
                  <a:schemeClr val="bg1"/>
                </a:solidFill>
              </a:rPr>
              <a:t>chủng Corona khi gây nhiễm ở người đã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fontAlgn="base"/>
            <a:r>
              <a:rPr lang="en-US" sz="2800" b="1" dirty="0">
                <a:solidFill>
                  <a:schemeClr val="bg1"/>
                </a:solidFill>
              </a:rPr>
              <a:t>l</a:t>
            </a:r>
            <a:r>
              <a:rPr lang="vi-VN" sz="2800" b="1" dirty="0" smtClean="0">
                <a:solidFill>
                  <a:schemeClr val="bg1"/>
                </a:solidFill>
              </a:rPr>
              <a:t>ây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vi-VN" sz="2800" b="1" dirty="0" smtClean="0">
                <a:solidFill>
                  <a:schemeClr val="bg1"/>
                </a:solidFill>
              </a:rPr>
              <a:t>lan </a:t>
            </a:r>
            <a:r>
              <a:rPr lang="vi-VN" sz="2800" b="1" dirty="0">
                <a:solidFill>
                  <a:schemeClr val="bg1"/>
                </a:solidFill>
              </a:rPr>
              <a:t>thành dịch bệnh nghiêm trọng như dịch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fontAlgn="base"/>
            <a:r>
              <a:rPr lang="vi-VN" sz="2800" b="1" dirty="0" smtClean="0">
                <a:solidFill>
                  <a:schemeClr val="bg1"/>
                </a:solidFill>
              </a:rPr>
              <a:t>SARS (</a:t>
            </a:r>
            <a:r>
              <a:rPr lang="vi-VN" sz="2800" b="1" dirty="0">
                <a:solidFill>
                  <a:schemeClr val="bg1"/>
                </a:solidFill>
              </a:rPr>
              <a:t>hội chứng hô hấp cấp tính nặng) xuất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fontAlgn="base"/>
            <a:r>
              <a:rPr lang="vi-VN" sz="2800" b="1" dirty="0" smtClean="0">
                <a:solidFill>
                  <a:schemeClr val="bg1"/>
                </a:solidFill>
              </a:rPr>
              <a:t>hiện vào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vi-VN" sz="2800" b="1" dirty="0" smtClean="0">
                <a:solidFill>
                  <a:schemeClr val="bg1"/>
                </a:solidFill>
              </a:rPr>
              <a:t>năm </a:t>
            </a:r>
            <a:r>
              <a:rPr lang="vi-VN" sz="2800" b="1" dirty="0">
                <a:solidFill>
                  <a:schemeClr val="bg1"/>
                </a:solidFill>
              </a:rPr>
              <a:t>2002 và dịch MERS (hội chứng hô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fontAlgn="base"/>
            <a:r>
              <a:rPr lang="en-US" sz="2800" b="1" dirty="0">
                <a:solidFill>
                  <a:schemeClr val="bg1"/>
                </a:solidFill>
              </a:rPr>
              <a:t>h</a:t>
            </a:r>
            <a:r>
              <a:rPr lang="vi-VN" sz="2800" b="1" dirty="0" smtClean="0">
                <a:solidFill>
                  <a:schemeClr val="bg1"/>
                </a:solidFill>
              </a:rPr>
              <a:t>ấp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vi-VN" sz="2800" b="1" dirty="0" smtClean="0">
                <a:solidFill>
                  <a:schemeClr val="bg1"/>
                </a:solidFill>
              </a:rPr>
              <a:t>Trung </a:t>
            </a:r>
            <a:r>
              <a:rPr lang="vi-VN" sz="2800" b="1" dirty="0">
                <a:solidFill>
                  <a:schemeClr val="bg1"/>
                </a:solidFill>
              </a:rPr>
              <a:t>Đông) xuất hiện vào năm 2012.</a:t>
            </a:r>
          </a:p>
          <a:p>
            <a:pPr fontAlgn="base"/>
            <a:r>
              <a:rPr lang="vi-VN" sz="2800" b="1" dirty="0">
                <a:solidFill>
                  <a:schemeClr val="bg1"/>
                </a:solidFill>
              </a:rPr>
              <a:t>Loại coronavirus mới (2019-nCoV) đang gây xôn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fontAlgn="base"/>
            <a:r>
              <a:rPr lang="vi-VN" sz="2800" b="1" dirty="0" smtClean="0">
                <a:solidFill>
                  <a:schemeClr val="bg1"/>
                </a:solidFill>
              </a:rPr>
              <a:t>xao </a:t>
            </a:r>
            <a:r>
              <a:rPr lang="vi-VN" sz="2800" b="1" dirty="0">
                <a:solidFill>
                  <a:schemeClr val="bg1"/>
                </a:solidFill>
              </a:rPr>
              <a:t>là một chủng coronavirus mới chưa </a:t>
            </a:r>
            <a:r>
              <a:rPr lang="vi-VN" sz="2800" b="1" dirty="0" smtClean="0">
                <a:solidFill>
                  <a:schemeClr val="bg1"/>
                </a:solidFill>
              </a:rPr>
              <a:t>được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fontAlgn="base"/>
            <a:r>
              <a:rPr lang="vi-VN" sz="2800" b="1" dirty="0" smtClean="0">
                <a:solidFill>
                  <a:schemeClr val="bg1"/>
                </a:solidFill>
              </a:rPr>
              <a:t> </a:t>
            </a:r>
            <a:r>
              <a:rPr lang="vi-VN" sz="2800" b="1" dirty="0">
                <a:solidFill>
                  <a:schemeClr val="bg1"/>
                </a:solidFill>
              </a:rPr>
              <a:t>xác định trước đây ở người.</a:t>
            </a:r>
          </a:p>
        </p:txBody>
      </p:sp>
    </p:spTree>
    <p:extLst>
      <p:ext uri="{BB962C8B-B14F-4D97-AF65-F5344CB8AC3E}">
        <p14:creationId xmlns:p14="http://schemas.microsoft.com/office/powerpoint/2010/main" val="1661918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533400"/>
            <a:ext cx="8486619" cy="698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2800" b="1" dirty="0" smtClean="0">
                <a:solidFill>
                  <a:schemeClr val="bg1"/>
                </a:solidFill>
              </a:rPr>
              <a:t>                               </a:t>
            </a:r>
            <a:r>
              <a:rPr lang="vi-VN" sz="2800" b="1" u="sng" dirty="0" smtClean="0">
                <a:solidFill>
                  <a:schemeClr val="bg1"/>
                </a:solidFill>
              </a:rPr>
              <a:t>LÂY TRUYỀN</a:t>
            </a:r>
            <a:r>
              <a:rPr lang="en-US" sz="2800" b="1" dirty="0" smtClean="0">
                <a:solidFill>
                  <a:schemeClr val="bg1"/>
                </a:solidFill>
              </a:rPr>
              <a:t>:</a:t>
            </a:r>
            <a:endParaRPr lang="vi-VN" sz="2800" b="1" dirty="0">
              <a:solidFill>
                <a:schemeClr val="bg1"/>
              </a:solidFill>
            </a:endParaRPr>
          </a:p>
          <a:p>
            <a:pPr fontAlgn="base"/>
            <a:r>
              <a:rPr lang="vi-VN" sz="2800" b="1" dirty="0">
                <a:solidFill>
                  <a:schemeClr val="bg1"/>
                </a:solidFill>
              </a:rPr>
              <a:t>Các coronavirus ở người thường lây lan </a:t>
            </a:r>
            <a:r>
              <a:rPr lang="vi-VN" sz="2800" b="1" dirty="0" smtClean="0">
                <a:solidFill>
                  <a:schemeClr val="bg1"/>
                </a:solidFill>
              </a:rPr>
              <a:t>từ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fontAlgn="base"/>
            <a:r>
              <a:rPr lang="vi-VN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  </a:t>
            </a:r>
            <a:r>
              <a:rPr lang="vi-VN" sz="2800" b="1" dirty="0" smtClean="0">
                <a:solidFill>
                  <a:schemeClr val="bg1"/>
                </a:solidFill>
              </a:rPr>
              <a:t>người </a:t>
            </a:r>
            <a:r>
              <a:rPr lang="vi-VN" sz="2800" b="1" dirty="0">
                <a:solidFill>
                  <a:schemeClr val="bg1"/>
                </a:solidFill>
              </a:rPr>
              <a:t>bị nhiễm sang người khác thông qua:</a:t>
            </a:r>
          </a:p>
          <a:p>
            <a:pPr fontAlgn="base"/>
            <a:r>
              <a:rPr lang="vi-VN" sz="2800" b="1" dirty="0">
                <a:solidFill>
                  <a:schemeClr val="bg1"/>
                </a:solidFill>
              </a:rPr>
              <a:t>– Không khí bằng cách ho và hắt hơi</a:t>
            </a:r>
          </a:p>
          <a:p>
            <a:pPr fontAlgn="base"/>
            <a:r>
              <a:rPr lang="vi-VN" sz="2800" b="1" dirty="0">
                <a:solidFill>
                  <a:schemeClr val="bg1"/>
                </a:solidFill>
              </a:rPr>
              <a:t>– Tiếp xúc cá nhân gần gũi, chẳng hạn như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fontAlgn="base"/>
            <a:r>
              <a:rPr lang="vi-VN" sz="2800" b="1" dirty="0" smtClean="0">
                <a:solidFill>
                  <a:schemeClr val="bg1"/>
                </a:solidFill>
              </a:rPr>
              <a:t>chạm </a:t>
            </a:r>
            <a:r>
              <a:rPr lang="vi-VN" sz="2800" b="1" dirty="0">
                <a:solidFill>
                  <a:schemeClr val="bg1"/>
                </a:solidFill>
              </a:rPr>
              <a:t>hoặc bắt tay</a:t>
            </a:r>
          </a:p>
          <a:p>
            <a:pPr fontAlgn="base"/>
            <a:r>
              <a:rPr lang="vi-VN" sz="2800" b="1" dirty="0">
                <a:solidFill>
                  <a:schemeClr val="bg1"/>
                </a:solidFill>
              </a:rPr>
              <a:t>– Chạm vào một vật hoặc bề mặt có virus trên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fontAlgn="base"/>
            <a:r>
              <a:rPr lang="vi-VN" sz="2800" b="1" dirty="0" smtClean="0">
                <a:solidFill>
                  <a:schemeClr val="bg1"/>
                </a:solidFill>
              </a:rPr>
              <a:t>đó</a:t>
            </a:r>
            <a:r>
              <a:rPr lang="vi-VN" sz="2800" b="1" dirty="0">
                <a:solidFill>
                  <a:schemeClr val="bg1"/>
                </a:solidFill>
              </a:rPr>
              <a:t>, sau đó chạm vào miệng, mũi hoặc mắt </a:t>
            </a:r>
            <a:r>
              <a:rPr lang="vi-VN" sz="2800" b="1" dirty="0" smtClean="0">
                <a:solidFill>
                  <a:schemeClr val="bg1"/>
                </a:solidFill>
              </a:rPr>
              <a:t>trước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fontAlgn="base"/>
            <a:r>
              <a:rPr lang="vi-VN" sz="2800" b="1" dirty="0" smtClean="0">
                <a:solidFill>
                  <a:schemeClr val="bg1"/>
                </a:solidFill>
              </a:rPr>
              <a:t> </a:t>
            </a:r>
            <a:r>
              <a:rPr lang="vi-VN" sz="2800" b="1" dirty="0">
                <a:solidFill>
                  <a:schemeClr val="bg1"/>
                </a:solidFill>
              </a:rPr>
              <a:t>khi rửa tay</a:t>
            </a:r>
          </a:p>
          <a:p>
            <a:pPr fontAlgn="base"/>
            <a:r>
              <a:rPr lang="vi-VN" sz="2800" b="1" dirty="0">
                <a:solidFill>
                  <a:schemeClr val="bg1"/>
                </a:solidFill>
              </a:rPr>
              <a:t>– Ở Hoa Kỳ, mọi người thường bị nhiễm </a:t>
            </a:r>
            <a:r>
              <a:rPr lang="vi-VN" sz="2800" b="1" dirty="0" smtClean="0">
                <a:solidFill>
                  <a:schemeClr val="bg1"/>
                </a:solidFill>
              </a:rPr>
              <a:t>các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fontAlgn="base"/>
            <a:r>
              <a:rPr lang="vi-VN" sz="2800" b="1" dirty="0" smtClean="0">
                <a:solidFill>
                  <a:schemeClr val="bg1"/>
                </a:solidFill>
              </a:rPr>
              <a:t> </a:t>
            </a:r>
            <a:r>
              <a:rPr lang="vi-VN" sz="2800" b="1" dirty="0">
                <a:solidFill>
                  <a:schemeClr val="bg1"/>
                </a:solidFill>
              </a:rPr>
              <a:t>loại coronavirus thông thường ở người vào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fontAlgn="base"/>
            <a:r>
              <a:rPr lang="vi-VN" sz="2800" b="1" dirty="0" smtClean="0">
                <a:solidFill>
                  <a:schemeClr val="bg1"/>
                </a:solidFill>
              </a:rPr>
              <a:t>mùa </a:t>
            </a:r>
            <a:r>
              <a:rPr lang="vi-VN" sz="2800" b="1" dirty="0">
                <a:solidFill>
                  <a:schemeClr val="bg1"/>
                </a:solidFill>
              </a:rPr>
              <a:t>thu và mùa đông. Tuy nhiên, bạn có thể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fontAlgn="base"/>
            <a:r>
              <a:rPr lang="vi-VN" sz="2800" b="1" dirty="0" smtClean="0">
                <a:solidFill>
                  <a:schemeClr val="bg1"/>
                </a:solidFill>
              </a:rPr>
              <a:t>bị </a:t>
            </a:r>
            <a:r>
              <a:rPr lang="vi-VN" sz="2800" b="1" dirty="0">
                <a:solidFill>
                  <a:schemeClr val="bg1"/>
                </a:solidFill>
              </a:rPr>
              <a:t>nhiễm bất cứ lúc nào trong năm</a:t>
            </a:r>
            <a:r>
              <a:rPr lang="vi-VN" sz="2800" b="1" dirty="0" smtClean="0">
                <a:solidFill>
                  <a:schemeClr val="bg1"/>
                </a:solidFill>
              </a:rPr>
              <a:t>.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fontAlgn="base"/>
            <a:endParaRPr lang="en-US" sz="2800" b="1" dirty="0">
              <a:solidFill>
                <a:schemeClr val="bg1"/>
              </a:solidFill>
            </a:endParaRPr>
          </a:p>
          <a:p>
            <a:pPr fontAlgn="base"/>
            <a:r>
              <a:rPr lang="vi-VN" sz="2800" b="1" dirty="0" smtClean="0">
                <a:solidFill>
                  <a:schemeClr val="bg1"/>
                </a:solidFill>
              </a:rPr>
              <a:t>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fontAlgn="base"/>
            <a:r>
              <a:rPr lang="vi-VN" sz="2800" b="1" dirty="0" smtClean="0">
                <a:solidFill>
                  <a:schemeClr val="bg1"/>
                </a:solidFill>
              </a:rPr>
              <a:t> </a:t>
            </a:r>
            <a:endParaRPr lang="vi-VN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370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219200"/>
            <a:ext cx="860665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3200" b="1" dirty="0" smtClean="0">
                <a:solidFill>
                  <a:schemeClr val="bg1"/>
                </a:solidFill>
              </a:rPr>
              <a:t>     </a:t>
            </a:r>
            <a:r>
              <a:rPr lang="vi-VN" sz="3200" b="1" dirty="0" smtClean="0">
                <a:solidFill>
                  <a:schemeClr val="bg1"/>
                </a:solidFill>
              </a:rPr>
              <a:t>Hầu </a:t>
            </a:r>
            <a:r>
              <a:rPr lang="vi-VN" sz="3200" b="1" dirty="0">
                <a:solidFill>
                  <a:schemeClr val="bg1"/>
                </a:solidFill>
              </a:rPr>
              <a:t>hết mọi </a:t>
            </a:r>
            <a:r>
              <a:rPr lang="vi-VN" sz="3200" b="1" dirty="0" smtClean="0">
                <a:solidFill>
                  <a:schemeClr val="bg1"/>
                </a:solidFill>
              </a:rPr>
              <a:t>người </a:t>
            </a:r>
            <a:r>
              <a:rPr lang="vi-VN" sz="3200" b="1" dirty="0">
                <a:solidFill>
                  <a:schemeClr val="bg1"/>
                </a:solidFill>
              </a:rPr>
              <a:t>sẽ bị nhiễm một </a:t>
            </a:r>
            <a:endParaRPr lang="en-US" sz="3200" b="1" dirty="0" smtClean="0">
              <a:solidFill>
                <a:schemeClr val="bg1"/>
              </a:solidFill>
            </a:endParaRPr>
          </a:p>
          <a:p>
            <a:pPr fontAlgn="base"/>
            <a:r>
              <a:rPr lang="vi-VN" sz="3200" b="1" dirty="0" smtClean="0">
                <a:solidFill>
                  <a:schemeClr val="bg1"/>
                </a:solidFill>
              </a:rPr>
              <a:t>hoặc </a:t>
            </a:r>
            <a:r>
              <a:rPr lang="vi-VN" sz="3200" b="1" dirty="0">
                <a:solidFill>
                  <a:schemeClr val="bg1"/>
                </a:solidFill>
              </a:rPr>
              <a:t>nhiều </a:t>
            </a:r>
            <a:r>
              <a:rPr lang="vi-VN" sz="3200" b="1" dirty="0" smtClean="0">
                <a:solidFill>
                  <a:schemeClr val="bg1"/>
                </a:solidFill>
              </a:rPr>
              <a:t>loạicoronavirus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</a:rPr>
              <a:t>thông thường</a:t>
            </a:r>
            <a:endParaRPr lang="en-US" sz="3200" b="1" dirty="0" smtClean="0">
              <a:solidFill>
                <a:schemeClr val="bg1"/>
              </a:solidFill>
            </a:endParaRPr>
          </a:p>
          <a:p>
            <a:pPr fontAlgn="base"/>
            <a:r>
              <a:rPr lang="vi-VN" sz="3200" b="1" dirty="0" smtClean="0">
                <a:solidFill>
                  <a:schemeClr val="bg1"/>
                </a:solidFill>
              </a:rPr>
              <a:t>ở </a:t>
            </a:r>
            <a:r>
              <a:rPr lang="vi-VN" sz="3200" b="1" dirty="0">
                <a:solidFill>
                  <a:schemeClr val="bg1"/>
                </a:solidFill>
              </a:rPr>
              <a:t>người trong đời. </a:t>
            </a:r>
            <a:endParaRPr lang="en-US" sz="3200" b="1" dirty="0" smtClean="0">
              <a:solidFill>
                <a:schemeClr val="bg1"/>
              </a:solidFill>
            </a:endParaRPr>
          </a:p>
          <a:p>
            <a:pPr fontAlgn="base"/>
            <a:r>
              <a:rPr lang="en-US" sz="3200" b="1" dirty="0" smtClean="0">
                <a:solidFill>
                  <a:schemeClr val="bg1"/>
                </a:solidFill>
              </a:rPr>
              <a:t>     </a:t>
            </a:r>
            <a:r>
              <a:rPr lang="vi-VN" sz="3200" b="1" dirty="0" smtClean="0">
                <a:solidFill>
                  <a:schemeClr val="bg1"/>
                </a:solidFill>
              </a:rPr>
              <a:t>Trẻ </a:t>
            </a:r>
            <a:r>
              <a:rPr lang="vi-VN" sz="3200" b="1" dirty="0">
                <a:solidFill>
                  <a:schemeClr val="bg1"/>
                </a:solidFill>
              </a:rPr>
              <a:t>nhỏ rất dễ bị nhiễm bệnh. Tuy nhiên, </a:t>
            </a:r>
            <a:endParaRPr lang="en-US" sz="3200" b="1" dirty="0" smtClean="0">
              <a:solidFill>
                <a:schemeClr val="bg1"/>
              </a:solidFill>
            </a:endParaRPr>
          </a:p>
          <a:p>
            <a:pPr fontAlgn="base"/>
            <a:r>
              <a:rPr lang="vi-VN" sz="3200" b="1" dirty="0" smtClean="0">
                <a:solidFill>
                  <a:schemeClr val="bg1"/>
                </a:solidFill>
              </a:rPr>
              <a:t>mọi </a:t>
            </a:r>
            <a:r>
              <a:rPr lang="vi-VN" sz="3200" b="1" dirty="0">
                <a:solidFill>
                  <a:schemeClr val="bg1"/>
                </a:solidFill>
              </a:rPr>
              <a:t>người có thể bị nhiễm nhiều lần </a:t>
            </a:r>
            <a:r>
              <a:rPr lang="vi-VN" sz="3200" b="1" dirty="0" smtClean="0">
                <a:solidFill>
                  <a:schemeClr val="bg1"/>
                </a:solidFill>
              </a:rPr>
              <a:t>trong</a:t>
            </a:r>
            <a:endParaRPr lang="en-US" sz="3200" b="1" dirty="0" smtClean="0">
              <a:solidFill>
                <a:schemeClr val="bg1"/>
              </a:solidFill>
            </a:endParaRPr>
          </a:p>
          <a:p>
            <a:pPr fontAlgn="base"/>
            <a:r>
              <a:rPr lang="vi-VN" sz="3200" b="1" dirty="0" smtClean="0">
                <a:solidFill>
                  <a:schemeClr val="bg1"/>
                </a:solidFill>
              </a:rPr>
              <a:t> </a:t>
            </a:r>
            <a:r>
              <a:rPr lang="vi-VN" sz="3200" b="1" dirty="0">
                <a:solidFill>
                  <a:schemeClr val="bg1"/>
                </a:solidFill>
              </a:rPr>
              <a:t>đời.</a:t>
            </a:r>
          </a:p>
        </p:txBody>
      </p:sp>
    </p:spTree>
    <p:extLst>
      <p:ext uri="{BB962C8B-B14F-4D97-AF65-F5344CB8AC3E}">
        <p14:creationId xmlns:p14="http://schemas.microsoft.com/office/powerpoint/2010/main" val="2050737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533400"/>
            <a:ext cx="8512843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bg1"/>
                </a:solidFill>
              </a:rPr>
              <a:t>                    </a:t>
            </a:r>
            <a:r>
              <a:rPr lang="en-US" sz="2800" b="1" u="sng" dirty="0" smtClean="0">
                <a:solidFill>
                  <a:schemeClr val="bg1"/>
                </a:solidFill>
              </a:rPr>
              <a:t>PHÒNG NGỪA:</a:t>
            </a:r>
            <a:endParaRPr lang="en-US" sz="2800" u="sng" dirty="0" smtClean="0">
              <a:solidFill>
                <a:schemeClr val="bg1"/>
              </a:solidFill>
            </a:endParaRPr>
          </a:p>
          <a:p>
            <a:pPr lvl="0" fontAlgn="base"/>
            <a:r>
              <a:rPr lang="en-US" sz="2800" b="1" dirty="0" smtClean="0">
                <a:solidFill>
                  <a:schemeClr val="bg1"/>
                </a:solidFill>
              </a:rPr>
              <a:t>       </a:t>
            </a:r>
            <a:r>
              <a:rPr lang="en-US" sz="2800" b="1" dirty="0" err="1" smtClean="0">
                <a:solidFill>
                  <a:schemeClr val="bg1"/>
                </a:solidFill>
              </a:rPr>
              <a:t>Hiện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tại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để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ngăn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ngừa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nhiễm</a:t>
            </a:r>
            <a:r>
              <a:rPr lang="en-US" sz="2800" b="1" dirty="0" smtClean="0">
                <a:solidFill>
                  <a:schemeClr val="bg1"/>
                </a:solidFill>
              </a:rPr>
              <a:t>  nCoV-2019</a:t>
            </a:r>
          </a:p>
          <a:p>
            <a:pPr lvl="0" fontAlgn="base"/>
            <a:r>
              <a:rPr lang="en-US" sz="2800" b="1" dirty="0" smtClean="0">
                <a:solidFill>
                  <a:schemeClr val="bg1"/>
                </a:solidFill>
              </a:rPr>
              <a:t>- </a:t>
            </a:r>
            <a:r>
              <a:rPr lang="en-US" sz="2800" b="1" dirty="0" err="1" smtClean="0">
                <a:solidFill>
                  <a:schemeClr val="bg1"/>
                </a:solidFill>
              </a:rPr>
              <a:t>Cách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tốt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nhất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để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ngăn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ngừa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nhiễm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trùng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là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tránh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tiếp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lvl="0" fontAlgn="base"/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xúc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với</a:t>
            </a:r>
            <a:r>
              <a:rPr lang="en-US" sz="2800" b="1" dirty="0" smtClean="0">
                <a:solidFill>
                  <a:schemeClr val="bg1"/>
                </a:solidFill>
              </a:rPr>
              <a:t> vi-</a:t>
            </a:r>
            <a:r>
              <a:rPr lang="en-US" sz="2800" b="1" dirty="0" err="1" smtClean="0">
                <a:solidFill>
                  <a:schemeClr val="bg1"/>
                </a:solidFill>
              </a:rPr>
              <a:t>rút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này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pPr lvl="0" fontAlgn="base"/>
            <a:r>
              <a:rPr lang="en-US" sz="2800" b="1" dirty="0" smtClean="0">
                <a:solidFill>
                  <a:schemeClr val="bg1"/>
                </a:solidFill>
              </a:rPr>
              <a:t>- </a:t>
            </a:r>
            <a:r>
              <a:rPr lang="en-US" sz="2800" b="1" dirty="0" err="1" smtClean="0">
                <a:solidFill>
                  <a:schemeClr val="bg1"/>
                </a:solidFill>
              </a:rPr>
              <a:t>Tránh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chạm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vào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mắt</a:t>
            </a:r>
            <a:r>
              <a:rPr lang="en-US" sz="2800" b="1" dirty="0">
                <a:solidFill>
                  <a:schemeClr val="bg1"/>
                </a:solidFill>
              </a:rPr>
              <a:t>, </a:t>
            </a:r>
            <a:r>
              <a:rPr lang="en-US" sz="2800" b="1" dirty="0" err="1">
                <a:solidFill>
                  <a:schemeClr val="bg1"/>
                </a:solidFill>
              </a:rPr>
              <a:t>mũi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và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miệng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bằng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tay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không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lvl="0" fontAlgn="base"/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rửa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sạch</a:t>
            </a:r>
            <a:r>
              <a:rPr lang="en-US" sz="2800" b="1" dirty="0" smtClean="0">
                <a:solidFill>
                  <a:schemeClr val="bg1"/>
                </a:solidFill>
              </a:rPr>
              <a:t>.</a:t>
            </a:r>
          </a:p>
          <a:p>
            <a:pPr lvl="0" fontAlgn="base"/>
            <a:r>
              <a:rPr lang="en-US" sz="2800" b="1" dirty="0" smtClean="0">
                <a:solidFill>
                  <a:schemeClr val="bg1"/>
                </a:solidFill>
              </a:rPr>
              <a:t>- </a:t>
            </a:r>
            <a:r>
              <a:rPr lang="vi-VN" sz="2800" b="1" dirty="0" smtClean="0">
                <a:solidFill>
                  <a:schemeClr val="bg1"/>
                </a:solidFill>
              </a:rPr>
              <a:t>Tránh </a:t>
            </a:r>
            <a:r>
              <a:rPr lang="vi-VN" sz="2800" b="1" dirty="0">
                <a:solidFill>
                  <a:schemeClr val="bg1"/>
                </a:solidFill>
              </a:rPr>
              <a:t>tiếp xúc gần với người bị bệnh</a:t>
            </a:r>
            <a:r>
              <a:rPr lang="vi-VN" sz="2800" b="1" dirty="0" smtClean="0">
                <a:solidFill>
                  <a:schemeClr val="bg1"/>
                </a:solidFill>
              </a:rPr>
              <a:t>.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lvl="0" fontAlgn="base"/>
            <a:r>
              <a:rPr lang="en-US" sz="2800" b="1" dirty="0" smtClean="0">
                <a:solidFill>
                  <a:schemeClr val="bg1"/>
                </a:solidFill>
              </a:rPr>
              <a:t>- Ở </a:t>
            </a:r>
            <a:r>
              <a:rPr lang="en-US" sz="2800" b="1" dirty="0" err="1">
                <a:solidFill>
                  <a:schemeClr val="bg1"/>
                </a:solidFill>
              </a:rPr>
              <a:t>nhà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khi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bạn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bị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bệnh</a:t>
            </a:r>
            <a:r>
              <a:rPr lang="en-US" sz="2800" b="1" dirty="0" smtClean="0">
                <a:solidFill>
                  <a:schemeClr val="bg1"/>
                </a:solidFill>
              </a:rPr>
              <a:t>.</a:t>
            </a:r>
          </a:p>
          <a:p>
            <a:pPr lvl="0" fontAlgn="base"/>
            <a:r>
              <a:rPr lang="en-US" sz="2800" b="1" dirty="0" smtClean="0">
                <a:solidFill>
                  <a:schemeClr val="bg1"/>
                </a:solidFill>
              </a:rPr>
              <a:t>- </a:t>
            </a:r>
            <a:r>
              <a:rPr lang="vi-VN" sz="2800" b="1" dirty="0" smtClean="0">
                <a:solidFill>
                  <a:schemeClr val="bg1"/>
                </a:solidFill>
              </a:rPr>
              <a:t>Che </a:t>
            </a:r>
            <a:r>
              <a:rPr lang="vi-VN" sz="2800" b="1" dirty="0">
                <a:solidFill>
                  <a:schemeClr val="bg1"/>
                </a:solidFill>
              </a:rPr>
              <a:t>miệng khi ho hoặc hắt hơi bằng khăn giấy,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lvl="0" fontAlgn="base"/>
            <a:r>
              <a:rPr lang="vi-VN" sz="2800" b="1" dirty="0" smtClean="0">
                <a:solidFill>
                  <a:schemeClr val="bg1"/>
                </a:solidFill>
              </a:rPr>
              <a:t>sau </a:t>
            </a:r>
            <a:r>
              <a:rPr lang="vi-VN" sz="2800" b="1" dirty="0">
                <a:solidFill>
                  <a:schemeClr val="bg1"/>
                </a:solidFill>
              </a:rPr>
              <a:t>đó ném khăn giấy vào thùng rác</a:t>
            </a:r>
            <a:r>
              <a:rPr lang="vi-VN" sz="2800" b="1" dirty="0" smtClean="0">
                <a:solidFill>
                  <a:schemeClr val="bg1"/>
                </a:solidFill>
              </a:rPr>
              <a:t>.</a:t>
            </a:r>
          </a:p>
          <a:p>
            <a:pPr marL="457200" lvl="0" indent="-457200" fontAlgn="base">
              <a:buFontTx/>
              <a:buChar char="-"/>
            </a:pPr>
            <a:r>
              <a:rPr lang="vi-VN" sz="2800" b="1" dirty="0" smtClean="0">
                <a:solidFill>
                  <a:schemeClr val="bg1"/>
                </a:solidFill>
              </a:rPr>
              <a:t>Làm sạch và khử trùng các vật và bề mặt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lvl="0" fontAlgn="base"/>
            <a:r>
              <a:rPr lang="vi-VN" sz="2800" b="1" dirty="0" smtClean="0">
                <a:solidFill>
                  <a:schemeClr val="bg1"/>
                </a:solidFill>
              </a:rPr>
              <a:t>thường xuyên chạm vào.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706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tamduchearthospital.com/wp-content/uploads/2020/02/bien-phap-phong-ngua-ncov-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8885671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404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  <p:sndAc>
          <p:stSnd>
            <p:snd r:embed="rId2" name="chimes.wav"/>
          </p:stSnd>
        </p:sndAc>
      </p:transition>
    </mc:Choice>
    <mc:Fallback>
      <p:transition spd="slow">
        <p:checker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475</Words>
  <Application>Microsoft Office PowerPoint</Application>
  <PresentationFormat>On-screen Show (4:3)</PresentationFormat>
  <Paragraphs>68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VNI-Avo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Nguyen Truong</cp:lastModifiedBy>
  <cp:revision>87</cp:revision>
  <dcterms:created xsi:type="dcterms:W3CDTF">2015-03-22T07:25:08Z</dcterms:created>
  <dcterms:modified xsi:type="dcterms:W3CDTF">2021-02-18T07:36:49Z</dcterms:modified>
</cp:coreProperties>
</file>