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2" r:id="rId2"/>
    <p:sldId id="258" r:id="rId3"/>
    <p:sldId id="278" r:id="rId4"/>
    <p:sldId id="291" r:id="rId5"/>
    <p:sldId id="293" r:id="rId6"/>
    <p:sldId id="279" r:id="rId7"/>
    <p:sldId id="270" r:id="rId8"/>
    <p:sldId id="305" r:id="rId9"/>
    <p:sldId id="269" r:id="rId10"/>
    <p:sldId id="306" r:id="rId11"/>
    <p:sldId id="298" r:id="rId12"/>
    <p:sldId id="297" r:id="rId13"/>
    <p:sldId id="307" r:id="rId14"/>
    <p:sldId id="300" r:id="rId15"/>
    <p:sldId id="295" r:id="rId16"/>
    <p:sldId id="273" r:id="rId1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107"/>
    <a:srgbClr val="256B09"/>
    <a:srgbClr val="297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47"/>
    <p:restoredTop sz="94654"/>
  </p:normalViewPr>
  <p:slideViewPr>
    <p:cSldViewPr>
      <p:cViewPr varScale="1">
        <p:scale>
          <a:sx n="92" d="100"/>
          <a:sy n="92" d="100"/>
        </p:scale>
        <p:origin x="906"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686F2F-AF1E-4E91-8DD1-29DCF02E858B}" type="datetimeFigureOut">
              <a:rPr lang="zh-CN" altLang="en-US" smtClean="0"/>
              <a:pPr/>
              <a:t>2021/11/21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A7FD6-4AA0-4D8E-BB36-B66FF3C3945A}" type="slidenum">
              <a:rPr lang="zh-CN" altLang="en-US" smtClean="0"/>
              <a:pPr/>
              <a:t>‹#›</a:t>
            </a:fld>
            <a:endParaRPr lang="zh-CN" altLang="en-US"/>
          </a:p>
        </p:txBody>
      </p:sp>
    </p:spTree>
    <p:extLst>
      <p:ext uri="{BB962C8B-B14F-4D97-AF65-F5344CB8AC3E}">
        <p14:creationId xmlns:p14="http://schemas.microsoft.com/office/powerpoint/2010/main" val="162109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1</a:t>
            </a:fld>
            <a:endParaRPr lang="zh-CN" altLang="en-US"/>
          </a:p>
        </p:txBody>
      </p:sp>
    </p:spTree>
    <p:extLst>
      <p:ext uri="{BB962C8B-B14F-4D97-AF65-F5344CB8AC3E}">
        <p14:creationId xmlns:p14="http://schemas.microsoft.com/office/powerpoint/2010/main" val="312818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10</a:t>
            </a:fld>
            <a:endParaRPr lang="zh-CN" altLang="en-US"/>
          </a:p>
        </p:txBody>
      </p:sp>
    </p:spTree>
    <p:extLst>
      <p:ext uri="{BB962C8B-B14F-4D97-AF65-F5344CB8AC3E}">
        <p14:creationId xmlns:p14="http://schemas.microsoft.com/office/powerpoint/2010/main" val="256945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11</a:t>
            </a:fld>
            <a:endParaRPr lang="zh-CN" altLang="en-US"/>
          </a:p>
        </p:txBody>
      </p:sp>
    </p:spTree>
    <p:extLst>
      <p:ext uri="{BB962C8B-B14F-4D97-AF65-F5344CB8AC3E}">
        <p14:creationId xmlns:p14="http://schemas.microsoft.com/office/powerpoint/2010/main" val="82367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12</a:t>
            </a:fld>
            <a:endParaRPr lang="zh-CN" altLang="en-US"/>
          </a:p>
        </p:txBody>
      </p:sp>
    </p:spTree>
    <p:extLst>
      <p:ext uri="{BB962C8B-B14F-4D97-AF65-F5344CB8AC3E}">
        <p14:creationId xmlns:p14="http://schemas.microsoft.com/office/powerpoint/2010/main" val="703710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13</a:t>
            </a:fld>
            <a:endParaRPr lang="zh-CN" altLang="en-US"/>
          </a:p>
        </p:txBody>
      </p:sp>
    </p:spTree>
    <p:extLst>
      <p:ext uri="{BB962C8B-B14F-4D97-AF65-F5344CB8AC3E}">
        <p14:creationId xmlns:p14="http://schemas.microsoft.com/office/powerpoint/2010/main" val="907412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14</a:t>
            </a:fld>
            <a:endParaRPr lang="zh-CN" altLang="en-US"/>
          </a:p>
        </p:txBody>
      </p:sp>
    </p:spTree>
    <p:extLst>
      <p:ext uri="{BB962C8B-B14F-4D97-AF65-F5344CB8AC3E}">
        <p14:creationId xmlns:p14="http://schemas.microsoft.com/office/powerpoint/2010/main" val="2850827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15</a:t>
            </a:fld>
            <a:endParaRPr lang="zh-CN" altLang="en-US"/>
          </a:p>
        </p:txBody>
      </p:sp>
    </p:spTree>
    <p:extLst>
      <p:ext uri="{BB962C8B-B14F-4D97-AF65-F5344CB8AC3E}">
        <p14:creationId xmlns:p14="http://schemas.microsoft.com/office/powerpoint/2010/main" val="106356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16</a:t>
            </a:fld>
            <a:endParaRPr lang="zh-CN" altLang="en-US"/>
          </a:p>
        </p:txBody>
      </p:sp>
    </p:spTree>
    <p:extLst>
      <p:ext uri="{BB962C8B-B14F-4D97-AF65-F5344CB8AC3E}">
        <p14:creationId xmlns:p14="http://schemas.microsoft.com/office/powerpoint/2010/main" val="195237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2</a:t>
            </a:fld>
            <a:endParaRPr lang="zh-CN" altLang="en-US"/>
          </a:p>
        </p:txBody>
      </p:sp>
    </p:spTree>
    <p:extLst>
      <p:ext uri="{BB962C8B-B14F-4D97-AF65-F5344CB8AC3E}">
        <p14:creationId xmlns:p14="http://schemas.microsoft.com/office/powerpoint/2010/main" val="4048519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3</a:t>
            </a:fld>
            <a:endParaRPr lang="zh-CN" altLang="en-US"/>
          </a:p>
        </p:txBody>
      </p:sp>
    </p:spTree>
    <p:extLst>
      <p:ext uri="{BB962C8B-B14F-4D97-AF65-F5344CB8AC3E}">
        <p14:creationId xmlns:p14="http://schemas.microsoft.com/office/powerpoint/2010/main" val="17761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Nguyễn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0981.713.891</a:t>
            </a:r>
            <a:endParaRPr lang="en-US"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4</a:t>
            </a:fld>
            <a:endParaRPr lang="zh-CN" altLang="en-US"/>
          </a:p>
        </p:txBody>
      </p:sp>
    </p:spTree>
    <p:extLst>
      <p:ext uri="{BB962C8B-B14F-4D97-AF65-F5344CB8AC3E}">
        <p14:creationId xmlns:p14="http://schemas.microsoft.com/office/powerpoint/2010/main" val="1504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5</a:t>
            </a:fld>
            <a:endParaRPr lang="zh-CN" altLang="en-US"/>
          </a:p>
        </p:txBody>
      </p:sp>
    </p:spTree>
    <p:extLst>
      <p:ext uri="{BB962C8B-B14F-4D97-AF65-F5344CB8AC3E}">
        <p14:creationId xmlns:p14="http://schemas.microsoft.com/office/powerpoint/2010/main" val="355501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https://www.facebook.com/baokefb</a:t>
            </a:r>
            <a:r>
              <a:rPr lang="en-US" sz="1200" kern="1200" dirty="0">
                <a:solidFill>
                  <a:schemeClr val="tx1"/>
                </a:solidFill>
                <a:effectLst/>
                <a:latin typeface="+mn-lt"/>
                <a:ea typeface="+mn-ea"/>
                <a:cs typeface="+mn-cs"/>
              </a:rPr>
              <a:t>  - fb </a:t>
            </a:r>
            <a:r>
              <a:rPr lang="en-US" sz="1200" kern="1200" dirty="0" err="1">
                <a:solidFill>
                  <a:schemeClr val="tx1"/>
                </a:solidFill>
                <a:effectLst/>
                <a:latin typeface="+mn-lt"/>
                <a:ea typeface="+mn-ea"/>
                <a:cs typeface="+mn-cs"/>
              </a:rPr>
              <a:t>Nguyễn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Nhâm</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0981.713.891</a:t>
            </a:r>
            <a:endParaRPr lang="en-US" sz="1200" kern="120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6</a:t>
            </a:fld>
            <a:endParaRPr lang="zh-CN" altLang="en-US"/>
          </a:p>
        </p:txBody>
      </p:sp>
    </p:spTree>
    <p:extLst>
      <p:ext uri="{BB962C8B-B14F-4D97-AF65-F5344CB8AC3E}">
        <p14:creationId xmlns:p14="http://schemas.microsoft.com/office/powerpoint/2010/main" val="225859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7</a:t>
            </a:fld>
            <a:endParaRPr lang="zh-CN" altLang="en-US"/>
          </a:p>
        </p:txBody>
      </p:sp>
    </p:spTree>
    <p:extLst>
      <p:ext uri="{BB962C8B-B14F-4D97-AF65-F5344CB8AC3E}">
        <p14:creationId xmlns:p14="http://schemas.microsoft.com/office/powerpoint/2010/main" val="160644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8</a:t>
            </a:fld>
            <a:endParaRPr lang="zh-CN" altLang="en-US"/>
          </a:p>
        </p:txBody>
      </p:sp>
    </p:spTree>
    <p:extLst>
      <p:ext uri="{BB962C8B-B14F-4D97-AF65-F5344CB8AC3E}">
        <p14:creationId xmlns:p14="http://schemas.microsoft.com/office/powerpoint/2010/main" val="195064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pPr/>
              <a:t>9</a:t>
            </a:fld>
            <a:endParaRPr lang="zh-CN" altLang="en-US"/>
          </a:p>
        </p:txBody>
      </p:sp>
    </p:spTree>
    <p:extLst>
      <p:ext uri="{BB962C8B-B14F-4D97-AF65-F5344CB8AC3E}">
        <p14:creationId xmlns:p14="http://schemas.microsoft.com/office/powerpoint/2010/main" val="2226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2021/11/21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2021/11/21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2021/11/21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传网\PPT\同学录PPT\12\花朵.png"/>
          <p:cNvPicPr>
            <a:picLocks noChangeAspect="1" noChangeArrowheads="1"/>
          </p:cNvPicPr>
          <p:nvPr/>
        </p:nvPicPr>
        <p:blipFill rotWithShape="1">
          <a:blip r:embed="rId3">
            <a:extLst>
              <a:ext uri="{28A0092B-C50C-407E-A947-70E740481C1C}">
                <a14:useLocalDpi xmlns:a14="http://schemas.microsoft.com/office/drawing/2010/main" val="0"/>
              </a:ext>
            </a:extLst>
          </a:blip>
          <a:srcRect l="5105" t="78905" b="5556"/>
          <a:stretch/>
        </p:blipFill>
        <p:spPr bwMode="auto">
          <a:xfrm>
            <a:off x="-1" y="4011911"/>
            <a:ext cx="9612561" cy="1180484"/>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23">
            <a:extLst>
              <a:ext uri="{FF2B5EF4-FFF2-40B4-BE49-F238E27FC236}">
                <a16:creationId xmlns:a16="http://schemas.microsoft.com/office/drawing/2014/main" id="{0E03C7AD-CED4-BB4E-91DD-B69C8262F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078" y="3003798"/>
            <a:ext cx="5471844" cy="1781157"/>
          </a:xfrm>
          <a:prstGeom prst="rect">
            <a:avLst/>
          </a:prstGeom>
        </p:spPr>
      </p:pic>
      <p:sp>
        <p:nvSpPr>
          <p:cNvPr id="6" name="TextBox 5"/>
          <p:cNvSpPr txBox="1"/>
          <p:nvPr/>
        </p:nvSpPr>
        <p:spPr>
          <a:xfrm>
            <a:off x="539552" y="195486"/>
            <a:ext cx="8352928" cy="1015663"/>
          </a:xfrm>
          <a:prstGeom prst="rect">
            <a:avLst/>
          </a:prstGeom>
          <a:solidFill>
            <a:schemeClr val="bg1"/>
          </a:solidFill>
        </p:spPr>
        <p:txBody>
          <a:bodyPr wrap="square" rtlCol="0">
            <a:spAutoFit/>
          </a:bodyPr>
          <a:lstStyle/>
          <a:p>
            <a:pPr algn="ctr"/>
            <a:r>
              <a:rPr lang="en-US" altLang="zh-CN" sz="3000" b="1" dirty="0" smtClean="0">
                <a:solidFill>
                  <a:srgbClr val="FF0000"/>
                </a:solidFill>
                <a:latin typeface="Times New Roman" panose="02020603050405020304" pitchFamily="18" charset="0"/>
                <a:ea typeface="春联标准行书体" pitchFamily="65" charset="-122"/>
                <a:cs typeface="Times New Roman" panose="02020603050405020304" pitchFamily="18" charset="0"/>
              </a:rPr>
              <a:t>BÀI TẬP NÂNG CAO CHO HS GIỎI</a:t>
            </a:r>
            <a:endParaRPr lang="vi-VN" altLang="zh-CN" sz="3000" b="1" dirty="0">
              <a:solidFill>
                <a:srgbClr val="FF0000"/>
              </a:solidFill>
              <a:latin typeface="Times New Roman" panose="02020603050405020304" pitchFamily="18" charset="0"/>
              <a:ea typeface="春联标准行书体" pitchFamily="65" charset="-122"/>
              <a:cs typeface="Times New Roman" panose="02020603050405020304" pitchFamily="18" charset="0"/>
            </a:endParaRPr>
          </a:p>
          <a:p>
            <a:pPr algn="ctr"/>
            <a:r>
              <a:rPr lang="en-US" altLang="zh-CN" sz="3000" b="1" smtClean="0">
                <a:solidFill>
                  <a:srgbClr val="0070C0"/>
                </a:solidFill>
                <a:latin typeface="Times New Roman" panose="02020603050405020304" pitchFamily="18" charset="0"/>
                <a:ea typeface="春联标准行书体" pitchFamily="65" charset="-122"/>
                <a:cs typeface="Times New Roman" panose="02020603050405020304" pitchFamily="18" charset="0"/>
              </a:rPr>
              <a:t>HƯỚNG DẪN LÀM </a:t>
            </a:r>
            <a:r>
              <a:rPr lang="en-US" altLang="zh-CN" sz="3000" b="1" dirty="0">
                <a:solidFill>
                  <a:srgbClr val="0070C0"/>
                </a:solidFill>
                <a:latin typeface="Times New Roman" panose="02020603050405020304" pitchFamily="18" charset="0"/>
                <a:ea typeface="春联标准行书体" pitchFamily="65" charset="-122"/>
                <a:cs typeface="Times New Roman" panose="02020603050405020304" pitchFamily="18" charset="0"/>
              </a:rPr>
              <a:t>MỘT BÀI THƠ LỤC BÁT</a:t>
            </a:r>
            <a:endParaRPr lang="zh-CN" altLang="en-US" sz="3000" b="1" dirty="0">
              <a:solidFill>
                <a:srgbClr val="0070C0"/>
              </a:solidFill>
              <a:latin typeface="Times New Roman" panose="02020603050405020304" pitchFamily="18" charset="0"/>
              <a:ea typeface="春联标准行书体" pitchFamily="65" charset="-122"/>
              <a:cs typeface="Times New Roman" panose="02020603050405020304" pitchFamily="18" charset="0"/>
            </a:endParaRPr>
          </a:p>
        </p:txBody>
      </p:sp>
    </p:spTree>
    <p:extLst>
      <p:ext uri="{BB962C8B-B14F-4D97-AF65-F5344CB8AC3E}">
        <p14:creationId xmlns:p14="http://schemas.microsoft.com/office/powerpoint/2010/main" val="38345946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par>
                                <p:cTn id="11" presetID="23" presetClass="entr" presetSubtype="16" fill="hold" grpId="0" nodeType="withEffect">
                                  <p:stCondLst>
                                    <p:cond delay="1100"/>
                                  </p:stCondLst>
                                  <p:childTnLst>
                                    <p:set>
                                      <p:cBhvr>
                                        <p:cTn id="12" dur="1" fill="hold">
                                          <p:stCondLst>
                                            <p:cond delay="0"/>
                                          </p:stCondLst>
                                        </p:cTn>
                                        <p:tgtEl>
                                          <p:spTgt spid="6"/>
                                        </p:tgtEl>
                                        <p:attrNameLst>
                                          <p:attrName>style.visibility</p:attrName>
                                        </p:attrNameLst>
                                      </p:cBhvr>
                                      <p:to>
                                        <p:strVal val="visible"/>
                                      </p:to>
                                    </p:set>
                                    <p:anim calcmode="lin" valueType="num">
                                      <p:cBhvr>
                                        <p:cTn id="13" dur="2100" fill="hold"/>
                                        <p:tgtEl>
                                          <p:spTgt spid="6"/>
                                        </p:tgtEl>
                                        <p:attrNameLst>
                                          <p:attrName>ppt_w</p:attrName>
                                        </p:attrNameLst>
                                      </p:cBhvr>
                                      <p:tavLst>
                                        <p:tav tm="0">
                                          <p:val>
                                            <p:fltVal val="0"/>
                                          </p:val>
                                        </p:tav>
                                        <p:tav tm="100000">
                                          <p:val>
                                            <p:strVal val="#ppt_w"/>
                                          </p:val>
                                        </p:tav>
                                      </p:tavLst>
                                    </p:anim>
                                    <p:anim calcmode="lin" valueType="num">
                                      <p:cBhvr>
                                        <p:cTn id="14" dur="21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传网\PPT\同学录PPT\11\藤.png"/>
          <p:cNvPicPr>
            <a:picLocks noChangeAspect="1" noChangeArrowheads="1"/>
          </p:cNvPicPr>
          <p:nvPr/>
        </p:nvPicPr>
        <p:blipFill rotWithShape="1">
          <a:blip r:embed="rId3">
            <a:extLst>
              <a:ext uri="{28A0092B-C50C-407E-A947-70E740481C1C}">
                <a14:useLocalDpi xmlns:a14="http://schemas.microsoft.com/office/drawing/2010/main" val="0"/>
              </a:ext>
            </a:extLst>
          </a:blip>
          <a:srcRect l="10677" t="6694" r="37768" b="25636"/>
          <a:stretch/>
        </p:blipFill>
        <p:spPr bwMode="auto">
          <a:xfrm>
            <a:off x="0" y="61645"/>
            <a:ext cx="2980134" cy="2933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52400" y="4305300"/>
            <a:ext cx="9893689" cy="121500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admin\Desktop\1657060b85c5d7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3800" y="0"/>
            <a:ext cx="1800200" cy="177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003EC7A6-8F09-F741-80A1-5A0881E33880}"/>
              </a:ext>
            </a:extLst>
          </p:cNvPr>
          <p:cNvGraphicFramePr>
            <a:graphicFrameLocks noGrp="1"/>
          </p:cNvGraphicFramePr>
          <p:nvPr>
            <p:extLst>
              <p:ext uri="{D42A27DB-BD31-4B8C-83A1-F6EECF244321}">
                <p14:modId xmlns:p14="http://schemas.microsoft.com/office/powerpoint/2010/main" val="1174348959"/>
              </p:ext>
            </p:extLst>
          </p:nvPr>
        </p:nvGraphicFramePr>
        <p:xfrm>
          <a:off x="323528" y="1262021"/>
          <a:ext cx="8748464" cy="3566160"/>
        </p:xfrm>
        <a:graphic>
          <a:graphicData uri="http://schemas.openxmlformats.org/drawingml/2006/table">
            <a:tbl>
              <a:tblPr firstRow="1" firstCol="1" bandRow="1">
                <a:tableStyleId>{5C22544A-7EE6-4342-B048-85BDC9FD1C3A}</a:tableStyleId>
              </a:tblPr>
              <a:tblGrid>
                <a:gridCol w="8748464">
                  <a:extLst>
                    <a:ext uri="{9D8B030D-6E8A-4147-A177-3AD203B41FA5}">
                      <a16:colId xmlns:a16="http://schemas.microsoft.com/office/drawing/2014/main" val="2957957077"/>
                    </a:ext>
                  </a:extLst>
                </a:gridCol>
              </a:tblGrid>
              <a:tr h="1490271">
                <a:tc>
                  <a:txBody>
                    <a:bodyPr/>
                    <a:lstStyle/>
                    <a:p>
                      <a:pPr marL="514350" marR="0" indent="-514350" algn="l" defTabSz="914400" rtl="0" eaLnBrk="1" fontAlgn="auto" latinLnBrk="0" hangingPunct="1">
                        <a:lnSpc>
                          <a:spcPct val="100000"/>
                        </a:lnSpc>
                        <a:spcBef>
                          <a:spcPts val="0"/>
                        </a:spcBef>
                        <a:spcAft>
                          <a:spcPts val="0"/>
                        </a:spcAft>
                        <a:buClrTx/>
                        <a:buSzTx/>
                        <a:buFontTx/>
                        <a:buAutoNum type="arabicPeriod"/>
                        <a:tabLst/>
                        <a:defRPr/>
                      </a:pPr>
                      <a:r>
                        <a:rPr lang="vi-VN" sz="2600" b="0" kern="100" dirty="0">
                          <a:solidFill>
                            <a:schemeClr val="tx1"/>
                          </a:solidFill>
                          <a:effectLst/>
                          <a:latin typeface="Times New Roman" panose="02020603050405020304" pitchFamily="18" charset="0"/>
                          <a:cs typeface="Times New Roman" panose="02020603050405020304" pitchFamily="18" charset="0"/>
                        </a:rPr>
                        <a:t>Từ những hình ảnh, ý tưởng trên, em hãy thể hiện chúng lần lượt bằng từng dòng thơ.</a:t>
                      </a:r>
                    </a:p>
                    <a:p>
                      <a:pPr marL="514350" marR="0" indent="-514350" algn="l" defTabSz="914400" rtl="0" eaLnBrk="1" fontAlgn="auto" latinLnBrk="0" hangingPunct="1">
                        <a:lnSpc>
                          <a:spcPct val="100000"/>
                        </a:lnSpc>
                        <a:spcBef>
                          <a:spcPts val="0"/>
                        </a:spcBef>
                        <a:spcAft>
                          <a:spcPts val="0"/>
                        </a:spcAft>
                        <a:buClrTx/>
                        <a:buSzTx/>
                        <a:buFontTx/>
                        <a:buAutoNum type="arabicPeriod"/>
                        <a:tabLst/>
                        <a:defRPr/>
                      </a:pPr>
                      <a:r>
                        <a:rPr lang="vi-VN" sz="2600" b="0" kern="100" dirty="0">
                          <a:solidFill>
                            <a:schemeClr val="tx1"/>
                          </a:solidFill>
                          <a:effectLst/>
                          <a:latin typeface="Times New Roman" panose="02020603050405020304" pitchFamily="18" charset="0"/>
                          <a:cs typeface="Times New Roman" panose="02020603050405020304" pitchFamily="18" charset="0"/>
                        </a:rPr>
                        <a:t> Lần lượt điền các tiếng của từng dòng thơ vào các ô theo bảng dưới đây để kiểm tra thanh điệu, cách hiệp vần.</a:t>
                      </a:r>
                      <a:endParaRPr lang="vi-VN" sz="2600" b="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514350" marR="0" indent="-514350" algn="l" defTabSz="914400" rtl="0" eaLnBrk="1" fontAlgn="auto" latinLnBrk="0" hangingPunct="1">
                        <a:lnSpc>
                          <a:spcPct val="100000"/>
                        </a:lnSpc>
                        <a:spcBef>
                          <a:spcPts val="0"/>
                        </a:spcBef>
                        <a:spcAft>
                          <a:spcPts val="0"/>
                        </a:spcAft>
                        <a:buClrTx/>
                        <a:buSzTx/>
                        <a:buFontTx/>
                        <a:buAutoNum type="arabicPeriod"/>
                        <a:tabLst/>
                        <a:defRPr/>
                      </a:pPr>
                      <a:r>
                        <a:rPr lang="en-US" sz="2600" b="0" dirty="0" err="1">
                          <a:solidFill>
                            <a:schemeClr val="tx1"/>
                          </a:solidFill>
                          <a:latin typeface="Times New Roman" panose="02020603050405020304" pitchFamily="18" charset="0"/>
                          <a:ea typeface="MS Mincho"/>
                        </a:rPr>
                        <a:t>Cần</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sử</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dụng</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các</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biện</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pháp</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tu</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từ</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để</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tăng</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hiệu</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quả</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nghệ</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thuật</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cho</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bài</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thơ</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ẩn</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dụ</a:t>
                      </a:r>
                      <a:r>
                        <a:rPr lang="en-US" sz="2600" b="0" dirty="0">
                          <a:solidFill>
                            <a:schemeClr val="tx1"/>
                          </a:solidFill>
                          <a:latin typeface="Times New Roman" panose="02020603050405020304" pitchFamily="18" charset="0"/>
                          <a:ea typeface="MS Mincho"/>
                        </a:rPr>
                        <a:t>, so </a:t>
                      </a:r>
                      <a:r>
                        <a:rPr lang="en-US" sz="2600" b="0" dirty="0" err="1">
                          <a:solidFill>
                            <a:schemeClr val="tx1"/>
                          </a:solidFill>
                          <a:latin typeface="Times New Roman" panose="02020603050405020304" pitchFamily="18" charset="0"/>
                          <a:ea typeface="MS Mincho"/>
                        </a:rPr>
                        <a:t>sánh</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nhân</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hóa</a:t>
                      </a:r>
                      <a:r>
                        <a:rPr lang="en-US" sz="2600" b="0" dirty="0">
                          <a:solidFill>
                            <a:schemeClr val="tx1"/>
                          </a:solidFill>
                          <a:latin typeface="Times New Roman" panose="02020603050405020304" pitchFamily="18" charset="0"/>
                          <a:ea typeface="MS Mincho"/>
                        </a:rPr>
                        <a:t>…)</a:t>
                      </a:r>
                      <a:endParaRPr lang="en-US" sz="2600" b="0" dirty="0">
                        <a:solidFill>
                          <a:schemeClr val="tx1"/>
                        </a:solidFill>
                        <a:latin typeface="Times New Roman" panose="02020603050405020304" pitchFamily="18" charset="0"/>
                        <a:ea typeface="Times New Roman" panose="02020603050405020304" pitchFamily="18" charset="0"/>
                      </a:endParaRPr>
                    </a:p>
                    <a:p>
                      <a:pPr marL="514350" marR="0" indent="-514350" algn="l" defTabSz="914400" rtl="0" eaLnBrk="1" fontAlgn="auto" latinLnBrk="0" hangingPunct="1">
                        <a:lnSpc>
                          <a:spcPct val="100000"/>
                        </a:lnSpc>
                        <a:spcBef>
                          <a:spcPts val="0"/>
                        </a:spcBef>
                        <a:spcAft>
                          <a:spcPts val="0"/>
                        </a:spcAft>
                        <a:buClrTx/>
                        <a:buSzTx/>
                        <a:buFontTx/>
                        <a:buAutoNum type="arabicPeriod"/>
                        <a:tabLst/>
                        <a:defRPr/>
                      </a:pP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Chú</a:t>
                      </a:r>
                      <a:r>
                        <a:rPr lang="en-US" sz="2600" b="0" dirty="0">
                          <a:solidFill>
                            <a:schemeClr val="tx1"/>
                          </a:solidFill>
                          <a:latin typeface="Times New Roman" panose="02020603050405020304" pitchFamily="18" charset="0"/>
                          <a:ea typeface="MS Mincho"/>
                        </a:rPr>
                        <a:t> ý </a:t>
                      </a:r>
                      <a:r>
                        <a:rPr lang="en-US" sz="2600" b="0" dirty="0" err="1">
                          <a:solidFill>
                            <a:schemeClr val="tx1"/>
                          </a:solidFill>
                          <a:latin typeface="Times New Roman" panose="02020603050405020304" pitchFamily="18" charset="0"/>
                          <a:ea typeface="MS Mincho"/>
                        </a:rPr>
                        <a:t>giọng</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điệu</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phù</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hợp</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với</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nội</a:t>
                      </a:r>
                      <a:r>
                        <a:rPr lang="en-US" sz="2600" b="0" dirty="0">
                          <a:solidFill>
                            <a:schemeClr val="tx1"/>
                          </a:solidFill>
                          <a:latin typeface="Times New Roman" panose="02020603050405020304" pitchFamily="18" charset="0"/>
                          <a:ea typeface="MS Mincho"/>
                        </a:rPr>
                        <a:t> dung, </a:t>
                      </a:r>
                      <a:r>
                        <a:rPr lang="en-US" sz="2600" b="0" dirty="0" err="1">
                          <a:solidFill>
                            <a:schemeClr val="tx1"/>
                          </a:solidFill>
                          <a:latin typeface="Times New Roman" panose="02020603050405020304" pitchFamily="18" charset="0"/>
                          <a:ea typeface="MS Mincho"/>
                        </a:rPr>
                        <a:t>cảm</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xúc</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mình</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muốn</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thể</a:t>
                      </a:r>
                      <a:r>
                        <a:rPr lang="en-US" sz="2600" b="0" dirty="0">
                          <a:solidFill>
                            <a:schemeClr val="tx1"/>
                          </a:solidFill>
                          <a:latin typeface="Times New Roman" panose="02020603050405020304" pitchFamily="18" charset="0"/>
                          <a:ea typeface="MS Mincho"/>
                        </a:rPr>
                        <a:t> </a:t>
                      </a:r>
                      <a:r>
                        <a:rPr lang="en-US" sz="2600" b="0" dirty="0" err="1">
                          <a:solidFill>
                            <a:schemeClr val="tx1"/>
                          </a:solidFill>
                          <a:latin typeface="Times New Roman" panose="02020603050405020304" pitchFamily="18" charset="0"/>
                          <a:ea typeface="MS Mincho"/>
                        </a:rPr>
                        <a:t>hiện</a:t>
                      </a:r>
                      <a:r>
                        <a:rPr lang="en-US" sz="2600" b="0" dirty="0">
                          <a:solidFill>
                            <a:schemeClr val="tx1"/>
                          </a:solidFill>
                          <a:latin typeface="Times New Roman" panose="02020603050405020304" pitchFamily="18" charset="0"/>
                          <a:ea typeface="MS Mincho"/>
                        </a:rPr>
                        <a:t>.</a:t>
                      </a:r>
                      <a:endParaRPr lang="en-US" sz="2600" b="0" dirty="0">
                        <a:solidFill>
                          <a:schemeClr val="tx1"/>
                        </a:solidFill>
                        <a:latin typeface="Times New Roman" panose="02020603050405020304" pitchFamily="18" charset="0"/>
                        <a:ea typeface="Times New Roman" panose="02020603050405020304" pitchFamily="18" charset="0"/>
                      </a:endParaRPr>
                    </a:p>
                    <a:p>
                      <a:pPr marL="514350" indent="-514350" algn="l">
                        <a:lnSpc>
                          <a:spcPct val="100000"/>
                        </a:lnSpc>
                        <a:buAutoNum type="arabicPeriod"/>
                      </a:pPr>
                      <a:endParaRPr lang="x-none" sz="2600" b="0"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3025" marR="73025"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9607606"/>
                  </a:ext>
                </a:extLst>
              </a:tr>
            </a:tbl>
          </a:graphicData>
        </a:graphic>
      </p:graphicFrame>
      <p:sp>
        <p:nvSpPr>
          <p:cNvPr id="6" name="TextBox 5">
            <a:extLst>
              <a:ext uri="{FF2B5EF4-FFF2-40B4-BE49-F238E27FC236}">
                <a16:creationId xmlns:a16="http://schemas.microsoft.com/office/drawing/2014/main" id="{3B65016A-6B0E-C348-8977-9274891194E9}"/>
              </a:ext>
            </a:extLst>
          </p:cNvPr>
          <p:cNvSpPr txBox="1"/>
          <p:nvPr/>
        </p:nvSpPr>
        <p:spPr>
          <a:xfrm>
            <a:off x="611560" y="182163"/>
            <a:ext cx="7200800" cy="523220"/>
          </a:xfrm>
          <a:prstGeom prst="rect">
            <a:avLst/>
          </a:prstGeom>
          <a:solidFill>
            <a:srgbClr val="FFFF00"/>
          </a:solidFill>
          <a:ln>
            <a:solidFill>
              <a:srgbClr val="29780A"/>
            </a:solidFill>
          </a:ln>
        </p:spPr>
        <p:txBody>
          <a:bodyPr wrap="square" rtlCol="0">
            <a:spAutoFit/>
          </a:bodyPr>
          <a:lstStyle/>
          <a:p>
            <a:pPr algn="ctr"/>
            <a:r>
              <a:rPr lang="vi-VN" sz="2800" b="1" dirty="0">
                <a:solidFill>
                  <a:schemeClr val="accent3">
                    <a:lumMod val="50000"/>
                  </a:schemeClr>
                </a:solidFill>
                <a:latin typeface="Times New Roman" panose="02020603050405020304" pitchFamily="18" charset="0"/>
                <a:cs typeface="Times New Roman" panose="02020603050405020304" pitchFamily="18" charset="0"/>
              </a:rPr>
              <a:t>3. Làm thơ lục bát</a:t>
            </a:r>
            <a:endParaRPr lang="x-none" sz="2800" b="1"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4895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100"/>
                                        <p:tgtEl>
                                          <p:spTgt spid="4"/>
                                        </p:tgtEl>
                                      </p:cBhvr>
                                    </p:animEffect>
                                  </p:childTnLst>
                                </p:cTn>
                              </p:par>
                            </p:childTnLst>
                          </p:cTn>
                        </p:par>
                        <p:par>
                          <p:cTn id="8" fill="hold">
                            <p:stCondLst>
                              <p:cond delay="1100"/>
                            </p:stCondLst>
                            <p:childTnLst>
                              <p:par>
                                <p:cTn id="9" presetID="42"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1000"/>
                                        <p:tgtEl>
                                          <p:spTgt spid="8194"/>
                                        </p:tgtEl>
                                      </p:cBhvr>
                                    </p:animEffect>
                                    <p:anim calcmode="lin" valueType="num">
                                      <p:cBhvr>
                                        <p:cTn id="12" dur="1000" fill="hold"/>
                                        <p:tgtEl>
                                          <p:spTgt spid="8194"/>
                                        </p:tgtEl>
                                        <p:attrNameLst>
                                          <p:attrName>ppt_x</p:attrName>
                                        </p:attrNameLst>
                                      </p:cBhvr>
                                      <p:tavLst>
                                        <p:tav tm="0">
                                          <p:val>
                                            <p:strVal val="#ppt_x"/>
                                          </p:val>
                                        </p:tav>
                                        <p:tav tm="100000">
                                          <p:val>
                                            <p:strVal val="#ppt_x"/>
                                          </p:val>
                                        </p:tav>
                                      </p:tavLst>
                                    </p:anim>
                                    <p:anim calcmode="lin" valueType="num">
                                      <p:cBhvr>
                                        <p:cTn id="13"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传网\PPT\同学录PPT\11\藤.png"/>
          <p:cNvPicPr>
            <a:picLocks noChangeAspect="1" noChangeArrowheads="1"/>
          </p:cNvPicPr>
          <p:nvPr/>
        </p:nvPicPr>
        <p:blipFill rotWithShape="1">
          <a:blip r:embed="rId3">
            <a:extLst>
              <a:ext uri="{28A0092B-C50C-407E-A947-70E740481C1C}">
                <a14:useLocalDpi xmlns:a14="http://schemas.microsoft.com/office/drawing/2010/main" val="0"/>
              </a:ext>
            </a:extLst>
          </a:blip>
          <a:srcRect l="10677" t="6694" r="37768" b="25636"/>
          <a:stretch/>
        </p:blipFill>
        <p:spPr bwMode="auto">
          <a:xfrm>
            <a:off x="0" y="0"/>
            <a:ext cx="2393012" cy="23557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52400" y="4305300"/>
            <a:ext cx="9893689" cy="12150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图片3">
            <a:extLst>
              <a:ext uri="{FF2B5EF4-FFF2-40B4-BE49-F238E27FC236}">
                <a16:creationId xmlns:a16="http://schemas.microsoft.com/office/drawing/2014/main" id="{6390E764-3D14-2041-988A-4FE462FABB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5778" y="420270"/>
            <a:ext cx="3808297" cy="282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48548" y="792597"/>
            <a:ext cx="5715000" cy="1938992"/>
          </a:xfrm>
          <a:prstGeom prst="rect">
            <a:avLst/>
          </a:prstGeom>
          <a:solidFill>
            <a:schemeClr val="bg1"/>
          </a:solidFill>
        </p:spPr>
        <p:txBody>
          <a:bodyPr wrap="square">
            <a:spAutoFit/>
          </a:bodyPr>
          <a:lstStyle/>
          <a:p>
            <a:pPr algn="ctr"/>
            <a:r>
              <a:rPr lang="en-US" sz="2400" u="sng" dirty="0" smtClean="0">
                <a:latin typeface="Times New Roman" panose="02020603050405020304" pitchFamily="18" charset="0"/>
                <a:ea typeface="Arial" panose="020B0604020202020204" pitchFamily="34" charset="0"/>
              </a:rPr>
              <a:t>Bài 1</a:t>
            </a:r>
            <a:r>
              <a:rPr lang="en-US" sz="2400" dirty="0" smtClean="0">
                <a:latin typeface="Times New Roman" panose="02020603050405020304" pitchFamily="18" charset="0"/>
                <a:ea typeface="Arial" panose="020B0604020202020204" pitchFamily="34" charset="0"/>
              </a:rPr>
              <a:t>: QUÊ HƯƠNG</a:t>
            </a:r>
          </a:p>
          <a:p>
            <a:pPr algn="ctr"/>
            <a:r>
              <a:rPr lang="vi-VN" sz="2400" dirty="0" smtClean="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Quê</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hương</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là</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một</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tiếng</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ve</a:t>
            </a:r>
            <a:endParaRPr lang="en-US" sz="2400" dirty="0">
              <a:solidFill>
                <a:srgbClr val="FF0000"/>
              </a:solidFill>
              <a:latin typeface="Times New Roman" panose="02020603050405020304" pitchFamily="18" charset="0"/>
              <a:ea typeface="Calibri" panose="020F0502020204030204" pitchFamily="34" charset="0"/>
            </a:endParaRPr>
          </a:p>
          <a:p>
            <a:pPr algn="ct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Lời</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ru</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của</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mẹ</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trưa</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hè</a:t>
            </a:r>
            <a:r>
              <a:rPr lang="en-US" sz="2400" dirty="0">
                <a:solidFill>
                  <a:srgbClr val="FF0000"/>
                </a:solidFill>
                <a:latin typeface="Times New Roman" panose="02020603050405020304" pitchFamily="18" charset="0"/>
                <a:ea typeface="Arial" panose="020B0604020202020204" pitchFamily="34" charset="0"/>
              </a:rPr>
              <a:t> à </a:t>
            </a:r>
            <a:r>
              <a:rPr lang="en-US" sz="2400" dirty="0" err="1">
                <a:solidFill>
                  <a:srgbClr val="FF0000"/>
                </a:solidFill>
                <a:latin typeface="Times New Roman" panose="02020603050405020304" pitchFamily="18" charset="0"/>
                <a:ea typeface="Arial" panose="020B0604020202020204" pitchFamily="34" charset="0"/>
              </a:rPr>
              <a:t>ơi</a:t>
            </a:r>
            <a:endParaRPr lang="en-US" sz="2400" dirty="0">
              <a:solidFill>
                <a:srgbClr val="FF0000"/>
              </a:solidFill>
              <a:latin typeface="Times New Roman" panose="02020603050405020304" pitchFamily="18" charset="0"/>
              <a:ea typeface="Calibri" panose="020F0502020204030204" pitchFamily="34" charset="0"/>
            </a:endParaRPr>
          </a:p>
          <a:p>
            <a:pPr algn="ctr"/>
            <a:r>
              <a:rPr lang="en-US" sz="2400" dirty="0">
                <a:solidFill>
                  <a:srgbClr val="FF0000"/>
                </a:solidFill>
                <a:latin typeface="Times New Roman" panose="02020603050405020304" pitchFamily="18" charset="0"/>
                <a:ea typeface="Arial" panose="020B0604020202020204" pitchFamily="34" charset="0"/>
              </a:rPr>
              <a:t>    </a:t>
            </a:r>
            <a:r>
              <a:rPr lang="vi-VN"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Dòng</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sông</a:t>
            </a:r>
            <a:r>
              <a:rPr lang="en-US" sz="2400" dirty="0">
                <a:solidFill>
                  <a:srgbClr val="FF0000"/>
                </a:solidFill>
                <a:latin typeface="Times New Roman" panose="02020603050405020304" pitchFamily="18" charset="0"/>
                <a:ea typeface="Arial" panose="020B0604020202020204" pitchFamily="34" charset="0"/>
              </a:rPr>
              <a:t> con </a:t>
            </a:r>
            <a:r>
              <a:rPr lang="en-US" sz="2400" dirty="0" err="1">
                <a:solidFill>
                  <a:srgbClr val="FF0000"/>
                </a:solidFill>
                <a:latin typeface="Times New Roman" panose="02020603050405020304" pitchFamily="18" charset="0"/>
                <a:ea typeface="Arial" panose="020B0604020202020204" pitchFamily="34" charset="0"/>
              </a:rPr>
              <a:t>nước</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đầy</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vơi</a:t>
            </a:r>
            <a:endParaRPr lang="en-US" sz="2400" dirty="0">
              <a:solidFill>
                <a:srgbClr val="FF0000"/>
              </a:solidFill>
              <a:latin typeface="Times New Roman" panose="02020603050405020304" pitchFamily="18" charset="0"/>
              <a:ea typeface="Calibri" panose="020F0502020204030204" pitchFamily="34" charset="0"/>
            </a:endParaRPr>
          </a:p>
          <a:p>
            <a:pPr algn="ctr"/>
            <a:r>
              <a:rPr lang="vi-VN"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Quê</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hương</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là</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một</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góc</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trời</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tuổi</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thơ</a:t>
            </a:r>
            <a:r>
              <a:rPr lang="en-US" sz="2400" dirty="0">
                <a:solidFill>
                  <a:srgbClr val="FF0000"/>
                </a:solidFill>
                <a:latin typeface="Times New Roman" panose="02020603050405020304" pitchFamily="18" charset="0"/>
                <a:ea typeface="Arial" panose="020B0604020202020204" pitchFamily="34" charset="0"/>
              </a:rPr>
              <a:t>.</a:t>
            </a:r>
            <a:endParaRPr lang="en-US" sz="2400" dirty="0">
              <a:solidFill>
                <a:srgbClr val="FF0000"/>
              </a:solidFill>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3B65016A-6B0E-C348-8977-9274891194E9}"/>
              </a:ext>
            </a:extLst>
          </p:cNvPr>
          <p:cNvSpPr txBox="1"/>
          <p:nvPr/>
        </p:nvSpPr>
        <p:spPr>
          <a:xfrm>
            <a:off x="2402248" y="129451"/>
            <a:ext cx="4319027" cy="523220"/>
          </a:xfrm>
          <a:prstGeom prst="rect">
            <a:avLst/>
          </a:prstGeom>
          <a:solidFill>
            <a:srgbClr val="FFFF00"/>
          </a:solidFill>
          <a:ln>
            <a:solidFill>
              <a:srgbClr val="29780A"/>
            </a:solidFill>
          </a:ln>
        </p:spPr>
        <p:txBody>
          <a:bodyPr wrap="square" rtlCol="0">
            <a:spAutoFit/>
          </a:bodyPr>
          <a:lstStyle/>
          <a:p>
            <a:pPr algn="ctr"/>
            <a:r>
              <a:rPr lang="vi-VN" sz="2800" b="1" dirty="0">
                <a:latin typeface="Times New Roman" panose="02020603050405020304" pitchFamily="18" charset="0"/>
                <a:cs typeface="Times New Roman" panose="02020603050405020304" pitchFamily="18" charset="0"/>
              </a:rPr>
              <a:t>BÀI THƠ THAM KHẢO</a:t>
            </a:r>
            <a:endParaRPr lang="x-none"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979778" y="3148096"/>
            <a:ext cx="4572000" cy="1938992"/>
          </a:xfrm>
          <a:prstGeom prst="rect">
            <a:avLst/>
          </a:prstGeom>
          <a:solidFill>
            <a:schemeClr val="bg1"/>
          </a:solidFill>
        </p:spPr>
        <p:txBody>
          <a:bodyPr>
            <a:spAutoFit/>
          </a:bodyPr>
          <a:lstStyle/>
          <a:p>
            <a:pPr algn="ctr"/>
            <a:r>
              <a:rPr lang="en-US" sz="2400" u="sng" dirty="0">
                <a:latin typeface="Times New Roman" panose="02020603050405020304" pitchFamily="18" charset="0"/>
                <a:ea typeface="Arial" panose="020B0604020202020204" pitchFamily="34" charset="0"/>
              </a:rPr>
              <a:t>Bài </a:t>
            </a:r>
            <a:r>
              <a:rPr lang="en-US" sz="2400" u="sng" dirty="0" smtClean="0">
                <a:latin typeface="Times New Roman" panose="02020603050405020304" pitchFamily="18" charset="0"/>
                <a:ea typeface="Arial" panose="020B0604020202020204" pitchFamily="34" charset="0"/>
              </a:rPr>
              <a:t>2:</a:t>
            </a:r>
            <a:r>
              <a:rPr lang="en-US" sz="2400" dirty="0" smtClean="0">
                <a:latin typeface="Times New Roman" panose="02020603050405020304" pitchFamily="18" charset="0"/>
                <a:ea typeface="Arial" panose="020B0604020202020204" pitchFamily="34" charset="0"/>
              </a:rPr>
              <a:t>THƯƠNG CHA</a:t>
            </a:r>
            <a:endParaRPr lang="en-US" sz="2400" dirty="0">
              <a:latin typeface="Times New Roman" panose="02020603050405020304" pitchFamily="18" charset="0"/>
              <a:ea typeface="Arial" panose="020B0604020202020204" pitchFamily="34" charset="0"/>
            </a:endParaRPr>
          </a:p>
          <a:p>
            <a:pPr algn="ctr"/>
            <a:r>
              <a:rPr lang="vi-VN" sz="2400" dirty="0">
                <a:solidFill>
                  <a:srgbClr val="FF0000"/>
                </a:solidFill>
                <a:latin typeface="Times New Roman" panose="02020603050405020304" pitchFamily="18" charset="0"/>
                <a:ea typeface="Arial" panose="020B0604020202020204" pitchFamily="34" charset="0"/>
              </a:rPr>
              <a:t> </a:t>
            </a:r>
            <a:r>
              <a:rPr lang="en-US" sz="2400" dirty="0" err="1" smtClean="0">
                <a:solidFill>
                  <a:srgbClr val="FF0000"/>
                </a:solidFill>
                <a:latin typeface="Times New Roman" panose="02020603050405020304" pitchFamily="18" charset="0"/>
                <a:ea typeface="Arial" panose="020B0604020202020204" pitchFamily="34" charset="0"/>
              </a:rPr>
              <a:t>Thương</a:t>
            </a:r>
            <a:r>
              <a:rPr lang="en-US" sz="2400" dirty="0" smtClean="0">
                <a:solidFill>
                  <a:srgbClr val="FF0000"/>
                </a:solidFill>
                <a:latin typeface="Times New Roman" panose="02020603050405020304" pitchFamily="18" charset="0"/>
                <a:ea typeface="Arial" panose="020B0604020202020204" pitchFamily="34" charset="0"/>
              </a:rPr>
              <a:t> cha </a:t>
            </a:r>
            <a:r>
              <a:rPr lang="en-US" sz="2400" dirty="0" err="1" smtClean="0">
                <a:solidFill>
                  <a:srgbClr val="FF0000"/>
                </a:solidFill>
                <a:latin typeface="Times New Roman" panose="02020603050405020304" pitchFamily="18" charset="0"/>
                <a:ea typeface="Arial" panose="020B0604020202020204" pitchFamily="34" charset="0"/>
              </a:rPr>
              <a:t>nhiều</a:t>
            </a:r>
            <a:r>
              <a:rPr lang="en-US" sz="2400" dirty="0" smtClean="0">
                <a:solidFill>
                  <a:srgbClr val="FF0000"/>
                </a:solidFill>
                <a:latin typeface="Times New Roman" panose="02020603050405020304" pitchFamily="18" charset="0"/>
                <a:ea typeface="Arial" panose="020B0604020202020204" pitchFamily="34" charset="0"/>
              </a:rPr>
              <a:t> </a:t>
            </a:r>
            <a:r>
              <a:rPr lang="en-US" sz="2400" dirty="0" err="1" smtClean="0">
                <a:solidFill>
                  <a:srgbClr val="FF0000"/>
                </a:solidFill>
                <a:latin typeface="Times New Roman" panose="02020603050405020304" pitchFamily="18" charset="0"/>
                <a:ea typeface="Arial" panose="020B0604020202020204" pitchFamily="34" charset="0"/>
              </a:rPr>
              <a:t>lắm</a:t>
            </a:r>
            <a:r>
              <a:rPr lang="en-US" sz="2400" dirty="0" smtClean="0">
                <a:solidFill>
                  <a:srgbClr val="FF0000"/>
                </a:solidFill>
                <a:latin typeface="Times New Roman" panose="02020603050405020304" pitchFamily="18" charset="0"/>
                <a:ea typeface="Arial" panose="020B0604020202020204" pitchFamily="34" charset="0"/>
              </a:rPr>
              <a:t> cha </a:t>
            </a:r>
            <a:r>
              <a:rPr lang="en-US" sz="2400" dirty="0" err="1" smtClean="0">
                <a:solidFill>
                  <a:srgbClr val="FF0000"/>
                </a:solidFill>
                <a:latin typeface="Times New Roman" panose="02020603050405020304" pitchFamily="18" charset="0"/>
                <a:ea typeface="Arial" panose="020B0604020202020204" pitchFamily="34" charset="0"/>
              </a:rPr>
              <a:t>ơi</a:t>
            </a:r>
            <a:endParaRPr lang="en-US" sz="2400" dirty="0" smtClean="0">
              <a:solidFill>
                <a:srgbClr val="FF0000"/>
              </a:solidFill>
              <a:latin typeface="Times New Roman" panose="02020603050405020304" pitchFamily="18" charset="0"/>
              <a:ea typeface="Arial" panose="020B0604020202020204" pitchFamily="34" charset="0"/>
            </a:endParaRPr>
          </a:p>
          <a:p>
            <a:pPr algn="ctr"/>
            <a:r>
              <a:rPr lang="en-US" sz="2400" dirty="0" err="1" smtClean="0">
                <a:solidFill>
                  <a:srgbClr val="FF0000"/>
                </a:solidFill>
                <a:latin typeface="Times New Roman" panose="02020603050405020304" pitchFamily="18" charset="0"/>
                <a:ea typeface="Calibri" panose="020F0502020204030204" pitchFamily="34" charset="0"/>
              </a:rPr>
              <a:t>Cày</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sâu</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cuốc</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bẩm</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một</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đời</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của</a:t>
            </a:r>
            <a:r>
              <a:rPr lang="en-US" sz="2400" dirty="0" smtClean="0">
                <a:solidFill>
                  <a:srgbClr val="FF0000"/>
                </a:solidFill>
                <a:latin typeface="Times New Roman" panose="02020603050405020304" pitchFamily="18" charset="0"/>
                <a:ea typeface="Calibri" panose="020F0502020204030204" pitchFamily="34" charset="0"/>
              </a:rPr>
              <a:t> cha</a:t>
            </a:r>
          </a:p>
          <a:p>
            <a:pPr algn="ctr"/>
            <a:r>
              <a:rPr lang="en-US" sz="2400" dirty="0" err="1" smtClean="0">
                <a:solidFill>
                  <a:srgbClr val="FF0000"/>
                </a:solidFill>
                <a:latin typeface="Times New Roman" panose="02020603050405020304" pitchFamily="18" charset="0"/>
                <a:ea typeface="Calibri" panose="020F0502020204030204" pitchFamily="34" charset="0"/>
              </a:rPr>
              <a:t>Đồng</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gần</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rồi</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tới</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ruộng</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xa</a:t>
            </a:r>
            <a:endParaRPr lang="en-US" sz="2400" dirty="0" smtClean="0">
              <a:solidFill>
                <a:srgbClr val="FF0000"/>
              </a:solidFill>
              <a:latin typeface="Times New Roman" panose="02020603050405020304" pitchFamily="18" charset="0"/>
              <a:ea typeface="Calibri" panose="020F0502020204030204" pitchFamily="34" charset="0"/>
            </a:endParaRPr>
          </a:p>
          <a:p>
            <a:pPr algn="ctr"/>
            <a:r>
              <a:rPr lang="en-US" sz="2400" dirty="0" smtClean="0">
                <a:solidFill>
                  <a:srgbClr val="FF0000"/>
                </a:solidFill>
                <a:latin typeface="Times New Roman" panose="02020603050405020304" pitchFamily="18" charset="0"/>
                <a:ea typeface="Calibri" panose="020F0502020204030204" pitchFamily="34" charset="0"/>
              </a:rPr>
              <a:t>Ban </a:t>
            </a:r>
            <a:r>
              <a:rPr lang="en-US" sz="2400" dirty="0" err="1" smtClean="0">
                <a:solidFill>
                  <a:srgbClr val="FF0000"/>
                </a:solidFill>
                <a:latin typeface="Times New Roman" panose="02020603050405020304" pitchFamily="18" charset="0"/>
                <a:ea typeface="Calibri" panose="020F0502020204030204" pitchFamily="34" charset="0"/>
              </a:rPr>
              <a:t>mai</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vừa</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nở</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chiều</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tà</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sương</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rơi</a:t>
            </a:r>
            <a:endParaRPr lang="en-US" sz="2400" dirty="0" smtClean="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611700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100"/>
                                        <p:tgtEl>
                                          <p:spTgt spid="4"/>
                                        </p:tgtEl>
                                      </p:cBhvr>
                                    </p:animEffect>
                                  </p:childTnLst>
                                </p:cTn>
                              </p:par>
                            </p:childTnLst>
                          </p:cTn>
                        </p:par>
                        <p:par>
                          <p:cTn id="8" fill="hold">
                            <p:stCondLst>
                              <p:cond delay="11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150" fill="hold"/>
                                        <p:tgtEl>
                                          <p:spTgt spid="6"/>
                                        </p:tgtEl>
                                        <p:attrNameLst>
                                          <p:attrName>ppt_x</p:attrName>
                                        </p:attrNameLst>
                                      </p:cBhvr>
                                      <p:tavLst>
                                        <p:tav tm="0">
                                          <p:val>
                                            <p:strVal val="1+#ppt_w/2"/>
                                          </p:val>
                                        </p:tav>
                                        <p:tav tm="100000">
                                          <p:val>
                                            <p:strVal val="#ppt_x"/>
                                          </p:val>
                                        </p:tav>
                                      </p:tavLst>
                                    </p:anim>
                                    <p:anim calcmode="lin" valueType="num">
                                      <p:cBhvr additive="base">
                                        <p:cTn id="12" dur="11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传网\PPT\同学录PPT\11\藤.png"/>
          <p:cNvPicPr>
            <a:picLocks noChangeAspect="1" noChangeArrowheads="1"/>
          </p:cNvPicPr>
          <p:nvPr/>
        </p:nvPicPr>
        <p:blipFill rotWithShape="1">
          <a:blip r:embed="rId3">
            <a:extLst>
              <a:ext uri="{28A0092B-C50C-407E-A947-70E740481C1C}">
                <a14:useLocalDpi xmlns:a14="http://schemas.microsoft.com/office/drawing/2010/main" val="0"/>
              </a:ext>
            </a:extLst>
          </a:blip>
          <a:srcRect l="10677" t="6694" r="37768" b="25636"/>
          <a:stretch/>
        </p:blipFill>
        <p:spPr bwMode="auto">
          <a:xfrm>
            <a:off x="0" y="0"/>
            <a:ext cx="2393012" cy="23557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52400" y="4305300"/>
            <a:ext cx="9893689" cy="12150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图片3">
            <a:extLst>
              <a:ext uri="{FF2B5EF4-FFF2-40B4-BE49-F238E27FC236}">
                <a16:creationId xmlns:a16="http://schemas.microsoft.com/office/drawing/2014/main" id="{6390E764-3D14-2041-988A-4FE462FABB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252564"/>
            <a:ext cx="3808297" cy="282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22271019"/>
              </p:ext>
            </p:extLst>
          </p:nvPr>
        </p:nvGraphicFramePr>
        <p:xfrm>
          <a:off x="107502" y="32313"/>
          <a:ext cx="9036498" cy="5111187"/>
        </p:xfrm>
        <a:graphic>
          <a:graphicData uri="http://schemas.openxmlformats.org/drawingml/2006/table">
            <a:tbl>
              <a:tblPr firstRow="1" firstCol="1" bandRow="1">
                <a:tableStyleId>{5C22544A-7EE6-4342-B048-85BDC9FD1C3A}</a:tableStyleId>
              </a:tblPr>
              <a:tblGrid>
                <a:gridCol w="720082">
                  <a:extLst>
                    <a:ext uri="{9D8B030D-6E8A-4147-A177-3AD203B41FA5}">
                      <a16:colId xmlns:a16="http://schemas.microsoft.com/office/drawing/2014/main" val="520231836"/>
                    </a:ext>
                  </a:extLst>
                </a:gridCol>
                <a:gridCol w="288032">
                  <a:extLst>
                    <a:ext uri="{9D8B030D-6E8A-4147-A177-3AD203B41FA5}">
                      <a16:colId xmlns:a16="http://schemas.microsoft.com/office/drawing/2014/main" val="1673304079"/>
                    </a:ext>
                  </a:extLst>
                </a:gridCol>
                <a:gridCol w="1512168">
                  <a:extLst>
                    <a:ext uri="{9D8B030D-6E8A-4147-A177-3AD203B41FA5}">
                      <a16:colId xmlns:a16="http://schemas.microsoft.com/office/drawing/2014/main" val="2645207249"/>
                    </a:ext>
                  </a:extLst>
                </a:gridCol>
                <a:gridCol w="216024">
                  <a:extLst>
                    <a:ext uri="{9D8B030D-6E8A-4147-A177-3AD203B41FA5}">
                      <a16:colId xmlns:a16="http://schemas.microsoft.com/office/drawing/2014/main" val="1790460851"/>
                    </a:ext>
                  </a:extLst>
                </a:gridCol>
                <a:gridCol w="1512168">
                  <a:extLst>
                    <a:ext uri="{9D8B030D-6E8A-4147-A177-3AD203B41FA5}">
                      <a16:colId xmlns:a16="http://schemas.microsoft.com/office/drawing/2014/main" val="894011765"/>
                    </a:ext>
                  </a:extLst>
                </a:gridCol>
                <a:gridCol w="288032">
                  <a:extLst>
                    <a:ext uri="{9D8B030D-6E8A-4147-A177-3AD203B41FA5}">
                      <a16:colId xmlns:a16="http://schemas.microsoft.com/office/drawing/2014/main" val="498970476"/>
                    </a:ext>
                  </a:extLst>
                </a:gridCol>
                <a:gridCol w="2088232">
                  <a:extLst>
                    <a:ext uri="{9D8B030D-6E8A-4147-A177-3AD203B41FA5}">
                      <a16:colId xmlns:a16="http://schemas.microsoft.com/office/drawing/2014/main" val="272960670"/>
                    </a:ext>
                  </a:extLst>
                </a:gridCol>
                <a:gridCol w="216024">
                  <a:extLst>
                    <a:ext uri="{9D8B030D-6E8A-4147-A177-3AD203B41FA5}">
                      <a16:colId xmlns:a16="http://schemas.microsoft.com/office/drawing/2014/main" val="1405652794"/>
                    </a:ext>
                  </a:extLst>
                </a:gridCol>
                <a:gridCol w="2195736">
                  <a:extLst>
                    <a:ext uri="{9D8B030D-6E8A-4147-A177-3AD203B41FA5}">
                      <a16:colId xmlns:a16="http://schemas.microsoft.com/office/drawing/2014/main" val="1968547015"/>
                    </a:ext>
                  </a:extLst>
                </a:gridCol>
              </a:tblGrid>
              <a:tr h="538259">
                <a:tc>
                  <a:txBody>
                    <a:bodyPr/>
                    <a:lstStyle/>
                    <a:p>
                      <a:pPr marL="0" marR="0" algn="just">
                        <a:lnSpc>
                          <a:spcPct val="115000"/>
                        </a:lnSpc>
                        <a:spcBef>
                          <a:spcPts val="0"/>
                        </a:spcBef>
                        <a:spcAft>
                          <a:spcPts val="0"/>
                        </a:spcAft>
                      </a:pPr>
                      <a:r>
                        <a:rPr lang="en-US" sz="1500" dirty="0" err="1">
                          <a:solidFill>
                            <a:schemeClr val="tx1"/>
                          </a:solidFill>
                          <a:effectLst/>
                          <a:latin typeface="Times New Roman" panose="02020603050405020304" pitchFamily="18" charset="0"/>
                          <a:cs typeface="Times New Roman" panose="02020603050405020304" pitchFamily="18" charset="0"/>
                        </a:rPr>
                        <a:t>Tiếng</a:t>
                      </a:r>
                      <a:r>
                        <a:rPr lang="en-US" sz="1500" dirty="0">
                          <a:solidFill>
                            <a:schemeClr val="tx1"/>
                          </a:solidFill>
                          <a:effectLst/>
                          <a:latin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US" sz="1500" dirty="0" err="1">
                          <a:solidFill>
                            <a:schemeClr val="tx1"/>
                          </a:solidFill>
                          <a:effectLst/>
                          <a:latin typeface="Times New Roman" panose="02020603050405020304" pitchFamily="18" charset="0"/>
                          <a:cs typeface="Times New Roman" panose="02020603050405020304" pitchFamily="18" charset="0"/>
                        </a:rPr>
                        <a:t>dòng</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solidFill>
                      <a:srgbClr val="FFFF00"/>
                    </a:solidFill>
                  </a:tcPr>
                </a:tc>
                <a:tc>
                  <a:txBody>
                    <a:bodyPr/>
                    <a:lstStyle/>
                    <a:p>
                      <a:pPr marL="0" marR="0" algn="just">
                        <a:lnSpc>
                          <a:spcPct val="115000"/>
                        </a:lnSpc>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1</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solidFill>
                      <a:srgbClr val="FFFF00"/>
                    </a:solidFill>
                  </a:tcPr>
                </a:tc>
                <a:tc>
                  <a:txBody>
                    <a:bodyPr/>
                    <a:lstStyle/>
                    <a:p>
                      <a:pPr marL="0" marR="0" algn="just">
                        <a:lnSpc>
                          <a:spcPct val="115000"/>
                        </a:lnSpc>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2</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solidFill>
                      <a:srgbClr val="FFFF00"/>
                    </a:solidFill>
                  </a:tcPr>
                </a:tc>
                <a:tc>
                  <a:txBody>
                    <a:bodyPr/>
                    <a:lstStyle/>
                    <a:p>
                      <a:pPr marL="0" marR="0" algn="just">
                        <a:lnSpc>
                          <a:spcPct val="115000"/>
                        </a:lnSpc>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3</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solidFill>
                      <a:srgbClr val="FFFF00"/>
                    </a:solidFill>
                  </a:tcPr>
                </a:tc>
                <a:tc>
                  <a:txBody>
                    <a:bodyPr/>
                    <a:lstStyle/>
                    <a:p>
                      <a:pPr marL="0" marR="0" algn="just">
                        <a:lnSpc>
                          <a:spcPct val="115000"/>
                        </a:lnSpc>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4</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solidFill>
                      <a:srgbClr val="FFFF00"/>
                    </a:solidFill>
                  </a:tcPr>
                </a:tc>
                <a:tc>
                  <a:txBody>
                    <a:bodyPr/>
                    <a:lstStyle/>
                    <a:p>
                      <a:pPr marL="0" marR="0" algn="just">
                        <a:lnSpc>
                          <a:spcPct val="115000"/>
                        </a:lnSpc>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5</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solidFill>
                      <a:srgbClr val="FFFF00"/>
                    </a:solidFill>
                  </a:tcPr>
                </a:tc>
                <a:tc>
                  <a:txBody>
                    <a:bodyPr/>
                    <a:lstStyle/>
                    <a:p>
                      <a:pPr marL="0" marR="0" algn="just">
                        <a:lnSpc>
                          <a:spcPct val="115000"/>
                        </a:lnSpc>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6</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solidFill>
                      <a:srgbClr val="FFFF00"/>
                    </a:solidFill>
                  </a:tcPr>
                </a:tc>
                <a:tc>
                  <a:txBody>
                    <a:bodyPr/>
                    <a:lstStyle/>
                    <a:p>
                      <a:pPr marL="0" marR="0" algn="just">
                        <a:lnSpc>
                          <a:spcPct val="115000"/>
                        </a:lnSpc>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7</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solidFill>
                      <a:srgbClr val="FFFF00"/>
                    </a:solidFill>
                  </a:tcPr>
                </a:tc>
                <a:tc>
                  <a:txBody>
                    <a:bodyPr/>
                    <a:lstStyle/>
                    <a:p>
                      <a:pPr marL="0" marR="0" algn="just">
                        <a:lnSpc>
                          <a:spcPct val="115000"/>
                        </a:lnSpc>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8</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solidFill>
                      <a:srgbClr val="FFFF00"/>
                    </a:solidFill>
                  </a:tcPr>
                </a:tc>
                <a:extLst>
                  <a:ext uri="{0D108BD9-81ED-4DB2-BD59-A6C34878D82A}">
                    <a16:rowId xmlns:a16="http://schemas.microsoft.com/office/drawing/2014/main" val="3717189019"/>
                  </a:ext>
                </a:extLst>
              </a:tr>
              <a:tr h="1143232">
                <a:tc>
                  <a:txBody>
                    <a:bodyPr/>
                    <a:lstStyle/>
                    <a:p>
                      <a:pPr marL="0" marR="0" algn="just">
                        <a:lnSpc>
                          <a:spcPct val="115000"/>
                        </a:lnSpc>
                        <a:spcBef>
                          <a:spcPts val="0"/>
                        </a:spcBef>
                        <a:spcAft>
                          <a:spcPts val="0"/>
                        </a:spcAft>
                      </a:pPr>
                      <a:r>
                        <a:rPr lang="en-US" sz="1500" dirty="0" err="1">
                          <a:solidFill>
                            <a:schemeClr val="tx1"/>
                          </a:solidFill>
                          <a:effectLst/>
                          <a:latin typeface="Times New Roman" panose="02020603050405020304" pitchFamily="18" charset="0"/>
                          <a:cs typeface="Times New Roman" panose="02020603050405020304" pitchFamily="18" charset="0"/>
                        </a:rPr>
                        <a:t>Lục</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solidFill>
                      <a:srgbClr val="FFFF00"/>
                    </a:solidFill>
                  </a:tcPr>
                </a:tc>
                <a:tc>
                  <a:txBody>
                    <a:bodyPr/>
                    <a:lstStyle/>
                    <a:p>
                      <a:pPr marL="0" marR="0" algn="just">
                        <a:lnSpc>
                          <a:spcPct val="115000"/>
                        </a:lnSpc>
                        <a:spcBef>
                          <a:spcPts val="0"/>
                        </a:spcBef>
                        <a:spcAft>
                          <a:spcPts val="0"/>
                        </a:spcAft>
                      </a:pPr>
                      <a:r>
                        <a:rPr lang="vi-VN" sz="1700" dirty="0">
                          <a:effectLst/>
                          <a:latin typeface="Times New Roman" panose="02020603050405020304" pitchFamily="18" charset="0"/>
                          <a:cs typeface="Times New Roman" panose="02020603050405020304" pitchFamily="18" charset="0"/>
                        </a:rPr>
                        <a:t> </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ctr">
                        <a:lnSpc>
                          <a:spcPct val="115000"/>
                        </a:lnSpc>
                        <a:spcBef>
                          <a:spcPts val="0"/>
                        </a:spcBef>
                        <a:spcAft>
                          <a:spcPts val="0"/>
                        </a:spcAft>
                      </a:pPr>
                      <a:r>
                        <a:rPr lang="en-US" sz="1700" dirty="0" err="1">
                          <a:solidFill>
                            <a:srgbClr val="FF0000"/>
                          </a:solidFill>
                          <a:effectLst/>
                          <a:latin typeface="Times New Roman" panose="02020603050405020304" pitchFamily="18" charset="0"/>
                          <a:cs typeface="Times New Roman" panose="02020603050405020304" pitchFamily="18" charset="0"/>
                        </a:rPr>
                        <a:t>hương</a:t>
                      </a:r>
                      <a:endParaRPr lang="en-US" sz="1700" dirty="0">
                        <a:solidFill>
                          <a:srgbClr val="FF0000"/>
                        </a:solidFill>
                        <a:effectLst/>
                        <a:latin typeface="Times New Roman" panose="02020603050405020304" pitchFamily="18" charset="0"/>
                        <a:cs typeface="Times New Roman" panose="02020603050405020304" pitchFamily="18" charset="0"/>
                      </a:endParaRPr>
                    </a:p>
                    <a:p>
                      <a:pPr marL="0" marR="0" indent="0" algn="l">
                        <a:lnSpc>
                          <a:spcPct val="115000"/>
                        </a:lnSpc>
                        <a:spcBef>
                          <a:spcPts val="0"/>
                        </a:spcBef>
                        <a:spcAft>
                          <a:spcPts val="0"/>
                        </a:spcAft>
                        <a:buFontTx/>
                        <a:buNone/>
                      </a:pPr>
                      <a:r>
                        <a:rPr lang="vi-VN" sz="1700" dirty="0">
                          <a:effectLst/>
                          <a:latin typeface="Times New Roman" panose="02020603050405020304" pitchFamily="18" charset="0"/>
                          <a:cs typeface="Times New Roman" panose="02020603050405020304" pitchFamily="18" charset="0"/>
                        </a:rPr>
                        <a:t>- vần </a:t>
                      </a:r>
                      <a:r>
                        <a:rPr lang="en-US" sz="1700" dirty="0" err="1">
                          <a:effectLst/>
                          <a:latin typeface="Times New Roman" panose="02020603050405020304" pitchFamily="18" charset="0"/>
                          <a:cs typeface="Times New Roman" panose="02020603050405020304" pitchFamily="18" charset="0"/>
                        </a:rPr>
                        <a:t>bằng</a:t>
                      </a:r>
                      <a:endParaRPr lang="vi-VN" sz="1700" dirty="0">
                        <a:effectLst/>
                        <a:latin typeface="Times New Roman" panose="02020603050405020304" pitchFamily="18" charset="0"/>
                        <a:cs typeface="Times New Roman" panose="02020603050405020304" pitchFamily="18" charset="0"/>
                      </a:endParaRPr>
                    </a:p>
                    <a:p>
                      <a:pPr marL="0" marR="0" indent="0" algn="l">
                        <a:lnSpc>
                          <a:spcPct val="115000"/>
                        </a:lnSpc>
                        <a:spcBef>
                          <a:spcPts val="0"/>
                        </a:spcBef>
                        <a:spcAft>
                          <a:spcPts val="0"/>
                        </a:spcAft>
                        <a:buFontTx/>
                        <a:buNone/>
                      </a:pPr>
                      <a:r>
                        <a:rPr lang="en-US" sz="1700" dirty="0">
                          <a:effectLst/>
                          <a:latin typeface="Times New Roman" panose="02020603050405020304" pitchFamily="18" charset="0"/>
                          <a:cs typeface="Times New Roman" panose="02020603050405020304" pitchFamily="18" charset="0"/>
                        </a:rPr>
                        <a:t> </a:t>
                      </a:r>
                      <a:r>
                        <a:rPr lang="vi-VN"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thanh</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huyền</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l">
                        <a:lnSpc>
                          <a:spcPct val="115000"/>
                        </a:lnSpc>
                        <a:spcBef>
                          <a:spcPts val="0"/>
                        </a:spcBef>
                        <a:spcAft>
                          <a:spcPts val="0"/>
                        </a:spcAft>
                      </a:pPr>
                      <a:r>
                        <a:rPr lang="vi-VN" sz="1700" dirty="0">
                          <a:effectLst/>
                          <a:latin typeface="Times New Roman" panose="02020603050405020304" pitchFamily="18" charset="0"/>
                          <a:cs typeface="Times New Roman" panose="02020603050405020304" pitchFamily="18" charset="0"/>
                        </a:rPr>
                        <a:t> </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ctr">
                        <a:lnSpc>
                          <a:spcPct val="115000"/>
                        </a:lnSpc>
                        <a:spcBef>
                          <a:spcPts val="0"/>
                        </a:spcBef>
                        <a:spcAft>
                          <a:spcPts val="0"/>
                        </a:spcAft>
                      </a:pPr>
                      <a:r>
                        <a:rPr lang="en-US" sz="1700" dirty="0" err="1">
                          <a:solidFill>
                            <a:srgbClr val="FF0000"/>
                          </a:solidFill>
                          <a:effectLst/>
                          <a:latin typeface="Times New Roman" panose="02020603050405020304" pitchFamily="18" charset="0"/>
                          <a:cs typeface="Times New Roman" panose="02020603050405020304" pitchFamily="18" charset="0"/>
                        </a:rPr>
                        <a:t>một</a:t>
                      </a:r>
                      <a:endParaRPr lang="en-US" sz="1700" dirty="0">
                        <a:solidFill>
                          <a:srgbClr val="FF0000"/>
                        </a:solidFill>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vi-VN" sz="1700" baseline="0" dirty="0">
                          <a:effectLst/>
                          <a:latin typeface="Times New Roman" panose="02020603050405020304" pitchFamily="18" charset="0"/>
                          <a:cs typeface="Times New Roman" panose="02020603050405020304" pitchFamily="18" charset="0"/>
                        </a:rPr>
                        <a:t>vần </a:t>
                      </a:r>
                      <a:r>
                        <a:rPr lang="en-US" sz="1700" dirty="0" err="1">
                          <a:effectLst/>
                          <a:latin typeface="Times New Roman" panose="02020603050405020304" pitchFamily="18" charset="0"/>
                          <a:cs typeface="Times New Roman" panose="02020603050405020304" pitchFamily="18" charset="0"/>
                        </a:rPr>
                        <a:t>trắc</a:t>
                      </a:r>
                      <a:endParaRPr lang="vi-VN" sz="1700" dirty="0">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en-US" sz="1700" dirty="0" err="1">
                          <a:effectLst/>
                          <a:latin typeface="Times New Roman" panose="02020603050405020304" pitchFamily="18" charset="0"/>
                          <a:cs typeface="Times New Roman" panose="02020603050405020304" pitchFamily="18" charset="0"/>
                        </a:rPr>
                        <a:t>thanh</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nặng</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l">
                        <a:lnSpc>
                          <a:spcPct val="115000"/>
                        </a:lnSpc>
                        <a:spcBef>
                          <a:spcPts val="0"/>
                        </a:spcBef>
                        <a:spcAft>
                          <a:spcPts val="0"/>
                        </a:spcAft>
                      </a:pPr>
                      <a:r>
                        <a:rPr lang="vi-VN" sz="1700" dirty="0">
                          <a:effectLst/>
                          <a:latin typeface="Times New Roman" panose="02020603050405020304" pitchFamily="18" charset="0"/>
                          <a:cs typeface="Times New Roman" panose="02020603050405020304" pitchFamily="18" charset="0"/>
                        </a:rPr>
                        <a:t> </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ctr">
                        <a:lnSpc>
                          <a:spcPct val="115000"/>
                        </a:lnSpc>
                        <a:spcBef>
                          <a:spcPts val="0"/>
                        </a:spcBef>
                        <a:spcAft>
                          <a:spcPts val="0"/>
                        </a:spcAft>
                      </a:pPr>
                      <a:r>
                        <a:rPr lang="en-US" sz="1700" dirty="0" err="1">
                          <a:solidFill>
                            <a:srgbClr val="FF0000"/>
                          </a:solidFill>
                          <a:effectLst/>
                          <a:latin typeface="Times New Roman" panose="02020603050405020304" pitchFamily="18" charset="0"/>
                          <a:cs typeface="Times New Roman" panose="02020603050405020304" pitchFamily="18" charset="0"/>
                        </a:rPr>
                        <a:t>ve</a:t>
                      </a:r>
                      <a:endParaRPr lang="en-US" sz="1700" dirty="0">
                        <a:solidFill>
                          <a:srgbClr val="FF0000"/>
                        </a:solidFill>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vi-VN" sz="1700" baseline="0" dirty="0">
                          <a:effectLst/>
                          <a:latin typeface="Times New Roman" panose="02020603050405020304" pitchFamily="18" charset="0"/>
                          <a:cs typeface="Times New Roman" panose="02020603050405020304" pitchFamily="18" charset="0"/>
                        </a:rPr>
                        <a:t>vần </a:t>
                      </a:r>
                      <a:r>
                        <a:rPr lang="en-US" sz="1700" dirty="0" err="1">
                          <a:effectLst/>
                          <a:latin typeface="Times New Roman" panose="02020603050405020304" pitchFamily="18" charset="0"/>
                          <a:cs typeface="Times New Roman" panose="02020603050405020304" pitchFamily="18" charset="0"/>
                        </a:rPr>
                        <a:t>bằng</a:t>
                      </a:r>
                      <a:endParaRPr lang="vi-VN" sz="1700" dirty="0">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en-US" sz="1700" dirty="0" err="1">
                          <a:effectLst/>
                          <a:latin typeface="Times New Roman" panose="02020603050405020304" pitchFamily="18" charset="0"/>
                          <a:cs typeface="Times New Roman" panose="02020603050405020304" pitchFamily="18" charset="0"/>
                        </a:rPr>
                        <a:t>Thanh</a:t>
                      </a:r>
                      <a:r>
                        <a:rPr lang="vi-VN" sz="1700" baseline="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huyền</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vần</a:t>
                      </a:r>
                      <a:r>
                        <a:rPr lang="en-US" sz="1700" dirty="0">
                          <a:effectLst/>
                          <a:latin typeface="Times New Roman" panose="02020603050405020304" pitchFamily="18" charset="0"/>
                          <a:cs typeface="Times New Roman" panose="02020603050405020304" pitchFamily="18" charset="0"/>
                        </a:rPr>
                        <a:t> e</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l">
                        <a:lnSpc>
                          <a:spcPct val="115000"/>
                        </a:lnSpc>
                        <a:spcBef>
                          <a:spcPts val="0"/>
                        </a:spcBef>
                        <a:spcAft>
                          <a:spcPts val="0"/>
                        </a:spcAft>
                      </a:pPr>
                      <a:r>
                        <a:rPr lang="vi-VN" sz="1700" dirty="0">
                          <a:effectLst/>
                          <a:latin typeface="Times New Roman" panose="02020603050405020304" pitchFamily="18" charset="0"/>
                          <a:cs typeface="Times New Roman" panose="02020603050405020304" pitchFamily="18" charset="0"/>
                        </a:rPr>
                        <a:t> </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l">
                        <a:lnSpc>
                          <a:spcPct val="115000"/>
                        </a:lnSpc>
                        <a:spcBef>
                          <a:spcPts val="0"/>
                        </a:spcBef>
                        <a:spcAft>
                          <a:spcPts val="0"/>
                        </a:spcAft>
                      </a:pPr>
                      <a:r>
                        <a:rPr lang="vi-VN" sz="1700" dirty="0">
                          <a:effectLst/>
                          <a:latin typeface="Times New Roman" panose="02020603050405020304" pitchFamily="18" charset="0"/>
                          <a:cs typeface="Times New Roman" panose="02020603050405020304" pitchFamily="18" charset="0"/>
                        </a:rPr>
                        <a:t> </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extLst>
                  <a:ext uri="{0D108BD9-81ED-4DB2-BD59-A6C34878D82A}">
                    <a16:rowId xmlns:a16="http://schemas.microsoft.com/office/drawing/2014/main" val="2176618793"/>
                  </a:ext>
                </a:extLst>
              </a:tr>
              <a:tr h="1143232">
                <a:tc>
                  <a:txBody>
                    <a:bodyPr/>
                    <a:lstStyle/>
                    <a:p>
                      <a:pPr marL="0" marR="0" algn="just">
                        <a:lnSpc>
                          <a:spcPct val="115000"/>
                        </a:lnSpc>
                        <a:spcBef>
                          <a:spcPts val="0"/>
                        </a:spcBef>
                        <a:spcAft>
                          <a:spcPts val="0"/>
                        </a:spcAft>
                      </a:pPr>
                      <a:r>
                        <a:rPr lang="en-US" sz="1500">
                          <a:solidFill>
                            <a:schemeClr val="tx1"/>
                          </a:solidFill>
                          <a:effectLst/>
                          <a:latin typeface="Times New Roman" panose="02020603050405020304" pitchFamily="18" charset="0"/>
                          <a:cs typeface="Times New Roman" panose="02020603050405020304" pitchFamily="18" charset="0"/>
                        </a:rPr>
                        <a:t>Bát</a:t>
                      </a:r>
                      <a:endParaRPr lang="en-US" sz="15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solidFill>
                      <a:srgbClr val="FFFF00"/>
                    </a:solidFill>
                  </a:tcPr>
                </a:tc>
                <a:tc>
                  <a:txBody>
                    <a:bodyPr/>
                    <a:lstStyle/>
                    <a:p>
                      <a:pPr marL="0" marR="0" algn="just">
                        <a:lnSpc>
                          <a:spcPct val="115000"/>
                        </a:lnSpc>
                        <a:spcBef>
                          <a:spcPts val="0"/>
                        </a:spcBef>
                        <a:spcAft>
                          <a:spcPts val="0"/>
                        </a:spcAft>
                      </a:pPr>
                      <a:r>
                        <a:rPr lang="vi-VN" sz="1700">
                          <a:effectLst/>
                          <a:latin typeface="Times New Roman" panose="02020603050405020304" pitchFamily="18" charset="0"/>
                          <a:cs typeface="Times New Roman" panose="02020603050405020304" pitchFamily="18" charset="0"/>
                        </a:rPr>
                        <a:t> </a:t>
                      </a:r>
                      <a:endParaRPr lang="en-US"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ctr">
                        <a:lnSpc>
                          <a:spcPct val="115000"/>
                        </a:lnSpc>
                        <a:spcBef>
                          <a:spcPts val="0"/>
                        </a:spcBef>
                        <a:spcAft>
                          <a:spcPts val="0"/>
                        </a:spcAft>
                      </a:pPr>
                      <a:r>
                        <a:rPr lang="en-US" sz="1700" dirty="0" err="1">
                          <a:solidFill>
                            <a:srgbClr val="FF0000"/>
                          </a:solidFill>
                          <a:effectLst/>
                          <a:latin typeface="Times New Roman" panose="02020603050405020304" pitchFamily="18" charset="0"/>
                          <a:cs typeface="Times New Roman" panose="02020603050405020304" pitchFamily="18" charset="0"/>
                        </a:rPr>
                        <a:t>ru</a:t>
                      </a:r>
                      <a:r>
                        <a:rPr lang="en-US" sz="1700" dirty="0">
                          <a:effectLst/>
                          <a:latin typeface="Times New Roman" panose="02020603050405020304" pitchFamily="18" charset="0"/>
                          <a:cs typeface="Times New Roman" panose="02020603050405020304" pitchFamily="18" charset="0"/>
                        </a:rPr>
                        <a:t> </a:t>
                      </a:r>
                    </a:p>
                    <a:p>
                      <a:pPr marL="285750" marR="0" indent="-285750" algn="l">
                        <a:lnSpc>
                          <a:spcPct val="115000"/>
                        </a:lnSpc>
                        <a:spcBef>
                          <a:spcPts val="0"/>
                        </a:spcBef>
                        <a:spcAft>
                          <a:spcPts val="0"/>
                        </a:spcAft>
                        <a:buFontTx/>
                        <a:buChar char="-"/>
                      </a:pPr>
                      <a:r>
                        <a:rPr lang="vi-VN" sz="1700" baseline="0" dirty="0">
                          <a:effectLst/>
                          <a:latin typeface="Times New Roman" panose="02020603050405020304" pitchFamily="18" charset="0"/>
                          <a:cs typeface="Times New Roman" panose="02020603050405020304" pitchFamily="18" charset="0"/>
                        </a:rPr>
                        <a:t>vần </a:t>
                      </a:r>
                      <a:r>
                        <a:rPr lang="en-US" sz="1700" dirty="0" err="1">
                          <a:effectLst/>
                          <a:latin typeface="Times New Roman" panose="02020603050405020304" pitchFamily="18" charset="0"/>
                          <a:cs typeface="Times New Roman" panose="02020603050405020304" pitchFamily="18" charset="0"/>
                        </a:rPr>
                        <a:t>bằng</a:t>
                      </a:r>
                      <a:endParaRPr lang="vi-VN" sz="1700" dirty="0">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en-US" sz="1700" dirty="0" err="1">
                          <a:effectLst/>
                          <a:latin typeface="Times New Roman" panose="02020603050405020304" pitchFamily="18" charset="0"/>
                          <a:cs typeface="Times New Roman" panose="02020603050405020304" pitchFamily="18" charset="0"/>
                        </a:rPr>
                        <a:t>thanh</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huyền</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l">
                        <a:lnSpc>
                          <a:spcPct val="115000"/>
                        </a:lnSpc>
                        <a:spcBef>
                          <a:spcPts val="0"/>
                        </a:spcBef>
                        <a:spcAft>
                          <a:spcPts val="0"/>
                        </a:spcAft>
                      </a:pPr>
                      <a:r>
                        <a:rPr lang="vi-VN" sz="1700" dirty="0">
                          <a:effectLst/>
                          <a:latin typeface="Times New Roman" panose="02020603050405020304" pitchFamily="18" charset="0"/>
                          <a:cs typeface="Times New Roman" panose="02020603050405020304" pitchFamily="18" charset="0"/>
                        </a:rPr>
                        <a:t> </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ctr">
                        <a:lnSpc>
                          <a:spcPct val="115000"/>
                        </a:lnSpc>
                        <a:spcBef>
                          <a:spcPts val="0"/>
                        </a:spcBef>
                        <a:spcAft>
                          <a:spcPts val="0"/>
                        </a:spcAft>
                      </a:pPr>
                      <a:r>
                        <a:rPr lang="en-US" sz="1700" dirty="0" err="1">
                          <a:solidFill>
                            <a:srgbClr val="FF0000"/>
                          </a:solidFill>
                          <a:effectLst/>
                          <a:latin typeface="Times New Roman" panose="02020603050405020304" pitchFamily="18" charset="0"/>
                          <a:cs typeface="Times New Roman" panose="02020603050405020304" pitchFamily="18" charset="0"/>
                        </a:rPr>
                        <a:t>mẹ</a:t>
                      </a:r>
                      <a:endParaRPr lang="en-US" sz="1700" dirty="0">
                        <a:solidFill>
                          <a:srgbClr val="FF0000"/>
                        </a:solidFill>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vi-VN" sz="1700" baseline="0" dirty="0">
                          <a:effectLst/>
                          <a:latin typeface="Times New Roman" panose="02020603050405020304" pitchFamily="18" charset="0"/>
                          <a:cs typeface="Times New Roman" panose="02020603050405020304" pitchFamily="18" charset="0"/>
                        </a:rPr>
                        <a:t>vần </a:t>
                      </a:r>
                      <a:r>
                        <a:rPr lang="en-US" sz="1700" dirty="0" err="1">
                          <a:effectLst/>
                          <a:latin typeface="Times New Roman" panose="02020603050405020304" pitchFamily="18" charset="0"/>
                          <a:cs typeface="Times New Roman" panose="02020603050405020304" pitchFamily="18" charset="0"/>
                        </a:rPr>
                        <a:t>trắc</a:t>
                      </a:r>
                      <a:endParaRPr lang="vi-VN" sz="1700" dirty="0">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en-US" sz="1700" dirty="0" err="1">
                          <a:effectLst/>
                          <a:latin typeface="Times New Roman" panose="02020603050405020304" pitchFamily="18" charset="0"/>
                          <a:cs typeface="Times New Roman" panose="02020603050405020304" pitchFamily="18" charset="0"/>
                        </a:rPr>
                        <a:t>thanh</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nặng</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l">
                        <a:lnSpc>
                          <a:spcPct val="115000"/>
                        </a:lnSpc>
                        <a:spcBef>
                          <a:spcPts val="0"/>
                        </a:spcBef>
                        <a:spcAft>
                          <a:spcPts val="0"/>
                        </a:spcAft>
                      </a:pPr>
                      <a:r>
                        <a:rPr lang="vi-VN" sz="1700" dirty="0">
                          <a:effectLst/>
                          <a:latin typeface="Times New Roman" panose="02020603050405020304" pitchFamily="18" charset="0"/>
                          <a:cs typeface="Times New Roman" panose="02020603050405020304" pitchFamily="18" charset="0"/>
                        </a:rPr>
                        <a:t> </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ctr">
                        <a:lnSpc>
                          <a:spcPct val="115000"/>
                        </a:lnSpc>
                        <a:spcBef>
                          <a:spcPts val="0"/>
                        </a:spcBef>
                        <a:spcAft>
                          <a:spcPts val="0"/>
                        </a:spcAft>
                      </a:pPr>
                      <a:r>
                        <a:rPr lang="en-US" sz="1700" dirty="0" err="1">
                          <a:solidFill>
                            <a:srgbClr val="FF0000"/>
                          </a:solidFill>
                          <a:effectLst/>
                          <a:latin typeface="Times New Roman" panose="02020603050405020304" pitchFamily="18" charset="0"/>
                          <a:cs typeface="Times New Roman" panose="02020603050405020304" pitchFamily="18" charset="0"/>
                        </a:rPr>
                        <a:t>hè</a:t>
                      </a:r>
                      <a:endParaRPr lang="en-US" sz="1700" dirty="0">
                        <a:solidFill>
                          <a:srgbClr val="FF0000"/>
                        </a:solidFill>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vi-VN" sz="1700" dirty="0">
                          <a:effectLst/>
                          <a:latin typeface="Times New Roman" panose="02020603050405020304" pitchFamily="18" charset="0"/>
                          <a:cs typeface="Times New Roman" panose="02020603050405020304" pitchFamily="18" charset="0"/>
                        </a:rPr>
                        <a:t>vần b</a:t>
                      </a:r>
                      <a:r>
                        <a:rPr lang="en-US" sz="1700" dirty="0" err="1">
                          <a:effectLst/>
                          <a:latin typeface="Times New Roman" panose="02020603050405020304" pitchFamily="18" charset="0"/>
                          <a:cs typeface="Times New Roman" panose="02020603050405020304" pitchFamily="18" charset="0"/>
                        </a:rPr>
                        <a:t>ằng</a:t>
                      </a:r>
                      <a:endParaRPr lang="vi-VN" sz="1700" dirty="0">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en-US" sz="1700" dirty="0" err="1">
                          <a:effectLst/>
                          <a:latin typeface="Times New Roman" panose="02020603050405020304" pitchFamily="18" charset="0"/>
                          <a:cs typeface="Times New Roman" panose="02020603050405020304" pitchFamily="18" charset="0"/>
                        </a:rPr>
                        <a:t>thanh</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huyền</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vần</a:t>
                      </a:r>
                      <a:r>
                        <a:rPr lang="en-US" sz="1700" dirty="0">
                          <a:effectLst/>
                          <a:latin typeface="Times New Roman" panose="02020603050405020304" pitchFamily="18" charset="0"/>
                          <a:cs typeface="Times New Roman" panose="02020603050405020304" pitchFamily="18" charset="0"/>
                        </a:rPr>
                        <a:t> e</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l">
                        <a:lnSpc>
                          <a:spcPct val="115000"/>
                        </a:lnSpc>
                        <a:spcBef>
                          <a:spcPts val="0"/>
                        </a:spcBef>
                        <a:spcAft>
                          <a:spcPts val="0"/>
                        </a:spcAft>
                      </a:pPr>
                      <a:r>
                        <a:rPr lang="vi-VN" sz="1700" dirty="0">
                          <a:effectLst/>
                          <a:latin typeface="Times New Roman" panose="02020603050405020304" pitchFamily="18" charset="0"/>
                          <a:cs typeface="Times New Roman" panose="02020603050405020304" pitchFamily="18" charset="0"/>
                        </a:rPr>
                        <a:t> </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ctr">
                        <a:lnSpc>
                          <a:spcPct val="115000"/>
                        </a:lnSpc>
                        <a:spcBef>
                          <a:spcPts val="0"/>
                        </a:spcBef>
                        <a:spcAft>
                          <a:spcPts val="0"/>
                        </a:spcAft>
                      </a:pPr>
                      <a:r>
                        <a:rPr lang="vi-VN" sz="1700" dirty="0">
                          <a:solidFill>
                            <a:srgbClr val="FF0000"/>
                          </a:solidFill>
                          <a:effectLst/>
                          <a:latin typeface="Times New Roman" panose="02020603050405020304" pitchFamily="18" charset="0"/>
                          <a:cs typeface="Times New Roman" panose="02020603050405020304" pitchFamily="18" charset="0"/>
                        </a:rPr>
                        <a:t>ơi</a:t>
                      </a:r>
                      <a:endParaRPr lang="en-US" sz="1700" dirty="0">
                        <a:solidFill>
                          <a:srgbClr val="FF0000"/>
                        </a:solidFill>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vi-VN" sz="1700" baseline="0" dirty="0">
                          <a:effectLst/>
                          <a:latin typeface="Times New Roman" panose="02020603050405020304" pitchFamily="18" charset="0"/>
                          <a:cs typeface="Times New Roman" panose="02020603050405020304" pitchFamily="18" charset="0"/>
                        </a:rPr>
                        <a:t>vần </a:t>
                      </a:r>
                      <a:r>
                        <a:rPr lang="vi-VN" sz="1700" dirty="0">
                          <a:effectLst/>
                          <a:latin typeface="Times New Roman" panose="02020603050405020304" pitchFamily="18" charset="0"/>
                          <a:cs typeface="Times New Roman" panose="02020603050405020304" pitchFamily="18" charset="0"/>
                        </a:rPr>
                        <a:t>bằng</a:t>
                      </a:r>
                    </a:p>
                    <a:p>
                      <a:pPr marL="285750" marR="0" indent="-285750" algn="l">
                        <a:lnSpc>
                          <a:spcPct val="115000"/>
                        </a:lnSpc>
                        <a:spcBef>
                          <a:spcPts val="0"/>
                        </a:spcBef>
                        <a:spcAft>
                          <a:spcPts val="0"/>
                        </a:spcAft>
                        <a:buFontTx/>
                        <a:buChar char="-"/>
                      </a:pPr>
                      <a:r>
                        <a:rPr lang="vi-VN" sz="1700" dirty="0">
                          <a:effectLst/>
                          <a:latin typeface="Times New Roman" panose="02020603050405020304" pitchFamily="18" charset="0"/>
                          <a:cs typeface="Times New Roman" panose="02020603050405020304" pitchFamily="18" charset="0"/>
                        </a:rPr>
                        <a:t>thanh huyền, vần ơi</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extLst>
                  <a:ext uri="{0D108BD9-81ED-4DB2-BD59-A6C34878D82A}">
                    <a16:rowId xmlns:a16="http://schemas.microsoft.com/office/drawing/2014/main" val="435391182"/>
                  </a:ext>
                </a:extLst>
              </a:tr>
              <a:tr h="1143232">
                <a:tc>
                  <a:txBody>
                    <a:bodyPr/>
                    <a:lstStyle/>
                    <a:p>
                      <a:pPr marL="0" marR="0" algn="just">
                        <a:lnSpc>
                          <a:spcPct val="115000"/>
                        </a:lnSpc>
                        <a:spcBef>
                          <a:spcPts val="0"/>
                        </a:spcBef>
                        <a:spcAft>
                          <a:spcPts val="0"/>
                        </a:spcAft>
                      </a:pPr>
                      <a:r>
                        <a:rPr lang="en-US" sz="1500">
                          <a:solidFill>
                            <a:schemeClr val="tx1"/>
                          </a:solidFill>
                          <a:effectLst/>
                          <a:latin typeface="Times New Roman" panose="02020603050405020304" pitchFamily="18" charset="0"/>
                          <a:cs typeface="Times New Roman" panose="02020603050405020304" pitchFamily="18" charset="0"/>
                        </a:rPr>
                        <a:t>Lục</a:t>
                      </a:r>
                      <a:endParaRPr lang="en-US" sz="15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solidFill>
                      <a:srgbClr val="FFFF00"/>
                    </a:solidFill>
                  </a:tcPr>
                </a:tc>
                <a:tc>
                  <a:txBody>
                    <a:bodyPr/>
                    <a:lstStyle/>
                    <a:p>
                      <a:pPr marL="0" marR="0" algn="just">
                        <a:lnSpc>
                          <a:spcPct val="115000"/>
                        </a:lnSpc>
                        <a:spcBef>
                          <a:spcPts val="0"/>
                        </a:spcBef>
                        <a:spcAft>
                          <a:spcPts val="0"/>
                        </a:spcAft>
                      </a:pPr>
                      <a:r>
                        <a:rPr lang="vi-VN" sz="1700" dirty="0">
                          <a:effectLst/>
                          <a:latin typeface="Times New Roman" panose="02020603050405020304" pitchFamily="18" charset="0"/>
                          <a:cs typeface="Times New Roman" panose="02020603050405020304" pitchFamily="18" charset="0"/>
                        </a:rPr>
                        <a:t> </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ctr">
                        <a:lnSpc>
                          <a:spcPct val="115000"/>
                        </a:lnSpc>
                        <a:spcBef>
                          <a:spcPts val="0"/>
                        </a:spcBef>
                        <a:spcAft>
                          <a:spcPts val="0"/>
                        </a:spcAft>
                      </a:pPr>
                      <a:r>
                        <a:rPr lang="en-US" sz="1700" dirty="0" err="1">
                          <a:solidFill>
                            <a:srgbClr val="FF0000"/>
                          </a:solidFill>
                          <a:effectLst/>
                          <a:latin typeface="Times New Roman" panose="02020603050405020304" pitchFamily="18" charset="0"/>
                          <a:cs typeface="Times New Roman" panose="02020603050405020304" pitchFamily="18" charset="0"/>
                        </a:rPr>
                        <a:t>sông</a:t>
                      </a:r>
                      <a:endParaRPr lang="en-US" sz="1700" dirty="0">
                        <a:solidFill>
                          <a:srgbClr val="FF0000"/>
                        </a:solidFill>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vi-VN" sz="1700" baseline="0" dirty="0">
                          <a:effectLst/>
                          <a:latin typeface="Times New Roman" panose="02020603050405020304" pitchFamily="18" charset="0"/>
                          <a:cs typeface="Times New Roman" panose="02020603050405020304" pitchFamily="18" charset="0"/>
                        </a:rPr>
                        <a:t>vần </a:t>
                      </a:r>
                      <a:r>
                        <a:rPr lang="en-US" sz="1700" dirty="0" err="1">
                          <a:effectLst/>
                          <a:latin typeface="Times New Roman" panose="02020603050405020304" pitchFamily="18" charset="0"/>
                          <a:cs typeface="Times New Roman" panose="02020603050405020304" pitchFamily="18" charset="0"/>
                        </a:rPr>
                        <a:t>bằng</a:t>
                      </a:r>
                      <a:endParaRPr lang="vi-VN" sz="1700" dirty="0">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en-US" sz="1700" dirty="0" err="1">
                          <a:effectLst/>
                          <a:latin typeface="Times New Roman" panose="02020603050405020304" pitchFamily="18" charset="0"/>
                          <a:cs typeface="Times New Roman" panose="02020603050405020304" pitchFamily="18" charset="0"/>
                        </a:rPr>
                        <a:t>thanh</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huyền</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l">
                        <a:lnSpc>
                          <a:spcPct val="115000"/>
                        </a:lnSpc>
                        <a:spcBef>
                          <a:spcPts val="0"/>
                        </a:spcBef>
                        <a:spcAft>
                          <a:spcPts val="0"/>
                        </a:spcAft>
                      </a:pPr>
                      <a:r>
                        <a:rPr lang="vi-VN" sz="1700" dirty="0">
                          <a:effectLst/>
                          <a:latin typeface="Times New Roman" panose="02020603050405020304" pitchFamily="18" charset="0"/>
                          <a:cs typeface="Times New Roman" panose="02020603050405020304" pitchFamily="18" charset="0"/>
                        </a:rPr>
                        <a:t> </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ctr">
                        <a:lnSpc>
                          <a:spcPct val="115000"/>
                        </a:lnSpc>
                        <a:spcBef>
                          <a:spcPts val="0"/>
                        </a:spcBef>
                        <a:spcAft>
                          <a:spcPts val="0"/>
                        </a:spcAft>
                      </a:pPr>
                      <a:r>
                        <a:rPr lang="en-US" sz="1700" dirty="0" err="1">
                          <a:solidFill>
                            <a:srgbClr val="FF0000"/>
                          </a:solidFill>
                          <a:effectLst/>
                          <a:latin typeface="Times New Roman" panose="02020603050405020304" pitchFamily="18" charset="0"/>
                          <a:cs typeface="Times New Roman" panose="02020603050405020304" pitchFamily="18" charset="0"/>
                        </a:rPr>
                        <a:t>nước</a:t>
                      </a:r>
                      <a:endParaRPr lang="en-US" sz="1700" dirty="0">
                        <a:solidFill>
                          <a:srgbClr val="FF0000"/>
                        </a:solidFill>
                        <a:effectLst/>
                        <a:latin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vi-VN" sz="1700" dirty="0">
                          <a:effectLst/>
                          <a:latin typeface="Times New Roman" panose="02020603050405020304" pitchFamily="18" charset="0"/>
                          <a:cs typeface="Times New Roman" panose="02020603050405020304" pitchFamily="18" charset="0"/>
                        </a:rPr>
                        <a:t>-</a:t>
                      </a:r>
                      <a:r>
                        <a:rPr lang="vi-VN" sz="1700" baseline="0" dirty="0">
                          <a:effectLst/>
                          <a:latin typeface="Times New Roman" panose="02020603050405020304" pitchFamily="18" charset="0"/>
                          <a:cs typeface="Times New Roman" panose="02020603050405020304" pitchFamily="18" charset="0"/>
                        </a:rPr>
                        <a:t> vần </a:t>
                      </a:r>
                      <a:r>
                        <a:rPr lang="vi-VN" sz="1700" dirty="0">
                          <a:effectLst/>
                          <a:latin typeface="Times New Roman" panose="02020603050405020304" pitchFamily="18" charset="0"/>
                          <a:cs typeface="Times New Roman" panose="02020603050405020304" pitchFamily="18" charset="0"/>
                        </a:rPr>
                        <a:t>trắc</a:t>
                      </a:r>
                    </a:p>
                    <a:p>
                      <a:pPr marL="0" marR="0" algn="l">
                        <a:lnSpc>
                          <a:spcPct val="115000"/>
                        </a:lnSpc>
                        <a:spcBef>
                          <a:spcPts val="0"/>
                        </a:spcBef>
                        <a:spcAft>
                          <a:spcPts val="0"/>
                        </a:spcAft>
                      </a:pPr>
                      <a:r>
                        <a:rPr lang="vi-VN" sz="1700" dirty="0">
                          <a:effectLst/>
                          <a:latin typeface="Times New Roman" panose="02020603050405020304" pitchFamily="18" charset="0"/>
                          <a:cs typeface="Times New Roman" panose="02020603050405020304" pitchFamily="18" charset="0"/>
                        </a:rPr>
                        <a:t>- </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thanh</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sắc</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l">
                        <a:lnSpc>
                          <a:spcPct val="115000"/>
                        </a:lnSpc>
                        <a:spcBef>
                          <a:spcPts val="0"/>
                        </a:spcBef>
                        <a:spcAft>
                          <a:spcPts val="0"/>
                        </a:spcAft>
                      </a:pPr>
                      <a:r>
                        <a:rPr lang="vi-VN" sz="1700" dirty="0">
                          <a:effectLst/>
                          <a:latin typeface="Times New Roman" panose="02020603050405020304" pitchFamily="18" charset="0"/>
                          <a:cs typeface="Times New Roman" panose="02020603050405020304" pitchFamily="18" charset="0"/>
                        </a:rPr>
                        <a:t> </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ctr">
                        <a:lnSpc>
                          <a:spcPct val="115000"/>
                        </a:lnSpc>
                        <a:spcBef>
                          <a:spcPts val="0"/>
                        </a:spcBef>
                        <a:spcAft>
                          <a:spcPts val="0"/>
                        </a:spcAft>
                      </a:pPr>
                      <a:r>
                        <a:rPr lang="vi-VN" sz="1700" dirty="0">
                          <a:solidFill>
                            <a:srgbClr val="FF0000"/>
                          </a:solidFill>
                          <a:effectLst/>
                          <a:latin typeface="Times New Roman" panose="02020603050405020304" pitchFamily="18" charset="0"/>
                          <a:cs typeface="Times New Roman" panose="02020603050405020304" pitchFamily="18" charset="0"/>
                        </a:rPr>
                        <a:t>vơi</a:t>
                      </a:r>
                      <a:endParaRPr lang="en-US" sz="1700" dirty="0">
                        <a:solidFill>
                          <a:srgbClr val="FF0000"/>
                        </a:solidFill>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vi-VN" sz="1700" baseline="0" dirty="0">
                          <a:effectLst/>
                          <a:latin typeface="Times New Roman" panose="02020603050405020304" pitchFamily="18" charset="0"/>
                          <a:cs typeface="Times New Roman" panose="02020603050405020304" pitchFamily="18" charset="0"/>
                        </a:rPr>
                        <a:t>vần </a:t>
                      </a:r>
                      <a:r>
                        <a:rPr lang="vi-VN" sz="1700" dirty="0">
                          <a:effectLst/>
                          <a:latin typeface="Times New Roman" panose="02020603050405020304" pitchFamily="18" charset="0"/>
                          <a:cs typeface="Times New Roman" panose="02020603050405020304" pitchFamily="18" charset="0"/>
                        </a:rPr>
                        <a:t>bằng</a:t>
                      </a:r>
                    </a:p>
                    <a:p>
                      <a:pPr marL="285750" marR="0" indent="-285750" algn="l">
                        <a:lnSpc>
                          <a:spcPct val="115000"/>
                        </a:lnSpc>
                        <a:spcBef>
                          <a:spcPts val="0"/>
                        </a:spcBef>
                        <a:spcAft>
                          <a:spcPts val="0"/>
                        </a:spcAft>
                        <a:buFontTx/>
                        <a:buChar char="-"/>
                      </a:pPr>
                      <a:r>
                        <a:rPr lang="vi-VN" sz="1700" dirty="0">
                          <a:effectLst/>
                          <a:latin typeface="Times New Roman" panose="02020603050405020304" pitchFamily="18" charset="0"/>
                          <a:cs typeface="Times New Roman" panose="02020603050405020304" pitchFamily="18" charset="0"/>
                        </a:rPr>
                        <a:t>thanh huyền, vần ơi</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l">
                        <a:lnSpc>
                          <a:spcPct val="115000"/>
                        </a:lnSpc>
                        <a:spcBef>
                          <a:spcPts val="0"/>
                        </a:spcBef>
                        <a:spcAft>
                          <a:spcPts val="0"/>
                        </a:spcAft>
                      </a:pPr>
                      <a:r>
                        <a:rPr lang="vi-VN" sz="1700" dirty="0">
                          <a:effectLst/>
                          <a:latin typeface="Times New Roman" panose="02020603050405020304" pitchFamily="18" charset="0"/>
                          <a:cs typeface="Times New Roman" panose="02020603050405020304" pitchFamily="18" charset="0"/>
                        </a:rPr>
                        <a:t> </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l">
                        <a:lnSpc>
                          <a:spcPct val="115000"/>
                        </a:lnSpc>
                        <a:spcBef>
                          <a:spcPts val="0"/>
                        </a:spcBef>
                        <a:spcAft>
                          <a:spcPts val="0"/>
                        </a:spcAft>
                      </a:pPr>
                      <a:r>
                        <a:rPr lang="vi-VN" sz="1700" dirty="0">
                          <a:effectLst/>
                          <a:latin typeface="Times New Roman" panose="02020603050405020304" pitchFamily="18" charset="0"/>
                          <a:cs typeface="Times New Roman" panose="02020603050405020304" pitchFamily="18" charset="0"/>
                        </a:rPr>
                        <a:t> </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extLst>
                  <a:ext uri="{0D108BD9-81ED-4DB2-BD59-A6C34878D82A}">
                    <a16:rowId xmlns:a16="http://schemas.microsoft.com/office/drawing/2014/main" val="1654824934"/>
                  </a:ext>
                </a:extLst>
              </a:tr>
              <a:tr h="1143232">
                <a:tc>
                  <a:txBody>
                    <a:bodyPr/>
                    <a:lstStyle/>
                    <a:p>
                      <a:pPr marL="0" marR="0" algn="just">
                        <a:lnSpc>
                          <a:spcPct val="115000"/>
                        </a:lnSpc>
                        <a:spcBef>
                          <a:spcPts val="0"/>
                        </a:spcBef>
                        <a:spcAft>
                          <a:spcPts val="0"/>
                        </a:spcAft>
                      </a:pPr>
                      <a:r>
                        <a:rPr lang="en-US" sz="1500" dirty="0" err="1">
                          <a:solidFill>
                            <a:schemeClr val="tx1"/>
                          </a:solidFill>
                          <a:effectLst/>
                          <a:latin typeface="Times New Roman" panose="02020603050405020304" pitchFamily="18" charset="0"/>
                          <a:cs typeface="Times New Roman" panose="02020603050405020304" pitchFamily="18" charset="0"/>
                        </a:rPr>
                        <a:t>Bát</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solidFill>
                      <a:srgbClr val="FFFF00"/>
                    </a:solidFill>
                  </a:tcPr>
                </a:tc>
                <a:tc>
                  <a:txBody>
                    <a:bodyPr/>
                    <a:lstStyle/>
                    <a:p>
                      <a:pPr marL="0" marR="0" algn="just">
                        <a:lnSpc>
                          <a:spcPct val="115000"/>
                        </a:lnSpc>
                        <a:spcBef>
                          <a:spcPts val="0"/>
                        </a:spcBef>
                        <a:spcAft>
                          <a:spcPts val="0"/>
                        </a:spcAft>
                      </a:pPr>
                      <a:r>
                        <a:rPr lang="vi-VN" sz="1700">
                          <a:effectLst/>
                          <a:latin typeface="Times New Roman" panose="02020603050405020304" pitchFamily="18" charset="0"/>
                          <a:cs typeface="Times New Roman" panose="02020603050405020304" pitchFamily="18" charset="0"/>
                        </a:rPr>
                        <a:t> </a:t>
                      </a:r>
                      <a:endParaRPr lang="en-US"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ctr">
                        <a:lnSpc>
                          <a:spcPct val="115000"/>
                        </a:lnSpc>
                        <a:spcBef>
                          <a:spcPts val="0"/>
                        </a:spcBef>
                        <a:spcAft>
                          <a:spcPts val="0"/>
                        </a:spcAft>
                      </a:pPr>
                      <a:r>
                        <a:rPr lang="en-US" sz="1700" dirty="0" err="1">
                          <a:solidFill>
                            <a:srgbClr val="FF0000"/>
                          </a:solidFill>
                          <a:effectLst/>
                          <a:latin typeface="Times New Roman" panose="02020603050405020304" pitchFamily="18" charset="0"/>
                          <a:cs typeface="Times New Roman" panose="02020603050405020304" pitchFamily="18" charset="0"/>
                        </a:rPr>
                        <a:t>hương</a:t>
                      </a:r>
                      <a:endParaRPr lang="en-US" sz="1700" dirty="0">
                        <a:solidFill>
                          <a:srgbClr val="FF0000"/>
                        </a:solidFill>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vi-VN" sz="1700" baseline="0" dirty="0">
                          <a:effectLst/>
                          <a:latin typeface="Times New Roman" panose="02020603050405020304" pitchFamily="18" charset="0"/>
                          <a:cs typeface="Times New Roman" panose="02020603050405020304" pitchFamily="18" charset="0"/>
                        </a:rPr>
                        <a:t>vần </a:t>
                      </a:r>
                      <a:r>
                        <a:rPr lang="en-US" sz="1700" dirty="0" err="1">
                          <a:effectLst/>
                          <a:latin typeface="Times New Roman" panose="02020603050405020304" pitchFamily="18" charset="0"/>
                          <a:cs typeface="Times New Roman" panose="02020603050405020304" pitchFamily="18" charset="0"/>
                        </a:rPr>
                        <a:t>bằng</a:t>
                      </a:r>
                      <a:endParaRPr lang="vi-VN" sz="1700" dirty="0">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en-US" sz="1700" dirty="0" err="1">
                          <a:effectLst/>
                          <a:latin typeface="Times New Roman" panose="02020603050405020304" pitchFamily="18" charset="0"/>
                          <a:cs typeface="Times New Roman" panose="02020603050405020304" pitchFamily="18" charset="0"/>
                        </a:rPr>
                        <a:t>thanh</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huyền</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l">
                        <a:lnSpc>
                          <a:spcPct val="115000"/>
                        </a:lnSpc>
                        <a:spcBef>
                          <a:spcPts val="0"/>
                        </a:spcBef>
                        <a:spcAft>
                          <a:spcPts val="0"/>
                        </a:spcAft>
                      </a:pPr>
                      <a:r>
                        <a:rPr lang="vi-VN" sz="1700">
                          <a:effectLst/>
                          <a:latin typeface="Times New Roman" panose="02020603050405020304" pitchFamily="18" charset="0"/>
                          <a:cs typeface="Times New Roman" panose="02020603050405020304" pitchFamily="18" charset="0"/>
                        </a:rPr>
                        <a:t> </a:t>
                      </a:r>
                      <a:endParaRPr lang="en-US"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ctr">
                        <a:lnSpc>
                          <a:spcPct val="115000"/>
                        </a:lnSpc>
                        <a:spcBef>
                          <a:spcPts val="0"/>
                        </a:spcBef>
                        <a:spcAft>
                          <a:spcPts val="0"/>
                        </a:spcAft>
                      </a:pPr>
                      <a:r>
                        <a:rPr lang="en-US" sz="1700" dirty="0" err="1">
                          <a:solidFill>
                            <a:srgbClr val="FF0000"/>
                          </a:solidFill>
                          <a:effectLst/>
                          <a:latin typeface="Times New Roman" panose="02020603050405020304" pitchFamily="18" charset="0"/>
                          <a:cs typeface="Times New Roman" panose="02020603050405020304" pitchFamily="18" charset="0"/>
                        </a:rPr>
                        <a:t>một</a:t>
                      </a:r>
                      <a:endParaRPr lang="en-US" sz="1700" dirty="0">
                        <a:solidFill>
                          <a:srgbClr val="FF0000"/>
                        </a:solidFill>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vi-VN" sz="1700" baseline="0" dirty="0">
                          <a:effectLst/>
                          <a:latin typeface="Times New Roman" panose="02020603050405020304" pitchFamily="18" charset="0"/>
                          <a:cs typeface="Times New Roman" panose="02020603050405020304" pitchFamily="18" charset="0"/>
                        </a:rPr>
                        <a:t>vần </a:t>
                      </a:r>
                      <a:r>
                        <a:rPr lang="en-US" sz="1700" dirty="0" err="1">
                          <a:effectLst/>
                          <a:latin typeface="Times New Roman" panose="02020603050405020304" pitchFamily="18" charset="0"/>
                          <a:cs typeface="Times New Roman" panose="02020603050405020304" pitchFamily="18" charset="0"/>
                        </a:rPr>
                        <a:t>trắc</a:t>
                      </a:r>
                      <a:endParaRPr lang="vi-VN" sz="1700" dirty="0">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en-US" sz="1700" dirty="0" err="1">
                          <a:effectLst/>
                          <a:latin typeface="Times New Roman" panose="02020603050405020304" pitchFamily="18" charset="0"/>
                          <a:cs typeface="Times New Roman" panose="02020603050405020304" pitchFamily="18" charset="0"/>
                        </a:rPr>
                        <a:t>thanh</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nặng</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l">
                        <a:lnSpc>
                          <a:spcPct val="115000"/>
                        </a:lnSpc>
                        <a:spcBef>
                          <a:spcPts val="0"/>
                        </a:spcBef>
                        <a:spcAft>
                          <a:spcPts val="0"/>
                        </a:spcAft>
                      </a:pPr>
                      <a:r>
                        <a:rPr lang="vi-VN" sz="1700">
                          <a:effectLst/>
                          <a:latin typeface="Times New Roman" panose="02020603050405020304" pitchFamily="18" charset="0"/>
                          <a:cs typeface="Times New Roman" panose="02020603050405020304" pitchFamily="18" charset="0"/>
                        </a:rPr>
                        <a:t> </a:t>
                      </a:r>
                      <a:endParaRPr lang="en-US"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ctr">
                        <a:lnSpc>
                          <a:spcPct val="115000"/>
                        </a:lnSpc>
                        <a:spcBef>
                          <a:spcPts val="0"/>
                        </a:spcBef>
                        <a:spcAft>
                          <a:spcPts val="0"/>
                        </a:spcAft>
                      </a:pPr>
                      <a:r>
                        <a:rPr lang="vi-VN" sz="1700" dirty="0">
                          <a:solidFill>
                            <a:srgbClr val="FF0000"/>
                          </a:solidFill>
                          <a:effectLst/>
                          <a:latin typeface="Times New Roman" panose="02020603050405020304" pitchFamily="18" charset="0"/>
                          <a:cs typeface="Times New Roman" panose="02020603050405020304" pitchFamily="18" charset="0"/>
                        </a:rPr>
                        <a:t>trời</a:t>
                      </a:r>
                      <a:endParaRPr lang="en-US" sz="1700" dirty="0">
                        <a:solidFill>
                          <a:srgbClr val="FF0000"/>
                        </a:solidFill>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vi-VN" sz="1700" baseline="0" dirty="0">
                          <a:effectLst/>
                          <a:latin typeface="Times New Roman" panose="02020603050405020304" pitchFamily="18" charset="0"/>
                          <a:cs typeface="Times New Roman" panose="02020603050405020304" pitchFamily="18" charset="0"/>
                        </a:rPr>
                        <a:t>vần </a:t>
                      </a:r>
                      <a:r>
                        <a:rPr lang="vi-VN" sz="1700" dirty="0">
                          <a:effectLst/>
                          <a:latin typeface="Times New Roman" panose="02020603050405020304" pitchFamily="18" charset="0"/>
                          <a:cs typeface="Times New Roman" panose="02020603050405020304" pitchFamily="18" charset="0"/>
                        </a:rPr>
                        <a:t>bằng</a:t>
                      </a:r>
                    </a:p>
                    <a:p>
                      <a:pPr marL="285750" marR="0" indent="-285750" algn="l">
                        <a:lnSpc>
                          <a:spcPct val="115000"/>
                        </a:lnSpc>
                        <a:spcBef>
                          <a:spcPts val="0"/>
                        </a:spcBef>
                        <a:spcAft>
                          <a:spcPts val="0"/>
                        </a:spcAft>
                        <a:buFontTx/>
                        <a:buChar char="-"/>
                      </a:pPr>
                      <a:r>
                        <a:rPr lang="vi-VN" sz="1700" dirty="0">
                          <a:effectLst/>
                          <a:latin typeface="Times New Roman" panose="02020603050405020304" pitchFamily="18" charset="0"/>
                          <a:cs typeface="Times New Roman" panose="02020603050405020304" pitchFamily="18" charset="0"/>
                        </a:rPr>
                        <a:t>thanh huyền, vần ơi</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l">
                        <a:lnSpc>
                          <a:spcPct val="115000"/>
                        </a:lnSpc>
                        <a:spcBef>
                          <a:spcPts val="0"/>
                        </a:spcBef>
                        <a:spcAft>
                          <a:spcPts val="0"/>
                        </a:spcAft>
                      </a:pPr>
                      <a:r>
                        <a:rPr lang="vi-VN" sz="1700">
                          <a:effectLst/>
                          <a:latin typeface="Times New Roman" panose="02020603050405020304" pitchFamily="18" charset="0"/>
                          <a:cs typeface="Times New Roman" panose="02020603050405020304" pitchFamily="18" charset="0"/>
                        </a:rPr>
                        <a:t> </a:t>
                      </a:r>
                      <a:endParaRPr lang="en-US"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tc>
                  <a:txBody>
                    <a:bodyPr/>
                    <a:lstStyle/>
                    <a:p>
                      <a:pPr marL="0" marR="0" algn="ctr">
                        <a:lnSpc>
                          <a:spcPct val="115000"/>
                        </a:lnSpc>
                        <a:spcBef>
                          <a:spcPts val="0"/>
                        </a:spcBef>
                        <a:spcAft>
                          <a:spcPts val="0"/>
                        </a:spcAft>
                      </a:pPr>
                      <a:r>
                        <a:rPr lang="en-US" sz="1700" dirty="0" err="1">
                          <a:solidFill>
                            <a:srgbClr val="FF0000"/>
                          </a:solidFill>
                          <a:effectLst/>
                          <a:latin typeface="Times New Roman" panose="02020603050405020304" pitchFamily="18" charset="0"/>
                          <a:cs typeface="Times New Roman" panose="02020603050405020304" pitchFamily="18" charset="0"/>
                        </a:rPr>
                        <a:t>thơ</a:t>
                      </a:r>
                      <a:endParaRPr lang="en-US" sz="1700" dirty="0">
                        <a:solidFill>
                          <a:srgbClr val="FF0000"/>
                        </a:solidFill>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vi-VN" sz="1700" baseline="0" dirty="0">
                          <a:effectLst/>
                          <a:latin typeface="Times New Roman" panose="02020603050405020304" pitchFamily="18" charset="0"/>
                          <a:cs typeface="Times New Roman" panose="02020603050405020304" pitchFamily="18" charset="0"/>
                        </a:rPr>
                        <a:t>vần </a:t>
                      </a:r>
                      <a:r>
                        <a:rPr lang="en-US" sz="1700" dirty="0" err="1">
                          <a:effectLst/>
                          <a:latin typeface="Times New Roman" panose="02020603050405020304" pitchFamily="18" charset="0"/>
                          <a:cs typeface="Times New Roman" panose="02020603050405020304" pitchFamily="18" charset="0"/>
                        </a:rPr>
                        <a:t>bằng</a:t>
                      </a:r>
                      <a:endParaRPr lang="vi-VN" sz="1700" dirty="0">
                        <a:effectLst/>
                        <a:latin typeface="Times New Roman" panose="02020603050405020304" pitchFamily="18" charset="0"/>
                        <a:cs typeface="Times New Roman" panose="02020603050405020304" pitchFamily="18" charset="0"/>
                      </a:endParaRPr>
                    </a:p>
                    <a:p>
                      <a:pPr marL="285750" marR="0" indent="-285750" algn="l">
                        <a:lnSpc>
                          <a:spcPct val="115000"/>
                        </a:lnSpc>
                        <a:spcBef>
                          <a:spcPts val="0"/>
                        </a:spcBef>
                        <a:spcAft>
                          <a:spcPts val="0"/>
                        </a:spcAft>
                        <a:buFontTx/>
                        <a:buChar char="-"/>
                      </a:pPr>
                      <a:r>
                        <a:rPr lang="en-US" sz="1700" dirty="0" err="1">
                          <a:effectLst/>
                          <a:latin typeface="Times New Roman" panose="02020603050405020304" pitchFamily="18" charset="0"/>
                          <a:cs typeface="Times New Roman" panose="02020603050405020304" pitchFamily="18" charset="0"/>
                        </a:rPr>
                        <a:t>thanh</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huyền</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vần</a:t>
                      </a:r>
                      <a:r>
                        <a:rPr lang="en-US" sz="1700" dirty="0">
                          <a:effectLst/>
                          <a:latin typeface="Times New Roman" panose="02020603050405020304" pitchFamily="18" charset="0"/>
                          <a:cs typeface="Times New Roman" panose="02020603050405020304" pitchFamily="18" charset="0"/>
                        </a:rPr>
                        <a:t> ơ</a:t>
                      </a:r>
                      <a:endParaRPr lang="en-US"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4" marR="38444" marT="0" marB="0"/>
                </a:tc>
                <a:extLst>
                  <a:ext uri="{0D108BD9-81ED-4DB2-BD59-A6C34878D82A}">
                    <a16:rowId xmlns:a16="http://schemas.microsoft.com/office/drawing/2014/main" val="1009555389"/>
                  </a:ext>
                </a:extLst>
              </a:tr>
            </a:tbl>
          </a:graphicData>
        </a:graphic>
      </p:graphicFrame>
    </p:spTree>
    <p:extLst>
      <p:ext uri="{BB962C8B-B14F-4D97-AF65-F5344CB8AC3E}">
        <p14:creationId xmlns:p14="http://schemas.microsoft.com/office/powerpoint/2010/main" val="42788748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100"/>
                                        <p:tgtEl>
                                          <p:spTgt spid="4"/>
                                        </p:tgtEl>
                                      </p:cBhvr>
                                    </p:animEffect>
                                  </p:childTnLst>
                                </p:cTn>
                              </p:par>
                            </p:childTnLst>
                          </p:cTn>
                        </p:par>
                        <p:par>
                          <p:cTn id="8" fill="hold">
                            <p:stCondLst>
                              <p:cond delay="11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150" fill="hold"/>
                                        <p:tgtEl>
                                          <p:spTgt spid="6"/>
                                        </p:tgtEl>
                                        <p:attrNameLst>
                                          <p:attrName>ppt_x</p:attrName>
                                        </p:attrNameLst>
                                      </p:cBhvr>
                                      <p:tavLst>
                                        <p:tav tm="0">
                                          <p:val>
                                            <p:strVal val="1+#ppt_w/2"/>
                                          </p:val>
                                        </p:tav>
                                        <p:tav tm="100000">
                                          <p:val>
                                            <p:strVal val="#ppt_x"/>
                                          </p:val>
                                        </p:tav>
                                      </p:tavLst>
                                    </p:anim>
                                    <p:anim calcmode="lin" valueType="num">
                                      <p:cBhvr additive="base">
                                        <p:cTn id="12" dur="11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传网\PPT\同学录PPT\12\花朵.png"/>
          <p:cNvPicPr>
            <a:picLocks noChangeAspect="1" noChangeArrowheads="1"/>
          </p:cNvPicPr>
          <p:nvPr/>
        </p:nvPicPr>
        <p:blipFill rotWithShape="1">
          <a:blip r:embed="rId3">
            <a:extLst>
              <a:ext uri="{28A0092B-C50C-407E-A947-70E740481C1C}">
                <a14:useLocalDpi xmlns:a14="http://schemas.microsoft.com/office/drawing/2010/main" val="0"/>
              </a:ext>
            </a:extLst>
          </a:blip>
          <a:srcRect l="5105" t="78905" b="5556"/>
          <a:stretch/>
        </p:blipFill>
        <p:spPr bwMode="auto">
          <a:xfrm>
            <a:off x="-1" y="4011911"/>
            <a:ext cx="9612561" cy="11804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E09B33-EF8B-C941-BB24-DBB4C6AE3A6F}"/>
              </a:ext>
            </a:extLst>
          </p:cNvPr>
          <p:cNvSpPr txBox="1"/>
          <p:nvPr/>
        </p:nvSpPr>
        <p:spPr>
          <a:xfrm>
            <a:off x="638690" y="1491630"/>
            <a:ext cx="7866620" cy="938719"/>
          </a:xfrm>
          <a:prstGeom prst="rect">
            <a:avLst/>
          </a:prstGeom>
          <a:noFill/>
        </p:spPr>
        <p:txBody>
          <a:bodyPr wrap="square" rtlCol="0">
            <a:spAutoFit/>
          </a:bodyPr>
          <a:lstStyle/>
          <a:p>
            <a:pPr algn="ctr"/>
            <a:r>
              <a:rPr lang="en-US" sz="5500" b="1" i="1" dirty="0" smtClean="0">
                <a:latin typeface="Times New Roman" panose="02020603050405020304" pitchFamily="18" charset="0"/>
                <a:cs typeface="Times New Roman" panose="02020603050405020304" pitchFamily="18" charset="0"/>
              </a:rPr>
              <a:t>HS LÀM BÀI</a:t>
            </a:r>
            <a:endParaRPr lang="x-none" sz="5500" b="1" i="1" dirty="0">
              <a:latin typeface="Times New Roman" panose="02020603050405020304" pitchFamily="18" charset="0"/>
              <a:cs typeface="Times New Roman" panose="02020603050405020304" pitchFamily="18" charset="0"/>
            </a:endParaRPr>
          </a:p>
        </p:txBody>
      </p:sp>
      <p:pic>
        <p:nvPicPr>
          <p:cNvPr id="19" name="图片 23">
            <a:extLst>
              <a:ext uri="{FF2B5EF4-FFF2-40B4-BE49-F238E27FC236}">
                <a16:creationId xmlns:a16="http://schemas.microsoft.com/office/drawing/2014/main" id="{0E03C7AD-CED4-BB4E-91DD-B69C8262F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078" y="3003798"/>
            <a:ext cx="5471844" cy="1781157"/>
          </a:xfrm>
          <a:prstGeom prst="rect">
            <a:avLst/>
          </a:prstGeom>
        </p:spPr>
      </p:pic>
    </p:spTree>
    <p:extLst>
      <p:ext uri="{BB962C8B-B14F-4D97-AF65-F5344CB8AC3E}">
        <p14:creationId xmlns:p14="http://schemas.microsoft.com/office/powerpoint/2010/main" val="10114604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传网\PPT\同学录PPT\11\藤.png"/>
          <p:cNvPicPr>
            <a:picLocks noChangeAspect="1" noChangeArrowheads="1"/>
          </p:cNvPicPr>
          <p:nvPr/>
        </p:nvPicPr>
        <p:blipFill rotWithShape="1">
          <a:blip r:embed="rId3">
            <a:extLst>
              <a:ext uri="{28A0092B-C50C-407E-A947-70E740481C1C}">
                <a14:useLocalDpi xmlns:a14="http://schemas.microsoft.com/office/drawing/2010/main" val="0"/>
              </a:ext>
            </a:extLst>
          </a:blip>
          <a:srcRect l="10677" t="6694" r="37768" b="25636"/>
          <a:stretch/>
        </p:blipFill>
        <p:spPr bwMode="auto">
          <a:xfrm>
            <a:off x="0" y="0"/>
            <a:ext cx="2393012" cy="23557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52400" y="4305300"/>
            <a:ext cx="9893689" cy="12150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B65016A-6B0E-C348-8977-9274891194E9}"/>
              </a:ext>
            </a:extLst>
          </p:cNvPr>
          <p:cNvSpPr txBox="1"/>
          <p:nvPr/>
        </p:nvSpPr>
        <p:spPr>
          <a:xfrm>
            <a:off x="1619672" y="545493"/>
            <a:ext cx="4752528" cy="523220"/>
          </a:xfrm>
          <a:prstGeom prst="rect">
            <a:avLst/>
          </a:prstGeom>
          <a:solidFill>
            <a:srgbClr val="FFFF00"/>
          </a:solidFill>
          <a:ln>
            <a:solidFill>
              <a:srgbClr val="29780A"/>
            </a:solidFill>
          </a:ln>
        </p:spPr>
        <p:txBody>
          <a:bodyPr wrap="square" rtlCol="0">
            <a:spAutoFit/>
          </a:bodyPr>
          <a:lstStyle/>
          <a:p>
            <a:pPr algn="ctr"/>
            <a:r>
              <a:rPr lang="vi-VN" sz="2800" b="1" dirty="0">
                <a:latin typeface="Times New Roman" panose="02020603050405020304" pitchFamily="18" charset="0"/>
                <a:cs typeface="Times New Roman" panose="02020603050405020304" pitchFamily="18" charset="0"/>
              </a:rPr>
              <a:t>4. CHỈNH SỬA VÀ CHIA SẺ</a:t>
            </a:r>
            <a:endParaRPr lang="x-none" sz="28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705593" y="1308453"/>
            <a:ext cx="7578821" cy="615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1386840" algn="l"/>
              </a:tabLst>
              <a:defRPr/>
            </a:pP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Kiểm</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tra</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xem</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tiếng</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nào</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dòng</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nào</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chưa</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chuẩn</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thì</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sửa</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lại</a:t>
            </a:r>
            <a:r>
              <a:rPr lang="en-US" sz="2200" dirty="0">
                <a:solidFill>
                  <a:schemeClr val="tx1"/>
                </a:solidFill>
                <a:latin typeface="Times New Roman" panose="02020603050405020304" pitchFamily="18" charset="0"/>
                <a:ea typeface="MS Mincho"/>
              </a:rPr>
              <a:t>.</a:t>
            </a:r>
            <a:endParaRPr lang="en-US" sz="2200" dirty="0">
              <a:solidFill>
                <a:schemeClr val="tx1"/>
              </a:solidFill>
              <a:latin typeface="Times New Roman" panose="02020603050405020304" pitchFamily="18" charset="0"/>
              <a:ea typeface="Times New Roman" panose="02020603050405020304" pitchFamily="18" charset="0"/>
            </a:endParaRPr>
          </a:p>
        </p:txBody>
      </p:sp>
      <p:sp>
        <p:nvSpPr>
          <p:cNvPr id="9" name="Rounded Rectangle 8"/>
          <p:cNvSpPr/>
          <p:nvPr/>
        </p:nvSpPr>
        <p:spPr>
          <a:xfrm>
            <a:off x="717433" y="2170170"/>
            <a:ext cx="7566982" cy="6108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1386840" algn="l"/>
              </a:tabLst>
              <a:defRPr/>
            </a:pP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Tuy</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nhiên</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thơ</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không</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chỉ</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đúng</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về</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luật</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mà</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còn</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cảm</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xúc</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Câu</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nào</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chưa</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thể</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hiện</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cảm</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xúc</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cũng</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cần</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phải</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sửa</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thay</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đổi</a:t>
            </a:r>
            <a:r>
              <a:rPr lang="en-US" sz="2200" dirty="0">
                <a:solidFill>
                  <a:schemeClr val="tx1"/>
                </a:solidFill>
                <a:latin typeface="Times New Roman" panose="02020603050405020304" pitchFamily="18" charset="0"/>
                <a:ea typeface="MS Mincho"/>
              </a:rPr>
              <a:t>).</a:t>
            </a:r>
            <a:endParaRPr lang="en-US" sz="2200" dirty="0">
              <a:solidFill>
                <a:schemeClr val="tx1"/>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705594" y="2893500"/>
            <a:ext cx="7578822" cy="8740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1386840" algn="l"/>
              </a:tabLst>
              <a:defRPr/>
            </a:pP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Đọc</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diễn</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cảm</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bài</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thơ</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bằng</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giọng</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điệu</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phù</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hợp</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Sau</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đó</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dùng</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bảng</a:t>
            </a:r>
            <a:r>
              <a:rPr lang="en-US" sz="2200" dirty="0">
                <a:solidFill>
                  <a:schemeClr val="tx1"/>
                </a:solidFill>
                <a:latin typeface="Times New Roman" panose="02020603050405020304" pitchFamily="18" charset="0"/>
                <a:ea typeface="MS Mincho"/>
              </a:rPr>
              <a:t> </a:t>
            </a:r>
            <a:r>
              <a:rPr lang="en-US" sz="2200" dirty="0">
                <a:solidFill>
                  <a:srgbClr val="FF0000"/>
                </a:solidFill>
                <a:latin typeface="Times New Roman" panose="02020603050405020304" pitchFamily="18" charset="0"/>
                <a:ea typeface="MS Mincho"/>
              </a:rPr>
              <a:t>(</a:t>
            </a:r>
            <a:r>
              <a:rPr lang="en-US" sz="2200" dirty="0" err="1">
                <a:solidFill>
                  <a:srgbClr val="FF0000"/>
                </a:solidFill>
                <a:latin typeface="Times New Roman" panose="02020603050405020304" pitchFamily="18" charset="0"/>
                <a:ea typeface="MS Mincho"/>
              </a:rPr>
              <a:t>bên</a:t>
            </a:r>
            <a:r>
              <a:rPr lang="en-US" sz="2200" dirty="0">
                <a:solidFill>
                  <a:srgbClr val="FF0000"/>
                </a:solidFill>
                <a:latin typeface="Times New Roman" panose="02020603050405020304" pitchFamily="18" charset="0"/>
                <a:ea typeface="MS Mincho"/>
              </a:rPr>
              <a:t> </a:t>
            </a:r>
            <a:r>
              <a:rPr lang="en-US" sz="2200" dirty="0" err="1">
                <a:solidFill>
                  <a:srgbClr val="FF0000"/>
                </a:solidFill>
                <a:latin typeface="Times New Roman" panose="02020603050405020304" pitchFamily="18" charset="0"/>
                <a:ea typeface="MS Mincho"/>
              </a:rPr>
              <a:t>dưới</a:t>
            </a:r>
            <a:r>
              <a:rPr lang="en-US" sz="2200" dirty="0">
                <a:solidFill>
                  <a:srgbClr val="FF0000"/>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để</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điều</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chỉnh</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nội</a:t>
            </a:r>
            <a:r>
              <a:rPr lang="en-US" sz="2200" dirty="0">
                <a:solidFill>
                  <a:schemeClr val="tx1"/>
                </a:solidFill>
                <a:latin typeface="Times New Roman" panose="02020603050405020304" pitchFamily="18" charset="0"/>
                <a:ea typeface="MS Mincho"/>
              </a:rPr>
              <a:t> dung </a:t>
            </a:r>
            <a:r>
              <a:rPr lang="en-US" sz="2200" dirty="0" err="1">
                <a:solidFill>
                  <a:schemeClr val="tx1"/>
                </a:solidFill>
                <a:latin typeface="Times New Roman" panose="02020603050405020304" pitchFamily="18" charset="0"/>
                <a:ea typeface="MS Mincho"/>
              </a:rPr>
              <a:t>và</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hình</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thức</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bài</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thơ</a:t>
            </a:r>
            <a:r>
              <a:rPr lang="en-US" sz="2200" dirty="0">
                <a:solidFill>
                  <a:schemeClr val="tx1"/>
                </a:solidFill>
                <a:latin typeface="Times New Roman" panose="02020603050405020304" pitchFamily="18" charset="0"/>
                <a:ea typeface="MS Mincho"/>
              </a:rPr>
              <a:t>.</a:t>
            </a:r>
            <a:endParaRPr lang="en-US" sz="2200" dirty="0">
              <a:solidFill>
                <a:schemeClr val="tx1"/>
              </a:solidFill>
              <a:latin typeface="Times New Roman" panose="02020603050405020304" pitchFamily="18" charset="0"/>
              <a:ea typeface="Times New Roman" panose="02020603050405020304" pitchFamily="18" charset="0"/>
            </a:endParaRPr>
          </a:p>
        </p:txBody>
      </p:sp>
      <p:sp>
        <p:nvSpPr>
          <p:cNvPr id="11" name="Rounded Rectangle 10"/>
          <p:cNvSpPr/>
          <p:nvPr/>
        </p:nvSpPr>
        <p:spPr>
          <a:xfrm>
            <a:off x="705593" y="3872301"/>
            <a:ext cx="7578823" cy="9840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1386840" algn="l"/>
              </a:tabLst>
              <a:defRPr/>
            </a:pPr>
            <a:r>
              <a:rPr lang="en-US" sz="2800" dirty="0">
                <a:solidFill>
                  <a:schemeClr val="tx1"/>
                </a:solidFill>
                <a:latin typeface="Times New Roman" panose="02020603050405020304" pitchFamily="18" charset="0"/>
                <a:ea typeface="MS Mincho"/>
              </a:rPr>
              <a:t>-</a:t>
            </a:r>
            <a:r>
              <a:rPr lang="en-US" sz="2200" dirty="0">
                <a:solidFill>
                  <a:schemeClr val="tx1"/>
                </a:solidFill>
                <a:latin typeface="Times New Roman" panose="02020603050405020304" pitchFamily="18" charset="0"/>
                <a:ea typeface="MS Mincho"/>
              </a:rPr>
              <a:t> Chia </a:t>
            </a:r>
            <a:r>
              <a:rPr lang="en-US" sz="2200" dirty="0" err="1">
                <a:solidFill>
                  <a:schemeClr val="tx1"/>
                </a:solidFill>
                <a:latin typeface="Times New Roman" panose="02020603050405020304" pitchFamily="18" charset="0"/>
                <a:ea typeface="MS Mincho"/>
              </a:rPr>
              <a:t>sẻ</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bài</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thơ</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với</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người</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thân</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trong</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gia</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đình</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hoặc</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bạn</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bè</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để</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mọi</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người</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góp</a:t>
            </a:r>
            <a:r>
              <a:rPr lang="en-US" sz="2200" dirty="0">
                <a:solidFill>
                  <a:schemeClr val="tx1"/>
                </a:solidFill>
                <a:latin typeface="Times New Roman" panose="02020603050405020304" pitchFamily="18" charset="0"/>
                <a:ea typeface="MS Mincho"/>
              </a:rPr>
              <a:t> ý </a:t>
            </a:r>
            <a:r>
              <a:rPr lang="en-US" sz="2200" dirty="0" err="1">
                <a:solidFill>
                  <a:schemeClr val="tx1"/>
                </a:solidFill>
                <a:latin typeface="Times New Roman" panose="02020603050405020304" pitchFamily="18" charset="0"/>
                <a:ea typeface="MS Mincho"/>
              </a:rPr>
              <a:t>giúp</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Sau</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đó</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lại</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tiếp</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tục</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điều</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chỉnh</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cho</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đến</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lúc</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bản</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thân</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thấy</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thật</a:t>
            </a:r>
            <a:r>
              <a:rPr lang="en-US" sz="2200" dirty="0">
                <a:solidFill>
                  <a:schemeClr val="tx1"/>
                </a:solidFill>
                <a:latin typeface="Times New Roman" panose="02020603050405020304" pitchFamily="18" charset="0"/>
                <a:ea typeface="MS Mincho"/>
              </a:rPr>
              <a:t> </a:t>
            </a:r>
            <a:r>
              <a:rPr lang="en-US" sz="2200" dirty="0" err="1">
                <a:solidFill>
                  <a:schemeClr val="tx1"/>
                </a:solidFill>
                <a:latin typeface="Times New Roman" panose="02020603050405020304" pitchFamily="18" charset="0"/>
                <a:ea typeface="MS Mincho"/>
              </a:rPr>
              <a:t>ưng</a:t>
            </a:r>
            <a:r>
              <a:rPr lang="en-US" sz="2200" dirty="0">
                <a:solidFill>
                  <a:schemeClr val="tx1"/>
                </a:solidFill>
                <a:latin typeface="Times New Roman" panose="02020603050405020304" pitchFamily="18" charset="0"/>
                <a:ea typeface="MS Mincho"/>
              </a:rPr>
              <a:t> ý.</a:t>
            </a:r>
            <a:endParaRPr lang="en-US" sz="22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93902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1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传网\PPT\同学录PPT\11\藤.png"/>
          <p:cNvPicPr>
            <a:picLocks noChangeAspect="1" noChangeArrowheads="1"/>
          </p:cNvPicPr>
          <p:nvPr/>
        </p:nvPicPr>
        <p:blipFill rotWithShape="1">
          <a:blip r:embed="rId3">
            <a:extLst>
              <a:ext uri="{28A0092B-C50C-407E-A947-70E740481C1C}">
                <a14:useLocalDpi xmlns:a14="http://schemas.microsoft.com/office/drawing/2010/main" val="0"/>
              </a:ext>
            </a:extLst>
          </a:blip>
          <a:srcRect l="10677" t="6694" r="37768" b="25636"/>
          <a:stretch/>
        </p:blipFill>
        <p:spPr bwMode="auto">
          <a:xfrm>
            <a:off x="0" y="0"/>
            <a:ext cx="2393012" cy="23557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52400" y="4305300"/>
            <a:ext cx="9893689" cy="12150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图片3">
            <a:extLst>
              <a:ext uri="{FF2B5EF4-FFF2-40B4-BE49-F238E27FC236}">
                <a16:creationId xmlns:a16="http://schemas.microsoft.com/office/drawing/2014/main" id="{6390E764-3D14-2041-988A-4FE462FABB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1834110"/>
            <a:ext cx="3808297" cy="282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359665298"/>
              </p:ext>
            </p:extLst>
          </p:nvPr>
        </p:nvGraphicFramePr>
        <p:xfrm>
          <a:off x="35406" y="181609"/>
          <a:ext cx="9036495" cy="4961891"/>
        </p:xfrm>
        <a:graphic>
          <a:graphicData uri="http://schemas.openxmlformats.org/drawingml/2006/table">
            <a:tbl>
              <a:tblPr firstRow="1" firstCol="1" bandRow="1"/>
              <a:tblGrid>
                <a:gridCol w="1152127">
                  <a:extLst>
                    <a:ext uri="{9D8B030D-6E8A-4147-A177-3AD203B41FA5}">
                      <a16:colId xmlns:a16="http://schemas.microsoft.com/office/drawing/2014/main" val="20000"/>
                    </a:ext>
                  </a:extLst>
                </a:gridCol>
                <a:gridCol w="6408712">
                  <a:extLst>
                    <a:ext uri="{9D8B030D-6E8A-4147-A177-3AD203B41FA5}">
                      <a16:colId xmlns:a16="http://schemas.microsoft.com/office/drawing/2014/main" val="20001"/>
                    </a:ext>
                  </a:extLst>
                </a:gridCol>
                <a:gridCol w="1475656">
                  <a:extLst>
                    <a:ext uri="{9D8B030D-6E8A-4147-A177-3AD203B41FA5}">
                      <a16:colId xmlns:a16="http://schemas.microsoft.com/office/drawing/2014/main" val="20002"/>
                    </a:ext>
                  </a:extLst>
                </a:gridCol>
              </a:tblGrid>
              <a:tr h="992783">
                <a:tc>
                  <a:txBody>
                    <a:bodyPr/>
                    <a:lstStyle/>
                    <a:p>
                      <a:pPr algn="ctr">
                        <a:spcAft>
                          <a:spcPts val="0"/>
                        </a:spcAft>
                        <a:tabLst>
                          <a:tab pos="1386840" algn="l"/>
                        </a:tabLst>
                      </a:pPr>
                      <a:r>
                        <a:rPr lang="en-US" sz="2200" b="1" dirty="0" err="1">
                          <a:solidFill>
                            <a:srgbClr val="002060"/>
                          </a:solidFill>
                          <a:effectLst/>
                          <a:latin typeface="Times New Roman" panose="02020603050405020304" pitchFamily="18" charset="0"/>
                          <a:ea typeface="MS Mincho"/>
                          <a:cs typeface="Times New Roman" panose="02020603050405020304" pitchFamily="18" charset="0"/>
                        </a:rPr>
                        <a:t>Phương</a:t>
                      </a:r>
                      <a:r>
                        <a:rPr lang="en-US" sz="2200" b="1" dirty="0">
                          <a:solidFill>
                            <a:srgbClr val="002060"/>
                          </a:solidFill>
                          <a:effectLst/>
                          <a:latin typeface="Times New Roman" panose="02020603050405020304" pitchFamily="18" charset="0"/>
                          <a:ea typeface="MS Mincho"/>
                          <a:cs typeface="Times New Roman" panose="02020603050405020304" pitchFamily="18" charset="0"/>
                        </a:rPr>
                        <a:t> </a:t>
                      </a:r>
                      <a:r>
                        <a:rPr lang="en-US" sz="2200" b="1" dirty="0" err="1">
                          <a:solidFill>
                            <a:srgbClr val="002060"/>
                          </a:solidFill>
                          <a:effectLst/>
                          <a:latin typeface="Times New Roman" panose="02020603050405020304" pitchFamily="18" charset="0"/>
                          <a:ea typeface="MS Mincho"/>
                          <a:cs typeface="Times New Roman" panose="02020603050405020304" pitchFamily="18" charset="0"/>
                        </a:rPr>
                        <a:t>diện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1386840" algn="l"/>
                        </a:tabLst>
                      </a:pPr>
                      <a:r>
                        <a:rPr lang="en-US" sz="2200" b="1" dirty="0" err="1">
                          <a:solidFill>
                            <a:srgbClr val="002060"/>
                          </a:solidFill>
                          <a:effectLst/>
                          <a:latin typeface="Times New Roman" panose="02020603050405020304" pitchFamily="18" charset="0"/>
                          <a:ea typeface="MS Mincho"/>
                          <a:cs typeface="Times New Roman" panose="02020603050405020304" pitchFamily="18" charset="0"/>
                        </a:rPr>
                        <a:t>Nội</a:t>
                      </a:r>
                      <a:r>
                        <a:rPr lang="en-US" sz="2200" b="1" dirty="0">
                          <a:solidFill>
                            <a:srgbClr val="002060"/>
                          </a:solidFill>
                          <a:effectLst/>
                          <a:latin typeface="Times New Roman" panose="02020603050405020304" pitchFamily="18" charset="0"/>
                          <a:ea typeface="MS Mincho"/>
                          <a:cs typeface="Times New Roman" panose="02020603050405020304" pitchFamily="18" charset="0"/>
                        </a:rPr>
                        <a:t> dung </a:t>
                      </a:r>
                      <a:r>
                        <a:rPr lang="en-US" sz="2200" b="1" dirty="0" err="1">
                          <a:solidFill>
                            <a:srgbClr val="002060"/>
                          </a:solidFill>
                          <a:effectLst/>
                          <a:latin typeface="Times New Roman" panose="02020603050405020304" pitchFamily="18" charset="0"/>
                          <a:ea typeface="MS Mincho"/>
                          <a:cs typeface="Times New Roman" panose="02020603050405020304" pitchFamily="18" charset="0"/>
                        </a:rPr>
                        <a:t>kiểm</a:t>
                      </a:r>
                      <a:r>
                        <a:rPr lang="en-US" sz="2200" b="1" dirty="0">
                          <a:solidFill>
                            <a:srgbClr val="002060"/>
                          </a:solidFill>
                          <a:effectLst/>
                          <a:latin typeface="Times New Roman" panose="02020603050405020304" pitchFamily="18" charset="0"/>
                          <a:ea typeface="MS Mincho"/>
                          <a:cs typeface="Times New Roman" panose="02020603050405020304" pitchFamily="18" charset="0"/>
                        </a:rPr>
                        <a:t> </a:t>
                      </a:r>
                      <a:r>
                        <a:rPr lang="en-US" sz="2200" b="1" dirty="0" err="1">
                          <a:solidFill>
                            <a:srgbClr val="002060"/>
                          </a:solidFill>
                          <a:effectLst/>
                          <a:latin typeface="Times New Roman" panose="02020603050405020304" pitchFamily="18" charset="0"/>
                          <a:ea typeface="MS Mincho"/>
                          <a:cs typeface="Times New Roman" panose="02020603050405020304" pitchFamily="18" charset="0"/>
                        </a:rPr>
                        <a:t>tra</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1386840" algn="l"/>
                        </a:tabLst>
                      </a:pPr>
                      <a:r>
                        <a:rPr lang="en-US" sz="2200" b="1" dirty="0" err="1">
                          <a:solidFill>
                            <a:srgbClr val="002060"/>
                          </a:solidFill>
                          <a:effectLst/>
                          <a:latin typeface="Times New Roman" panose="02020603050405020304" pitchFamily="18" charset="0"/>
                          <a:ea typeface="MS Mincho"/>
                          <a:cs typeface="Times New Roman" panose="02020603050405020304" pitchFamily="18" charset="0"/>
                        </a:rPr>
                        <a:t>Đạt</a:t>
                      </a:r>
                      <a:r>
                        <a:rPr lang="en-US" sz="2200" b="1" dirty="0">
                          <a:solidFill>
                            <a:srgbClr val="002060"/>
                          </a:solidFill>
                          <a:effectLst/>
                          <a:latin typeface="Times New Roman" panose="02020603050405020304" pitchFamily="18" charset="0"/>
                          <a:ea typeface="MS Mincho"/>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tabLst>
                          <a:tab pos="1386840" algn="l"/>
                        </a:tabLst>
                      </a:pPr>
                      <a:r>
                        <a:rPr lang="en-US" sz="2200" b="1" dirty="0" err="1">
                          <a:solidFill>
                            <a:srgbClr val="002060"/>
                          </a:solidFill>
                          <a:effectLst/>
                          <a:latin typeface="Times New Roman" panose="02020603050405020304" pitchFamily="18" charset="0"/>
                          <a:ea typeface="MS Mincho"/>
                          <a:cs typeface="Times New Roman" panose="02020603050405020304" pitchFamily="18" charset="0"/>
                        </a:rPr>
                        <a:t>Chưa</a:t>
                      </a:r>
                      <a:r>
                        <a:rPr lang="en-US" sz="2200" b="1" dirty="0">
                          <a:solidFill>
                            <a:srgbClr val="002060"/>
                          </a:solidFill>
                          <a:effectLst/>
                          <a:latin typeface="Times New Roman" panose="02020603050405020304" pitchFamily="18" charset="0"/>
                          <a:ea typeface="MS Mincho"/>
                          <a:cs typeface="Times New Roman" panose="02020603050405020304" pitchFamily="18" charset="0"/>
                        </a:rPr>
                        <a:t> </a:t>
                      </a:r>
                      <a:r>
                        <a:rPr lang="en-US" sz="2200" b="1" dirty="0" err="1">
                          <a:solidFill>
                            <a:srgbClr val="002060"/>
                          </a:solidFill>
                          <a:effectLst/>
                          <a:latin typeface="Times New Roman" panose="02020603050405020304" pitchFamily="18" charset="0"/>
                          <a:ea typeface="MS Mincho"/>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6590">
                <a:tc>
                  <a:txBody>
                    <a:bodyPr/>
                    <a:lstStyle/>
                    <a:p>
                      <a:pPr algn="ctr">
                        <a:spcAft>
                          <a:spcPts val="0"/>
                        </a:spcAft>
                        <a:tabLst>
                          <a:tab pos="1386840" algn="l"/>
                        </a:tabLst>
                      </a:pPr>
                      <a:r>
                        <a:rPr lang="en-US" sz="22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spcAft>
                          <a:spcPts val="0"/>
                        </a:spcAft>
                        <a:tabLst>
                          <a:tab pos="1386840" algn="l"/>
                        </a:tabLst>
                      </a:pPr>
                      <a:r>
                        <a:rPr lang="en-US" sz="2200" dirty="0" err="1">
                          <a:solidFill>
                            <a:srgbClr val="0D0D0D"/>
                          </a:solidFill>
                          <a:effectLst/>
                          <a:latin typeface="Times New Roman" panose="02020603050405020304" pitchFamily="18" charset="0"/>
                          <a:ea typeface="MS Mincho"/>
                          <a:cs typeface="Times New Roman" panose="02020603050405020304" pitchFamily="18" charset="0"/>
                        </a:rPr>
                        <a:t>Bài</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thơ</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gồm</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các</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dòng</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lục</a:t>
                      </a:r>
                      <a:r>
                        <a:rPr lang="en-US" sz="2200" dirty="0">
                          <a:solidFill>
                            <a:srgbClr val="0D0D0D"/>
                          </a:solidFill>
                          <a:effectLst/>
                          <a:latin typeface="Times New Roman" panose="02020603050405020304" pitchFamily="18" charset="0"/>
                          <a:ea typeface="MS Mincho"/>
                          <a:cs typeface="Times New Roman" panose="02020603050405020304" pitchFamily="18" charset="0"/>
                        </a:rPr>
                        <a:t> (6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tiếng</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và</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các</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dòng</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bát</a:t>
                      </a:r>
                      <a:r>
                        <a:rPr lang="en-US" sz="2200" dirty="0">
                          <a:solidFill>
                            <a:srgbClr val="0D0D0D"/>
                          </a:solidFill>
                          <a:effectLst/>
                          <a:latin typeface="Times New Roman" panose="02020603050405020304" pitchFamily="18" charset="0"/>
                          <a:ea typeface="MS Mincho"/>
                          <a:cs typeface="Times New Roman" panose="02020603050405020304" pitchFamily="18" charset="0"/>
                        </a:rPr>
                        <a:t> (8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tiếng</a:t>
                      </a:r>
                      <a:r>
                        <a:rPr lang="en-US" sz="2200" dirty="0">
                          <a:solidFill>
                            <a:srgbClr val="0D0D0D"/>
                          </a:solidFill>
                          <a:effectLst/>
                          <a:latin typeface="Times New Roman" panose="02020603050405020304" pitchFamily="18" charset="0"/>
                          <a:ea typeface="MS Mincho"/>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tabLst>
                          <a:tab pos="1386840" algn="l"/>
                        </a:tabLst>
                      </a:pPr>
                      <a:r>
                        <a:rPr lang="en-US" sz="22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28955">
                <a:tc>
                  <a:txBody>
                    <a:bodyPr/>
                    <a:lstStyle/>
                    <a:p>
                      <a:pPr algn="ctr">
                        <a:spcAft>
                          <a:spcPts val="0"/>
                        </a:spcAft>
                        <a:tabLst>
                          <a:tab pos="1386840" algn="l"/>
                        </a:tabLst>
                      </a:pPr>
                      <a:r>
                        <a:rPr lang="en-US" sz="22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spcAft>
                          <a:spcPts val="0"/>
                        </a:spcAft>
                        <a:tabLst>
                          <a:tab pos="1386840" algn="l"/>
                        </a:tabLst>
                      </a:pPr>
                      <a:r>
                        <a:rPr lang="en-US" sz="2200" dirty="0" err="1">
                          <a:solidFill>
                            <a:srgbClr val="0D0D0D"/>
                          </a:solidFill>
                          <a:effectLst/>
                          <a:latin typeface="Times New Roman" panose="02020603050405020304" pitchFamily="18" charset="0"/>
                          <a:ea typeface="MS Mincho"/>
                          <a:cs typeface="Times New Roman" panose="02020603050405020304" pitchFamily="18" charset="0"/>
                        </a:rPr>
                        <a:t>Các</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dòng</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thơ</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chủ</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yếu</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được</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ngắt</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theo</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nhịp</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chẵn</a:t>
                      </a:r>
                      <a:r>
                        <a:rPr lang="en-US" sz="2200" dirty="0">
                          <a:solidFill>
                            <a:srgbClr val="0D0D0D"/>
                          </a:solidFill>
                          <a:effectLst/>
                          <a:latin typeface="Times New Roman" panose="02020603050405020304" pitchFamily="18" charset="0"/>
                          <a:ea typeface="MS Mincho"/>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tabLst>
                          <a:tab pos="1386840" algn="l"/>
                        </a:tabLst>
                      </a:pPr>
                      <a:r>
                        <a:rPr lang="en-US" sz="22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661855">
                <a:tc>
                  <a:txBody>
                    <a:bodyPr/>
                    <a:lstStyle/>
                    <a:p>
                      <a:pPr algn="ctr">
                        <a:spcAft>
                          <a:spcPts val="0"/>
                        </a:spcAft>
                        <a:tabLst>
                          <a:tab pos="1386840" algn="l"/>
                        </a:tabLst>
                      </a:pPr>
                      <a:r>
                        <a:rPr lang="en-US" sz="2200" b="1">
                          <a:solidFill>
                            <a:srgbClr val="0D0D0D"/>
                          </a:solidFill>
                          <a:effectLst/>
                          <a:latin typeface="Times New Roman" panose="02020603050405020304" pitchFamily="18" charset="0"/>
                          <a:ea typeface="MS Mincho"/>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spcAft>
                          <a:spcPts val="0"/>
                        </a:spcAft>
                        <a:tabLst>
                          <a:tab pos="1386840" algn="l"/>
                        </a:tabLst>
                      </a:pPr>
                      <a:r>
                        <a:rPr lang="en-US" sz="2200" dirty="0" err="1">
                          <a:solidFill>
                            <a:srgbClr val="0D0D0D"/>
                          </a:solidFill>
                          <a:effectLst/>
                          <a:latin typeface="Times New Roman" panose="02020603050405020304" pitchFamily="18" charset="0"/>
                          <a:ea typeface="MS Mincho"/>
                          <a:cs typeface="Times New Roman" panose="02020603050405020304" pitchFamily="18" charset="0"/>
                        </a:rPr>
                        <a:t>Cách</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hiệp</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vần</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tiếng</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thứ</a:t>
                      </a:r>
                      <a:r>
                        <a:rPr lang="en-US" sz="2200" dirty="0">
                          <a:solidFill>
                            <a:srgbClr val="0D0D0D"/>
                          </a:solidFill>
                          <a:effectLst/>
                          <a:latin typeface="Times New Roman" panose="02020603050405020304" pitchFamily="18" charset="0"/>
                          <a:ea typeface="MS Mincho"/>
                          <a:cs typeface="Times New Roman" panose="02020603050405020304" pitchFamily="18" charset="0"/>
                        </a:rPr>
                        <a:t> 6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câu</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lục</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hiệp</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vần</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với</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tiếng</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thứ</a:t>
                      </a:r>
                      <a:r>
                        <a:rPr lang="en-US" sz="2200" dirty="0">
                          <a:solidFill>
                            <a:srgbClr val="0D0D0D"/>
                          </a:solidFill>
                          <a:effectLst/>
                          <a:latin typeface="Times New Roman" panose="02020603050405020304" pitchFamily="18" charset="0"/>
                          <a:ea typeface="MS Mincho"/>
                          <a:cs typeface="Times New Roman" panose="02020603050405020304" pitchFamily="18" charset="0"/>
                        </a:rPr>
                        <a:t> 6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câu</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bát</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kế</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nó</a:t>
                      </a:r>
                      <a:r>
                        <a:rPr lang="en-US" sz="2200" dirty="0">
                          <a:solidFill>
                            <a:srgbClr val="0D0D0D"/>
                          </a:solidFill>
                          <a:effectLst/>
                          <a:latin typeface="Times New Roman" panose="02020603050405020304" pitchFamily="18" charset="0"/>
                          <a:ea typeface="MS Mincho"/>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tabLst>
                          <a:tab pos="1386840" algn="l"/>
                        </a:tabLst>
                      </a:pPr>
                      <a:r>
                        <a:rPr lang="en-US" sz="22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661855">
                <a:tc>
                  <a:txBody>
                    <a:bodyPr/>
                    <a:lstStyle/>
                    <a:p>
                      <a:pPr>
                        <a:spcAft>
                          <a:spcPts val="0"/>
                        </a:spcAft>
                        <a:tabLst>
                          <a:tab pos="1386840" algn="l"/>
                        </a:tabLst>
                      </a:pPr>
                      <a:r>
                        <a:rPr lang="en-US" sz="2200" b="1" dirty="0" err="1">
                          <a:solidFill>
                            <a:srgbClr val="C00000"/>
                          </a:solidFill>
                          <a:effectLst/>
                          <a:latin typeface="Times New Roman" panose="02020603050405020304" pitchFamily="18" charset="0"/>
                          <a:ea typeface="MS Mincho"/>
                          <a:cs typeface="Times New Roman" panose="02020603050405020304" pitchFamily="18" charset="0"/>
                        </a:rPr>
                        <a:t>Hình</a:t>
                      </a:r>
                      <a:r>
                        <a:rPr lang="en-US" sz="2200" b="1" dirty="0">
                          <a:solidFill>
                            <a:srgbClr val="C00000"/>
                          </a:solidFill>
                          <a:effectLst/>
                          <a:latin typeface="Times New Roman" panose="02020603050405020304" pitchFamily="18" charset="0"/>
                          <a:ea typeface="MS Mincho"/>
                          <a:cs typeface="Times New Roman" panose="02020603050405020304" pitchFamily="18" charset="0"/>
                        </a:rPr>
                        <a:t> </a:t>
                      </a:r>
                      <a:r>
                        <a:rPr lang="en-US" sz="2200" b="1" dirty="0" err="1">
                          <a:solidFill>
                            <a:srgbClr val="C00000"/>
                          </a:solidFill>
                          <a:effectLst/>
                          <a:latin typeface="Times New Roman" panose="02020603050405020304" pitchFamily="18" charset="0"/>
                          <a:ea typeface="MS Mincho"/>
                          <a:cs typeface="Times New Roman" panose="02020603050405020304" pitchFamily="18" charset="0"/>
                        </a:rPr>
                        <a:t>thức</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spcAft>
                          <a:spcPts val="0"/>
                        </a:spcAft>
                        <a:tabLst>
                          <a:tab pos="1386840" algn="l"/>
                        </a:tabLst>
                      </a:pPr>
                      <a:r>
                        <a:rPr lang="en-US" sz="2200" dirty="0" err="1">
                          <a:solidFill>
                            <a:srgbClr val="0D0D0D"/>
                          </a:solidFill>
                          <a:effectLst/>
                          <a:latin typeface="Times New Roman" panose="02020603050405020304" pitchFamily="18" charset="0"/>
                          <a:ea typeface="MS Mincho"/>
                          <a:cs typeface="Times New Roman" panose="02020603050405020304" pitchFamily="18" charset="0"/>
                        </a:rPr>
                        <a:t>Tiếng</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thứ</a:t>
                      </a:r>
                      <a:r>
                        <a:rPr lang="en-US" sz="2200" dirty="0">
                          <a:solidFill>
                            <a:srgbClr val="0D0D0D"/>
                          </a:solidFill>
                          <a:effectLst/>
                          <a:latin typeface="Times New Roman" panose="02020603050405020304" pitchFamily="18" charset="0"/>
                          <a:ea typeface="MS Mincho"/>
                          <a:cs typeface="Times New Roman" panose="02020603050405020304" pitchFamily="18" charset="0"/>
                        </a:rPr>
                        <a:t> 8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câu</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bát</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đó</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lại</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vần</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với</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tiếng</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thứ</a:t>
                      </a:r>
                      <a:r>
                        <a:rPr lang="en-US" sz="2200" dirty="0">
                          <a:solidFill>
                            <a:srgbClr val="0D0D0D"/>
                          </a:solidFill>
                          <a:effectLst/>
                          <a:latin typeface="Times New Roman" panose="02020603050405020304" pitchFamily="18" charset="0"/>
                          <a:ea typeface="MS Mincho"/>
                          <a:cs typeface="Times New Roman" panose="02020603050405020304" pitchFamily="18" charset="0"/>
                        </a:rPr>
                        <a:t> 6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câu</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lục</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kế</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tiếp</a:t>
                      </a:r>
                      <a:r>
                        <a:rPr lang="en-US" sz="2200" dirty="0">
                          <a:solidFill>
                            <a:srgbClr val="0D0D0D"/>
                          </a:solidFill>
                          <a:effectLst/>
                          <a:latin typeface="Times New Roman" panose="02020603050405020304" pitchFamily="18" charset="0"/>
                          <a:ea typeface="MS Mincho"/>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tabLst>
                          <a:tab pos="1386840" algn="l"/>
                        </a:tabLst>
                      </a:pPr>
                      <a:r>
                        <a:rPr lang="en-US" sz="22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646590">
                <a:tc>
                  <a:txBody>
                    <a:bodyPr/>
                    <a:lstStyle/>
                    <a:p>
                      <a:pPr algn="ctr">
                        <a:spcAft>
                          <a:spcPts val="0"/>
                        </a:spcAft>
                        <a:tabLst>
                          <a:tab pos="1386840" algn="l"/>
                        </a:tabLst>
                      </a:pPr>
                      <a:r>
                        <a:rPr lang="en-US" sz="2200" b="1">
                          <a:solidFill>
                            <a:srgbClr val="0D0D0D"/>
                          </a:solidFill>
                          <a:effectLst/>
                          <a:latin typeface="Times New Roman" panose="02020603050405020304" pitchFamily="18" charset="0"/>
                          <a:ea typeface="MS Mincho"/>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tabLst>
                          <a:tab pos="1386840" algn="l"/>
                        </a:tabLst>
                      </a:pPr>
                      <a:r>
                        <a:rPr lang="en-US" sz="2200" dirty="0" err="1">
                          <a:solidFill>
                            <a:srgbClr val="0D0D0D"/>
                          </a:solidFill>
                          <a:effectLst/>
                          <a:latin typeface="Times New Roman" panose="02020603050405020304" pitchFamily="18" charset="0"/>
                          <a:ea typeface="MS Mincho"/>
                          <a:cs typeface="Times New Roman" panose="02020603050405020304" pitchFamily="18" charset="0"/>
                        </a:rPr>
                        <a:t>Bài</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thơ</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sử</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dụng</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một</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số</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biện</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pháp</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tu</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từ</a:t>
                      </a:r>
                      <a:r>
                        <a:rPr lang="en-US" sz="2200" dirty="0">
                          <a:solidFill>
                            <a:srgbClr val="0D0D0D"/>
                          </a:solidFill>
                          <a:effectLst/>
                          <a:latin typeface="Times New Roman" panose="02020603050405020304" pitchFamily="18" charset="0"/>
                          <a:ea typeface="MS Mincho"/>
                          <a:cs typeface="Times New Roman" panose="02020603050405020304" pitchFamily="18" charset="0"/>
                        </a:rPr>
                        <a:t>: so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sánh</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nhân</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hóa</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điệp</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từ</a:t>
                      </a:r>
                      <a:r>
                        <a:rPr lang="en-US" sz="2200" dirty="0">
                          <a:solidFill>
                            <a:srgbClr val="0D0D0D"/>
                          </a:solidFill>
                          <a:effectLst/>
                          <a:latin typeface="Times New Roman" panose="02020603050405020304" pitchFamily="18" charset="0"/>
                          <a:ea typeface="MS Mincho"/>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tabLst>
                          <a:tab pos="1386840" algn="l"/>
                        </a:tabLst>
                      </a:pPr>
                      <a:r>
                        <a:rPr lang="en-US" sz="22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857913">
                <a:tc>
                  <a:txBody>
                    <a:bodyPr/>
                    <a:lstStyle/>
                    <a:p>
                      <a:pPr algn="ctr">
                        <a:spcAft>
                          <a:spcPts val="0"/>
                        </a:spcAft>
                        <a:tabLst>
                          <a:tab pos="1386840" algn="l"/>
                        </a:tabLst>
                      </a:pPr>
                      <a:r>
                        <a:rPr lang="en-US" sz="2200" b="1" dirty="0" err="1">
                          <a:solidFill>
                            <a:srgbClr val="C00000"/>
                          </a:solidFill>
                          <a:effectLst/>
                          <a:latin typeface="Times New Roman" panose="02020603050405020304" pitchFamily="18" charset="0"/>
                          <a:ea typeface="MS Mincho"/>
                          <a:cs typeface="Times New Roman" panose="02020603050405020304" pitchFamily="18" charset="0"/>
                        </a:rPr>
                        <a:t>Nội</a:t>
                      </a:r>
                      <a:r>
                        <a:rPr lang="en-US" sz="2200" b="1" dirty="0">
                          <a:solidFill>
                            <a:srgbClr val="C00000"/>
                          </a:solidFill>
                          <a:effectLst/>
                          <a:latin typeface="Times New Roman" panose="02020603050405020304" pitchFamily="18" charset="0"/>
                          <a:ea typeface="MS Mincho"/>
                          <a:cs typeface="Times New Roman" panose="02020603050405020304" pitchFamily="18" charset="0"/>
                        </a:rPr>
                        <a:t> dung</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spcAft>
                          <a:spcPts val="0"/>
                        </a:spcAft>
                        <a:tabLst>
                          <a:tab pos="1386840" algn="l"/>
                        </a:tabLst>
                      </a:pPr>
                      <a:r>
                        <a:rPr lang="en-US" sz="2200" dirty="0" err="1">
                          <a:solidFill>
                            <a:srgbClr val="0D0D0D"/>
                          </a:solidFill>
                          <a:effectLst/>
                          <a:latin typeface="Times New Roman" panose="02020603050405020304" pitchFamily="18" charset="0"/>
                          <a:ea typeface="MS Mincho"/>
                          <a:cs typeface="Times New Roman" panose="02020603050405020304" pitchFamily="18" charset="0"/>
                        </a:rPr>
                        <a:t>Bài</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thơ</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thể</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hiện</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được</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một</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trạng</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thái</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cảm</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xúc</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một</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suy</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nghĩ</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một</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cách</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nhìn</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nào</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đó</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về</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cuộc</a:t>
                      </a:r>
                      <a:r>
                        <a:rPr lang="en-US" sz="2200" dirty="0">
                          <a:solidFill>
                            <a:srgbClr val="0D0D0D"/>
                          </a:solidFill>
                          <a:effectLst/>
                          <a:latin typeface="Times New Roman" panose="02020603050405020304" pitchFamily="18" charset="0"/>
                          <a:ea typeface="MS Mincho"/>
                          <a:cs typeface="Times New Roman" panose="02020603050405020304" pitchFamily="18" charset="0"/>
                        </a:rPr>
                        <a:t> </a:t>
                      </a:r>
                      <a:r>
                        <a:rPr lang="en-US" sz="2200" dirty="0" err="1">
                          <a:solidFill>
                            <a:srgbClr val="0D0D0D"/>
                          </a:solidFill>
                          <a:effectLst/>
                          <a:latin typeface="Times New Roman" panose="02020603050405020304" pitchFamily="18" charset="0"/>
                          <a:ea typeface="MS Mincho"/>
                          <a:cs typeface="Times New Roman" panose="02020603050405020304" pitchFamily="18" charset="0"/>
                        </a:rPr>
                        <a:t>sống</a:t>
                      </a:r>
                      <a:r>
                        <a:rPr lang="en-US" sz="2200" dirty="0">
                          <a:solidFill>
                            <a:srgbClr val="0D0D0D"/>
                          </a:solidFill>
                          <a:effectLst/>
                          <a:latin typeface="Times New Roman" panose="02020603050405020304" pitchFamily="18" charset="0"/>
                          <a:ea typeface="MS Mincho"/>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tabLst>
                          <a:tab pos="1386840" algn="l"/>
                        </a:tabLst>
                      </a:pPr>
                      <a:r>
                        <a:rPr lang="en-US" sz="22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481758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100"/>
                                        <p:tgtEl>
                                          <p:spTgt spid="4"/>
                                        </p:tgtEl>
                                      </p:cBhvr>
                                    </p:animEffect>
                                  </p:childTnLst>
                                </p:cTn>
                              </p:par>
                            </p:childTnLst>
                          </p:cTn>
                        </p:par>
                        <p:par>
                          <p:cTn id="8" fill="hold">
                            <p:stCondLst>
                              <p:cond delay="11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150" fill="hold"/>
                                        <p:tgtEl>
                                          <p:spTgt spid="6"/>
                                        </p:tgtEl>
                                        <p:attrNameLst>
                                          <p:attrName>ppt_x</p:attrName>
                                        </p:attrNameLst>
                                      </p:cBhvr>
                                      <p:tavLst>
                                        <p:tav tm="0">
                                          <p:val>
                                            <p:strVal val="1+#ppt_w/2"/>
                                          </p:val>
                                        </p:tav>
                                        <p:tav tm="100000">
                                          <p:val>
                                            <p:strVal val="#ppt_x"/>
                                          </p:val>
                                        </p:tav>
                                      </p:tavLst>
                                    </p:anim>
                                    <p:anim calcmode="lin" valueType="num">
                                      <p:cBhvr additive="base">
                                        <p:cTn id="12" dur="11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 y="4011911"/>
            <a:ext cx="9612561" cy="11804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E09B33-EF8B-C941-BB24-DBB4C6AE3A6F}"/>
              </a:ext>
            </a:extLst>
          </p:cNvPr>
          <p:cNvSpPr txBox="1"/>
          <p:nvPr/>
        </p:nvSpPr>
        <p:spPr>
          <a:xfrm>
            <a:off x="638690" y="1491630"/>
            <a:ext cx="7866620" cy="1785104"/>
          </a:xfrm>
          <a:prstGeom prst="rect">
            <a:avLst/>
          </a:prstGeom>
          <a:noFill/>
        </p:spPr>
        <p:txBody>
          <a:bodyPr wrap="square" rtlCol="0">
            <a:spAutoFit/>
          </a:bodyPr>
          <a:lstStyle/>
          <a:p>
            <a:pPr algn="ctr"/>
            <a:r>
              <a:rPr lang="x-none" sz="5500" b="1" i="1" dirty="0">
                <a:solidFill>
                  <a:schemeClr val="bg1"/>
                </a:solidFill>
                <a:latin typeface="Times New Roman" panose="02020603050405020304" pitchFamily="18" charset="0"/>
                <a:cs typeface="Times New Roman" panose="02020603050405020304" pitchFamily="18" charset="0"/>
              </a:rPr>
              <a:t>Chúc </a:t>
            </a:r>
            <a:r>
              <a:rPr lang="x-none" sz="5500" b="1" i="1" dirty="0" smtClean="0">
                <a:solidFill>
                  <a:schemeClr val="bg1"/>
                </a:solidFill>
                <a:latin typeface="Times New Roman" panose="02020603050405020304" pitchFamily="18" charset="0"/>
                <a:cs typeface="Times New Roman" panose="02020603050405020304" pitchFamily="18" charset="0"/>
              </a:rPr>
              <a:t>các</a:t>
            </a:r>
            <a:r>
              <a:rPr lang="en-US" sz="5500" b="1" i="1" dirty="0" smtClean="0">
                <a:solidFill>
                  <a:schemeClr val="bg1"/>
                </a:solidFill>
                <a:latin typeface="Times New Roman" panose="02020603050405020304" pitchFamily="18" charset="0"/>
                <a:cs typeface="Times New Roman" panose="02020603050405020304" pitchFamily="18" charset="0"/>
              </a:rPr>
              <a:t> </a:t>
            </a:r>
            <a:r>
              <a:rPr lang="en-US" sz="5500" b="1" i="1" dirty="0" err="1" smtClean="0">
                <a:solidFill>
                  <a:schemeClr val="bg1"/>
                </a:solidFill>
                <a:latin typeface="Times New Roman" panose="02020603050405020304" pitchFamily="18" charset="0"/>
                <a:cs typeface="Times New Roman" panose="02020603050405020304" pitchFamily="18" charset="0"/>
              </a:rPr>
              <a:t>em</a:t>
            </a:r>
            <a:r>
              <a:rPr lang="en-US" sz="5500" b="1" i="1" dirty="0" smtClean="0">
                <a:solidFill>
                  <a:schemeClr val="bg1"/>
                </a:solidFill>
                <a:latin typeface="Times New Roman" panose="02020603050405020304" pitchFamily="18" charset="0"/>
                <a:cs typeface="Times New Roman" panose="02020603050405020304" pitchFamily="18" charset="0"/>
              </a:rPr>
              <a:t> </a:t>
            </a:r>
            <a:r>
              <a:rPr lang="en-US" sz="5500" b="1" i="1" dirty="0" err="1" smtClean="0">
                <a:solidFill>
                  <a:schemeClr val="bg1"/>
                </a:solidFill>
                <a:latin typeface="Times New Roman" panose="02020603050405020304" pitchFamily="18" charset="0"/>
                <a:cs typeface="Times New Roman" panose="02020603050405020304" pitchFamily="18" charset="0"/>
              </a:rPr>
              <a:t>làm</a:t>
            </a:r>
            <a:r>
              <a:rPr lang="en-US" sz="5500" b="1" i="1" dirty="0" smtClean="0">
                <a:solidFill>
                  <a:schemeClr val="bg1"/>
                </a:solidFill>
                <a:latin typeface="Times New Roman" panose="02020603050405020304" pitchFamily="18" charset="0"/>
                <a:cs typeface="Times New Roman" panose="02020603050405020304" pitchFamily="18" charset="0"/>
              </a:rPr>
              <a:t> </a:t>
            </a:r>
            <a:r>
              <a:rPr lang="en-US" sz="5500" b="1" i="1" dirty="0" err="1" smtClean="0">
                <a:solidFill>
                  <a:schemeClr val="bg1"/>
                </a:solidFill>
                <a:latin typeface="Times New Roman" panose="02020603050405020304" pitchFamily="18" charset="0"/>
                <a:cs typeface="Times New Roman" panose="02020603050405020304" pitchFamily="18" charset="0"/>
              </a:rPr>
              <a:t>bài</a:t>
            </a:r>
            <a:r>
              <a:rPr lang="x-none" sz="5500" b="1" i="1" dirty="0" smtClean="0">
                <a:solidFill>
                  <a:schemeClr val="bg1"/>
                </a:solidFill>
                <a:latin typeface="Times New Roman" panose="02020603050405020304" pitchFamily="18" charset="0"/>
                <a:cs typeface="Times New Roman" panose="02020603050405020304" pitchFamily="18" charset="0"/>
              </a:rPr>
              <a:t> </a:t>
            </a:r>
            <a:r>
              <a:rPr lang="x-none" sz="5500" b="1" i="1" dirty="0">
                <a:solidFill>
                  <a:schemeClr val="bg1"/>
                </a:solidFill>
                <a:latin typeface="Times New Roman" panose="02020603050405020304" pitchFamily="18" charset="0"/>
                <a:cs typeface="Times New Roman" panose="02020603050405020304" pitchFamily="18" charset="0"/>
              </a:rPr>
              <a:t>tốt nhé !</a:t>
            </a:r>
          </a:p>
        </p:txBody>
      </p:sp>
      <p:pic>
        <p:nvPicPr>
          <p:cNvPr id="19" name="图片 23">
            <a:extLst>
              <a:ext uri="{FF2B5EF4-FFF2-40B4-BE49-F238E27FC236}">
                <a16:creationId xmlns:a16="http://schemas.microsoft.com/office/drawing/2014/main" id="{0E03C7AD-CED4-BB4E-91DD-B69C8262F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6078" y="3003798"/>
            <a:ext cx="5471844" cy="1781157"/>
          </a:xfrm>
          <a:prstGeom prst="rect">
            <a:avLst/>
          </a:prstGeom>
        </p:spPr>
      </p:pic>
    </p:spTree>
    <p:extLst>
      <p:ext uri="{BB962C8B-B14F-4D97-AF65-F5344CB8AC3E}">
        <p14:creationId xmlns:p14="http://schemas.microsoft.com/office/powerpoint/2010/main" val="29179472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1720" y="483518"/>
            <a:ext cx="5616624" cy="1015663"/>
          </a:xfrm>
          <a:prstGeom prst="rect">
            <a:avLst/>
          </a:prstGeom>
          <a:solidFill>
            <a:schemeClr val="bg1"/>
          </a:solidFill>
        </p:spPr>
        <p:txBody>
          <a:bodyPr wrap="square" rtlCol="0">
            <a:spAutoFit/>
          </a:bodyPr>
          <a:lstStyle/>
          <a:p>
            <a:pPr algn="ctr"/>
            <a:r>
              <a:rPr lang="vi-VN" sz="3000" b="1" dirty="0">
                <a:solidFill>
                  <a:srgbClr val="FF0000"/>
                </a:solidFill>
                <a:latin typeface="+mj-lt"/>
              </a:rPr>
              <a:t>  </a:t>
            </a:r>
            <a:r>
              <a:rPr lang="en-US" sz="3000" b="1" dirty="0" smtClean="0">
                <a:solidFill>
                  <a:srgbClr val="FF0000"/>
                </a:solidFill>
                <a:latin typeface="+mj-lt"/>
              </a:rPr>
              <a:t>ĐỀ: VIẾT MỘT BÀI THƠ LỤC BÁT </a:t>
            </a:r>
          </a:p>
          <a:p>
            <a:pPr algn="ctr"/>
            <a:r>
              <a:rPr lang="en-US" sz="3000" b="1" dirty="0" smtClean="0">
                <a:solidFill>
                  <a:srgbClr val="FF0000"/>
                </a:solidFill>
                <a:latin typeface="+mj-lt"/>
              </a:rPr>
              <a:t>( 4 ĐẾN 8 CÂU )</a:t>
            </a:r>
            <a:endParaRPr lang="en-US" sz="3000" b="1" dirty="0">
              <a:solidFill>
                <a:srgbClr val="FF0000"/>
              </a:solidFill>
              <a:latin typeface="+mj-lt"/>
            </a:endParaRPr>
          </a:p>
        </p:txBody>
      </p:sp>
      <p:pic>
        <p:nvPicPr>
          <p:cNvPr id="5" name="Picture 2" descr="C:\Users\admin\Desktop\1657060b85c5d7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367648"/>
            <a:ext cx="1800200" cy="1775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Desktop\1657060b85c5d7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0796" y="3414776"/>
            <a:ext cx="1800200" cy="1775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1949147"/>
            <a:ext cx="7327134" cy="1015663"/>
          </a:xfrm>
          <a:prstGeom prst="rect">
            <a:avLst/>
          </a:prstGeom>
          <a:noFill/>
        </p:spPr>
        <p:txBody>
          <a:bodyPr wrap="none" rtlCol="0">
            <a:spAutoFit/>
          </a:bodyPr>
          <a:lstStyle/>
          <a:p>
            <a:r>
              <a:rPr lang="en-US" sz="3000" dirty="0" smtClean="0">
                <a:latin typeface="Times New Roman" panose="02020603050405020304" pitchFamily="18" charset="0"/>
                <a:cs typeface="Times New Roman" panose="02020603050405020304" pitchFamily="18" charset="0"/>
              </a:rPr>
              <a:t>HÌNH THỨC 4 ĐẾN 8 CÂU</a:t>
            </a:r>
          </a:p>
          <a:p>
            <a:r>
              <a:rPr lang="en-US" sz="3000" dirty="0" smtClean="0">
                <a:latin typeface="Times New Roman" panose="02020603050405020304" pitchFamily="18" charset="0"/>
                <a:cs typeface="Times New Roman" panose="02020603050405020304" pitchFamily="18" charset="0"/>
              </a:rPr>
              <a:t>ĐỀ TÀI: </a:t>
            </a:r>
            <a:r>
              <a:rPr lang="en-US" sz="3000" dirty="0" err="1" smtClean="0">
                <a:latin typeface="Times New Roman" panose="02020603050405020304" pitchFamily="18" charset="0"/>
                <a:cs typeface="Times New Roman" panose="02020603050405020304" pitchFamily="18" charset="0"/>
              </a:rPr>
              <a:t>Quê</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hương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gia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bạn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bè</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thầy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cô</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044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0B6C31-2FC7-7748-8807-30F5F360D0D7}"/>
              </a:ext>
            </a:extLst>
          </p:cNvPr>
          <p:cNvSpPr/>
          <p:nvPr/>
        </p:nvSpPr>
        <p:spPr>
          <a:xfrm>
            <a:off x="1511660" y="2211710"/>
            <a:ext cx="6120680" cy="2664296"/>
          </a:xfrm>
          <a:prstGeom prst="roundRect">
            <a:avLst/>
          </a:prstGeom>
          <a:ln w="38100">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000" b="1" dirty="0" smtClean="0">
                <a:solidFill>
                  <a:schemeClr val="accent3">
                    <a:lumMod val="50000"/>
                  </a:schemeClr>
                </a:solidFill>
                <a:latin typeface="Times New Roman" panose="02020603050405020304" pitchFamily="18" charset="0"/>
                <a:cs typeface="Times New Roman" panose="02020603050405020304" pitchFamily="18" charset="0"/>
              </a:rPr>
              <a:t>KHÁI QUÁT KIẾN THỨC</a:t>
            </a:r>
            <a:r>
              <a:rPr lang="vi-VN" sz="30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vi-VN" sz="3000" b="1" dirty="0">
                <a:solidFill>
                  <a:schemeClr val="accent3">
                    <a:lumMod val="50000"/>
                  </a:schemeClr>
                </a:solidFill>
                <a:latin typeface="Times New Roman" panose="02020603050405020304" pitchFamily="18" charset="0"/>
                <a:cs typeface="Times New Roman" panose="02020603050405020304" pitchFamily="18" charset="0"/>
              </a:rPr>
              <a:t>VỀ THỂ THƠ LỤC BÁT</a:t>
            </a:r>
            <a:endParaRPr lang="x-none" sz="30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4" name="Diamond 3">
            <a:extLst>
              <a:ext uri="{FF2B5EF4-FFF2-40B4-BE49-F238E27FC236}">
                <a16:creationId xmlns:a16="http://schemas.microsoft.com/office/drawing/2014/main" id="{889E4441-EECB-4043-A5D0-CD012BCBFC2D}"/>
              </a:ext>
            </a:extLst>
          </p:cNvPr>
          <p:cNvSpPr/>
          <p:nvPr/>
        </p:nvSpPr>
        <p:spPr>
          <a:xfrm>
            <a:off x="3707904" y="1100838"/>
            <a:ext cx="1440160" cy="1008112"/>
          </a:xfrm>
          <a:prstGeom prst="diamond">
            <a:avLst/>
          </a:prstGeom>
          <a:solidFill>
            <a:srgbClr val="FFFF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x-none" sz="4000" b="1" dirty="0">
                <a:solidFill>
                  <a:schemeClr val="accent3">
                    <a:lumMod val="50000"/>
                  </a:schemeClr>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3372037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传网\PPT\同学录PPT\11\藤.png"/>
          <p:cNvPicPr>
            <a:picLocks noChangeAspect="1" noChangeArrowheads="1"/>
          </p:cNvPicPr>
          <p:nvPr/>
        </p:nvPicPr>
        <p:blipFill rotWithShape="1">
          <a:blip r:embed="rId3">
            <a:extLst>
              <a:ext uri="{28A0092B-C50C-407E-A947-70E740481C1C}">
                <a14:useLocalDpi xmlns:a14="http://schemas.microsoft.com/office/drawing/2010/main" val="0"/>
              </a:ext>
            </a:extLst>
          </a:blip>
          <a:srcRect l="10677" t="6694" r="37768" b="25636"/>
          <a:stretch/>
        </p:blipFill>
        <p:spPr bwMode="auto">
          <a:xfrm>
            <a:off x="5740" y="0"/>
            <a:ext cx="2980134" cy="2933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52400" y="4305300"/>
            <a:ext cx="9893689" cy="12150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409880521"/>
              </p:ext>
            </p:extLst>
          </p:nvPr>
        </p:nvGraphicFramePr>
        <p:xfrm>
          <a:off x="251523" y="771550"/>
          <a:ext cx="8784972" cy="3567844"/>
        </p:xfrm>
        <a:graphic>
          <a:graphicData uri="http://schemas.openxmlformats.org/drawingml/2006/table">
            <a:tbl>
              <a:tblPr firstRow="1" firstCol="1" bandRow="1">
                <a:tableStyleId>{5C22544A-7EE6-4342-B048-85BDC9FD1C3A}</a:tableStyleId>
              </a:tblPr>
              <a:tblGrid>
                <a:gridCol w="976108">
                  <a:extLst>
                    <a:ext uri="{9D8B030D-6E8A-4147-A177-3AD203B41FA5}">
                      <a16:colId xmlns:a16="http://schemas.microsoft.com/office/drawing/2014/main" val="2658779232"/>
                    </a:ext>
                  </a:extLst>
                </a:gridCol>
                <a:gridCol w="976108">
                  <a:extLst>
                    <a:ext uri="{9D8B030D-6E8A-4147-A177-3AD203B41FA5}">
                      <a16:colId xmlns:a16="http://schemas.microsoft.com/office/drawing/2014/main" val="852955515"/>
                    </a:ext>
                  </a:extLst>
                </a:gridCol>
                <a:gridCol w="976108">
                  <a:extLst>
                    <a:ext uri="{9D8B030D-6E8A-4147-A177-3AD203B41FA5}">
                      <a16:colId xmlns:a16="http://schemas.microsoft.com/office/drawing/2014/main" val="1913531371"/>
                    </a:ext>
                  </a:extLst>
                </a:gridCol>
                <a:gridCol w="976108">
                  <a:extLst>
                    <a:ext uri="{9D8B030D-6E8A-4147-A177-3AD203B41FA5}">
                      <a16:colId xmlns:a16="http://schemas.microsoft.com/office/drawing/2014/main" val="1380743062"/>
                    </a:ext>
                  </a:extLst>
                </a:gridCol>
                <a:gridCol w="976108">
                  <a:extLst>
                    <a:ext uri="{9D8B030D-6E8A-4147-A177-3AD203B41FA5}">
                      <a16:colId xmlns:a16="http://schemas.microsoft.com/office/drawing/2014/main" val="1145497172"/>
                    </a:ext>
                  </a:extLst>
                </a:gridCol>
                <a:gridCol w="976108">
                  <a:extLst>
                    <a:ext uri="{9D8B030D-6E8A-4147-A177-3AD203B41FA5}">
                      <a16:colId xmlns:a16="http://schemas.microsoft.com/office/drawing/2014/main" val="3842456614"/>
                    </a:ext>
                  </a:extLst>
                </a:gridCol>
                <a:gridCol w="976108">
                  <a:extLst>
                    <a:ext uri="{9D8B030D-6E8A-4147-A177-3AD203B41FA5}">
                      <a16:colId xmlns:a16="http://schemas.microsoft.com/office/drawing/2014/main" val="3695658275"/>
                    </a:ext>
                  </a:extLst>
                </a:gridCol>
                <a:gridCol w="976108">
                  <a:extLst>
                    <a:ext uri="{9D8B030D-6E8A-4147-A177-3AD203B41FA5}">
                      <a16:colId xmlns:a16="http://schemas.microsoft.com/office/drawing/2014/main" val="4198083878"/>
                    </a:ext>
                  </a:extLst>
                </a:gridCol>
                <a:gridCol w="976108">
                  <a:extLst>
                    <a:ext uri="{9D8B030D-6E8A-4147-A177-3AD203B41FA5}">
                      <a16:colId xmlns:a16="http://schemas.microsoft.com/office/drawing/2014/main" val="1188448939"/>
                    </a:ext>
                  </a:extLst>
                </a:gridCol>
              </a:tblGrid>
              <a:tr h="792088">
                <a:tc>
                  <a:txBody>
                    <a:bodyPr/>
                    <a:lstStyle/>
                    <a:p>
                      <a:pPr marL="0" marR="0" algn="just">
                        <a:lnSpc>
                          <a:spcPct val="115000"/>
                        </a:lnSpc>
                        <a:spcBef>
                          <a:spcPts val="0"/>
                        </a:spcBef>
                        <a:spcAft>
                          <a:spcPts val="0"/>
                        </a:spcAft>
                      </a:pPr>
                      <a:r>
                        <a:rPr lang="vi-VN" sz="2200" dirty="0">
                          <a:solidFill>
                            <a:schemeClr val="tx1"/>
                          </a:solidFill>
                          <a:effectLst/>
                        </a:rPr>
                        <a:t>Tiếng</a:t>
                      </a:r>
                      <a:endParaRPr lang="en-US" sz="2200" dirty="0">
                        <a:solidFill>
                          <a:schemeClr val="tx1"/>
                        </a:solidFill>
                        <a:effectLst/>
                      </a:endParaRPr>
                    </a:p>
                    <a:p>
                      <a:pPr marL="0" marR="0" algn="just">
                        <a:lnSpc>
                          <a:spcPct val="115000"/>
                        </a:lnSpc>
                        <a:spcBef>
                          <a:spcPts val="0"/>
                        </a:spcBef>
                        <a:spcAft>
                          <a:spcPts val="0"/>
                        </a:spcAft>
                      </a:pPr>
                      <a:r>
                        <a:rPr lang="vi-VN" sz="2200" dirty="0">
                          <a:solidFill>
                            <a:schemeClr val="tx1"/>
                          </a:solidFill>
                          <a:effectLst/>
                        </a:rPr>
                        <a:t>Dòng</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FF00"/>
                    </a:solidFill>
                  </a:tcPr>
                </a:tc>
                <a:tc>
                  <a:txBody>
                    <a:bodyPr/>
                    <a:lstStyle/>
                    <a:p>
                      <a:pPr marL="0" marR="0" algn="just">
                        <a:lnSpc>
                          <a:spcPct val="115000"/>
                        </a:lnSpc>
                        <a:spcBef>
                          <a:spcPts val="0"/>
                        </a:spcBef>
                        <a:spcAft>
                          <a:spcPts val="0"/>
                        </a:spcAft>
                      </a:pPr>
                      <a:r>
                        <a:rPr lang="vi-VN" sz="2200" dirty="0">
                          <a:solidFill>
                            <a:schemeClr val="tx1"/>
                          </a:solidFill>
                          <a:effectLst/>
                        </a:rPr>
                        <a:t>1</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FF00"/>
                    </a:solidFill>
                  </a:tcPr>
                </a:tc>
                <a:tc>
                  <a:txBody>
                    <a:bodyPr/>
                    <a:lstStyle/>
                    <a:p>
                      <a:pPr marL="0" marR="0" algn="just">
                        <a:lnSpc>
                          <a:spcPct val="115000"/>
                        </a:lnSpc>
                        <a:spcBef>
                          <a:spcPts val="0"/>
                        </a:spcBef>
                        <a:spcAft>
                          <a:spcPts val="0"/>
                        </a:spcAft>
                      </a:pPr>
                      <a:r>
                        <a:rPr lang="vi-VN" sz="2200" dirty="0">
                          <a:solidFill>
                            <a:schemeClr val="tx1"/>
                          </a:solidFill>
                          <a:effectLst/>
                        </a:rPr>
                        <a:t>2</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FF00"/>
                    </a:solidFill>
                  </a:tcPr>
                </a:tc>
                <a:tc>
                  <a:txBody>
                    <a:bodyPr/>
                    <a:lstStyle/>
                    <a:p>
                      <a:pPr marL="0" marR="0" algn="just">
                        <a:lnSpc>
                          <a:spcPct val="115000"/>
                        </a:lnSpc>
                        <a:spcBef>
                          <a:spcPts val="0"/>
                        </a:spcBef>
                        <a:spcAft>
                          <a:spcPts val="0"/>
                        </a:spcAft>
                      </a:pPr>
                      <a:r>
                        <a:rPr lang="vi-VN" sz="2200">
                          <a:solidFill>
                            <a:schemeClr val="tx1"/>
                          </a:solidFill>
                          <a:effectLst/>
                        </a:rPr>
                        <a:t>3</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FF00"/>
                    </a:solidFill>
                  </a:tcPr>
                </a:tc>
                <a:tc>
                  <a:txBody>
                    <a:bodyPr/>
                    <a:lstStyle/>
                    <a:p>
                      <a:pPr marL="0" marR="0" algn="just">
                        <a:lnSpc>
                          <a:spcPct val="115000"/>
                        </a:lnSpc>
                        <a:spcBef>
                          <a:spcPts val="0"/>
                        </a:spcBef>
                        <a:spcAft>
                          <a:spcPts val="0"/>
                        </a:spcAft>
                      </a:pPr>
                      <a:r>
                        <a:rPr lang="vi-VN" sz="2200" dirty="0">
                          <a:solidFill>
                            <a:schemeClr val="tx1"/>
                          </a:solidFill>
                          <a:effectLst/>
                        </a:rPr>
                        <a:t>4</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FF00"/>
                    </a:solidFill>
                  </a:tcPr>
                </a:tc>
                <a:tc>
                  <a:txBody>
                    <a:bodyPr/>
                    <a:lstStyle/>
                    <a:p>
                      <a:pPr marL="0" marR="0" algn="just">
                        <a:lnSpc>
                          <a:spcPct val="115000"/>
                        </a:lnSpc>
                        <a:spcBef>
                          <a:spcPts val="0"/>
                        </a:spcBef>
                        <a:spcAft>
                          <a:spcPts val="0"/>
                        </a:spcAft>
                      </a:pPr>
                      <a:r>
                        <a:rPr lang="vi-VN" sz="2200" dirty="0">
                          <a:solidFill>
                            <a:schemeClr val="tx1"/>
                          </a:solidFill>
                          <a:effectLst/>
                        </a:rPr>
                        <a:t>5</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FF00"/>
                    </a:solidFill>
                  </a:tcPr>
                </a:tc>
                <a:tc>
                  <a:txBody>
                    <a:bodyPr/>
                    <a:lstStyle/>
                    <a:p>
                      <a:pPr marL="0" marR="0" algn="just">
                        <a:lnSpc>
                          <a:spcPct val="115000"/>
                        </a:lnSpc>
                        <a:spcBef>
                          <a:spcPts val="0"/>
                        </a:spcBef>
                        <a:spcAft>
                          <a:spcPts val="0"/>
                        </a:spcAft>
                      </a:pPr>
                      <a:r>
                        <a:rPr lang="vi-VN" sz="2200" dirty="0">
                          <a:solidFill>
                            <a:schemeClr val="tx1"/>
                          </a:solidFill>
                          <a:effectLst/>
                        </a:rPr>
                        <a:t>6</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FF00"/>
                    </a:solidFill>
                  </a:tcPr>
                </a:tc>
                <a:tc>
                  <a:txBody>
                    <a:bodyPr/>
                    <a:lstStyle/>
                    <a:p>
                      <a:pPr marL="0" marR="0" algn="just">
                        <a:lnSpc>
                          <a:spcPct val="115000"/>
                        </a:lnSpc>
                        <a:spcBef>
                          <a:spcPts val="0"/>
                        </a:spcBef>
                        <a:spcAft>
                          <a:spcPts val="0"/>
                        </a:spcAft>
                      </a:pPr>
                      <a:r>
                        <a:rPr lang="vi-VN" sz="2200" dirty="0">
                          <a:solidFill>
                            <a:schemeClr val="tx1"/>
                          </a:solidFill>
                          <a:effectLst/>
                        </a:rPr>
                        <a:t>7</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FF00"/>
                    </a:solidFill>
                  </a:tcPr>
                </a:tc>
                <a:tc>
                  <a:txBody>
                    <a:bodyPr/>
                    <a:lstStyle/>
                    <a:p>
                      <a:pPr marL="0" marR="0" algn="just">
                        <a:lnSpc>
                          <a:spcPct val="115000"/>
                        </a:lnSpc>
                        <a:spcBef>
                          <a:spcPts val="0"/>
                        </a:spcBef>
                        <a:spcAft>
                          <a:spcPts val="0"/>
                        </a:spcAft>
                      </a:pPr>
                      <a:r>
                        <a:rPr lang="vi-VN" sz="2200" dirty="0">
                          <a:solidFill>
                            <a:schemeClr val="tx1"/>
                          </a:solidFill>
                          <a:effectLst/>
                        </a:rPr>
                        <a:t>8</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FF00"/>
                    </a:solidFill>
                  </a:tcPr>
                </a:tc>
                <a:extLst>
                  <a:ext uri="{0D108BD9-81ED-4DB2-BD59-A6C34878D82A}">
                    <a16:rowId xmlns:a16="http://schemas.microsoft.com/office/drawing/2014/main" val="1007324744"/>
                  </a:ext>
                </a:extLst>
              </a:tr>
              <a:tr h="693939">
                <a:tc>
                  <a:txBody>
                    <a:bodyPr/>
                    <a:lstStyle/>
                    <a:p>
                      <a:pPr marL="0" marR="0" algn="just">
                        <a:lnSpc>
                          <a:spcPct val="115000"/>
                        </a:lnSpc>
                        <a:spcBef>
                          <a:spcPts val="0"/>
                        </a:spcBef>
                        <a:spcAft>
                          <a:spcPts val="0"/>
                        </a:spcAft>
                      </a:pPr>
                      <a:r>
                        <a:rPr lang="vi-VN" sz="2200">
                          <a:solidFill>
                            <a:schemeClr val="tx1"/>
                          </a:solidFill>
                          <a:effectLst/>
                        </a:rPr>
                        <a:t>Lục</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FF00"/>
                    </a:solidFill>
                  </a:tcPr>
                </a:tc>
                <a:tc>
                  <a:txBody>
                    <a:bodyPr/>
                    <a:lstStyle/>
                    <a:p>
                      <a:pPr marL="0" marR="0" algn="just">
                        <a:lnSpc>
                          <a:spcPct val="115000"/>
                        </a:lnSpc>
                        <a:spcBef>
                          <a:spcPts val="0"/>
                        </a:spcBef>
                        <a:spcAft>
                          <a:spcPts val="0"/>
                        </a:spcAft>
                      </a:pPr>
                      <a:r>
                        <a:rPr lang="vi-VN" sz="2200" dirty="0">
                          <a:effectLst/>
                        </a:rPr>
                        <a:t>B</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dirty="0">
                          <a:solidFill>
                            <a:srgbClr val="FF0000"/>
                          </a:solidFill>
                          <a:effectLst/>
                        </a:rPr>
                        <a:t>B</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a:effectLst/>
                        </a:rPr>
                        <a:t>T</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dirty="0">
                          <a:solidFill>
                            <a:srgbClr val="FF0000"/>
                          </a:solidFill>
                          <a:effectLst/>
                        </a:rPr>
                        <a:t>T</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a:effectLst/>
                        </a:rPr>
                        <a:t>B</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dirty="0">
                          <a:solidFill>
                            <a:srgbClr val="FF0000"/>
                          </a:solidFill>
                          <a:effectLst/>
                        </a:rPr>
                        <a:t>B</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a:effectLst/>
                        </a:rPr>
                        <a:t> </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a:effectLst/>
                        </a:rPr>
                        <a:t> </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84928410"/>
                  </a:ext>
                </a:extLst>
              </a:tr>
              <a:tr h="693939">
                <a:tc>
                  <a:txBody>
                    <a:bodyPr/>
                    <a:lstStyle/>
                    <a:p>
                      <a:pPr marL="0" marR="0" algn="just">
                        <a:lnSpc>
                          <a:spcPct val="115000"/>
                        </a:lnSpc>
                        <a:spcBef>
                          <a:spcPts val="0"/>
                        </a:spcBef>
                        <a:spcAft>
                          <a:spcPts val="0"/>
                        </a:spcAft>
                      </a:pPr>
                      <a:r>
                        <a:rPr lang="vi-VN" sz="2200">
                          <a:solidFill>
                            <a:schemeClr val="tx1"/>
                          </a:solidFill>
                          <a:effectLst/>
                        </a:rPr>
                        <a:t>Bát</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FF00"/>
                    </a:solidFill>
                  </a:tcPr>
                </a:tc>
                <a:tc>
                  <a:txBody>
                    <a:bodyPr/>
                    <a:lstStyle/>
                    <a:p>
                      <a:pPr marL="0" marR="0" algn="just">
                        <a:lnSpc>
                          <a:spcPct val="115000"/>
                        </a:lnSpc>
                        <a:spcBef>
                          <a:spcPts val="0"/>
                        </a:spcBef>
                        <a:spcAft>
                          <a:spcPts val="0"/>
                        </a:spcAft>
                      </a:pPr>
                      <a:r>
                        <a:rPr lang="vi-VN" sz="2200">
                          <a:effectLst/>
                        </a:rPr>
                        <a:t>T</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dirty="0">
                          <a:solidFill>
                            <a:srgbClr val="FF0000"/>
                          </a:solidFill>
                          <a:effectLst/>
                        </a:rPr>
                        <a:t>B</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a:effectLst/>
                        </a:rPr>
                        <a:t>B</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dirty="0">
                          <a:solidFill>
                            <a:srgbClr val="FF0000"/>
                          </a:solidFill>
                          <a:effectLst/>
                        </a:rPr>
                        <a:t>T</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a:effectLst/>
                        </a:rPr>
                        <a:t>T</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dirty="0">
                          <a:solidFill>
                            <a:srgbClr val="FF0000"/>
                          </a:solidFill>
                          <a:effectLst/>
                        </a:rPr>
                        <a:t>B</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a:effectLst/>
                        </a:rPr>
                        <a:t>B</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a:effectLst/>
                        </a:rPr>
                        <a:t>B</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93221855"/>
                  </a:ext>
                </a:extLst>
              </a:tr>
              <a:tr h="693939">
                <a:tc>
                  <a:txBody>
                    <a:bodyPr/>
                    <a:lstStyle/>
                    <a:p>
                      <a:pPr marL="0" marR="0" algn="just">
                        <a:lnSpc>
                          <a:spcPct val="115000"/>
                        </a:lnSpc>
                        <a:spcBef>
                          <a:spcPts val="0"/>
                        </a:spcBef>
                        <a:spcAft>
                          <a:spcPts val="0"/>
                        </a:spcAft>
                      </a:pPr>
                      <a:r>
                        <a:rPr lang="vi-VN" sz="2200">
                          <a:solidFill>
                            <a:schemeClr val="tx1"/>
                          </a:solidFill>
                          <a:effectLst/>
                        </a:rPr>
                        <a:t>Lục</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FF00"/>
                    </a:solidFill>
                  </a:tcPr>
                </a:tc>
                <a:tc>
                  <a:txBody>
                    <a:bodyPr/>
                    <a:lstStyle/>
                    <a:p>
                      <a:pPr marL="0" marR="0" algn="just">
                        <a:lnSpc>
                          <a:spcPct val="115000"/>
                        </a:lnSpc>
                        <a:spcBef>
                          <a:spcPts val="0"/>
                        </a:spcBef>
                        <a:spcAft>
                          <a:spcPts val="0"/>
                        </a:spcAft>
                      </a:pPr>
                      <a:r>
                        <a:rPr lang="vi-VN" sz="2200" dirty="0">
                          <a:effectLst/>
                        </a:rPr>
                        <a:t>T</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dirty="0">
                          <a:solidFill>
                            <a:srgbClr val="FF0000"/>
                          </a:solidFill>
                          <a:effectLst/>
                        </a:rPr>
                        <a:t>B</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a:effectLst/>
                        </a:rPr>
                        <a:t>T</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dirty="0">
                          <a:solidFill>
                            <a:srgbClr val="FF0000"/>
                          </a:solidFill>
                          <a:effectLst/>
                        </a:rPr>
                        <a:t>T</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a:effectLst/>
                        </a:rPr>
                        <a:t>B</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dirty="0">
                          <a:solidFill>
                            <a:srgbClr val="FF0000"/>
                          </a:solidFill>
                          <a:effectLst/>
                        </a:rPr>
                        <a:t>B</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a:effectLst/>
                        </a:rPr>
                        <a:t> </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a:effectLst/>
                        </a:rPr>
                        <a:t> </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66686216"/>
                  </a:ext>
                </a:extLst>
              </a:tr>
              <a:tr h="693939">
                <a:tc>
                  <a:txBody>
                    <a:bodyPr/>
                    <a:lstStyle/>
                    <a:p>
                      <a:pPr marL="0" marR="0" algn="just">
                        <a:lnSpc>
                          <a:spcPct val="115000"/>
                        </a:lnSpc>
                        <a:spcBef>
                          <a:spcPts val="0"/>
                        </a:spcBef>
                        <a:spcAft>
                          <a:spcPts val="0"/>
                        </a:spcAft>
                      </a:pPr>
                      <a:r>
                        <a:rPr lang="vi-VN" sz="2200" dirty="0">
                          <a:solidFill>
                            <a:schemeClr val="tx1"/>
                          </a:solidFill>
                          <a:effectLst/>
                        </a:rPr>
                        <a:t>Bát</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FF00"/>
                    </a:solidFill>
                  </a:tcPr>
                </a:tc>
                <a:tc>
                  <a:txBody>
                    <a:bodyPr/>
                    <a:lstStyle/>
                    <a:p>
                      <a:pPr marL="0" marR="0" algn="just">
                        <a:lnSpc>
                          <a:spcPct val="115000"/>
                        </a:lnSpc>
                        <a:spcBef>
                          <a:spcPts val="0"/>
                        </a:spcBef>
                        <a:spcAft>
                          <a:spcPts val="0"/>
                        </a:spcAft>
                      </a:pPr>
                      <a:r>
                        <a:rPr lang="vi-VN" sz="2200">
                          <a:effectLst/>
                        </a:rPr>
                        <a:t>T</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dirty="0">
                          <a:solidFill>
                            <a:srgbClr val="FF0000"/>
                          </a:solidFill>
                          <a:effectLst/>
                        </a:rPr>
                        <a:t>B</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a:effectLst/>
                        </a:rPr>
                        <a:t>T</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dirty="0">
                          <a:solidFill>
                            <a:srgbClr val="FF0000"/>
                          </a:solidFill>
                          <a:effectLst/>
                        </a:rPr>
                        <a:t>T</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dirty="0">
                          <a:effectLst/>
                        </a:rPr>
                        <a:t>T</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dirty="0">
                          <a:solidFill>
                            <a:srgbClr val="FF0000"/>
                          </a:solidFill>
                          <a:effectLst/>
                        </a:rPr>
                        <a:t>B</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a:effectLst/>
                        </a:rPr>
                        <a:t>B</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Bef>
                          <a:spcPts val="0"/>
                        </a:spcBef>
                        <a:spcAft>
                          <a:spcPts val="0"/>
                        </a:spcAft>
                      </a:pPr>
                      <a:r>
                        <a:rPr lang="vi-VN" sz="2200" dirty="0">
                          <a:effectLst/>
                        </a:rPr>
                        <a:t>B</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22587302"/>
                  </a:ext>
                </a:extLst>
              </a:tr>
            </a:tbl>
          </a:graphicData>
        </a:graphic>
      </p:graphicFrame>
    </p:spTree>
    <p:extLst>
      <p:ext uri="{BB962C8B-B14F-4D97-AF65-F5344CB8AC3E}">
        <p14:creationId xmlns:p14="http://schemas.microsoft.com/office/powerpoint/2010/main" val="41536161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传网\PPT\同学录PPT\11\藤.png"/>
          <p:cNvPicPr>
            <a:picLocks noChangeAspect="1" noChangeArrowheads="1"/>
          </p:cNvPicPr>
          <p:nvPr/>
        </p:nvPicPr>
        <p:blipFill rotWithShape="1">
          <a:blip r:embed="rId3">
            <a:extLst>
              <a:ext uri="{28A0092B-C50C-407E-A947-70E740481C1C}">
                <a14:useLocalDpi xmlns:a14="http://schemas.microsoft.com/office/drawing/2010/main" val="0"/>
              </a:ext>
            </a:extLst>
          </a:blip>
          <a:srcRect l="10677" t="6694" r="37768" b="25636"/>
          <a:stretch/>
        </p:blipFill>
        <p:spPr bwMode="auto">
          <a:xfrm>
            <a:off x="-396552" y="-452586"/>
            <a:ext cx="2980134" cy="2933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52400" y="4305300"/>
            <a:ext cx="9893689" cy="12150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A0E74E9E-3F1C-264C-9A6F-64C0428B7E88}"/>
              </a:ext>
            </a:extLst>
          </p:cNvPr>
          <p:cNvGraphicFramePr>
            <a:graphicFrameLocks noGrp="1"/>
          </p:cNvGraphicFramePr>
          <p:nvPr>
            <p:extLst>
              <p:ext uri="{D42A27DB-BD31-4B8C-83A1-F6EECF244321}">
                <p14:modId xmlns:p14="http://schemas.microsoft.com/office/powerpoint/2010/main" val="2688300911"/>
              </p:ext>
            </p:extLst>
          </p:nvPr>
        </p:nvGraphicFramePr>
        <p:xfrm>
          <a:off x="107504" y="277"/>
          <a:ext cx="8784976" cy="5143223"/>
        </p:xfrm>
        <a:graphic>
          <a:graphicData uri="http://schemas.openxmlformats.org/drawingml/2006/table">
            <a:tbl>
              <a:tblPr firstRow="1" firstCol="1" bandRow="1">
                <a:tableStyleId>{5C22544A-7EE6-4342-B048-85BDC9FD1C3A}</a:tableStyleId>
              </a:tblPr>
              <a:tblGrid>
                <a:gridCol w="8784976">
                  <a:extLst>
                    <a:ext uri="{9D8B030D-6E8A-4147-A177-3AD203B41FA5}">
                      <a16:colId xmlns:a16="http://schemas.microsoft.com/office/drawing/2014/main" val="956647735"/>
                    </a:ext>
                  </a:extLst>
                </a:gridCol>
              </a:tblGrid>
              <a:tr h="568728">
                <a:tc>
                  <a:txBody>
                    <a:bodyPr/>
                    <a:lstStyle/>
                    <a:p>
                      <a:pPr algn="ctr">
                        <a:lnSpc>
                          <a:spcPct val="150000"/>
                        </a:lnSpc>
                      </a:pPr>
                      <a:r>
                        <a:rPr lang="en-US" sz="2200" b="1" kern="100" dirty="0" err="1">
                          <a:solidFill>
                            <a:schemeClr val="tx1"/>
                          </a:solidFill>
                          <a:effectLst/>
                          <a:latin typeface="Times New Roman" panose="02020603050405020304" pitchFamily="18" charset="0"/>
                          <a:cs typeface="Times New Roman" panose="02020603050405020304" pitchFamily="18" charset="0"/>
                        </a:rPr>
                        <a:t>Cách</a:t>
                      </a:r>
                      <a:r>
                        <a:rPr lang="en-US" sz="2200" b="1" kern="100" dirty="0">
                          <a:solidFill>
                            <a:schemeClr val="tx1"/>
                          </a:solidFill>
                          <a:effectLst/>
                          <a:latin typeface="Times New Roman" panose="02020603050405020304" pitchFamily="18" charset="0"/>
                          <a:cs typeface="Times New Roman" panose="02020603050405020304" pitchFamily="18" charset="0"/>
                        </a:rPr>
                        <a:t> </a:t>
                      </a:r>
                      <a:r>
                        <a:rPr lang="en-US" sz="2200" b="1" kern="100" dirty="0" err="1">
                          <a:solidFill>
                            <a:schemeClr val="tx1"/>
                          </a:solidFill>
                          <a:effectLst/>
                          <a:latin typeface="Times New Roman" panose="02020603050405020304" pitchFamily="18" charset="0"/>
                          <a:cs typeface="Times New Roman" panose="02020603050405020304" pitchFamily="18" charset="0"/>
                        </a:rPr>
                        <a:t>làm</a:t>
                      </a:r>
                      <a:r>
                        <a:rPr lang="en-US" sz="2200" b="1" kern="100" dirty="0">
                          <a:solidFill>
                            <a:schemeClr val="tx1"/>
                          </a:solidFill>
                          <a:effectLst/>
                          <a:latin typeface="Times New Roman" panose="02020603050405020304" pitchFamily="18" charset="0"/>
                          <a:cs typeface="Times New Roman" panose="02020603050405020304" pitchFamily="18" charset="0"/>
                        </a:rPr>
                        <a:t> </a:t>
                      </a:r>
                      <a:r>
                        <a:rPr lang="en-US" sz="2200" b="1" kern="100" dirty="0" err="1">
                          <a:solidFill>
                            <a:schemeClr val="tx1"/>
                          </a:solidFill>
                          <a:effectLst/>
                          <a:latin typeface="Times New Roman" panose="02020603050405020304" pitchFamily="18" charset="0"/>
                          <a:cs typeface="Times New Roman" panose="02020603050405020304" pitchFamily="18" charset="0"/>
                        </a:rPr>
                        <a:t>thơ</a:t>
                      </a:r>
                      <a:r>
                        <a:rPr lang="en-US" sz="2200" b="1" kern="100" dirty="0">
                          <a:solidFill>
                            <a:schemeClr val="tx1"/>
                          </a:solidFill>
                          <a:effectLst/>
                          <a:latin typeface="Times New Roman" panose="02020603050405020304" pitchFamily="18" charset="0"/>
                          <a:cs typeface="Times New Roman" panose="02020603050405020304" pitchFamily="18" charset="0"/>
                        </a:rPr>
                        <a:t> </a:t>
                      </a:r>
                      <a:r>
                        <a:rPr lang="en-US" sz="2200" b="1" kern="100" dirty="0" err="1">
                          <a:solidFill>
                            <a:schemeClr val="tx1"/>
                          </a:solidFill>
                          <a:effectLst/>
                          <a:latin typeface="Times New Roman" panose="02020603050405020304" pitchFamily="18" charset="0"/>
                          <a:cs typeface="Times New Roman" panose="02020603050405020304" pitchFamily="18" charset="0"/>
                        </a:rPr>
                        <a:t>lục</a:t>
                      </a:r>
                      <a:r>
                        <a:rPr lang="en-US" sz="2200" b="1" kern="100" dirty="0">
                          <a:solidFill>
                            <a:schemeClr val="tx1"/>
                          </a:solidFill>
                          <a:effectLst/>
                          <a:latin typeface="Times New Roman" panose="02020603050405020304" pitchFamily="18" charset="0"/>
                          <a:cs typeface="Times New Roman" panose="02020603050405020304" pitchFamily="18" charset="0"/>
                        </a:rPr>
                        <a:t> </a:t>
                      </a:r>
                      <a:r>
                        <a:rPr lang="en-US" sz="2200" b="1" kern="100" dirty="0" err="1">
                          <a:solidFill>
                            <a:schemeClr val="tx1"/>
                          </a:solidFill>
                          <a:effectLst/>
                          <a:latin typeface="Times New Roman" panose="02020603050405020304" pitchFamily="18" charset="0"/>
                          <a:cs typeface="Times New Roman" panose="02020603050405020304" pitchFamily="18" charset="0"/>
                        </a:rPr>
                        <a:t>bát</a:t>
                      </a:r>
                      <a:endParaRPr lang="x-none" sz="2200" b="1"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4800" marR="5480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320614038"/>
                  </a:ext>
                </a:extLst>
              </a:tr>
              <a:tr h="4574495">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en-US" sz="2200" b="0" kern="100" dirty="0" err="1">
                          <a:solidFill>
                            <a:schemeClr val="tx1"/>
                          </a:solidFill>
                          <a:effectLst/>
                          <a:latin typeface="Times New Roman" panose="02020603050405020304" pitchFamily="18" charset="0"/>
                          <a:cs typeface="Times New Roman" panose="02020603050405020304" pitchFamily="18" charset="0"/>
                        </a:rPr>
                        <a:t>Số</a:t>
                      </a: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en-US" sz="2200" b="0" kern="100" dirty="0" err="1">
                          <a:solidFill>
                            <a:schemeClr val="tx1"/>
                          </a:solidFill>
                          <a:effectLst/>
                          <a:latin typeface="Times New Roman" panose="02020603050405020304" pitchFamily="18" charset="0"/>
                          <a:cs typeface="Times New Roman" panose="02020603050405020304" pitchFamily="18" charset="0"/>
                        </a:rPr>
                        <a:t>dòng</a:t>
                      </a: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en-US" sz="2200" b="0" kern="100" dirty="0" err="1">
                          <a:solidFill>
                            <a:schemeClr val="tx1"/>
                          </a:solidFill>
                          <a:effectLst/>
                          <a:latin typeface="Times New Roman" panose="02020603050405020304" pitchFamily="18" charset="0"/>
                          <a:cs typeface="Times New Roman" panose="02020603050405020304" pitchFamily="18" charset="0"/>
                        </a:rPr>
                        <a:t>số</a:t>
                      </a: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en-US" sz="2200" b="0" kern="100" dirty="0" err="1">
                          <a:solidFill>
                            <a:schemeClr val="tx1"/>
                          </a:solidFill>
                          <a:effectLst/>
                          <a:latin typeface="Times New Roman" panose="02020603050405020304" pitchFamily="18" charset="0"/>
                          <a:cs typeface="Times New Roman" panose="02020603050405020304" pitchFamily="18" charset="0"/>
                        </a:rPr>
                        <a:t>tiếng</a:t>
                      </a: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vi-VN" sz="2200" b="0" kern="1200" dirty="0">
                          <a:solidFill>
                            <a:srgbClr val="FF0000"/>
                          </a:solidFill>
                          <a:effectLst/>
                          <a:latin typeface="Times New Roman" panose="02020603050405020304" pitchFamily="18" charset="0"/>
                          <a:ea typeface="+mn-ea"/>
                          <a:cs typeface="Times New Roman" panose="02020603050405020304" pitchFamily="18" charset="0"/>
                        </a:rPr>
                        <a:t>Bài thơ có các câu lục và câu bát xen kẽ (tạo thành cặp).</a:t>
                      </a:r>
                      <a:endParaRPr lang="en-US" sz="2200" b="0" kern="1200" dirty="0">
                        <a:solidFill>
                          <a:srgbClr val="FF0000"/>
                        </a:solidFill>
                        <a:effectLst/>
                        <a:latin typeface="Times New Roman" panose="02020603050405020304" pitchFamily="18" charset="0"/>
                        <a:ea typeface="+mn-ea"/>
                        <a:cs typeface="Times New Roman" panose="02020603050405020304" pitchFamily="18" charset="0"/>
                      </a:endParaRPr>
                    </a:p>
                    <a:p>
                      <a:pPr algn="just">
                        <a:lnSpc>
                          <a:spcPct val="150000"/>
                        </a:lnSpc>
                      </a:pP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en-US" sz="2200" b="0" kern="100" dirty="0" err="1">
                          <a:solidFill>
                            <a:schemeClr val="tx1"/>
                          </a:solidFill>
                          <a:effectLst/>
                          <a:latin typeface="Times New Roman" panose="02020603050405020304" pitchFamily="18" charset="0"/>
                          <a:cs typeface="Times New Roman" panose="02020603050405020304" pitchFamily="18" charset="0"/>
                        </a:rPr>
                        <a:t>Gieo</a:t>
                      </a: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en-US" sz="2200" b="0" kern="100" dirty="0" err="1">
                          <a:solidFill>
                            <a:schemeClr val="tx1"/>
                          </a:solidFill>
                          <a:effectLst/>
                          <a:latin typeface="Times New Roman" panose="02020603050405020304" pitchFamily="18" charset="0"/>
                          <a:cs typeface="Times New Roman" panose="02020603050405020304" pitchFamily="18" charset="0"/>
                        </a:rPr>
                        <a:t>vần</a:t>
                      </a: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vi-VN" sz="2200" b="0" kern="1200" dirty="0">
                          <a:solidFill>
                            <a:srgbClr val="FF0000"/>
                          </a:solidFill>
                          <a:effectLst/>
                          <a:latin typeface="Times New Roman" panose="02020603050405020304" pitchFamily="18" charset="0"/>
                          <a:ea typeface="+mn-ea"/>
                          <a:cs typeface="Times New Roman" panose="02020603050405020304" pitchFamily="18" charset="0"/>
                        </a:rPr>
                        <a:t>tiếng thứ sáu của câu lục thứ nhất hiệp vần với tiếng thứ sáu của câu bát thứ nhất. Tiếng thứ tám của câu bát thứ nhất hiệp vần với tiếng thứ sáu của câu lục thứ hai và tiếng thứ sáu của dòng bát thứ hai.</a:t>
                      </a:r>
                      <a:endParaRPr lang="x-none" sz="2200" b="0" kern="100" dirty="0">
                        <a:solidFill>
                          <a:srgbClr val="FF0000"/>
                        </a:solidFill>
                        <a:effectLst/>
                        <a:latin typeface="Times New Roman" panose="02020603050405020304" pitchFamily="18" charset="0"/>
                        <a:cs typeface="Times New Roman" panose="02020603050405020304" pitchFamily="18" charset="0"/>
                      </a:endParaRPr>
                    </a:p>
                    <a:p>
                      <a:pPr algn="just">
                        <a:lnSpc>
                          <a:spcPct val="150000"/>
                        </a:lnSpc>
                      </a:pP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en-US" sz="2200" b="0" kern="100" dirty="0" err="1">
                          <a:solidFill>
                            <a:schemeClr val="tx1"/>
                          </a:solidFill>
                          <a:effectLst/>
                          <a:latin typeface="Times New Roman" panose="02020603050405020304" pitchFamily="18" charset="0"/>
                          <a:cs typeface="Times New Roman" panose="02020603050405020304" pitchFamily="18" charset="0"/>
                        </a:rPr>
                        <a:t>Nhịp</a:t>
                      </a: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en-US" sz="2200" b="0" kern="100" dirty="0" err="1">
                          <a:solidFill>
                            <a:schemeClr val="tx1"/>
                          </a:solidFill>
                          <a:effectLst/>
                          <a:latin typeface="Times New Roman" panose="02020603050405020304" pitchFamily="18" charset="0"/>
                          <a:cs typeface="Times New Roman" panose="02020603050405020304" pitchFamily="18" charset="0"/>
                        </a:rPr>
                        <a:t>thơ</a:t>
                      </a: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Nhịp</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chẵn</a:t>
                      </a:r>
                      <a:endParaRPr lang="x-none" sz="2200" b="0" kern="100" dirty="0">
                        <a:solidFill>
                          <a:srgbClr val="FF0000"/>
                        </a:solidFill>
                        <a:effectLst/>
                        <a:latin typeface="Times New Roman" panose="02020603050405020304" pitchFamily="18" charset="0"/>
                        <a:cs typeface="Times New Roman" panose="02020603050405020304" pitchFamily="18" charset="0"/>
                      </a:endParaRPr>
                    </a:p>
                    <a:p>
                      <a:pPr algn="just">
                        <a:lnSpc>
                          <a:spcPct val="150000"/>
                        </a:lnSpc>
                      </a:pP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en-US" sz="2200" b="0" kern="100" dirty="0" err="1">
                          <a:solidFill>
                            <a:schemeClr val="tx1"/>
                          </a:solidFill>
                          <a:effectLst/>
                          <a:latin typeface="Times New Roman" panose="02020603050405020304" pitchFamily="18" charset="0"/>
                          <a:cs typeface="Times New Roman" panose="02020603050405020304" pitchFamily="18" charset="0"/>
                        </a:rPr>
                        <a:t>Câu</a:t>
                      </a: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en-US" sz="2200" b="0" kern="100" dirty="0" err="1">
                          <a:solidFill>
                            <a:schemeClr val="tx1"/>
                          </a:solidFill>
                          <a:effectLst/>
                          <a:latin typeface="Times New Roman" panose="02020603050405020304" pitchFamily="18" charset="0"/>
                          <a:cs typeface="Times New Roman" panose="02020603050405020304" pitchFamily="18" charset="0"/>
                        </a:rPr>
                        <a:t>lục</a:t>
                      </a:r>
                      <a:r>
                        <a:rPr lang="en-US" sz="2200" b="0" kern="100" dirty="0">
                          <a:solidFill>
                            <a:schemeClr val="tx1"/>
                          </a:solidFill>
                          <a:effectLst/>
                          <a:latin typeface="Times New Roman" panose="02020603050405020304" pitchFamily="18" charset="0"/>
                          <a:cs typeface="Times New Roman" panose="02020603050405020304" pitchFamily="18" charset="0"/>
                        </a:rPr>
                        <a:t>: 2/2/2</a:t>
                      </a:r>
                      <a:r>
                        <a:rPr lang="vi-VN" sz="2200" b="0" kern="100" baseline="0" dirty="0">
                          <a:solidFill>
                            <a:schemeClr val="tx1"/>
                          </a:solidFill>
                          <a:effectLst/>
                          <a:latin typeface="Times New Roman" panose="02020603050405020304" pitchFamily="18" charset="0"/>
                          <a:cs typeface="Times New Roman" panose="02020603050405020304" pitchFamily="18" charset="0"/>
                        </a:rPr>
                        <a:t>                </a:t>
                      </a: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en-US" sz="2200" b="0" kern="100" dirty="0" err="1">
                          <a:solidFill>
                            <a:schemeClr val="tx1"/>
                          </a:solidFill>
                          <a:effectLst/>
                          <a:latin typeface="Times New Roman" panose="02020603050405020304" pitchFamily="18" charset="0"/>
                          <a:cs typeface="Times New Roman" panose="02020603050405020304" pitchFamily="18" charset="0"/>
                        </a:rPr>
                        <a:t>Câu</a:t>
                      </a: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en-US" sz="2200" b="0" kern="100" dirty="0" err="1">
                          <a:solidFill>
                            <a:schemeClr val="tx1"/>
                          </a:solidFill>
                          <a:effectLst/>
                          <a:latin typeface="Times New Roman" panose="02020603050405020304" pitchFamily="18" charset="0"/>
                          <a:cs typeface="Times New Roman" panose="02020603050405020304" pitchFamily="18" charset="0"/>
                        </a:rPr>
                        <a:t>bát</a:t>
                      </a:r>
                      <a:r>
                        <a:rPr lang="en-US" sz="2200" b="0" kern="100" dirty="0">
                          <a:solidFill>
                            <a:schemeClr val="tx1"/>
                          </a:solidFill>
                          <a:effectLst/>
                          <a:latin typeface="Times New Roman" panose="02020603050405020304" pitchFamily="18" charset="0"/>
                          <a:cs typeface="Times New Roman" panose="02020603050405020304" pitchFamily="18" charset="0"/>
                        </a:rPr>
                        <a:t>: 4/4</a:t>
                      </a:r>
                      <a:endParaRPr lang="x-none" sz="2200" b="0" kern="100" dirty="0">
                        <a:solidFill>
                          <a:schemeClr val="tx1"/>
                        </a:solidFill>
                        <a:effectLst/>
                        <a:latin typeface="Times New Roman" panose="02020603050405020304" pitchFamily="18" charset="0"/>
                        <a:cs typeface="Times New Roman" panose="02020603050405020304" pitchFamily="18" charset="0"/>
                      </a:endParaRPr>
                    </a:p>
                    <a:p>
                      <a:pPr algn="just">
                        <a:lnSpc>
                          <a:spcPct val="150000"/>
                        </a:lnSpc>
                      </a:pPr>
                      <a:r>
                        <a:rPr lang="en-US" sz="2200" b="0" kern="100" dirty="0">
                          <a:solidFill>
                            <a:schemeClr val="tx1"/>
                          </a:solidFill>
                          <a:effectLst/>
                          <a:latin typeface="Times New Roman" panose="02020603050405020304" pitchFamily="18" charset="0"/>
                          <a:cs typeface="Times New Roman" panose="02020603050405020304" pitchFamily="18" charset="0"/>
                        </a:rPr>
                        <a:t>+</a:t>
                      </a:r>
                      <a:r>
                        <a:rPr lang="en-US" sz="2200" b="0" kern="100" dirty="0" err="1">
                          <a:solidFill>
                            <a:schemeClr val="tx1"/>
                          </a:solidFill>
                          <a:effectLst/>
                          <a:latin typeface="Times New Roman" panose="02020603050405020304" pitchFamily="18" charset="0"/>
                          <a:cs typeface="Times New Roman" panose="02020603050405020304" pitchFamily="18" charset="0"/>
                        </a:rPr>
                        <a:t>Từ</a:t>
                      </a: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en-US" sz="2200" b="0" kern="100" dirty="0" err="1">
                          <a:solidFill>
                            <a:schemeClr val="tx1"/>
                          </a:solidFill>
                          <a:effectLst/>
                          <a:latin typeface="Times New Roman" panose="02020603050405020304" pitchFamily="18" charset="0"/>
                          <a:cs typeface="Times New Roman" panose="02020603050405020304" pitchFamily="18" charset="0"/>
                        </a:rPr>
                        <a:t>ngữ</a:t>
                      </a:r>
                      <a:r>
                        <a:rPr lang="en-US" sz="2200" b="0" kern="100" dirty="0">
                          <a:solidFill>
                            <a:schemeClr val="tx1"/>
                          </a:solidFill>
                          <a:effectLst/>
                          <a:latin typeface="Times New Roman" panose="02020603050405020304" pitchFamily="18" charset="0"/>
                          <a:cs typeface="Times New Roman" panose="02020603050405020304" pitchFamily="18" charset="0"/>
                        </a:rPr>
                        <a:t>: </a:t>
                      </a:r>
                      <a:r>
                        <a:rPr lang="vi-VN" sz="2200" b="0" kern="100" dirty="0" err="1">
                          <a:solidFill>
                            <a:srgbClr val="FF0000"/>
                          </a:solidFill>
                          <a:effectLst/>
                          <a:latin typeface="Times New Roman" panose="02020603050405020304" pitchFamily="18" charset="0"/>
                          <a:cs typeface="Times New Roman" panose="02020603050405020304" pitchFamily="18" charset="0"/>
                        </a:rPr>
                        <a:t>g</a:t>
                      </a:r>
                      <a:r>
                        <a:rPr lang="en-US" sz="2200" b="0" kern="100" dirty="0" err="1">
                          <a:solidFill>
                            <a:srgbClr val="FF0000"/>
                          </a:solidFill>
                          <a:effectLst/>
                          <a:latin typeface="Times New Roman" panose="02020603050405020304" pitchFamily="18" charset="0"/>
                          <a:cs typeface="Times New Roman" panose="02020603050405020304" pitchFamily="18" charset="0"/>
                        </a:rPr>
                        <a:t>iản</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dị</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giàu</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sức</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gợi</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cảm</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kết</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hợp</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hài</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hoà</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các</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biện</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pháp</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nghệ</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thuật</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để</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thể</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hiện</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tình</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cảm</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cảm</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xúc</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và</a:t>
                      </a:r>
                      <a:r>
                        <a:rPr lang="en-US" sz="2200" b="0" kern="100" dirty="0">
                          <a:solidFill>
                            <a:srgbClr val="FF0000"/>
                          </a:solidFill>
                          <a:effectLst/>
                          <a:latin typeface="Times New Roman" panose="02020603050405020304" pitchFamily="18" charset="0"/>
                          <a:cs typeface="Times New Roman" panose="02020603050405020304" pitchFamily="18" charset="0"/>
                        </a:rPr>
                        <a:t> ý </a:t>
                      </a:r>
                      <a:r>
                        <a:rPr lang="en-US" sz="2200" b="0" kern="100" dirty="0" err="1">
                          <a:solidFill>
                            <a:srgbClr val="FF0000"/>
                          </a:solidFill>
                          <a:effectLst/>
                          <a:latin typeface="Times New Roman" panose="02020603050405020304" pitchFamily="18" charset="0"/>
                          <a:cs typeface="Times New Roman" panose="02020603050405020304" pitchFamily="18" charset="0"/>
                        </a:rPr>
                        <a:t>tưởng</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của</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người</a:t>
                      </a:r>
                      <a:r>
                        <a:rPr lang="en-US" sz="2200" b="0" kern="100" dirty="0">
                          <a:solidFill>
                            <a:srgbClr val="FF0000"/>
                          </a:solidFill>
                          <a:effectLst/>
                          <a:latin typeface="Times New Roman" panose="02020603050405020304" pitchFamily="18" charset="0"/>
                          <a:cs typeface="Times New Roman" panose="02020603050405020304" pitchFamily="18" charset="0"/>
                        </a:rPr>
                        <a:t> </a:t>
                      </a:r>
                      <a:r>
                        <a:rPr lang="en-US" sz="2200" b="0" kern="100" dirty="0" err="1">
                          <a:solidFill>
                            <a:srgbClr val="FF0000"/>
                          </a:solidFill>
                          <a:effectLst/>
                          <a:latin typeface="Times New Roman" panose="02020603050405020304" pitchFamily="18" charset="0"/>
                          <a:cs typeface="Times New Roman" panose="02020603050405020304" pitchFamily="18" charset="0"/>
                        </a:rPr>
                        <a:t>viết</a:t>
                      </a:r>
                      <a:r>
                        <a:rPr lang="en-US" sz="2200" b="0" kern="100" dirty="0">
                          <a:solidFill>
                            <a:srgbClr val="FF0000"/>
                          </a:solidFill>
                          <a:effectLst/>
                          <a:latin typeface="Times New Roman" panose="02020603050405020304" pitchFamily="18" charset="0"/>
                          <a:cs typeface="Times New Roman" panose="02020603050405020304" pitchFamily="18" charset="0"/>
                        </a:rPr>
                        <a:t>.</a:t>
                      </a:r>
                      <a:endParaRPr lang="x-none" sz="2200" b="0"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4800" marR="5480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43594955"/>
                  </a:ext>
                </a:extLst>
              </a:tr>
            </a:tbl>
          </a:graphicData>
        </a:graphic>
      </p:graphicFrame>
    </p:spTree>
    <p:extLst>
      <p:ext uri="{BB962C8B-B14F-4D97-AF65-F5344CB8AC3E}">
        <p14:creationId xmlns:p14="http://schemas.microsoft.com/office/powerpoint/2010/main" val="10516869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1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0B6C31-2FC7-7748-8807-30F5F360D0D7}"/>
              </a:ext>
            </a:extLst>
          </p:cNvPr>
          <p:cNvSpPr/>
          <p:nvPr/>
        </p:nvSpPr>
        <p:spPr>
          <a:xfrm>
            <a:off x="1619672" y="1347614"/>
            <a:ext cx="6120680" cy="1584176"/>
          </a:xfrm>
          <a:prstGeom prst="roundRect">
            <a:avLst/>
          </a:prstGeom>
          <a:ln w="38100">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vi-VN"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chemeClr val="accent3">
                    <a:lumMod val="50000"/>
                  </a:schemeClr>
                </a:solidFill>
                <a:latin typeface="Times New Roman" panose="02020603050405020304" pitchFamily="18" charset="0"/>
                <a:cs typeface="Times New Roman" panose="02020603050405020304" pitchFamily="18" charset="0"/>
              </a:rPr>
              <a:t>CÁCH </a:t>
            </a:r>
            <a:r>
              <a:rPr lang="vi-VN" sz="4000" b="1" dirty="0" smtClean="0">
                <a:solidFill>
                  <a:schemeClr val="accent3">
                    <a:lumMod val="50000"/>
                  </a:schemeClr>
                </a:solidFill>
                <a:latin typeface="Times New Roman" panose="02020603050405020304" pitchFamily="18" charset="0"/>
                <a:cs typeface="Times New Roman" panose="02020603050405020304" pitchFamily="18" charset="0"/>
              </a:rPr>
              <a:t>LÀM </a:t>
            </a:r>
            <a:r>
              <a:rPr lang="vi-VN" sz="4000" b="1" dirty="0">
                <a:solidFill>
                  <a:schemeClr val="accent3">
                    <a:lumMod val="50000"/>
                  </a:schemeClr>
                </a:solidFill>
                <a:latin typeface="Times New Roman" panose="02020603050405020304" pitchFamily="18" charset="0"/>
                <a:cs typeface="Times New Roman" panose="02020603050405020304" pitchFamily="18" charset="0"/>
              </a:rPr>
              <a:t>MỘT BÀI THƠ LỤC BÁT</a:t>
            </a:r>
            <a:endParaRPr lang="x-none" sz="40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4" name="Diamond 3">
            <a:extLst>
              <a:ext uri="{FF2B5EF4-FFF2-40B4-BE49-F238E27FC236}">
                <a16:creationId xmlns:a16="http://schemas.microsoft.com/office/drawing/2014/main" id="{889E4441-EECB-4043-A5D0-CD012BCBFC2D}"/>
              </a:ext>
            </a:extLst>
          </p:cNvPr>
          <p:cNvSpPr/>
          <p:nvPr/>
        </p:nvSpPr>
        <p:spPr>
          <a:xfrm>
            <a:off x="3851920" y="267494"/>
            <a:ext cx="1440160" cy="1008112"/>
          </a:xfrm>
          <a:prstGeom prst="diamond">
            <a:avLst/>
          </a:prstGeom>
          <a:solidFill>
            <a:srgbClr val="FFFF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x-none" sz="4000" b="1" dirty="0">
                <a:solidFill>
                  <a:schemeClr val="accent3">
                    <a:lumMod val="50000"/>
                  </a:schemeClr>
                </a:solidFill>
                <a:latin typeface="Times New Roman" panose="02020603050405020304" pitchFamily="18" charset="0"/>
                <a:cs typeface="Times New Roman" panose="02020603050405020304" pitchFamily="18" charset="0"/>
              </a:rPr>
              <a:t>II</a:t>
            </a:r>
          </a:p>
        </p:txBody>
      </p:sp>
      <p:pic>
        <p:nvPicPr>
          <p:cNvPr id="5" name="Picture 6" descr="图片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60" y="2269818"/>
            <a:ext cx="2852738"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46937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传网\PPT\同学录PPT\12\花朵.png"/>
          <p:cNvPicPr>
            <a:picLocks noChangeAspect="1" noChangeArrowheads="1"/>
          </p:cNvPicPr>
          <p:nvPr/>
        </p:nvPicPr>
        <p:blipFill rotWithShape="1">
          <a:blip r:embed="rId3">
            <a:extLst>
              <a:ext uri="{28A0092B-C50C-407E-A947-70E740481C1C}">
                <a14:useLocalDpi xmlns:a14="http://schemas.microsoft.com/office/drawing/2010/main" val="0"/>
              </a:ext>
            </a:extLst>
          </a:blip>
          <a:srcRect l="5105" t="78905" b="5556"/>
          <a:stretch/>
        </p:blipFill>
        <p:spPr bwMode="auto">
          <a:xfrm>
            <a:off x="-152400" y="4305300"/>
            <a:ext cx="9893689" cy="121500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B65016A-6B0E-C348-8977-9274891194E9}"/>
              </a:ext>
            </a:extLst>
          </p:cNvPr>
          <p:cNvSpPr txBox="1"/>
          <p:nvPr/>
        </p:nvSpPr>
        <p:spPr>
          <a:xfrm>
            <a:off x="761212" y="910546"/>
            <a:ext cx="4319027" cy="523220"/>
          </a:xfrm>
          <a:prstGeom prst="rect">
            <a:avLst/>
          </a:prstGeom>
          <a:solidFill>
            <a:srgbClr val="FFFF00"/>
          </a:solidFill>
          <a:ln>
            <a:solidFill>
              <a:srgbClr val="29780A"/>
            </a:solidFill>
          </a:ln>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1. </a:t>
            </a:r>
            <a:r>
              <a:rPr lang="vi-VN" sz="2800" b="1" dirty="0">
                <a:latin typeface="Times New Roman" panose="02020603050405020304" pitchFamily="18" charset="0"/>
                <a:cs typeface="Times New Roman" panose="02020603050405020304" pitchFamily="18" charset="0"/>
              </a:rPr>
              <a:t>Lựa chọn</a:t>
            </a:r>
            <a:r>
              <a:rPr lang="x-none" sz="2800" b="1" dirty="0">
                <a:latin typeface="Times New Roman" panose="02020603050405020304" pitchFamily="18" charset="0"/>
                <a:cs typeface="Times New Roman" panose="02020603050405020304" pitchFamily="18" charset="0"/>
              </a:rPr>
              <a:t> đề tài</a:t>
            </a:r>
          </a:p>
        </p:txBody>
      </p:sp>
      <p:sp>
        <p:nvSpPr>
          <p:cNvPr id="27" name="TextBox 26">
            <a:extLst>
              <a:ext uri="{FF2B5EF4-FFF2-40B4-BE49-F238E27FC236}">
                <a16:creationId xmlns:a16="http://schemas.microsoft.com/office/drawing/2014/main" id="{A4BDB324-E852-8F4F-81B4-930753C71290}"/>
              </a:ext>
            </a:extLst>
          </p:cNvPr>
          <p:cNvSpPr txBox="1"/>
          <p:nvPr/>
        </p:nvSpPr>
        <p:spPr>
          <a:xfrm>
            <a:off x="784005" y="1995760"/>
            <a:ext cx="4296234" cy="523220"/>
          </a:xfrm>
          <a:prstGeom prst="rect">
            <a:avLst/>
          </a:prstGeom>
          <a:solidFill>
            <a:srgbClr val="FFFF00"/>
          </a:solidFill>
          <a:ln>
            <a:solidFill>
              <a:srgbClr val="29780A"/>
            </a:solidFill>
          </a:ln>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2. Tìm ý tưởng cho bài thơ</a:t>
            </a:r>
          </a:p>
        </p:txBody>
      </p:sp>
      <p:sp>
        <p:nvSpPr>
          <p:cNvPr id="2" name="Down Arrow 1">
            <a:extLst>
              <a:ext uri="{FF2B5EF4-FFF2-40B4-BE49-F238E27FC236}">
                <a16:creationId xmlns:a16="http://schemas.microsoft.com/office/drawing/2014/main" id="{717498C7-07E7-2D4B-AF70-F057771A8165}"/>
              </a:ext>
            </a:extLst>
          </p:cNvPr>
          <p:cNvSpPr/>
          <p:nvPr/>
        </p:nvSpPr>
        <p:spPr>
          <a:xfrm>
            <a:off x="2772491" y="1457121"/>
            <a:ext cx="432048" cy="4583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x-none"/>
          </a:p>
        </p:txBody>
      </p:sp>
      <p:pic>
        <p:nvPicPr>
          <p:cNvPr id="28" name="Picture 3" descr="F:\未标题-1.png">
            <a:extLst>
              <a:ext uri="{FF2B5EF4-FFF2-40B4-BE49-F238E27FC236}">
                <a16:creationId xmlns:a16="http://schemas.microsoft.com/office/drawing/2014/main" id="{53B8AD27-1229-8D4F-8290-C5DA20C983F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26" t="18942" r="23264" b="17870"/>
          <a:stretch/>
        </p:blipFill>
        <p:spPr bwMode="auto">
          <a:xfrm>
            <a:off x="5857419" y="1176029"/>
            <a:ext cx="2468975" cy="315744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92BCFD8-621D-424B-B3DB-93EFE434094C}"/>
              </a:ext>
            </a:extLst>
          </p:cNvPr>
          <p:cNvSpPr txBox="1"/>
          <p:nvPr/>
        </p:nvSpPr>
        <p:spPr>
          <a:xfrm>
            <a:off x="784005" y="3080974"/>
            <a:ext cx="4319027" cy="523220"/>
          </a:xfrm>
          <a:prstGeom prst="rect">
            <a:avLst/>
          </a:prstGeom>
          <a:solidFill>
            <a:srgbClr val="FFFF00"/>
          </a:solidFill>
          <a:ln>
            <a:solidFill>
              <a:srgbClr val="29780A"/>
            </a:solidFill>
          </a:ln>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3. Làm thơ lục bát</a:t>
            </a:r>
          </a:p>
        </p:txBody>
      </p:sp>
      <p:sp>
        <p:nvSpPr>
          <p:cNvPr id="30" name="TextBox 29">
            <a:extLst>
              <a:ext uri="{FF2B5EF4-FFF2-40B4-BE49-F238E27FC236}">
                <a16:creationId xmlns:a16="http://schemas.microsoft.com/office/drawing/2014/main" id="{149A7F45-A216-724C-AA38-7A70FCA8FC17}"/>
              </a:ext>
            </a:extLst>
          </p:cNvPr>
          <p:cNvSpPr txBox="1"/>
          <p:nvPr/>
        </p:nvSpPr>
        <p:spPr>
          <a:xfrm>
            <a:off x="840398" y="4071859"/>
            <a:ext cx="4296234" cy="523220"/>
          </a:xfrm>
          <a:prstGeom prst="rect">
            <a:avLst/>
          </a:prstGeom>
          <a:solidFill>
            <a:srgbClr val="FFFF00"/>
          </a:solidFill>
          <a:ln>
            <a:solidFill>
              <a:srgbClr val="29780A"/>
            </a:solidFill>
          </a:ln>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4. Chỉnh sửa và chia sẻ</a:t>
            </a:r>
          </a:p>
        </p:txBody>
      </p:sp>
      <p:sp>
        <p:nvSpPr>
          <p:cNvPr id="31" name="Down Arrow 30">
            <a:extLst>
              <a:ext uri="{FF2B5EF4-FFF2-40B4-BE49-F238E27FC236}">
                <a16:creationId xmlns:a16="http://schemas.microsoft.com/office/drawing/2014/main" id="{6C94ADA8-2D7F-3F49-8A60-3E659BB01800}"/>
              </a:ext>
            </a:extLst>
          </p:cNvPr>
          <p:cNvSpPr/>
          <p:nvPr/>
        </p:nvSpPr>
        <p:spPr>
          <a:xfrm>
            <a:off x="2749699" y="3613509"/>
            <a:ext cx="432048" cy="4583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x-none"/>
          </a:p>
        </p:txBody>
      </p:sp>
      <p:sp>
        <p:nvSpPr>
          <p:cNvPr id="32" name="Down Arrow 31">
            <a:extLst>
              <a:ext uri="{FF2B5EF4-FFF2-40B4-BE49-F238E27FC236}">
                <a16:creationId xmlns:a16="http://schemas.microsoft.com/office/drawing/2014/main" id="{544DB94F-1D64-C24A-8B50-0BFD5F6C0232}"/>
              </a:ext>
            </a:extLst>
          </p:cNvPr>
          <p:cNvSpPr/>
          <p:nvPr/>
        </p:nvSpPr>
        <p:spPr>
          <a:xfrm>
            <a:off x="2727494" y="2607923"/>
            <a:ext cx="432048" cy="4583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x-none"/>
          </a:p>
        </p:txBody>
      </p:sp>
      <p:sp>
        <p:nvSpPr>
          <p:cNvPr id="4" name="TextBox 3"/>
          <p:cNvSpPr txBox="1"/>
          <p:nvPr/>
        </p:nvSpPr>
        <p:spPr>
          <a:xfrm>
            <a:off x="539551" y="302351"/>
            <a:ext cx="5317867" cy="477054"/>
          </a:xfrm>
          <a:prstGeom prst="rect">
            <a:avLst/>
          </a:prstGeom>
          <a:solidFill>
            <a:schemeClr val="bg1"/>
          </a:solidFill>
        </p:spPr>
        <p:txBody>
          <a:bodyPr wrap="square" rtlCol="0">
            <a:spAutoFit/>
          </a:bodyPr>
          <a:lstStyle/>
          <a:p>
            <a:r>
              <a:rPr lang="vi-VN" b="1" dirty="0"/>
              <a:t>  </a:t>
            </a:r>
            <a:r>
              <a:rPr lang="vi-VN" sz="2500" b="1" dirty="0">
                <a:solidFill>
                  <a:srgbClr val="FF0000"/>
                </a:solidFill>
                <a:latin typeface="+mj-lt"/>
              </a:rPr>
              <a:t>CÁC BƯỚC LÀM MỘT BÀI THƠ</a:t>
            </a:r>
            <a:endParaRPr lang="en-US" sz="2500" b="1" dirty="0">
              <a:solidFill>
                <a:srgbClr val="FF0000"/>
              </a:solidFill>
              <a:latin typeface="+mj-lt"/>
            </a:endParaRPr>
          </a:p>
        </p:txBody>
      </p:sp>
    </p:spTree>
    <p:extLst>
      <p:ext uri="{BB962C8B-B14F-4D97-AF65-F5344CB8AC3E}">
        <p14:creationId xmlns:p14="http://schemas.microsoft.com/office/powerpoint/2010/main" val="21661092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anim calcmode="lin" valueType="num">
                                      <p:cBhvr>
                                        <p:cTn id="8" dur="750" fill="hold"/>
                                        <p:tgtEl>
                                          <p:spTgt spid="28"/>
                                        </p:tgtEl>
                                        <p:attrNameLst>
                                          <p:attrName>ppt_x</p:attrName>
                                        </p:attrNameLst>
                                      </p:cBhvr>
                                      <p:tavLst>
                                        <p:tav tm="0">
                                          <p:val>
                                            <p:strVal val="#ppt_x"/>
                                          </p:val>
                                        </p:tav>
                                        <p:tav tm="100000">
                                          <p:val>
                                            <p:strVal val="#ppt_x"/>
                                          </p:val>
                                        </p:tav>
                                      </p:tavLst>
                                    </p:anim>
                                    <p:anim calcmode="lin" valueType="num">
                                      <p:cBhvr>
                                        <p:cTn id="9" dur="75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checkerboard(across)">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checkerboard(across)">
                                      <p:cBhvr>
                                        <p:cTn id="19" dur="500"/>
                                        <p:tgtEl>
                                          <p:spTgt spid="2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heckerboard(across)">
                                      <p:cBhvr>
                                        <p:cTn id="27" dur="500"/>
                                        <p:tgtEl>
                                          <p:spTgt spid="29"/>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heckerboard(across)">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checkerboard(across)">
                                      <p:cBhvr>
                                        <p:cTn id="35" dur="500"/>
                                        <p:tgtEl>
                                          <p:spTgt spid="31"/>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checkerboard(across)">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传网\PPT\同学录PPT\12\花朵.png"/>
          <p:cNvPicPr>
            <a:picLocks noChangeAspect="1" noChangeArrowheads="1"/>
          </p:cNvPicPr>
          <p:nvPr/>
        </p:nvPicPr>
        <p:blipFill rotWithShape="1">
          <a:blip r:embed="rId3">
            <a:extLst>
              <a:ext uri="{28A0092B-C50C-407E-A947-70E740481C1C}">
                <a14:useLocalDpi xmlns:a14="http://schemas.microsoft.com/office/drawing/2010/main" val="0"/>
              </a:ext>
            </a:extLst>
          </a:blip>
          <a:srcRect l="5105" t="78905" b="5556"/>
          <a:stretch/>
        </p:blipFill>
        <p:spPr bwMode="auto">
          <a:xfrm>
            <a:off x="-152400" y="4305300"/>
            <a:ext cx="9893689" cy="121500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B65016A-6B0E-C348-8977-9274891194E9}"/>
              </a:ext>
            </a:extLst>
          </p:cNvPr>
          <p:cNvSpPr txBox="1"/>
          <p:nvPr/>
        </p:nvSpPr>
        <p:spPr>
          <a:xfrm>
            <a:off x="971600" y="267494"/>
            <a:ext cx="4319027" cy="523220"/>
          </a:xfrm>
          <a:prstGeom prst="rect">
            <a:avLst/>
          </a:prstGeom>
          <a:solidFill>
            <a:srgbClr val="FFFF00"/>
          </a:solidFill>
          <a:ln>
            <a:solidFill>
              <a:srgbClr val="29780A"/>
            </a:solidFill>
          </a:ln>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1. </a:t>
            </a:r>
            <a:r>
              <a:rPr lang="vi-VN" sz="2800" b="1" dirty="0">
                <a:latin typeface="Times New Roman" panose="02020603050405020304" pitchFamily="18" charset="0"/>
                <a:cs typeface="Times New Roman" panose="02020603050405020304" pitchFamily="18" charset="0"/>
              </a:rPr>
              <a:t>Lựa chọn</a:t>
            </a:r>
            <a:r>
              <a:rPr lang="x-none" sz="2800" b="1" dirty="0">
                <a:latin typeface="Times New Roman" panose="02020603050405020304" pitchFamily="18" charset="0"/>
                <a:cs typeface="Times New Roman" panose="02020603050405020304" pitchFamily="18" charset="0"/>
              </a:rPr>
              <a:t> đề tài</a:t>
            </a:r>
          </a:p>
        </p:txBody>
      </p:sp>
      <p:sp>
        <p:nvSpPr>
          <p:cNvPr id="3" name="TextBox 2"/>
          <p:cNvSpPr txBox="1"/>
          <p:nvPr/>
        </p:nvSpPr>
        <p:spPr>
          <a:xfrm>
            <a:off x="107504" y="987574"/>
            <a:ext cx="8731696" cy="1631216"/>
          </a:xfrm>
          <a:prstGeom prst="rect">
            <a:avLst/>
          </a:prstGeom>
          <a:solidFill>
            <a:schemeClr val="bg1"/>
          </a:solidFill>
        </p:spPr>
        <p:txBody>
          <a:bodyPr wrap="square" rtlCol="0">
            <a:spAutoFit/>
          </a:bodyPr>
          <a:lstStyle/>
          <a:p>
            <a:pPr marL="342900" indent="-342900" algn="just">
              <a:buFontTx/>
              <a:buChar char="-"/>
            </a:pPr>
            <a:r>
              <a:rPr lang="vi-VN" sz="2500" dirty="0">
                <a:latin typeface="+mj-lt"/>
              </a:rPr>
              <a:t>Đó có thể là cảm xúc, suy tư về những cái ta nhìn thấy, cảm nhận tưởng tượng: </a:t>
            </a:r>
            <a:endParaRPr lang="en-US" sz="2500" dirty="0" smtClean="0">
              <a:latin typeface="+mj-lt"/>
            </a:endParaRPr>
          </a:p>
          <a:p>
            <a:pPr algn="just"/>
            <a:r>
              <a:rPr lang="en-US" sz="2500" dirty="0" smtClean="0">
                <a:latin typeface="Tempus Sans ITC" panose="04020404030D07020202" pitchFamily="82" charset="0"/>
                <a:ea typeface="Tahoma" panose="020B0604030504040204" pitchFamily="34" charset="0"/>
                <a:cs typeface="Tahoma" panose="020B0604030504040204" pitchFamily="34"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Một</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hình</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ảnh</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một</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giọt</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xương</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cánh</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diều</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chiếc</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lá</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bông</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hoa</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bầu</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trời</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cánh</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smtClean="0">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5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2" descr="C:\Users\admin\Desktop\1657060b85c5d7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2952750"/>
            <a:ext cx="1800200" cy="1775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Desktop\1657060b85c5d7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975264"/>
            <a:ext cx="1800200" cy="177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18306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传网\PPT\同学录PPT\11\藤.png"/>
          <p:cNvPicPr>
            <a:picLocks noChangeAspect="1" noChangeArrowheads="1"/>
          </p:cNvPicPr>
          <p:nvPr/>
        </p:nvPicPr>
        <p:blipFill rotWithShape="1">
          <a:blip r:embed="rId3">
            <a:extLst>
              <a:ext uri="{28A0092B-C50C-407E-A947-70E740481C1C}">
                <a14:useLocalDpi xmlns:a14="http://schemas.microsoft.com/office/drawing/2010/main" val="0"/>
              </a:ext>
            </a:extLst>
          </a:blip>
          <a:srcRect l="10677" t="6694" r="37768" b="25636"/>
          <a:stretch/>
        </p:blipFill>
        <p:spPr bwMode="auto">
          <a:xfrm>
            <a:off x="-396552" y="-452586"/>
            <a:ext cx="2980134" cy="2933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52400" y="4305300"/>
            <a:ext cx="9893689" cy="121500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admin\Desktop\1657060b85c5d7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3800" y="0"/>
            <a:ext cx="1800200" cy="177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003EC7A6-8F09-F741-80A1-5A0881E33880}"/>
              </a:ext>
            </a:extLst>
          </p:cNvPr>
          <p:cNvGraphicFramePr>
            <a:graphicFrameLocks noGrp="1"/>
          </p:cNvGraphicFramePr>
          <p:nvPr>
            <p:extLst>
              <p:ext uri="{D42A27DB-BD31-4B8C-83A1-F6EECF244321}">
                <p14:modId xmlns:p14="http://schemas.microsoft.com/office/powerpoint/2010/main" val="3670332356"/>
              </p:ext>
            </p:extLst>
          </p:nvPr>
        </p:nvGraphicFramePr>
        <p:xfrm>
          <a:off x="395536" y="845540"/>
          <a:ext cx="8748464" cy="3594719"/>
        </p:xfrm>
        <a:graphic>
          <a:graphicData uri="http://schemas.openxmlformats.org/drawingml/2006/table">
            <a:tbl>
              <a:tblPr firstRow="1" firstCol="1" bandRow="1">
                <a:tableStyleId>{5C22544A-7EE6-4342-B048-85BDC9FD1C3A}</a:tableStyleId>
              </a:tblPr>
              <a:tblGrid>
                <a:gridCol w="8748464">
                  <a:extLst>
                    <a:ext uri="{9D8B030D-6E8A-4147-A177-3AD203B41FA5}">
                      <a16:colId xmlns:a16="http://schemas.microsoft.com/office/drawing/2014/main" val="2957957077"/>
                    </a:ext>
                  </a:extLst>
                </a:gridCol>
              </a:tblGrid>
              <a:tr h="1490271">
                <a:tc>
                  <a:txBody>
                    <a:bodyPr/>
                    <a:lstStyle/>
                    <a:p>
                      <a:pPr algn="l">
                        <a:lnSpc>
                          <a:spcPct val="100000"/>
                        </a:lnSpc>
                      </a:pPr>
                      <a:r>
                        <a:rPr lang="en-US" sz="2600" b="0" kern="100" dirty="0">
                          <a:solidFill>
                            <a:schemeClr val="tx1"/>
                          </a:solidFill>
                          <a:effectLst/>
                          <a:latin typeface="Times New Roman" panose="02020603050405020304" pitchFamily="18" charset="0"/>
                          <a:cs typeface="Times New Roman" panose="02020603050405020304" pitchFamily="18" charset="0"/>
                        </a:rPr>
                        <a:t>1. </a:t>
                      </a:r>
                      <a:r>
                        <a:rPr lang="en-US" sz="2600" b="0" kern="100" dirty="0" err="1">
                          <a:solidFill>
                            <a:schemeClr val="tx1"/>
                          </a:solidFill>
                          <a:effectLst/>
                          <a:latin typeface="Times New Roman" panose="02020603050405020304" pitchFamily="18" charset="0"/>
                          <a:cs typeface="Times New Roman" panose="02020603050405020304" pitchFamily="18" charset="0"/>
                        </a:rPr>
                        <a:t>Sự</a:t>
                      </a:r>
                      <a:r>
                        <a:rPr lang="en-US" sz="2600" b="0" kern="100" dirty="0">
                          <a:solidFill>
                            <a:schemeClr val="tx1"/>
                          </a:solidFill>
                          <a:effectLst/>
                          <a:latin typeface="Times New Roman" panose="02020603050405020304" pitchFamily="18" charset="0"/>
                          <a:cs typeface="Times New Roman" panose="02020603050405020304" pitchFamily="18" charset="0"/>
                        </a:rPr>
                        <a:t> </a:t>
                      </a:r>
                      <a:r>
                        <a:rPr lang="en-US" sz="2600" b="0" kern="100" dirty="0" err="1">
                          <a:solidFill>
                            <a:schemeClr val="tx1"/>
                          </a:solidFill>
                          <a:effectLst/>
                          <a:latin typeface="Times New Roman" panose="02020603050405020304" pitchFamily="18" charset="0"/>
                          <a:cs typeface="Times New Roman" panose="02020603050405020304" pitchFamily="18" charset="0"/>
                        </a:rPr>
                        <a:t>việc</a:t>
                      </a:r>
                      <a:r>
                        <a:rPr lang="en-US" sz="2600" b="0" kern="100" dirty="0">
                          <a:solidFill>
                            <a:schemeClr val="tx1"/>
                          </a:solidFill>
                          <a:effectLst/>
                          <a:latin typeface="Times New Roman" panose="02020603050405020304" pitchFamily="18" charset="0"/>
                          <a:cs typeface="Times New Roman" panose="02020603050405020304" pitchFamily="18" charset="0"/>
                        </a:rPr>
                        <a:t>, con </a:t>
                      </a:r>
                      <a:r>
                        <a:rPr lang="en-US" sz="2600" b="0" kern="100" dirty="0" err="1">
                          <a:solidFill>
                            <a:schemeClr val="tx1"/>
                          </a:solidFill>
                          <a:effectLst/>
                          <a:latin typeface="Times New Roman" panose="02020603050405020304" pitchFamily="18" charset="0"/>
                          <a:cs typeface="Times New Roman" panose="02020603050405020304" pitchFamily="18" charset="0"/>
                        </a:rPr>
                        <a:t>người</a:t>
                      </a:r>
                      <a:r>
                        <a:rPr lang="en-US" sz="2600" b="0" kern="100" dirty="0">
                          <a:solidFill>
                            <a:schemeClr val="tx1"/>
                          </a:solidFill>
                          <a:effectLst/>
                          <a:latin typeface="Times New Roman" panose="02020603050405020304" pitchFamily="18" charset="0"/>
                          <a:cs typeface="Times New Roman" panose="02020603050405020304" pitchFamily="18" charset="0"/>
                        </a:rPr>
                        <a:t>, </a:t>
                      </a:r>
                      <a:r>
                        <a:rPr lang="en-US" sz="2600" b="0" kern="100" dirty="0" err="1">
                          <a:solidFill>
                            <a:schemeClr val="tx1"/>
                          </a:solidFill>
                          <a:effectLst/>
                          <a:latin typeface="Times New Roman" panose="02020603050405020304" pitchFamily="18" charset="0"/>
                          <a:cs typeface="Times New Roman" panose="02020603050405020304" pitchFamily="18" charset="0"/>
                        </a:rPr>
                        <a:t>cảnh</a:t>
                      </a:r>
                      <a:r>
                        <a:rPr lang="en-US" sz="2600" b="0" kern="100" dirty="0">
                          <a:solidFill>
                            <a:schemeClr val="tx1"/>
                          </a:solidFill>
                          <a:effectLst/>
                          <a:latin typeface="Times New Roman" panose="02020603050405020304" pitchFamily="18" charset="0"/>
                          <a:cs typeface="Times New Roman" panose="02020603050405020304" pitchFamily="18" charset="0"/>
                        </a:rPr>
                        <a:t> </a:t>
                      </a:r>
                      <a:r>
                        <a:rPr lang="en-US" sz="2600" b="0" kern="100" dirty="0" err="1">
                          <a:solidFill>
                            <a:schemeClr val="tx1"/>
                          </a:solidFill>
                          <a:effectLst/>
                          <a:latin typeface="Times New Roman" panose="02020603050405020304" pitchFamily="18" charset="0"/>
                          <a:cs typeface="Times New Roman" panose="02020603050405020304" pitchFamily="18" charset="0"/>
                        </a:rPr>
                        <a:t>sắc</a:t>
                      </a:r>
                      <a:r>
                        <a:rPr lang="en-US" sz="2600" b="0" kern="100" dirty="0">
                          <a:solidFill>
                            <a:schemeClr val="tx1"/>
                          </a:solidFill>
                          <a:effectLst/>
                          <a:latin typeface="Times New Roman" panose="02020603050405020304" pitchFamily="18" charset="0"/>
                          <a:cs typeface="Times New Roman" panose="02020603050405020304" pitchFamily="18" charset="0"/>
                        </a:rPr>
                        <a:t> </a:t>
                      </a:r>
                      <a:r>
                        <a:rPr lang="en-US" sz="2600" b="0" kern="100" dirty="0" err="1">
                          <a:solidFill>
                            <a:schemeClr val="tx1"/>
                          </a:solidFill>
                          <a:effectLst/>
                          <a:latin typeface="Times New Roman" panose="02020603050405020304" pitchFamily="18" charset="0"/>
                          <a:cs typeface="Times New Roman" panose="02020603050405020304" pitchFamily="18" charset="0"/>
                        </a:rPr>
                        <a:t>thiên</a:t>
                      </a:r>
                      <a:r>
                        <a:rPr lang="en-US" sz="2600" b="0" kern="100" dirty="0">
                          <a:solidFill>
                            <a:schemeClr val="tx1"/>
                          </a:solidFill>
                          <a:effectLst/>
                          <a:latin typeface="Times New Roman" panose="02020603050405020304" pitchFamily="18" charset="0"/>
                          <a:cs typeface="Times New Roman" panose="02020603050405020304" pitchFamily="18" charset="0"/>
                        </a:rPr>
                        <a:t> </a:t>
                      </a:r>
                      <a:r>
                        <a:rPr lang="en-US" sz="2600" b="0" kern="100" dirty="0" err="1">
                          <a:solidFill>
                            <a:schemeClr val="tx1"/>
                          </a:solidFill>
                          <a:effectLst/>
                          <a:latin typeface="Times New Roman" panose="02020603050405020304" pitchFamily="18" charset="0"/>
                          <a:cs typeface="Times New Roman" panose="02020603050405020304" pitchFamily="18" charset="0"/>
                        </a:rPr>
                        <a:t>nhiên</a:t>
                      </a:r>
                      <a:r>
                        <a:rPr lang="en-US" sz="2600" b="0" kern="100" dirty="0">
                          <a:solidFill>
                            <a:schemeClr val="tx1"/>
                          </a:solidFill>
                          <a:effectLst/>
                          <a:latin typeface="Times New Roman" panose="02020603050405020304" pitchFamily="18" charset="0"/>
                          <a:cs typeface="Times New Roman" panose="02020603050405020304" pitchFamily="18" charset="0"/>
                        </a:rPr>
                        <a:t> </a:t>
                      </a:r>
                      <a:r>
                        <a:rPr lang="en-US" sz="2600" b="0" kern="100" dirty="0" err="1">
                          <a:solidFill>
                            <a:schemeClr val="tx1"/>
                          </a:solidFill>
                          <a:effectLst/>
                          <a:latin typeface="Times New Roman" panose="02020603050405020304" pitchFamily="18" charset="0"/>
                          <a:cs typeface="Times New Roman" panose="02020603050405020304" pitchFamily="18" charset="0"/>
                        </a:rPr>
                        <a:t>để</a:t>
                      </a:r>
                      <a:r>
                        <a:rPr lang="en-US" sz="2600" b="0" kern="100" dirty="0">
                          <a:solidFill>
                            <a:schemeClr val="tx1"/>
                          </a:solidFill>
                          <a:effectLst/>
                          <a:latin typeface="Times New Roman" panose="02020603050405020304" pitchFamily="18" charset="0"/>
                          <a:cs typeface="Times New Roman" panose="02020603050405020304" pitchFamily="18" charset="0"/>
                        </a:rPr>
                        <a:t> </a:t>
                      </a:r>
                      <a:r>
                        <a:rPr lang="en-US" sz="2600" b="0" kern="100" dirty="0" err="1">
                          <a:solidFill>
                            <a:schemeClr val="tx1"/>
                          </a:solidFill>
                          <a:effectLst/>
                          <a:latin typeface="Times New Roman" panose="02020603050405020304" pitchFamily="18" charset="0"/>
                          <a:cs typeface="Times New Roman" panose="02020603050405020304" pitchFamily="18" charset="0"/>
                        </a:rPr>
                        <a:t>lại</a:t>
                      </a:r>
                      <a:r>
                        <a:rPr lang="en-US" sz="2600" b="0" kern="100" dirty="0">
                          <a:solidFill>
                            <a:schemeClr val="tx1"/>
                          </a:solidFill>
                          <a:effectLst/>
                          <a:latin typeface="Times New Roman" panose="02020603050405020304" pitchFamily="18" charset="0"/>
                          <a:cs typeface="Times New Roman" panose="02020603050405020304" pitchFamily="18" charset="0"/>
                        </a:rPr>
                        <a:t> </a:t>
                      </a:r>
                      <a:r>
                        <a:rPr lang="en-US" sz="2600" b="0" kern="100" dirty="0" err="1">
                          <a:solidFill>
                            <a:schemeClr val="tx1"/>
                          </a:solidFill>
                          <a:effectLst/>
                          <a:latin typeface="Times New Roman" panose="02020603050405020304" pitchFamily="18" charset="0"/>
                          <a:cs typeface="Times New Roman" panose="02020603050405020304" pitchFamily="18" charset="0"/>
                        </a:rPr>
                        <a:t>cho</a:t>
                      </a:r>
                      <a:r>
                        <a:rPr lang="en-US" sz="2600" b="0" kern="100" dirty="0">
                          <a:solidFill>
                            <a:schemeClr val="tx1"/>
                          </a:solidFill>
                          <a:effectLst/>
                          <a:latin typeface="Times New Roman" panose="02020603050405020304" pitchFamily="18" charset="0"/>
                          <a:cs typeface="Times New Roman" panose="02020603050405020304" pitchFamily="18" charset="0"/>
                        </a:rPr>
                        <a:t> </a:t>
                      </a:r>
                      <a:r>
                        <a:rPr lang="en-US" sz="2600" b="0" kern="100" dirty="0" err="1">
                          <a:solidFill>
                            <a:schemeClr val="tx1"/>
                          </a:solidFill>
                          <a:effectLst/>
                          <a:latin typeface="Times New Roman" panose="02020603050405020304" pitchFamily="18" charset="0"/>
                          <a:cs typeface="Times New Roman" panose="02020603050405020304" pitchFamily="18" charset="0"/>
                        </a:rPr>
                        <a:t>em</a:t>
                      </a:r>
                      <a:r>
                        <a:rPr lang="en-US" sz="2600" b="0" kern="100" dirty="0">
                          <a:solidFill>
                            <a:schemeClr val="tx1"/>
                          </a:solidFill>
                          <a:effectLst/>
                          <a:latin typeface="Times New Roman" panose="02020603050405020304" pitchFamily="18" charset="0"/>
                          <a:cs typeface="Times New Roman" panose="02020603050405020304" pitchFamily="18" charset="0"/>
                        </a:rPr>
                        <a:t> </a:t>
                      </a:r>
                      <a:r>
                        <a:rPr lang="en-US" sz="2600" b="0" kern="100" dirty="0" err="1">
                          <a:solidFill>
                            <a:schemeClr val="tx1"/>
                          </a:solidFill>
                          <a:effectLst/>
                          <a:latin typeface="Times New Roman" panose="02020603050405020304" pitchFamily="18" charset="0"/>
                          <a:cs typeface="Times New Roman" panose="02020603050405020304" pitchFamily="18" charset="0"/>
                        </a:rPr>
                        <a:t>cảm</a:t>
                      </a:r>
                      <a:r>
                        <a:rPr lang="en-US" sz="2600" b="0" kern="100" dirty="0">
                          <a:solidFill>
                            <a:schemeClr val="tx1"/>
                          </a:solidFill>
                          <a:effectLst/>
                          <a:latin typeface="Times New Roman" panose="02020603050405020304" pitchFamily="18" charset="0"/>
                          <a:cs typeface="Times New Roman" panose="02020603050405020304" pitchFamily="18" charset="0"/>
                        </a:rPr>
                        <a:t> </a:t>
                      </a:r>
                      <a:r>
                        <a:rPr lang="en-US" sz="2600" b="0" kern="100" dirty="0" err="1">
                          <a:solidFill>
                            <a:schemeClr val="tx1"/>
                          </a:solidFill>
                          <a:effectLst/>
                          <a:latin typeface="Times New Roman" panose="02020603050405020304" pitchFamily="18" charset="0"/>
                          <a:cs typeface="Times New Roman" panose="02020603050405020304" pitchFamily="18" charset="0"/>
                        </a:rPr>
                        <a:t>xúc</a:t>
                      </a:r>
                      <a:r>
                        <a:rPr lang="en-US" sz="2600" b="0" kern="100" dirty="0">
                          <a:solidFill>
                            <a:schemeClr val="tx1"/>
                          </a:solidFill>
                          <a:effectLst/>
                          <a:latin typeface="Times New Roman" panose="02020603050405020304" pitchFamily="18" charset="0"/>
                          <a:cs typeface="Times New Roman" panose="02020603050405020304" pitchFamily="18" charset="0"/>
                        </a:rPr>
                        <a:t> </a:t>
                      </a:r>
                      <a:r>
                        <a:rPr lang="en-US" sz="2600" b="0" kern="100" dirty="0" err="1">
                          <a:solidFill>
                            <a:schemeClr val="tx1"/>
                          </a:solidFill>
                          <a:effectLst/>
                          <a:latin typeface="Times New Roman" panose="02020603050405020304" pitchFamily="18" charset="0"/>
                          <a:cs typeface="Times New Roman" panose="02020603050405020304" pitchFamily="18" charset="0"/>
                        </a:rPr>
                        <a:t>sâu</a:t>
                      </a:r>
                      <a:r>
                        <a:rPr lang="en-US" sz="2600" b="0" kern="100" dirty="0">
                          <a:solidFill>
                            <a:schemeClr val="tx1"/>
                          </a:solidFill>
                          <a:effectLst/>
                          <a:latin typeface="Times New Roman" panose="02020603050405020304" pitchFamily="18" charset="0"/>
                          <a:cs typeface="Times New Roman" panose="02020603050405020304" pitchFamily="18" charset="0"/>
                        </a:rPr>
                        <a:t> </a:t>
                      </a:r>
                      <a:r>
                        <a:rPr lang="en-US" sz="2600" b="0" kern="100" dirty="0" err="1">
                          <a:solidFill>
                            <a:schemeClr val="tx1"/>
                          </a:solidFill>
                          <a:effectLst/>
                          <a:latin typeface="Times New Roman" panose="02020603050405020304" pitchFamily="18" charset="0"/>
                          <a:cs typeface="Times New Roman" panose="02020603050405020304" pitchFamily="18" charset="0"/>
                        </a:rPr>
                        <a:t>sắc</a:t>
                      </a:r>
                      <a:r>
                        <a:rPr lang="en-US" sz="2600" b="0" kern="100" dirty="0">
                          <a:solidFill>
                            <a:schemeClr val="tx1"/>
                          </a:solidFill>
                          <a:effectLst/>
                          <a:latin typeface="Times New Roman" panose="02020603050405020304" pitchFamily="18" charset="0"/>
                          <a:cs typeface="Times New Roman" panose="02020603050405020304" pitchFamily="18" charset="0"/>
                        </a:rPr>
                        <a:t> </a:t>
                      </a:r>
                      <a:r>
                        <a:rPr lang="vi-VN" sz="2600" b="0" kern="100" dirty="0" smtClean="0">
                          <a:solidFill>
                            <a:schemeClr val="tx1"/>
                          </a:solidFill>
                          <a:effectLst/>
                          <a:latin typeface="Times New Roman" panose="02020603050405020304" pitchFamily="18" charset="0"/>
                          <a:cs typeface="Times New Roman" panose="02020603050405020304" pitchFamily="18" charset="0"/>
                        </a:rPr>
                        <a:t>nhất</a:t>
                      </a:r>
                      <a:endParaRPr lang="x-none" sz="2600" b="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3025" marR="73025"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9607606"/>
                  </a:ext>
                </a:extLst>
              </a:tr>
              <a:tr h="1311968">
                <a:tc>
                  <a:txBody>
                    <a:bodyPr/>
                    <a:lstStyle/>
                    <a:p>
                      <a:pPr algn="l">
                        <a:lnSpc>
                          <a:spcPct val="100000"/>
                        </a:lnSpc>
                      </a:pPr>
                      <a:r>
                        <a:rPr lang="en-US" sz="2600" b="0" kern="100" dirty="0">
                          <a:solidFill>
                            <a:schemeClr val="tx1"/>
                          </a:solidFill>
                          <a:effectLst/>
                          <a:latin typeface="Times New Roman" panose="02020603050405020304" pitchFamily="18" charset="0"/>
                          <a:cs typeface="Times New Roman" panose="02020603050405020304" pitchFamily="18" charset="0"/>
                        </a:rPr>
                        <a:t>2. </a:t>
                      </a:r>
                      <a:r>
                        <a:rPr lang="vi-VN" sz="2600" b="0" kern="100" dirty="0">
                          <a:solidFill>
                            <a:schemeClr val="tx1"/>
                          </a:solidFill>
                          <a:effectLst/>
                          <a:latin typeface="Times New Roman" panose="02020603050405020304" pitchFamily="18" charset="0"/>
                          <a:cs typeface="Times New Roman" panose="02020603050405020304" pitchFamily="18" charset="0"/>
                        </a:rPr>
                        <a:t>Suy nghĩ về cảm xúc mà em muốn chia sẻ, muốn viết </a:t>
                      </a:r>
                      <a:r>
                        <a:rPr lang="vi-VN" sz="2600" b="0" kern="100" dirty="0" smtClean="0">
                          <a:solidFill>
                            <a:schemeClr val="tx1"/>
                          </a:solidFill>
                          <a:effectLst/>
                          <a:latin typeface="Times New Roman" panose="02020603050405020304" pitchFamily="18" charset="0"/>
                          <a:cs typeface="Times New Roman" panose="02020603050405020304" pitchFamily="18" charset="0"/>
                        </a:rPr>
                        <a:t>ra</a:t>
                      </a:r>
                      <a:r>
                        <a:rPr lang="en-US" sz="2600" b="0" kern="100" dirty="0" smtClean="0">
                          <a:solidFill>
                            <a:schemeClr val="tx1"/>
                          </a:solidFill>
                          <a:effectLst/>
                          <a:latin typeface="Times New Roman" panose="02020603050405020304" pitchFamily="18" charset="0"/>
                          <a:cs typeface="Times New Roman" panose="02020603050405020304" pitchFamily="18" charset="0"/>
                        </a:rPr>
                        <a:t>(</a:t>
                      </a:r>
                      <a:r>
                        <a:rPr lang="en-US" sz="2600" b="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600" b="0" kern="100" baseline="0" dirty="0" err="1" smtClean="0">
                          <a:solidFill>
                            <a:schemeClr val="tx1"/>
                          </a:solidFill>
                          <a:effectLst/>
                          <a:latin typeface="Times New Roman" panose="02020603050405020304" pitchFamily="18" charset="0"/>
                          <a:cs typeface="Times New Roman" panose="02020603050405020304" pitchFamily="18" charset="0"/>
                        </a:rPr>
                        <a:t>yêu</a:t>
                      </a:r>
                      <a:r>
                        <a:rPr lang="en-US" sz="2600" b="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600" b="0" kern="100" baseline="0" dirty="0" err="1" smtClean="0">
                          <a:solidFill>
                            <a:schemeClr val="tx1"/>
                          </a:solidFill>
                          <a:effectLst/>
                          <a:latin typeface="Times New Roman" panose="02020603050405020304" pitchFamily="18" charset="0"/>
                          <a:cs typeface="Times New Roman" panose="02020603050405020304" pitchFamily="18" charset="0"/>
                        </a:rPr>
                        <a:t>mến</a:t>
                      </a:r>
                      <a:r>
                        <a:rPr lang="en-US" sz="2600" b="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600" b="0" kern="100" baseline="0" dirty="0" err="1" smtClean="0">
                          <a:solidFill>
                            <a:schemeClr val="tx1"/>
                          </a:solidFill>
                          <a:effectLst/>
                          <a:latin typeface="Times New Roman" panose="02020603050405020304" pitchFamily="18" charset="0"/>
                          <a:cs typeface="Times New Roman" panose="02020603050405020304" pitchFamily="18" charset="0"/>
                        </a:rPr>
                        <a:t>quý</a:t>
                      </a:r>
                      <a:r>
                        <a:rPr lang="en-US" sz="2600" b="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600" b="0" kern="100" baseline="0" dirty="0" err="1" smtClean="0">
                          <a:solidFill>
                            <a:schemeClr val="tx1"/>
                          </a:solidFill>
                          <a:effectLst/>
                          <a:latin typeface="Times New Roman" panose="02020603050405020304" pitchFamily="18" charset="0"/>
                          <a:cs typeface="Times New Roman" panose="02020603050405020304" pitchFamily="18" charset="0"/>
                        </a:rPr>
                        <a:t>thương</a:t>
                      </a:r>
                      <a:r>
                        <a:rPr lang="en-US" sz="2600" b="0" kern="100" baseline="0" dirty="0" smtClean="0">
                          <a:solidFill>
                            <a:schemeClr val="tx1"/>
                          </a:solidFill>
                          <a:effectLst/>
                          <a:latin typeface="Times New Roman" panose="02020603050405020304" pitchFamily="18" charset="0"/>
                          <a:cs typeface="Times New Roman" panose="02020603050405020304" pitchFamily="18" charset="0"/>
                        </a:rPr>
                        <a:t>..)</a:t>
                      </a:r>
                      <a:endParaRPr lang="x-none" sz="2600" b="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3025" marR="73025"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777791"/>
                  </a:ext>
                </a:extLst>
              </a:tr>
              <a:tr h="745135">
                <a:tc>
                  <a:txBody>
                    <a:bodyPr/>
                    <a:lstStyle/>
                    <a:p>
                      <a:pPr algn="l">
                        <a:lnSpc>
                          <a:spcPct val="100000"/>
                        </a:lnSpc>
                      </a:pPr>
                      <a:r>
                        <a:rPr lang="en-US" sz="2600" b="0" kern="100" dirty="0">
                          <a:solidFill>
                            <a:schemeClr val="tx1"/>
                          </a:solidFill>
                          <a:effectLst/>
                          <a:latin typeface="Times New Roman" panose="02020603050405020304" pitchFamily="18" charset="0"/>
                          <a:cs typeface="Times New Roman" panose="02020603050405020304" pitchFamily="18" charset="0"/>
                        </a:rPr>
                        <a:t>3. </a:t>
                      </a:r>
                      <a:r>
                        <a:rPr lang="vi-VN" sz="2600" b="0" kern="100" dirty="0">
                          <a:solidFill>
                            <a:schemeClr val="tx1"/>
                          </a:solidFill>
                          <a:effectLst/>
                          <a:latin typeface="Times New Roman" panose="02020603050405020304" pitchFamily="18" charset="0"/>
                          <a:cs typeface="Times New Roman" panose="02020603050405020304" pitchFamily="18" charset="0"/>
                        </a:rPr>
                        <a:t>Liệt kê từ ngữ, hình ảnh, ý tưởng nảy sinh trong đầu về điều em định viết</a:t>
                      </a:r>
                      <a:r>
                        <a:rPr lang="en-US" sz="2600" b="0" kern="100" dirty="0">
                          <a:solidFill>
                            <a:schemeClr val="tx1"/>
                          </a:solidFill>
                          <a:effectLst/>
                          <a:latin typeface="Times New Roman" panose="02020603050405020304" pitchFamily="18" charset="0"/>
                          <a:cs typeface="Times New Roman" panose="02020603050405020304" pitchFamily="18" charset="0"/>
                        </a:rPr>
                        <a:t>.</a:t>
                      </a:r>
                      <a:endParaRPr lang="x-none" sz="2600" b="0"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3025" marR="73025"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0587148"/>
                  </a:ext>
                </a:extLst>
              </a:tr>
            </a:tbl>
          </a:graphicData>
        </a:graphic>
      </p:graphicFrame>
      <p:sp>
        <p:nvSpPr>
          <p:cNvPr id="6" name="TextBox 5">
            <a:extLst>
              <a:ext uri="{FF2B5EF4-FFF2-40B4-BE49-F238E27FC236}">
                <a16:creationId xmlns:a16="http://schemas.microsoft.com/office/drawing/2014/main" id="{3B65016A-6B0E-C348-8977-9274891194E9}"/>
              </a:ext>
            </a:extLst>
          </p:cNvPr>
          <p:cNvSpPr txBox="1"/>
          <p:nvPr/>
        </p:nvSpPr>
        <p:spPr>
          <a:xfrm>
            <a:off x="611560" y="182163"/>
            <a:ext cx="7200800" cy="523220"/>
          </a:xfrm>
          <a:prstGeom prst="rect">
            <a:avLst/>
          </a:prstGeom>
          <a:solidFill>
            <a:srgbClr val="FFFF00"/>
          </a:solidFill>
          <a:ln>
            <a:solidFill>
              <a:srgbClr val="29780A"/>
            </a:solidFill>
          </a:ln>
        </p:spPr>
        <p:txBody>
          <a:bodyPr wrap="square" rtlCol="0">
            <a:spAutoFit/>
          </a:bodyPr>
          <a:lstStyle/>
          <a:p>
            <a:pPr algn="ctr"/>
            <a:r>
              <a:rPr lang="vi-VN" sz="2800" b="1" dirty="0">
                <a:solidFill>
                  <a:schemeClr val="accent3">
                    <a:lumMod val="50000"/>
                  </a:schemeClr>
                </a:solidFill>
                <a:latin typeface="Times New Roman" panose="02020603050405020304" pitchFamily="18" charset="0"/>
                <a:cs typeface="Times New Roman" panose="02020603050405020304" pitchFamily="18" charset="0"/>
              </a:rPr>
              <a:t>2. Tìm ý tưởng cho bài thơ</a:t>
            </a:r>
            <a:endParaRPr lang="x-none" sz="2800" b="1"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806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100"/>
                                        <p:tgtEl>
                                          <p:spTgt spid="4"/>
                                        </p:tgtEl>
                                      </p:cBhvr>
                                    </p:animEffect>
                                  </p:childTnLst>
                                </p:cTn>
                              </p:par>
                            </p:childTnLst>
                          </p:cTn>
                        </p:par>
                        <p:par>
                          <p:cTn id="8" fill="hold">
                            <p:stCondLst>
                              <p:cond delay="1100"/>
                            </p:stCondLst>
                            <p:childTnLst>
                              <p:par>
                                <p:cTn id="9" presetID="42"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1000"/>
                                        <p:tgtEl>
                                          <p:spTgt spid="8194"/>
                                        </p:tgtEl>
                                      </p:cBhvr>
                                    </p:animEffect>
                                    <p:anim calcmode="lin" valueType="num">
                                      <p:cBhvr>
                                        <p:cTn id="12" dur="1000" fill="hold"/>
                                        <p:tgtEl>
                                          <p:spTgt spid="8194"/>
                                        </p:tgtEl>
                                        <p:attrNameLst>
                                          <p:attrName>ppt_x</p:attrName>
                                        </p:attrNameLst>
                                      </p:cBhvr>
                                      <p:tavLst>
                                        <p:tav tm="0">
                                          <p:val>
                                            <p:strVal val="#ppt_x"/>
                                          </p:val>
                                        </p:tav>
                                        <p:tav tm="100000">
                                          <p:val>
                                            <p:strVal val="#ppt_x"/>
                                          </p:val>
                                        </p:tav>
                                      </p:tavLst>
                                    </p:anim>
                                    <p:anim calcmode="lin" valueType="num">
                                      <p:cBhvr>
                                        <p:cTn id="13"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978</Words>
  <Application>Microsoft Office PowerPoint</Application>
  <PresentationFormat>On-screen Show (16:9)</PresentationFormat>
  <Paragraphs>211</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宋体</vt:lpstr>
      <vt:lpstr>宋体</vt:lpstr>
      <vt:lpstr>Arial</vt:lpstr>
      <vt:lpstr>Calibri</vt:lpstr>
      <vt:lpstr>MS Mincho</vt:lpstr>
      <vt:lpstr>Tahoma</vt:lpstr>
      <vt:lpstr>Tempus Sans ITC</vt:lpstr>
      <vt:lpstr>Times New Roman</vt:lpstr>
      <vt:lpstr>春联标准行书体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Laptop</cp:lastModifiedBy>
  <cp:revision>315</cp:revision>
  <dcterms:created xsi:type="dcterms:W3CDTF">2016-09-14T07:47:21Z</dcterms:created>
  <dcterms:modified xsi:type="dcterms:W3CDTF">2021-11-21T08:13:25Z</dcterms:modified>
</cp:coreProperties>
</file>