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6" r:id="rId4"/>
    <p:sldId id="271" r:id="rId5"/>
    <p:sldId id="275" r:id="rId6"/>
    <p:sldId id="278" r:id="rId7"/>
    <p:sldId id="280" r:id="rId8"/>
    <p:sldId id="274" r:id="rId9"/>
    <p:sldId id="279" r:id="rId10"/>
    <p:sldId id="277" r:id="rId11"/>
    <p:sldId id="272" r:id="rId12"/>
    <p:sldId id="273" r:id="rId13"/>
    <p:sldId id="270" r:id="rId14"/>
  </p:sldIdLst>
  <p:sldSz cx="18105438" cy="10515600"/>
  <p:notesSz cx="6858000" cy="9144000"/>
  <p:embeddedFontLst>
    <p:embeddedFont>
      <p:font typeface="Calibri" pitchFamily="34" charset="0"/>
      <p:regular r:id="rId15"/>
      <p:bold r:id="rId16"/>
      <p:italic r:id="rId17"/>
      <p:boldItalic r:id="rId18"/>
    </p:embeddedFont>
    <p:embeddedFont>
      <p:font typeface="Asap SemiBold"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358" autoAdjust="0"/>
  </p:normalViewPr>
  <p:slideViewPr>
    <p:cSldViewPr>
      <p:cViewPr varScale="1">
        <p:scale>
          <a:sx n="36" d="100"/>
          <a:sy n="36" d="100"/>
        </p:scale>
        <p:origin x="-154" y="-101"/>
      </p:cViewPr>
      <p:guideLst>
        <p:guide orient="horz" pos="2208"/>
        <p:guide pos="285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954" y="2177768"/>
            <a:ext cx="7694811" cy="150269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57908" y="3972560"/>
            <a:ext cx="6336903" cy="179154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3221" y="280742"/>
            <a:ext cx="2036862" cy="59815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2636" y="280742"/>
            <a:ext cx="5959707" cy="59815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5103" y="4504832"/>
            <a:ext cx="7694811" cy="139234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15103" y="2971307"/>
            <a:ext cx="7694811" cy="153352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2636" y="1635760"/>
            <a:ext cx="3998284" cy="4626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1799" y="1635760"/>
            <a:ext cx="3998284" cy="4626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2636" y="1569227"/>
            <a:ext cx="3999856" cy="6539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2636" y="2223206"/>
            <a:ext cx="3999856" cy="40390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98656" y="1569227"/>
            <a:ext cx="4001428" cy="6539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98656" y="2223206"/>
            <a:ext cx="4001428" cy="40390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2637" y="279118"/>
            <a:ext cx="2978282" cy="118787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39362" y="279118"/>
            <a:ext cx="5060721" cy="59831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2637" y="1466992"/>
            <a:ext cx="2978282" cy="47953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4396" y="4907280"/>
            <a:ext cx="5431631" cy="57933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74396" y="626392"/>
            <a:ext cx="5431631" cy="4206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74396" y="5486612"/>
            <a:ext cx="5431631" cy="8227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636" y="280741"/>
            <a:ext cx="8147447" cy="1168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2636" y="1635760"/>
            <a:ext cx="8147447" cy="46265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2636" y="6497603"/>
            <a:ext cx="2112301" cy="373239"/>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10/1/2021</a:t>
            </a:fld>
            <a:endParaRPr lang="en-US"/>
          </a:p>
        </p:txBody>
      </p:sp>
      <p:sp>
        <p:nvSpPr>
          <p:cNvPr id="5" name="Footer Placeholder 4"/>
          <p:cNvSpPr>
            <a:spLocks noGrp="1"/>
          </p:cNvSpPr>
          <p:nvPr>
            <p:ph type="ftr" sz="quarter" idx="3"/>
          </p:nvPr>
        </p:nvSpPr>
        <p:spPr>
          <a:xfrm>
            <a:off x="3093013" y="6497603"/>
            <a:ext cx="2866694" cy="37323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87782" y="6497603"/>
            <a:ext cx="2112301" cy="373239"/>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7547" b="7547"/>
          <a:stretch>
            <a:fillRect/>
          </a:stretch>
        </a:blipFill>
        <a:effectLst/>
      </p:bgPr>
    </p:bg>
    <p:spTree>
      <p:nvGrpSpPr>
        <p:cNvPr id="1" name=""/>
        <p:cNvGrpSpPr/>
        <p:nvPr/>
      </p:nvGrpSpPr>
      <p:grpSpPr>
        <a:xfrm>
          <a:off x="0" y="0"/>
          <a:ext cx="0" cy="0"/>
          <a:chOff x="0" y="0"/>
          <a:chExt cx="0" cy="0"/>
        </a:xfrm>
      </p:grpSpPr>
      <p:pic>
        <p:nvPicPr>
          <p:cNvPr id="1026" name="Picture 2" descr="E:\6\depositphotos_10116396-stock-illustration-kids-dra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095" y="2823668"/>
            <a:ext cx="11596224" cy="72347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p:nvPr/>
        </p:nvSpPr>
        <p:spPr>
          <a:xfrm>
            <a:off x="1772095" y="1048516"/>
            <a:ext cx="13957732" cy="1230145"/>
          </a:xfrm>
          <a:prstGeom prst="rect">
            <a:avLst/>
          </a:prstGeom>
        </p:spPr>
        <p:txBody>
          <a:bodyPr wrap="square" lIns="0" tIns="0" rIns="0" bIns="0" rtlCol="0" anchor="t">
            <a:spAutoFit/>
          </a:bodyPr>
          <a:lstStyle/>
          <a:p>
            <a:pPr algn="ctr">
              <a:lnSpc>
                <a:spcPts val="9304"/>
              </a:lnSpc>
              <a:spcBef>
                <a:spcPct val="0"/>
              </a:spcBef>
            </a:pPr>
            <a:r>
              <a:rPr lang="en-US" sz="11500" smtClean="0">
                <a:solidFill>
                  <a:srgbClr val="FFFF00"/>
                </a:solidFill>
                <a:latin typeface="Arial" pitchFamily="34" charset="0"/>
                <a:cs typeface="Arial" pitchFamily="34" charset="0"/>
              </a:rPr>
              <a:t>MĨ THUẬT 6</a:t>
            </a:r>
            <a:endParaRPr lang="en-US" sz="115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9719" y="304800"/>
            <a:ext cx="1905000" cy="1684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smtClean="0"/>
              <a:t>4</a:t>
            </a:r>
            <a:endParaRPr lang="en-US" sz="7200"/>
          </a:p>
        </p:txBody>
      </p:sp>
      <p:sp>
        <p:nvSpPr>
          <p:cNvPr id="3" name="TextBox 3"/>
          <p:cNvSpPr txBox="1"/>
          <p:nvPr/>
        </p:nvSpPr>
        <p:spPr>
          <a:xfrm>
            <a:off x="2362200" y="256554"/>
            <a:ext cx="16444119" cy="1732590"/>
          </a:xfrm>
          <a:prstGeom prst="rect">
            <a:avLst/>
          </a:prstGeom>
        </p:spPr>
        <p:txBody>
          <a:bodyPr wrap="square" lIns="0" tIns="0" rIns="0" bIns="0" rtlCol="0" anchor="t">
            <a:spAutoFit/>
          </a:bodyPr>
          <a:lstStyle/>
          <a:p>
            <a:pPr>
              <a:lnSpc>
                <a:spcPct val="150000"/>
              </a:lnSpc>
              <a:spcBef>
                <a:spcPct val="0"/>
              </a:spcBef>
            </a:pPr>
            <a:r>
              <a:rPr lang="en-US" sz="4000" b="1" smtClean="0">
                <a:solidFill>
                  <a:srgbClr val="C00000"/>
                </a:solidFill>
                <a:latin typeface="Arial" pitchFamily="34" charset="0"/>
                <a:cs typeface="Arial" pitchFamily="34" charset="0"/>
              </a:rPr>
              <a:t>Tìm hiểu thêm về ứng dụng </a:t>
            </a:r>
          </a:p>
          <a:p>
            <a:pPr>
              <a:lnSpc>
                <a:spcPct val="150000"/>
              </a:lnSpc>
              <a:spcBef>
                <a:spcPct val="0"/>
              </a:spcBef>
            </a:pPr>
            <a:r>
              <a:rPr lang="en-US" sz="4000" b="1" smtClean="0">
                <a:solidFill>
                  <a:srgbClr val="C00000"/>
                </a:solidFill>
                <a:latin typeface="Arial" pitchFamily="34" charset="0"/>
                <a:cs typeface="Arial" pitchFamily="34" charset="0"/>
              </a:rPr>
              <a:t>của thiệp chúc mừng trong đời sống</a:t>
            </a:r>
            <a:endParaRPr lang="en-US" sz="4000" b="1">
              <a:solidFill>
                <a:srgbClr val="C00000"/>
              </a:solidFill>
              <a:latin typeface="Arial" pitchFamily="34" charset="0"/>
              <a:cs typeface="Arial" pitchFamily="34" charset="0"/>
            </a:endParaRPr>
          </a:p>
        </p:txBody>
      </p:sp>
      <p:sp>
        <p:nvSpPr>
          <p:cNvPr id="5" name="AutoShape 2" descr="Các màu nước giấy trống DIY Bưu Thiếp giấy vẽ tay bưu thiếp các tông màu  trắng thanh niên tự chế thẻ phim hoạt hình|card card|cards diycard postcard  - Ali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ác màu nước giấy trống DIY Bưu Thiếp giấy vẽ tay bưu thiếp các tông màu  trắng thanh niên tự chế thẻ phim hoạt hình|card card|cards diycard postcard  - AliExp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descr="C:\Users\Administrator\Pictures\52b88f26b1e2642d3c9631c51260b1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4724400"/>
            <a:ext cx="51816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istrator\Pictures\6a00d8357de06869e201b8d29b684197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719" y="2514600"/>
            <a:ext cx="10392125"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45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0992" y="457200"/>
            <a:ext cx="16235917" cy="8771632"/>
          </a:xfrm>
          <a:prstGeom prst="rect">
            <a:avLst/>
          </a:prstGeom>
          <a:gradFill>
            <a:gsLst>
              <a:gs pos="2000">
                <a:schemeClr val="accent5">
                  <a:tint val="50000"/>
                  <a:satMod val="300000"/>
                </a:schemeClr>
              </a:gs>
              <a:gs pos="5000">
                <a:schemeClr val="accent5">
                  <a:tint val="37000"/>
                  <a:satMod val="300000"/>
                </a:schemeClr>
              </a:gs>
              <a:gs pos="26000">
                <a:schemeClr val="accent5">
                  <a:tint val="15000"/>
                  <a:satMod val="350000"/>
                </a:schemeClr>
              </a:gs>
            </a:gsLst>
          </a:gradFill>
          <a:ln w="76200">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eaLnBrk="0" fontAlgn="base" hangingPunct="0"/>
            <a:r>
              <a:rPr lang="fr-FR" sz="3600" b="1" u="sng">
                <a:solidFill>
                  <a:srgbClr val="0070C0"/>
                </a:solidFill>
              </a:rPr>
              <a:t>NỘI DUNG GHI BÀI  VÀO TẬP LÝ THUYẾT </a:t>
            </a:r>
            <a:endParaRPr lang="fr-FR" sz="3600" b="1" u="sng" smtClean="0">
              <a:solidFill>
                <a:srgbClr val="0070C0"/>
              </a:solidFill>
            </a:endParaRPr>
          </a:p>
          <a:p>
            <a:pPr eaLnBrk="0" fontAlgn="base" hangingPunct="0"/>
            <a:endParaRPr lang="en-US" sz="3600">
              <a:solidFill>
                <a:srgbClr val="0070C0"/>
              </a:solidFill>
            </a:endParaRPr>
          </a:p>
          <a:p>
            <a:pPr eaLnBrk="0" fontAlgn="base" hangingPunct="0"/>
            <a:r>
              <a:rPr lang="en-US" sz="3600" b="1" smtClean="0">
                <a:solidFill>
                  <a:srgbClr val="FFC000"/>
                </a:solidFill>
              </a:rPr>
              <a:t>TIẾT </a:t>
            </a:r>
            <a:r>
              <a:rPr lang="en-US" sz="3600" b="1" smtClean="0">
                <a:solidFill>
                  <a:srgbClr val="FFC000"/>
                </a:solidFill>
              </a:rPr>
              <a:t>5</a:t>
            </a:r>
            <a:endParaRPr lang="en-US" sz="3600">
              <a:solidFill>
                <a:srgbClr val="FFC000"/>
              </a:solidFill>
            </a:endParaRPr>
          </a:p>
          <a:p>
            <a:pPr eaLnBrk="0" fontAlgn="base" hangingPunct="0"/>
            <a:r>
              <a:rPr lang="en-US" sz="7200" b="1" smtClean="0">
                <a:solidFill>
                  <a:srgbClr val="FFC000"/>
                </a:solidFill>
              </a:rPr>
              <a:t>                  </a:t>
            </a:r>
            <a:r>
              <a:rPr lang="en-US" sz="7200" b="1" smtClean="0">
                <a:solidFill>
                  <a:schemeClr val="accent6">
                    <a:lumMod val="75000"/>
                  </a:schemeClr>
                </a:solidFill>
              </a:rPr>
              <a:t>TRANG TRÍ BƯU THIẾP</a:t>
            </a:r>
          </a:p>
          <a:p>
            <a:pPr eaLnBrk="0" fontAlgn="base" hangingPunct="0"/>
            <a:endParaRPr lang="en-US" sz="4800">
              <a:solidFill>
                <a:schemeClr val="accent6">
                  <a:lumMod val="75000"/>
                </a:schemeClr>
              </a:solidFill>
            </a:endParaRPr>
          </a:p>
          <a:p>
            <a:pPr eaLnBrk="0" fontAlgn="base" hangingPunct="0"/>
            <a:r>
              <a:rPr lang="en-US" sz="4800" b="1" u="sng">
                <a:solidFill>
                  <a:srgbClr val="FFC000"/>
                </a:solidFill>
              </a:rPr>
              <a:t>I. QUAN SÁT – NHẬN XÉT</a:t>
            </a:r>
            <a:endParaRPr lang="en-US" sz="4800">
              <a:solidFill>
                <a:srgbClr val="FFC000"/>
              </a:solidFill>
            </a:endParaRPr>
          </a:p>
          <a:p>
            <a:pPr eaLnBrk="0" fontAlgn="base" hangingPunct="0"/>
            <a:r>
              <a:rPr lang="en-US" sz="4800" b="1" u="sng" smtClean="0">
                <a:solidFill>
                  <a:srgbClr val="FFC000"/>
                </a:solidFill>
              </a:rPr>
              <a:t>II</a:t>
            </a:r>
            <a:r>
              <a:rPr lang="en-US" sz="4800" b="1" u="sng">
                <a:solidFill>
                  <a:srgbClr val="FFC000"/>
                </a:solidFill>
              </a:rPr>
              <a:t>. CÁCH THỰC HIỆN:</a:t>
            </a:r>
            <a:r>
              <a:rPr lang="fr-FR" sz="4800" u="sng">
                <a:solidFill>
                  <a:srgbClr val="FFC000"/>
                </a:solidFill>
              </a:rPr>
              <a:t>        </a:t>
            </a:r>
            <a:endParaRPr lang="en-US" sz="4800">
              <a:solidFill>
                <a:srgbClr val="FFC000"/>
              </a:solidFill>
            </a:endParaRPr>
          </a:p>
          <a:p>
            <a:r>
              <a:rPr lang="fr-FR" sz="4800" b="1" i="1" smtClean="0"/>
              <a:t>B1</a:t>
            </a:r>
            <a:r>
              <a:rPr lang="fr-FR" sz="4800" b="1" i="1"/>
              <a:t> : Xác định mục đích và nội </a:t>
            </a:r>
            <a:r>
              <a:rPr lang="fr-FR" sz="4800" b="1" i="1" smtClean="0"/>
              <a:t>dung</a:t>
            </a:r>
            <a:endParaRPr lang="en-US" sz="4800"/>
          </a:p>
          <a:p>
            <a:r>
              <a:rPr lang="fr-FR" sz="4800" b="1" i="1"/>
              <a:t>B2 : </a:t>
            </a:r>
            <a:r>
              <a:rPr lang="fr-FR" sz="4800" b="1" i="1" smtClean="0"/>
              <a:t>Vẽ khung 25x 15 cm</a:t>
            </a:r>
            <a:endParaRPr lang="en-US" sz="4800"/>
          </a:p>
          <a:p>
            <a:r>
              <a:rPr lang="fr-FR" sz="4800" b="1" i="1"/>
              <a:t>B3 </a:t>
            </a:r>
            <a:r>
              <a:rPr lang="fr-FR" sz="4800" b="1" i="1" smtClean="0"/>
              <a:t>: Lựa </a:t>
            </a:r>
            <a:r>
              <a:rPr lang="fr-FR" sz="4800" b="1" i="1"/>
              <a:t>chọn </a:t>
            </a:r>
            <a:r>
              <a:rPr lang="fr-FR" sz="4800" b="1" i="1" smtClean="0"/>
              <a:t>Tranh </a:t>
            </a:r>
            <a:r>
              <a:rPr lang="fr-FR" sz="4800" b="1" i="1"/>
              <a:t>in hoa, </a:t>
            </a:r>
            <a:r>
              <a:rPr lang="fr-FR" sz="4800" b="1" i="1" smtClean="0"/>
              <a:t>lá, tranh sưu tầm</a:t>
            </a:r>
            <a:endParaRPr lang="en-US" sz="4800"/>
          </a:p>
          <a:p>
            <a:r>
              <a:rPr lang="fr-FR" sz="4800" b="1" i="1"/>
              <a:t>B4 </a:t>
            </a:r>
            <a:r>
              <a:rPr lang="fr-FR" sz="4800" b="1" i="1" smtClean="0"/>
              <a:t>: Cắt </a:t>
            </a:r>
            <a:r>
              <a:rPr lang="fr-FR" sz="4800" b="1" i="1"/>
              <a:t>và dán hình đã chọn vào mặt chính để trang trí </a:t>
            </a:r>
            <a:r>
              <a:rPr lang="fr-FR" sz="4800" b="1" i="1" smtClean="0"/>
              <a:t>, </a:t>
            </a:r>
            <a:r>
              <a:rPr lang="fr-FR" sz="4800" b="1" i="1"/>
              <a:t>kèm theo những lời chúc            </a:t>
            </a:r>
            <a:endParaRPr lang="en-US" sz="4800"/>
          </a:p>
        </p:txBody>
      </p:sp>
    </p:spTree>
    <p:extLst>
      <p:ext uri="{BB962C8B-B14F-4D97-AF65-F5344CB8AC3E}">
        <p14:creationId xmlns:p14="http://schemas.microsoft.com/office/powerpoint/2010/main" val="4020911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852" y="609600"/>
            <a:ext cx="14859000" cy="3416320"/>
          </a:xfrm>
          <a:prstGeom prst="rect">
            <a:avLst/>
          </a:prstGeom>
        </p:spPr>
        <p:txBody>
          <a:bodyPr wrap="square">
            <a:spAutoFit/>
          </a:bodyPr>
          <a:lstStyle/>
          <a:p>
            <a:pPr eaLnBrk="0" fontAlgn="base" hangingPunct="0"/>
            <a:r>
              <a:rPr lang="en-US" sz="5400" b="1" smtClean="0">
                <a:solidFill>
                  <a:srgbClr val="FF0000"/>
                </a:solidFill>
              </a:rPr>
              <a:t>  </a:t>
            </a:r>
            <a:r>
              <a:rPr lang="en-US" sz="5400" b="1" smtClean="0">
                <a:solidFill>
                  <a:srgbClr val="C00000"/>
                </a:solidFill>
              </a:rPr>
              <a:t>BÀI TẬP</a:t>
            </a:r>
            <a:endParaRPr lang="en-US" sz="5400">
              <a:solidFill>
                <a:srgbClr val="C00000"/>
              </a:solidFill>
            </a:endParaRPr>
          </a:p>
          <a:p>
            <a:pPr eaLnBrk="0" fontAlgn="base" hangingPunct="0"/>
            <a:r>
              <a:rPr lang="en-US" sz="5400" i="1"/>
              <a:t> </a:t>
            </a:r>
            <a:r>
              <a:rPr lang="fr-FR" sz="5400" i="1"/>
              <a:t>Em hãy tạo một tấm </a:t>
            </a:r>
            <a:r>
              <a:rPr lang="fr-FR" sz="5400" i="1" smtClean="0"/>
              <a:t>bưu thiếp </a:t>
            </a:r>
            <a:r>
              <a:rPr lang="fr-FR" sz="5400" i="1"/>
              <a:t>từ những tác phẩm tranh in tuần trước bằng nhiều chất liệu tự </a:t>
            </a:r>
            <a:r>
              <a:rPr lang="fr-FR" sz="5400" i="1" smtClean="0"/>
              <a:t>chọn.</a:t>
            </a:r>
            <a:endParaRPr lang="en-US" sz="5400" smtClean="0"/>
          </a:p>
          <a:p>
            <a:pPr algn="ctr" eaLnBrk="0" fontAlgn="base" hangingPunct="0"/>
            <a:endParaRPr lang="en-US" sz="5400" b="1" u="sng" smtClean="0">
              <a:solidFill>
                <a:srgbClr val="FF0000"/>
              </a:solidFill>
            </a:endParaRPr>
          </a:p>
        </p:txBody>
      </p:sp>
      <p:sp>
        <p:nvSpPr>
          <p:cNvPr id="3" name="Oval 2"/>
          <p:cNvSpPr/>
          <p:nvPr/>
        </p:nvSpPr>
        <p:spPr>
          <a:xfrm>
            <a:off x="289719" y="304800"/>
            <a:ext cx="1905000" cy="1684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smtClean="0"/>
              <a:t>5</a:t>
            </a:r>
            <a:endParaRPr lang="en-US" sz="7200"/>
          </a:p>
        </p:txBody>
      </p:sp>
      <p:sp>
        <p:nvSpPr>
          <p:cNvPr id="4" name="Rectangle 3"/>
          <p:cNvSpPr/>
          <p:nvPr/>
        </p:nvSpPr>
        <p:spPr>
          <a:xfrm>
            <a:off x="1508919" y="3810000"/>
            <a:ext cx="14401800" cy="4662815"/>
          </a:xfrm>
          <a:prstGeom prst="rect">
            <a:avLst/>
          </a:prstGeom>
          <a:ln w="57150">
            <a:solidFill>
              <a:srgbClr val="FF0000"/>
            </a:solidFill>
            <a:prstDash val="lgDashDot"/>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0" fontAlgn="base" hangingPunct="0">
              <a:lnSpc>
                <a:spcPct val="150000"/>
              </a:lnSpc>
            </a:pPr>
            <a:r>
              <a:rPr lang="en-US" sz="8800" b="1">
                <a:solidFill>
                  <a:srgbClr val="FF0000"/>
                </a:solidFill>
              </a:rPr>
              <a:t>Dặn </a:t>
            </a:r>
            <a:r>
              <a:rPr lang="en-US" sz="8800" b="1" smtClean="0">
                <a:solidFill>
                  <a:srgbClr val="FF0000"/>
                </a:solidFill>
              </a:rPr>
              <a:t>dò</a:t>
            </a:r>
          </a:p>
          <a:p>
            <a:pPr algn="ctr" eaLnBrk="0" fontAlgn="base" hangingPunct="0">
              <a:lnSpc>
                <a:spcPct val="150000"/>
              </a:lnSpc>
            </a:pPr>
            <a:r>
              <a:rPr lang="fr-FR" sz="6600" smtClean="0"/>
              <a:t>L</a:t>
            </a:r>
            <a:r>
              <a:rPr lang="fr-FR" sz="4400" smtClean="0"/>
              <a:t>àm </a:t>
            </a:r>
            <a:r>
              <a:rPr lang="fr-FR" sz="4400" smtClean="0"/>
              <a:t>xong em chụp hình gửi MAIL cho giáo </a:t>
            </a:r>
            <a:r>
              <a:rPr lang="fr-FR" sz="4400" smtClean="0"/>
              <a:t>viên</a:t>
            </a:r>
          </a:p>
          <a:p>
            <a:pPr algn="ctr" eaLnBrk="0" fontAlgn="base" hangingPunct="0">
              <a:lnSpc>
                <a:spcPct val="150000"/>
              </a:lnSpc>
            </a:pPr>
            <a:r>
              <a:rPr lang="fr-FR" sz="4400" smtClean="0"/>
              <a:t>Xem trước bài Nghệ thuật tiền sử Thế Giới &amp; Việt Nam</a:t>
            </a:r>
            <a:endParaRPr lang="en-US" sz="5400" smtClean="0"/>
          </a:p>
        </p:txBody>
      </p:sp>
    </p:spTree>
    <p:extLst>
      <p:ext uri="{BB962C8B-B14F-4D97-AF65-F5344CB8AC3E}">
        <p14:creationId xmlns:p14="http://schemas.microsoft.com/office/powerpoint/2010/main" val="322198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7547" b="7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092" b="7092"/>
          <a:stretch>
            <a:fillRect/>
          </a:stretch>
        </p:blipFill>
        <p:spPr>
          <a:xfrm>
            <a:off x="1723075" y="318551"/>
            <a:ext cx="15220190" cy="9878499"/>
          </a:xfrm>
          <a:prstGeom prst="rect">
            <a:avLst/>
          </a:prstGeom>
        </p:spPr>
      </p:pic>
      <p:grpSp>
        <p:nvGrpSpPr>
          <p:cNvPr id="3" name="Group 3"/>
          <p:cNvGrpSpPr>
            <a:grpSpLocks noChangeAspect="1"/>
          </p:cNvGrpSpPr>
          <p:nvPr/>
        </p:nvGrpSpPr>
        <p:grpSpPr>
          <a:xfrm>
            <a:off x="313787" y="324077"/>
            <a:ext cx="1409288" cy="1454966"/>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4"/>
              <a:stretch>
                <a:fillRect t="-213" b="-213"/>
              </a:stretch>
            </a:blipFill>
          </p:spPr>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7547" b="7547"/>
          <a:stretch>
            <a:fillRect/>
          </a:stretch>
        </a:blip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a:xfrm>
            <a:off x="16076866" y="378319"/>
            <a:ext cx="1409288" cy="1454966"/>
            <a:chOff x="0" y="0"/>
            <a:chExt cx="6350013" cy="6349289"/>
          </a:xfrm>
        </p:grpSpPr>
        <p:sp>
          <p:nvSpPr>
            <p:cNvPr id="5" name="Freeform 5"/>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3"/>
              <a:stretch>
                <a:fillRect t="-213" b="-213"/>
              </a:stretch>
            </a:blipFill>
          </p:spPr>
        </p:sp>
      </p:grpSp>
      <p:sp>
        <p:nvSpPr>
          <p:cNvPr id="6" name="TextBox 3"/>
          <p:cNvSpPr txBox="1"/>
          <p:nvPr/>
        </p:nvSpPr>
        <p:spPr>
          <a:xfrm>
            <a:off x="2082914" y="609600"/>
            <a:ext cx="13957732" cy="2438274"/>
          </a:xfrm>
          <a:prstGeom prst="rect">
            <a:avLst/>
          </a:prstGeom>
        </p:spPr>
        <p:txBody>
          <a:bodyPr wrap="square" lIns="0" tIns="0" rIns="0" bIns="0" rtlCol="0" anchor="t">
            <a:spAutoFit/>
          </a:bodyPr>
          <a:lstStyle/>
          <a:p>
            <a:pPr algn="ctr">
              <a:lnSpc>
                <a:spcPts val="9304"/>
              </a:lnSpc>
              <a:spcBef>
                <a:spcPct val="0"/>
              </a:spcBef>
            </a:pPr>
            <a:r>
              <a:rPr lang="en-US" sz="6645">
                <a:solidFill>
                  <a:schemeClr val="bg1"/>
                </a:solidFill>
                <a:latin typeface="Asap SemiBold"/>
              </a:rPr>
              <a:t>CHỦ ĐỀ 1: BIỂU CẢM CUẢ MÀU SẮC</a:t>
            </a:r>
          </a:p>
          <a:p>
            <a:pPr algn="ctr">
              <a:lnSpc>
                <a:spcPts val="9304"/>
              </a:lnSpc>
              <a:spcBef>
                <a:spcPct val="0"/>
              </a:spcBef>
            </a:pPr>
            <a:r>
              <a:rPr lang="en-US" sz="6645" b="1">
                <a:solidFill>
                  <a:srgbClr val="FFFF00"/>
                </a:solidFill>
                <a:latin typeface="Times New Roman" pitchFamily="18" charset="0"/>
                <a:cs typeface="Times New Roman" pitchFamily="18" charset="0"/>
              </a:rPr>
              <a:t>Bài </a:t>
            </a:r>
            <a:r>
              <a:rPr lang="en-US" sz="6645" b="1" smtClean="0">
                <a:solidFill>
                  <a:srgbClr val="FFFF00"/>
                </a:solidFill>
                <a:latin typeface="Times New Roman" pitchFamily="18" charset="0"/>
                <a:cs typeface="Times New Roman" pitchFamily="18" charset="0"/>
              </a:rPr>
              <a:t>4: THIỆP CHÚC MỪNG</a:t>
            </a:r>
            <a:endParaRPr lang="en-US" sz="6645" b="1">
              <a:solidFill>
                <a:srgbClr val="FFFF00"/>
              </a:solidFill>
              <a:latin typeface="Times New Roman" pitchFamily="18" charset="0"/>
              <a:cs typeface="Times New Roman" pitchFamily="18" charset="0"/>
            </a:endParaRPr>
          </a:p>
        </p:txBody>
      </p:sp>
      <p:sp>
        <p:nvSpPr>
          <p:cNvPr id="7" name="AutoShape 2" descr="2017 New Year Eve Greeting Card. Cartoon Doodle Illustration.. Royalty Free  Cliparts, Vectors, And Stock Illustration. Image 72940363."/>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73391" y="3311161"/>
            <a:ext cx="6293704" cy="68246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746" y="3289390"/>
            <a:ext cx="4470174" cy="273040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47699" y="304800"/>
            <a:ext cx="126602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smtClean="0"/>
              <a:t>1</a:t>
            </a:r>
            <a:endParaRPr lang="en-US" sz="7200"/>
          </a:p>
        </p:txBody>
      </p:sp>
      <p:sp>
        <p:nvSpPr>
          <p:cNvPr id="3" name="TextBox 3"/>
          <p:cNvSpPr txBox="1"/>
          <p:nvPr/>
        </p:nvSpPr>
        <p:spPr>
          <a:xfrm>
            <a:off x="1127919" y="256554"/>
            <a:ext cx="15925800" cy="1192634"/>
          </a:xfrm>
          <a:prstGeom prst="rect">
            <a:avLst/>
          </a:prstGeom>
        </p:spPr>
        <p:txBody>
          <a:bodyPr wrap="square" lIns="0" tIns="0" rIns="0" bIns="0" rtlCol="0" anchor="t">
            <a:spAutoFit/>
          </a:bodyPr>
          <a:lstStyle/>
          <a:p>
            <a:pPr algn="ctr">
              <a:lnSpc>
                <a:spcPts val="9304"/>
              </a:lnSpc>
              <a:spcBef>
                <a:spcPct val="0"/>
              </a:spcBef>
            </a:pPr>
            <a:r>
              <a:rPr lang="en-US" sz="6000" smtClean="0">
                <a:solidFill>
                  <a:srgbClr val="C00000"/>
                </a:solidFill>
                <a:latin typeface="Arial" pitchFamily="34" charset="0"/>
                <a:cs typeface="Arial" pitchFamily="34" charset="0"/>
              </a:rPr>
              <a:t>Khám phá hình thức </a:t>
            </a:r>
            <a:r>
              <a:rPr lang="en-US" sz="6000" smtClean="0">
                <a:solidFill>
                  <a:srgbClr val="C00000"/>
                </a:solidFill>
                <a:latin typeface="Arial" pitchFamily="34" charset="0"/>
                <a:cs typeface="Arial" pitchFamily="34" charset="0"/>
              </a:rPr>
              <a:t>bưu thiếp</a:t>
            </a:r>
            <a:endParaRPr lang="en-US" sz="6000" b="1">
              <a:solidFill>
                <a:srgbClr val="C00000"/>
              </a:solidFill>
              <a:latin typeface="Arial" pitchFamily="34" charset="0"/>
              <a:cs typeface="Arial" pitchFamily="34" charset="0"/>
            </a:endParaRPr>
          </a:p>
        </p:txBody>
      </p:sp>
      <p:sp>
        <p:nvSpPr>
          <p:cNvPr id="4" name="Rectangle 3"/>
          <p:cNvSpPr/>
          <p:nvPr/>
        </p:nvSpPr>
        <p:spPr>
          <a:xfrm>
            <a:off x="6080919" y="1879176"/>
            <a:ext cx="10363200" cy="3108543"/>
          </a:xfrm>
          <a:prstGeom prst="rect">
            <a:avLst/>
          </a:prstGeom>
          <a:ln w="57150">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p>
            <a:endParaRPr lang="en-US" sz="2800" smtClean="0"/>
          </a:p>
          <a:p>
            <a:pPr marL="339725" indent="233363"/>
            <a:r>
              <a:rPr lang="vi-VN" sz="2800" smtClean="0"/>
              <a:t>Những </a:t>
            </a:r>
            <a:r>
              <a:rPr lang="vi-VN" sz="2800"/>
              <a:t>tấm </a:t>
            </a:r>
            <a:r>
              <a:rPr lang="en-US" sz="2800" smtClean="0"/>
              <a:t>bưu thiếp</a:t>
            </a:r>
            <a:r>
              <a:rPr lang="vi-VN" sz="2800" smtClean="0"/>
              <a:t> </a:t>
            </a:r>
            <a:r>
              <a:rPr lang="vi-VN" sz="2800"/>
              <a:t>tự làm chứa đựng biết bao tình cảm, sự quan tâm của người tặng dành cho người nhận tuy rằng nó nhỏ bé. Để tự làm thiệp sinh nhật bắt mắt, đơn giản lại không mất nhiều thời gian, bạn hãy học cách tự làm thiệp sinh nhật và thử những ý tưởng sau đây nhé</a:t>
            </a:r>
            <a:r>
              <a:rPr lang="vi-VN" sz="2800" smtClean="0"/>
              <a:t>!</a:t>
            </a:r>
            <a:endParaRPr lang="en-US" sz="2800" smtClean="0"/>
          </a:p>
          <a:p>
            <a:endParaRPr lang="en-US" sz="28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00" y="2033637"/>
            <a:ext cx="4816884" cy="33586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99" y="5805325"/>
            <a:ext cx="5914220" cy="4420101"/>
          </a:xfrm>
          <a:prstGeom prst="rect">
            <a:avLst/>
          </a:prstGeom>
        </p:spPr>
      </p:pic>
      <p:sp>
        <p:nvSpPr>
          <p:cNvPr id="7" name="Rectangle 6"/>
          <p:cNvSpPr/>
          <p:nvPr/>
        </p:nvSpPr>
        <p:spPr>
          <a:xfrm>
            <a:off x="7392194" y="5562600"/>
            <a:ext cx="9051925" cy="4524315"/>
          </a:xfrm>
          <a:prstGeom prst="rect">
            <a:avLst/>
          </a:prstGeom>
        </p:spPr>
        <p:txBody>
          <a:bodyPr>
            <a:spAutoFit/>
          </a:bodyPr>
          <a:lstStyle/>
          <a:p>
            <a:r>
              <a:rPr lang="vi-VN" sz="3600" b="1">
                <a:solidFill>
                  <a:schemeClr val="accent2">
                    <a:lumMod val="60000"/>
                    <a:lumOff val="40000"/>
                  </a:schemeClr>
                </a:solidFill>
              </a:rPr>
              <a:t>Một bưu thiếp hay bưu thiệp (tiếng Anh: postcard) là một mảnh giấy dày hay giấy bìa cứng hình chữ nhật dành cho văn bản và gửi thư mà không có một phong bì. Thường là những tấm bưu thiếp có một mặt là hình ảnh, và mặt còn lại để ghi địa chỉ và ghi một thông điệp nào đó.</a:t>
            </a:r>
            <a:endParaRPr lang="en-US" sz="3600" b="1">
              <a:solidFill>
                <a:schemeClr val="accent2">
                  <a:lumMod val="60000"/>
                  <a:lumOff val="40000"/>
                </a:schemeClr>
              </a:solidFill>
            </a:endParaRPr>
          </a:p>
        </p:txBody>
      </p:sp>
    </p:spTree>
    <p:extLst>
      <p:ext uri="{BB962C8B-B14F-4D97-AF65-F5344CB8AC3E}">
        <p14:creationId xmlns:p14="http://schemas.microsoft.com/office/powerpoint/2010/main" val="127732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1119" y="888725"/>
            <a:ext cx="9870518" cy="1754326"/>
          </a:xfrm>
          <a:prstGeom prst="rect">
            <a:avLst/>
          </a:prstGeom>
        </p:spPr>
        <p:txBody>
          <a:bodyPr wrap="square">
            <a:spAutoFit/>
          </a:bodyPr>
          <a:lstStyle/>
          <a:p>
            <a:r>
              <a:rPr lang="nl-NL" sz="3600" i="1" smtClean="0"/>
              <a:t>Kiểu </a:t>
            </a:r>
            <a:r>
              <a:rPr lang="nl-NL" sz="3600" i="1"/>
              <a:t>chữ và nội dung </a:t>
            </a:r>
            <a:r>
              <a:rPr lang="nl-NL" sz="3600" i="1" smtClean="0"/>
              <a:t>ghi nắn nót . </a:t>
            </a:r>
            <a:r>
              <a:rPr lang="nl-NL" sz="3600" i="1"/>
              <a:t>Có thể trang trí thêm </a:t>
            </a:r>
            <a:r>
              <a:rPr lang="nl-NL" sz="3600" i="1" smtClean="0"/>
              <a:t>cho </a:t>
            </a:r>
            <a:r>
              <a:rPr lang="nl-NL" sz="3600" i="1" smtClean="0"/>
              <a:t>bưu thiếp bằnghình </a:t>
            </a:r>
            <a:r>
              <a:rPr lang="nl-NL" sz="3600" i="1"/>
              <a:t>có </a:t>
            </a:r>
            <a:r>
              <a:rPr lang="nl-NL" sz="3600" i="1" smtClean="0"/>
              <a:t>sẵn, hay vẽ trực tiếp</a:t>
            </a:r>
            <a:endParaRPr lang="en-US" sz="36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778" y="3352800"/>
            <a:ext cx="9093200" cy="63403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609600"/>
            <a:ext cx="6815116" cy="9083576"/>
          </a:xfrm>
          <a:prstGeom prst="rect">
            <a:avLst/>
          </a:prstGeom>
        </p:spPr>
      </p:pic>
    </p:spTree>
    <p:extLst>
      <p:ext uri="{BB962C8B-B14F-4D97-AF65-F5344CB8AC3E}">
        <p14:creationId xmlns:p14="http://schemas.microsoft.com/office/powerpoint/2010/main" val="2108870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47699" y="304800"/>
            <a:ext cx="126602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smtClean="0"/>
              <a:t>2</a:t>
            </a:r>
            <a:endParaRPr lang="en-US" sz="7200"/>
          </a:p>
        </p:txBody>
      </p:sp>
      <p:sp>
        <p:nvSpPr>
          <p:cNvPr id="3" name="TextBox 3"/>
          <p:cNvSpPr txBox="1"/>
          <p:nvPr/>
        </p:nvSpPr>
        <p:spPr>
          <a:xfrm>
            <a:off x="2270919" y="256554"/>
            <a:ext cx="10058400" cy="1069652"/>
          </a:xfrm>
          <a:prstGeom prst="rect">
            <a:avLst/>
          </a:prstGeom>
        </p:spPr>
        <p:txBody>
          <a:bodyPr wrap="square" lIns="0" tIns="0" rIns="0" bIns="0" rtlCol="0" anchor="t">
            <a:spAutoFit/>
          </a:bodyPr>
          <a:lstStyle/>
          <a:p>
            <a:pPr>
              <a:lnSpc>
                <a:spcPts val="9304"/>
              </a:lnSpc>
              <a:spcBef>
                <a:spcPct val="0"/>
              </a:spcBef>
            </a:pPr>
            <a:r>
              <a:rPr lang="en-US" sz="6000" smtClean="0">
                <a:solidFill>
                  <a:srgbClr val="C00000"/>
                </a:solidFill>
                <a:latin typeface="Arial" pitchFamily="34" charset="0"/>
                <a:cs typeface="Arial" pitchFamily="34" charset="0"/>
              </a:rPr>
              <a:t>Cách tạo </a:t>
            </a:r>
            <a:r>
              <a:rPr lang="en-US" sz="6000" smtClean="0">
                <a:solidFill>
                  <a:srgbClr val="C00000"/>
                </a:solidFill>
                <a:latin typeface="Arial" pitchFamily="34" charset="0"/>
                <a:cs typeface="Arial" pitchFamily="34" charset="0"/>
              </a:rPr>
              <a:t>bưu thiếp</a:t>
            </a:r>
            <a:endParaRPr lang="en-US" sz="6000" b="1">
              <a:solidFill>
                <a:srgbClr val="C00000"/>
              </a:solidFill>
              <a:latin typeface="Arial" pitchFamily="34" charset="0"/>
              <a:cs typeface="Arial" pitchFamily="34" charset="0"/>
            </a:endParaRPr>
          </a:p>
        </p:txBody>
      </p:sp>
      <p:sp>
        <p:nvSpPr>
          <p:cNvPr id="7" name="TextBox 3"/>
          <p:cNvSpPr txBox="1"/>
          <p:nvPr/>
        </p:nvSpPr>
        <p:spPr>
          <a:xfrm>
            <a:off x="5090319" y="8458199"/>
            <a:ext cx="9677400" cy="1354217"/>
          </a:xfrm>
          <a:prstGeom prst="rect">
            <a:avLst/>
          </a:prstGeom>
        </p:spPr>
        <p:txBody>
          <a:bodyPr wrap="square" lIns="0" tIns="0" rIns="0" bIns="0" rtlCol="0" anchor="t">
            <a:spAutoFit/>
          </a:bodyPr>
          <a:lstStyle/>
          <a:p>
            <a:pPr>
              <a:spcBef>
                <a:spcPct val="0"/>
              </a:spcBef>
            </a:pPr>
            <a:r>
              <a:rPr lang="en-US" sz="4400" smtClean="0">
                <a:solidFill>
                  <a:srgbClr val="C00000"/>
                </a:solidFill>
                <a:latin typeface="Arial" pitchFamily="34" charset="0"/>
                <a:cs typeface="Arial" pitchFamily="34" charset="0"/>
              </a:rPr>
              <a:t>Cách tạo </a:t>
            </a:r>
            <a:r>
              <a:rPr lang="en-US" sz="4400" smtClean="0">
                <a:solidFill>
                  <a:srgbClr val="C00000"/>
                </a:solidFill>
                <a:latin typeface="Arial" pitchFamily="34" charset="0"/>
                <a:cs typeface="Arial" pitchFamily="34" charset="0"/>
              </a:rPr>
              <a:t>bưu thiếp</a:t>
            </a:r>
            <a:r>
              <a:rPr lang="en-US" sz="4400" smtClean="0">
                <a:solidFill>
                  <a:srgbClr val="C00000"/>
                </a:solidFill>
                <a:latin typeface="Arial" pitchFamily="34" charset="0"/>
                <a:cs typeface="Arial" pitchFamily="34" charset="0"/>
              </a:rPr>
              <a:t> </a:t>
            </a:r>
            <a:r>
              <a:rPr lang="en-US" sz="4400" smtClean="0">
                <a:solidFill>
                  <a:srgbClr val="C00000"/>
                </a:solidFill>
                <a:latin typeface="Arial" pitchFamily="34" charset="0"/>
                <a:cs typeface="Arial" pitchFamily="34" charset="0"/>
              </a:rPr>
              <a:t>bằng tranh</a:t>
            </a:r>
          </a:p>
          <a:p>
            <a:pPr>
              <a:spcBef>
                <a:spcPct val="0"/>
              </a:spcBef>
            </a:pPr>
            <a:r>
              <a:rPr lang="en-US" sz="4400" smtClean="0">
                <a:solidFill>
                  <a:srgbClr val="C00000"/>
                </a:solidFill>
                <a:latin typeface="Arial" pitchFamily="34" charset="0"/>
                <a:cs typeface="Arial" pitchFamily="34" charset="0"/>
              </a:rPr>
              <a:t> do các em vẽ từ các bài trước</a:t>
            </a:r>
            <a:endParaRPr lang="en-US" sz="4400" b="1">
              <a:solidFill>
                <a:srgbClr val="C00000"/>
              </a:solidFill>
              <a:latin typeface="Arial" pitchFamily="34" charset="0"/>
              <a:cs typeface="Arial" pitchFamily="34" charset="0"/>
            </a:endParaRPr>
          </a:p>
        </p:txBody>
      </p:sp>
      <p:sp>
        <p:nvSpPr>
          <p:cNvPr id="8" name="TextBox 3"/>
          <p:cNvSpPr txBox="1"/>
          <p:nvPr/>
        </p:nvSpPr>
        <p:spPr>
          <a:xfrm>
            <a:off x="2728119" y="2438400"/>
            <a:ext cx="2671196" cy="1477328"/>
          </a:xfrm>
          <a:prstGeom prst="rect">
            <a:avLst/>
          </a:prstGeom>
        </p:spPr>
        <p:txBody>
          <a:bodyPr wrap="square" lIns="0" tIns="0" rIns="0" bIns="0" rtlCol="0" anchor="t">
            <a:spAutoFit/>
          </a:bodyPr>
          <a:lstStyle/>
          <a:p>
            <a:pPr>
              <a:spcBef>
                <a:spcPct val="0"/>
              </a:spcBef>
            </a:pPr>
            <a:r>
              <a:rPr lang="en-US" sz="3200" smtClean="0">
                <a:solidFill>
                  <a:schemeClr val="bg1"/>
                </a:solidFill>
                <a:latin typeface="Arial" pitchFamily="34" charset="0"/>
                <a:cs typeface="Arial" pitchFamily="34" charset="0"/>
              </a:rPr>
              <a:t>Cắt trích đoạn tranh vẽ cũ tùy thích</a:t>
            </a:r>
            <a:endParaRPr lang="en-US" sz="3200" b="1">
              <a:solidFill>
                <a:schemeClr val="bg1"/>
              </a:solidFill>
              <a:latin typeface="Arial" pitchFamily="34" charset="0"/>
              <a:cs typeface="Arial" pitchFamily="34" charset="0"/>
            </a:endParaRPr>
          </a:p>
        </p:txBody>
      </p:sp>
      <p:sp>
        <p:nvSpPr>
          <p:cNvPr id="9" name="TextBox 3"/>
          <p:cNvSpPr txBox="1"/>
          <p:nvPr/>
        </p:nvSpPr>
        <p:spPr>
          <a:xfrm>
            <a:off x="6622256" y="4953000"/>
            <a:ext cx="2671196" cy="1477328"/>
          </a:xfrm>
          <a:prstGeom prst="rect">
            <a:avLst/>
          </a:prstGeom>
        </p:spPr>
        <p:txBody>
          <a:bodyPr wrap="square" lIns="0" tIns="0" rIns="0" bIns="0" rtlCol="0" anchor="t">
            <a:spAutoFit/>
          </a:bodyPr>
          <a:lstStyle/>
          <a:p>
            <a:pPr>
              <a:spcBef>
                <a:spcPct val="0"/>
              </a:spcBef>
            </a:pPr>
            <a:r>
              <a:rPr lang="en-US" sz="3200" smtClean="0">
                <a:solidFill>
                  <a:schemeClr val="bg1"/>
                </a:solidFill>
                <a:latin typeface="Arial" pitchFamily="34" charset="0"/>
                <a:cs typeface="Arial" pitchFamily="34" charset="0"/>
              </a:rPr>
              <a:t>Dán qua</a:t>
            </a:r>
          </a:p>
          <a:p>
            <a:pPr>
              <a:spcBef>
                <a:spcPct val="0"/>
              </a:spcBef>
            </a:pPr>
            <a:r>
              <a:rPr lang="en-US" sz="3200" b="1" smtClean="0">
                <a:solidFill>
                  <a:schemeClr val="bg1"/>
                </a:solidFill>
                <a:latin typeface="Arial" pitchFamily="34" charset="0"/>
                <a:cs typeface="Arial" pitchFamily="34" charset="0"/>
              </a:rPr>
              <a:t>Giấy làm thiệp</a:t>
            </a:r>
            <a:endParaRPr lang="en-US" sz="3200" b="1">
              <a:solidFill>
                <a:schemeClr val="bg1"/>
              </a:solidFill>
              <a:latin typeface="Arial" pitchFamily="34" charset="0"/>
              <a:cs typeface="Arial" pitchFamily="34" charset="0"/>
            </a:endParaRPr>
          </a:p>
        </p:txBody>
      </p:sp>
      <p:sp>
        <p:nvSpPr>
          <p:cNvPr id="10" name="TextBox 3"/>
          <p:cNvSpPr txBox="1"/>
          <p:nvPr/>
        </p:nvSpPr>
        <p:spPr>
          <a:xfrm>
            <a:off x="9505723" y="2286000"/>
            <a:ext cx="2671196" cy="430887"/>
          </a:xfrm>
          <a:prstGeom prst="rect">
            <a:avLst/>
          </a:prstGeom>
        </p:spPr>
        <p:txBody>
          <a:bodyPr wrap="square" lIns="0" tIns="0" rIns="0" bIns="0" rtlCol="0" anchor="t">
            <a:spAutoFit/>
          </a:bodyPr>
          <a:lstStyle/>
          <a:p>
            <a:pPr>
              <a:spcBef>
                <a:spcPct val="0"/>
              </a:spcBef>
            </a:pPr>
            <a:r>
              <a:rPr lang="en-US" sz="2800" smtClean="0">
                <a:solidFill>
                  <a:schemeClr val="bg1"/>
                </a:solidFill>
                <a:latin typeface="Arial" pitchFamily="34" charset="0"/>
                <a:cs typeface="Arial" pitchFamily="34" charset="0"/>
              </a:rPr>
              <a:t>Vẽ thêm chữ</a:t>
            </a:r>
            <a:endParaRPr lang="en-US" sz="2800" b="1">
              <a:solidFill>
                <a:schemeClr val="bg1"/>
              </a:solidFill>
              <a:latin typeface="Arial" pitchFamily="34" charset="0"/>
              <a:cs typeface="Arial" pitchFamily="34" charset="0"/>
            </a:endParaRPr>
          </a:p>
        </p:txBody>
      </p:sp>
      <p:sp>
        <p:nvSpPr>
          <p:cNvPr id="12" name="Right Arrow 11"/>
          <p:cNvSpPr/>
          <p:nvPr/>
        </p:nvSpPr>
        <p:spPr>
          <a:xfrm>
            <a:off x="7957855" y="4495800"/>
            <a:ext cx="1547868" cy="9144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1637675" y="4825093"/>
            <a:ext cx="1583871" cy="71301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a:spLocks noChangeArrowheads="1"/>
          </p:cNvSpPr>
          <p:nvPr/>
        </p:nvSpPr>
        <p:spPr bwMode="auto">
          <a:xfrm>
            <a:off x="1588259" y="3037329"/>
            <a:ext cx="5711860" cy="44302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7" name="Picture 1"/>
          <p:cNvPicPr>
            <a:picLocks noChangeAspect="1" noChangeArrowheads="1"/>
          </p:cNvPicPr>
          <p:nvPr/>
        </p:nvPicPr>
        <p:blipFill>
          <a:blip r:embed="rId2">
            <a:extLst>
              <a:ext uri="{28A0092B-C50C-407E-A947-70E740481C1C}">
                <a14:useLocalDpi xmlns:a14="http://schemas.microsoft.com/office/drawing/2010/main" val="0"/>
              </a:ext>
            </a:extLst>
          </a:blip>
          <a:srcRect l="24359" t="45868" r="29488" b="16240"/>
          <a:stretch>
            <a:fillRect/>
          </a:stretch>
        </p:blipFill>
        <p:spPr bwMode="auto">
          <a:xfrm>
            <a:off x="9766790" y="2854801"/>
            <a:ext cx="7515529" cy="51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87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214518" y="2133600"/>
            <a:ext cx="8943981" cy="5488849"/>
            <a:chOff x="1561" y="10594"/>
            <a:chExt cx="6134" cy="3766"/>
          </a:xfrm>
        </p:grpSpPr>
        <p:pic>
          <p:nvPicPr>
            <p:cNvPr id="2051" name="Picture 1"/>
            <p:cNvPicPr>
              <a:picLocks noChangeAspect="1" noChangeArrowheads="1"/>
            </p:cNvPicPr>
            <p:nvPr/>
          </p:nvPicPr>
          <p:blipFill>
            <a:blip r:embed="rId2">
              <a:extLst>
                <a:ext uri="{28A0092B-C50C-407E-A947-70E740481C1C}">
                  <a14:useLocalDpi xmlns:a14="http://schemas.microsoft.com/office/drawing/2010/main" val="0"/>
                </a:ext>
              </a:extLst>
            </a:blip>
            <a:srcRect l="24359" t="45868" r="29488" b="16240"/>
            <a:stretch>
              <a:fillRect/>
            </a:stretch>
          </p:blipFill>
          <p:spPr bwMode="auto">
            <a:xfrm>
              <a:off x="1561" y="10594"/>
              <a:ext cx="6134" cy="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k4"/>
            <p:cNvPicPr>
              <a:picLocks noChangeAspect="1" noChangeArrowheads="1"/>
            </p:cNvPicPr>
            <p:nvPr/>
          </p:nvPicPr>
          <p:blipFill>
            <a:blip r:embed="rId3">
              <a:lum bright="20000"/>
              <a:extLst>
                <a:ext uri="{28A0092B-C50C-407E-A947-70E740481C1C}">
                  <a14:useLocalDpi xmlns:a14="http://schemas.microsoft.com/office/drawing/2010/main" val="0"/>
                </a:ext>
              </a:extLst>
            </a:blip>
            <a:srcRect b="15819"/>
            <a:stretch>
              <a:fillRect/>
            </a:stretch>
          </p:blipFill>
          <p:spPr bwMode="auto">
            <a:xfrm>
              <a:off x="2220" y="10920"/>
              <a:ext cx="2745" cy="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319" y="305385"/>
            <a:ext cx="6496957" cy="9145277"/>
          </a:xfrm>
          <a:prstGeom prst="rect">
            <a:avLst/>
          </a:prstGeom>
        </p:spPr>
      </p:pic>
      <p:sp>
        <p:nvSpPr>
          <p:cNvPr id="6" name="Right Arrow 5"/>
          <p:cNvSpPr/>
          <p:nvPr/>
        </p:nvSpPr>
        <p:spPr>
          <a:xfrm>
            <a:off x="7452519" y="4495800"/>
            <a:ext cx="1547868" cy="9144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36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Pictures\buu thi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119" y="592183"/>
            <a:ext cx="8915400" cy="9525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42" y="592182"/>
            <a:ext cx="7118141" cy="9503229"/>
          </a:xfrm>
          <a:prstGeom prst="rect">
            <a:avLst/>
          </a:prstGeom>
        </p:spPr>
      </p:pic>
    </p:spTree>
    <p:extLst>
      <p:ext uri="{BB962C8B-B14F-4D97-AF65-F5344CB8AC3E}">
        <p14:creationId xmlns:p14="http://schemas.microsoft.com/office/powerpoint/2010/main" val="375933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61319" y="256554"/>
            <a:ext cx="13957732" cy="1087092"/>
          </a:xfrm>
          <a:prstGeom prst="rect">
            <a:avLst/>
          </a:prstGeom>
        </p:spPr>
        <p:txBody>
          <a:bodyPr wrap="square" lIns="0" tIns="0" rIns="0" bIns="0" rtlCol="0" anchor="t">
            <a:spAutoFit/>
          </a:bodyPr>
          <a:lstStyle/>
          <a:p>
            <a:pPr algn="ctr">
              <a:lnSpc>
                <a:spcPts val="9304"/>
              </a:lnSpc>
              <a:spcBef>
                <a:spcPct val="0"/>
              </a:spcBef>
            </a:pPr>
            <a:r>
              <a:rPr lang="en-US" sz="6000" smtClean="0">
                <a:solidFill>
                  <a:srgbClr val="C00000"/>
                </a:solidFill>
                <a:latin typeface="Arial" pitchFamily="34" charset="0"/>
                <a:cs typeface="Arial" pitchFamily="34" charset="0"/>
              </a:rPr>
              <a:t>Tạo thiệp chúc mừng với hình có sẵn</a:t>
            </a:r>
            <a:endParaRPr lang="en-US" sz="6000" b="1">
              <a:solidFill>
                <a:srgbClr val="C00000"/>
              </a:solidFill>
              <a:latin typeface="Arial" pitchFamily="34" charset="0"/>
              <a:cs typeface="Arial" pitchFamily="34" charset="0"/>
            </a:endParaRPr>
          </a:p>
        </p:txBody>
      </p:sp>
      <p:sp>
        <p:nvSpPr>
          <p:cNvPr id="4" name="Oval 3"/>
          <p:cNvSpPr/>
          <p:nvPr/>
        </p:nvSpPr>
        <p:spPr>
          <a:xfrm>
            <a:off x="547699" y="304800"/>
            <a:ext cx="126602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smtClean="0"/>
              <a:t>3</a:t>
            </a:r>
            <a:endParaRPr lang="en-US" sz="7200"/>
          </a:p>
        </p:txBody>
      </p:sp>
      <p:sp>
        <p:nvSpPr>
          <p:cNvPr id="5" name="TextBox 3"/>
          <p:cNvSpPr txBox="1"/>
          <p:nvPr/>
        </p:nvSpPr>
        <p:spPr>
          <a:xfrm>
            <a:off x="746919" y="1961706"/>
            <a:ext cx="13106400" cy="677108"/>
          </a:xfrm>
          <a:prstGeom prst="rect">
            <a:avLst/>
          </a:prstGeom>
        </p:spPr>
        <p:txBody>
          <a:bodyPr wrap="square" lIns="0" tIns="0" rIns="0" bIns="0" rtlCol="0" anchor="t">
            <a:spAutoFit/>
          </a:bodyPr>
          <a:lstStyle/>
          <a:p>
            <a:pPr>
              <a:spcBef>
                <a:spcPct val="0"/>
              </a:spcBef>
            </a:pPr>
            <a:r>
              <a:rPr lang="en-US" sz="4400" b="1" smtClean="0">
                <a:solidFill>
                  <a:srgbClr val="00B050"/>
                </a:solidFill>
                <a:latin typeface="Times New Roman" pitchFamily="18" charset="0"/>
                <a:cs typeface="Times New Roman" pitchFamily="18" charset="0"/>
              </a:rPr>
              <a:t>DÁN TRANH VẼ CŨ HOẶC TRANH SƯU TẦM</a:t>
            </a:r>
            <a:endParaRPr lang="en-US" sz="4400" b="1">
              <a:solidFill>
                <a:srgbClr val="00B050"/>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95" y="3429001"/>
            <a:ext cx="6765324" cy="5067462"/>
          </a:xfrm>
          <a:prstGeom prst="rect">
            <a:avLst/>
          </a:prstGeom>
        </p:spPr>
      </p:pic>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l="24359" t="45868" r="29488" b="16240"/>
          <a:stretch>
            <a:fillRect/>
          </a:stretch>
        </p:blipFill>
        <p:spPr bwMode="auto">
          <a:xfrm>
            <a:off x="7763700" y="2854801"/>
            <a:ext cx="9518619" cy="651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640185" y="3886200"/>
            <a:ext cx="5441734" cy="4343400"/>
          </a:xfrm>
          <a:prstGeom prst="rect">
            <a:avLst/>
          </a:prstGeom>
        </p:spPr>
      </p:pic>
    </p:spTree>
    <p:extLst>
      <p:ext uri="{BB962C8B-B14F-4D97-AF65-F5344CB8AC3E}">
        <p14:creationId xmlns:p14="http://schemas.microsoft.com/office/powerpoint/2010/main" val="1211799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l="24359" t="45868" r="29488" b="16240"/>
          <a:stretch>
            <a:fillRect/>
          </a:stretch>
        </p:blipFill>
        <p:spPr bwMode="auto">
          <a:xfrm>
            <a:off x="1903141" y="381000"/>
            <a:ext cx="14355478"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382" r="29475"/>
          <a:stretch/>
        </p:blipFill>
        <p:spPr>
          <a:xfrm>
            <a:off x="3185319" y="1395503"/>
            <a:ext cx="6705600" cy="7596097"/>
          </a:xfrm>
          <a:prstGeom prst="rect">
            <a:avLst/>
          </a:prstGeom>
        </p:spPr>
      </p:pic>
    </p:spTree>
    <p:extLst>
      <p:ext uri="{BB962C8B-B14F-4D97-AF65-F5344CB8AC3E}">
        <p14:creationId xmlns:p14="http://schemas.microsoft.com/office/powerpoint/2010/main" val="3214163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242</Words>
  <Application>Microsoft Office PowerPoint</Application>
  <PresentationFormat>Custom</PresentationFormat>
  <Paragraphs>40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Times New Roman</vt:lpstr>
      <vt:lpstr>Calibri</vt:lpstr>
      <vt:lpstr>Asap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TRANH IN HOA LÁ</dc:title>
  <dc:creator>Home</dc:creator>
  <cp:lastModifiedBy>saocodon</cp:lastModifiedBy>
  <cp:revision>21</cp:revision>
  <dcterms:created xsi:type="dcterms:W3CDTF">2006-08-16T00:00:00Z</dcterms:created>
  <dcterms:modified xsi:type="dcterms:W3CDTF">2021-10-01T11:06:24Z</dcterms:modified>
  <dc:identifier>DAEp3XV9z8s</dc:identifier>
</cp:coreProperties>
</file>