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7" r:id="rId2"/>
    <p:sldId id="262" r:id="rId3"/>
    <p:sldId id="324" r:id="rId4"/>
    <p:sldId id="288" r:id="rId5"/>
    <p:sldId id="289" r:id="rId6"/>
    <p:sldId id="291" r:id="rId7"/>
    <p:sldId id="293" r:id="rId8"/>
    <p:sldId id="296" r:id="rId9"/>
    <p:sldId id="308" r:id="rId10"/>
    <p:sldId id="276" r:id="rId11"/>
    <p:sldId id="300" r:id="rId12"/>
    <p:sldId id="322" r:id="rId13"/>
    <p:sldId id="313" r:id="rId14"/>
    <p:sldId id="336" r:id="rId15"/>
    <p:sldId id="335" r:id="rId16"/>
    <p:sldId id="332" r:id="rId17"/>
    <p:sldId id="331" r:id="rId18"/>
    <p:sldId id="333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777D-E8B6-4818-BA44-539346FC72F4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C71C-C98F-4320-95F3-482E14259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C71C-C98F-4320-95F3-482E142597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CD98-AA0C-4392-AA01-191D993BA7F7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BC57-1CA4-4106-9988-05F5B543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file:///D:\Virus\ANTISCAM\C1\Ga%20dien%20tu\Toan\L8\Haihinhdx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dep.com.vn/Uploaded/Bandocviet/2013-09-27/nguyen_tac_can_bang_trong_thiet_ke_deponline(1)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hyperlink" Target="../../../CHUONG%20TRINH%20CHUA%20SU%20DUNG/GIAO%20AN/GIAO%20AN/DXUNG1.g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3.png"/><Relationship Id="rId4" Type="http://schemas.openxmlformats.org/officeDocument/2006/relationships/hyperlink" Target="../../../CHUONG%20TRINH%20CHUA%20SU%20DUNG/GIAO%20AN/GIAO%20AN/DXUNG1.gsp" TargetMode="Externa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CHUONG%20TRINH%20CHUA%20SU%20DUNG/GIAO%20AN/GIAO%20AN/DXUNG1.gsp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914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503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590800" y="2504055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HỌC 8</a:t>
            </a: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333500" y="480060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 </a:t>
            </a:r>
            <a:r>
              <a:rPr lang="en-US" sz="4000" b="1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ĐỐI  XỨNG  TRỤC</a:t>
            </a:r>
            <a:endParaRPr lang="en-US" sz="4000" b="1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2"/>
    </mc:Choice>
    <mc:Fallback xmlns="">
      <p:transition spd="slow" advTm="163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1109" y="98837"/>
            <a:ext cx="5849166" cy="64633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37trang 87 /SGK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59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6200" y="434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400" b="1">
              <a:solidFill>
                <a:srgbClr val="000066"/>
              </a:solidFill>
              <a:latin typeface=".VnTime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2819400"/>
            <a:ext cx="1228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8991600" cy="2346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3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6"/>
    </mc:Choice>
    <mc:Fallback xmlns="">
      <p:transition spd="slow" advTm="26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28600"/>
            <a:ext cx="156754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27528" y="152400"/>
            <a:ext cx="29029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145143" y="1143000"/>
            <a:ext cx="17453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447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447471" y="224971"/>
            <a:ext cx="29029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58" y="228600"/>
            <a:ext cx="126274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975100" y="68943"/>
            <a:ext cx="29029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16002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334000" y="228600"/>
            <a:ext cx="29029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24970"/>
            <a:ext cx="1320800" cy="206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6223000" y="1059543"/>
            <a:ext cx="132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3" y="3048000"/>
            <a:ext cx="206465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>
          <a:xfrm flipV="1">
            <a:off x="899886" y="3164114"/>
            <a:ext cx="1582057" cy="1843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80192" y="3305630"/>
            <a:ext cx="1456871" cy="167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68928" y="3048000"/>
            <a:ext cx="45357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09600" y="3643086"/>
            <a:ext cx="2598057" cy="624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47" y="2917371"/>
            <a:ext cx="23386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Straight Connector 89"/>
          <p:cNvCxnSpPr/>
          <p:nvPr/>
        </p:nvCxnSpPr>
        <p:spPr>
          <a:xfrm>
            <a:off x="7036707" y="2590800"/>
            <a:ext cx="0" cy="3200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706" name="Picture 2" descr="C:\Users\viet mobile\Pictures\Screenshots\Screenshot (13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89" y="3164114"/>
            <a:ext cx="1346200" cy="18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7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96"/>
    </mc:Choice>
    <mc:Fallback xmlns="">
      <p:transition spd="slow" advTm="39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>
            <a:hlinkClick r:id="rId2" action="ppaction://program"/>
          </p:cNvPr>
          <p:cNvSpPr>
            <a:spLocks noChangeArrowheads="1"/>
          </p:cNvSpPr>
          <p:nvPr/>
        </p:nvSpPr>
        <p:spPr bwMode="auto">
          <a:xfrm>
            <a:off x="1981200" y="91440"/>
            <a:ext cx="5486400" cy="6096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9" name="Picture 17" descr="Kién trúc có trục dói xú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18047"/>
            <a:ext cx="4045131" cy="30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0" name="Picture 18" descr="Hinh co truc doi xung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618048"/>
            <a:ext cx="4648199" cy="30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2" name="Picture 20" descr="Hinh co truc doi xung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914400"/>
            <a:ext cx="267353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3" name="Picture 21" descr="Minh hoa hinh co truc doi x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2819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Picture 22" descr="Hinh co truc doi x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144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2"/>
    </mc:Choice>
    <mc:Fallback xmlns="">
      <p:transition spd="slow" advTm="1718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87023"/>
              </p:ext>
            </p:extLst>
          </p:nvPr>
        </p:nvGraphicFramePr>
        <p:xfrm>
          <a:off x="239486" y="228600"/>
          <a:ext cx="4343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86" y="228600"/>
                        <a:ext cx="4343400" cy="320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Tòa tháp đôi lộng lẫy trong đê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86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vanh d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623783"/>
            <a:ext cx="3124200" cy="2929417"/>
          </a:xfrm>
          <a:prstGeom prst="rect">
            <a:avLst/>
          </a:prstGeom>
          <a:noFill/>
        </p:spPr>
      </p:pic>
      <p:pic>
        <p:nvPicPr>
          <p:cNvPr id="7" name="Picture 2" descr="The_Disney_Dre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3623783"/>
            <a:ext cx="5562600" cy="29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6"/>
    </mc:Choice>
    <mc:Fallback xmlns="">
      <p:transition spd="slow" advTm="1082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dep.com.vn/Uploaded/Bandocviet/2013-09-27/nguyen_tac_can_bang_trong_thiet_ke_deponline(1)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6200" y="117612"/>
            <a:ext cx="8991599" cy="658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7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8"/>
    </mc:Choice>
    <mc:Fallback xmlns="">
      <p:transition spd="slow" advTm="84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h2t8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152402"/>
            <a:ext cx="4419599" cy="2590798"/>
          </a:xfrm>
          <a:prstGeom prst="rect">
            <a:avLst/>
          </a:prstGeom>
          <a:noFill/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598" y="152401"/>
            <a:ext cx="4191001" cy="2590799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6762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b="0" i="1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Hình 2b: Trang trí hình vuông</a:t>
            </a:r>
            <a:endParaRPr kumimoji="0" lang="pt-B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stCxn id="54273" idx="1"/>
            <a:endCxn id="54273" idx="3"/>
          </p:cNvCxnSpPr>
          <p:nvPr/>
        </p:nvCxnSpPr>
        <p:spPr>
          <a:xfrm>
            <a:off x="4800598" y="1447801"/>
            <a:ext cx="4191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27196" y="152401"/>
            <a:ext cx="0" cy="29727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1" descr="t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115" y="2743200"/>
            <a:ext cx="32861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125108"/>
            <a:ext cx="5181599" cy="35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9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1"/>
    </mc:Choice>
    <mc:Fallback xmlns="">
      <p:transition spd="slow" advTm="25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ạn bài Con chuồn chuồn nước - Giải bài tập SGK Tiếng Việt 4 tập 2 - 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oạn bài Con chuồn chuồn nước - Giải bài tập SGK Tiếng Việt 4 tập 2 -  VnDoc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Soạn bài Con chuồn chuồn nước - Giải bài tập SGK Tiếng Việt 4 tập 2 -  VnDoc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" descr="ANd9GcRVE_L7fAQIQI2b2UZoYuEu4AziwRsJ7KpmnMqwhqUMV0r0orx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3429000"/>
            <a:ext cx="8912224" cy="33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 descr="C:\Users\viet mobile\Pictures\Screenshots\Screenshot (1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8912225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4"/>
    </mc:Choice>
    <mc:Fallback xmlns="">
      <p:transition spd="slow" advTm="1766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viet mobile\Pictures\Screenshots\Screenshot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6"/>
    </mc:Choice>
    <mc:Fallback xmlns="">
      <p:transition spd="slow" advTm="3734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27313" y="1600200"/>
            <a:ext cx="3887787" cy="4525963"/>
          </a:xfrm>
          <a:noFill/>
          <a:ln/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4572000" y="1219200"/>
            <a:ext cx="0" cy="533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632200" y="21590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3644900" y="2578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3136900" y="2971800"/>
            <a:ext cx="2882900" cy="76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V="1">
            <a:off x="3352800" y="4724400"/>
            <a:ext cx="24384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3708400" y="53721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708400" y="5689600"/>
            <a:ext cx="1828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32766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4584700" y="2006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4584700" y="24257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4584700" y="5694363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584700" y="5207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4584700" y="28956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84700" y="4572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41148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041900" y="2044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4114800" y="2451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041900" y="2463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3886200" y="28956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5295900" y="2882900"/>
            <a:ext cx="0" cy="228600"/>
          </a:xfrm>
          <a:prstGeom prst="line">
            <a:avLst/>
          </a:prstGeom>
          <a:noFill/>
          <a:ln w="57150" cmpd="thinThick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4013200" y="4572000"/>
            <a:ext cx="0" cy="228600"/>
          </a:xfrm>
          <a:prstGeom prst="line">
            <a:avLst/>
          </a:prstGeom>
          <a:noFill/>
          <a:ln w="69850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5143500" y="4546600"/>
            <a:ext cx="0" cy="228600"/>
          </a:xfrm>
          <a:prstGeom prst="line">
            <a:avLst/>
          </a:prstGeom>
          <a:noFill/>
          <a:ln w="79375" cmpd="tri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41910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5016500" y="5257800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191000" y="5562600"/>
            <a:ext cx="0" cy="228600"/>
          </a:xfrm>
          <a:prstGeom prst="line">
            <a:avLst/>
          </a:prstGeom>
          <a:noFill/>
          <a:ln w="6667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5016500" y="5562600"/>
            <a:ext cx="0" cy="228600"/>
          </a:xfrm>
          <a:prstGeom prst="line">
            <a:avLst/>
          </a:prstGeom>
          <a:noFill/>
          <a:ln w="60325" cmpd="dbl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2986088" y="3595688"/>
            <a:ext cx="3200400" cy="14287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591050" y="3429000"/>
            <a:ext cx="152400" cy="152400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3708400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50114" y="3505200"/>
            <a:ext cx="0" cy="228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35207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3"/>
    </mc:Choice>
    <mc:Fallback xmlns="">
      <p:transition spd="slow" advTm="29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5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  <p:bldP spid="47114" grpId="0" animBg="1"/>
      <p:bldP spid="47115" grpId="0" animBg="1"/>
      <p:bldP spid="47117" grpId="0" animBg="1"/>
      <p:bldP spid="47122" grpId="0" animBg="1"/>
      <p:bldP spid="47123" grpId="0" animBg="1"/>
      <p:bldP spid="47124" grpId="0" animBg="1"/>
      <p:bldP spid="47125" grpId="0" animBg="1"/>
      <p:bldP spid="47126" grpId="0" animBg="1"/>
      <p:bldP spid="47127" grpId="0" animBg="1"/>
      <p:bldP spid="47128" grpId="0" animBg="1"/>
      <p:bldP spid="47130" grpId="0" animBg="1"/>
      <p:bldP spid="47131" grpId="0" animBg="1"/>
      <p:bldP spid="47132" grpId="0" animBg="1"/>
      <p:bldP spid="47133" grpId="0" animBg="1"/>
      <p:bldP spid="47134" grpId="0" animBg="1"/>
      <p:bldP spid="47135" grpId="0" animBg="1"/>
      <p:bldP spid="47136" grpId="0" animBg="1"/>
      <p:bldP spid="47137" grpId="0" animBg="1"/>
      <p:bldP spid="47138" grpId="0" animBg="1"/>
      <p:bldP spid="47139" grpId="0" animBg="1"/>
      <p:bldP spid="47140" grpId="0" animBg="1"/>
      <p:bldP spid="47141" grpId="0" animBg="1"/>
      <p:bldP spid="471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371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39; 40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88/ SGK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4"/>
    </mc:Choice>
    <mc:Fallback xmlns="">
      <p:transition spd="slow" advTm="179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2657" y="311986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1" i="1" u="sng" dirty="0" err="1" smtClean="0">
                <a:latin typeface="Times New Roman" pitchFamily="18" charset="0"/>
              </a:rPr>
              <a:t>Bài</a:t>
            </a:r>
            <a:r>
              <a:rPr lang="en-US" sz="2800" b="1" i="1" u="sng" dirty="0" smtClean="0">
                <a:latin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ĐỐI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XỨNG TRỤC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72743" y="969084"/>
            <a:ext cx="4038600" cy="58132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" y="831098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5605" y="3802898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2400" dirty="0" smtClean="0">
                <a:latin typeface="Times New Roman" pitchFamily="18" charset="0"/>
              </a:rPr>
              <a:t>Ta </a:t>
            </a:r>
            <a:r>
              <a:rPr lang="en-US" sz="2400" dirty="0" err="1" smtClean="0">
                <a:latin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A’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 .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067300" y="928033"/>
            <a:ext cx="381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?1</a:t>
            </a:r>
            <a:r>
              <a:rPr lang="en-US" sz="2000" dirty="0" smtClean="0">
                <a:latin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</a:rPr>
              <a:t>Cho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</a:rPr>
              <a:t> d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</a:rPr>
              <a:t> d. </a:t>
            </a:r>
            <a:r>
              <a:rPr lang="en-US" sz="2400" dirty="0" err="1" smtClean="0">
                <a:latin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</a:rPr>
              <a:t> A’ </a:t>
            </a:r>
            <a:r>
              <a:rPr lang="en-US" sz="2400" dirty="0" err="1" smtClean="0">
                <a:latin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</a:rPr>
              <a:t> d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</a:rPr>
              <a:t> AA’.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2133600" y="1524000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133600" y="1371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3124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Line 12"/>
          <p:cNvSpPr>
            <a:spLocks noChangeShapeType="1"/>
          </p:cNvSpPr>
          <p:nvPr/>
        </p:nvSpPr>
        <p:spPr bwMode="auto">
          <a:xfrm flipH="1">
            <a:off x="2133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" name="Group 13"/>
          <p:cNvGrpSpPr>
            <a:grpSpLocks/>
          </p:cNvGrpSpPr>
          <p:nvPr/>
        </p:nvGrpSpPr>
        <p:grpSpPr bwMode="auto">
          <a:xfrm>
            <a:off x="2133600" y="2514600"/>
            <a:ext cx="152400" cy="152400"/>
            <a:chOff x="1008" y="2640"/>
            <a:chExt cx="96" cy="96"/>
          </a:xfrm>
        </p:grpSpPr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17526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8" name="Rectangle 18"/>
          <p:cNvSpPr>
            <a:spLocks noChangeArrowheads="1"/>
          </p:cNvSpPr>
          <p:nvPr/>
        </p:nvSpPr>
        <p:spPr bwMode="auto">
          <a:xfrm>
            <a:off x="3252788" y="2286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838200" y="2165350"/>
            <a:ext cx="38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H="1">
            <a:off x="990600" y="2667000"/>
            <a:ext cx="1143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21"/>
          <p:cNvSpPr>
            <a:spLocks noChangeArrowheads="1"/>
          </p:cNvSpPr>
          <p:nvPr/>
        </p:nvSpPr>
        <p:spPr bwMode="auto">
          <a:xfrm>
            <a:off x="577850" y="220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A'</a:t>
            </a:r>
          </a:p>
        </p:txBody>
      </p:sp>
      <p:grpSp>
        <p:nvGrpSpPr>
          <p:cNvPr id="82" name="Group 22"/>
          <p:cNvGrpSpPr>
            <a:grpSpLocks/>
          </p:cNvGrpSpPr>
          <p:nvPr/>
        </p:nvGrpSpPr>
        <p:grpSpPr bwMode="auto">
          <a:xfrm>
            <a:off x="1600200" y="2590800"/>
            <a:ext cx="1143000" cy="186898"/>
            <a:chOff x="672" y="2688"/>
            <a:chExt cx="720" cy="96"/>
          </a:xfrm>
        </p:grpSpPr>
        <p:sp>
          <p:nvSpPr>
            <p:cNvPr id="83" name="Line 23"/>
            <p:cNvSpPr>
              <a:spLocks noChangeShapeType="1"/>
            </p:cNvSpPr>
            <p:nvPr/>
          </p:nvSpPr>
          <p:spPr bwMode="auto">
            <a:xfrm flipH="1">
              <a:off x="1344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4"/>
            <p:cNvSpPr>
              <a:spLocks noChangeShapeType="1"/>
            </p:cNvSpPr>
            <p:nvPr/>
          </p:nvSpPr>
          <p:spPr bwMode="auto">
            <a:xfrm flipH="1">
              <a:off x="672" y="2688"/>
              <a:ext cx="48" cy="96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6078583" y="2743200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5258889" y="4741429"/>
            <a:ext cx="38328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A'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5142049" y="3299430"/>
            <a:ext cx="3949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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H</a:t>
            </a: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5220789" y="3761095"/>
            <a:ext cx="37708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HA' = 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2133600" y="1588224"/>
            <a:ext cx="0" cy="2111514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08419" y="2745432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*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25"/>
    </mc:Choice>
    <mc:Fallback xmlns="">
      <p:transition spd="slow" advTm="108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20" grpId="0"/>
      <p:bldP spid="70" grpId="0" animBg="1"/>
      <p:bldP spid="71" grpId="0"/>
      <p:bldP spid="72" grpId="0"/>
      <p:bldP spid="73" grpId="0" animBg="1"/>
      <p:bldP spid="77" grpId="0"/>
      <p:bldP spid="78" grpId="0"/>
      <p:bldP spid="79" grpId="0"/>
      <p:bldP spid="80" grpId="0" animBg="1"/>
      <p:bldP spid="81" grpId="0"/>
      <p:bldP spid="86" grpId="0"/>
      <p:bldP spid="89" grpId="0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65136" y="49602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</a:rPr>
              <a:t>Nếu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</a:rPr>
              <a:t> B </a:t>
            </a:r>
            <a:r>
              <a:rPr lang="en-US" sz="2400" i="1" dirty="0" err="1">
                <a:latin typeface="Times New Roman" pitchFamily="18" charset="0"/>
              </a:rPr>
              <a:t>nằm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trên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</a:rPr>
              <a:t>thì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đối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với</a:t>
            </a:r>
            <a:r>
              <a:rPr lang="en-US" sz="2400" i="1" dirty="0">
                <a:latin typeface="Times New Roman" pitchFamily="18" charset="0"/>
              </a:rPr>
              <a:t> B qua </a:t>
            </a:r>
            <a:r>
              <a:rPr lang="en-US" sz="2400" i="1" dirty="0" err="1">
                <a:latin typeface="Times New Roman" pitchFamily="18" charset="0"/>
              </a:rPr>
              <a:t>đường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thẳng</a:t>
            </a:r>
            <a:r>
              <a:rPr lang="en-US" sz="2400" i="1" dirty="0">
                <a:latin typeface="Times New Roman" pitchFamily="18" charset="0"/>
              </a:rPr>
              <a:t> d </a:t>
            </a:r>
            <a:r>
              <a:rPr lang="en-US" sz="2400" i="1" dirty="0" err="1">
                <a:latin typeface="Times New Roman" pitchFamily="18" charset="0"/>
              </a:rPr>
              <a:t>cũng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điểm</a:t>
            </a:r>
            <a:r>
              <a:rPr lang="en-US" sz="2400" i="1" dirty="0">
                <a:latin typeface="Times New Roman" pitchFamily="18" charset="0"/>
              </a:rPr>
              <a:t> B.</a:t>
            </a:r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5125266" y="1849916"/>
            <a:ext cx="3821113" cy="1463669"/>
            <a:chOff x="41" y="1367"/>
            <a:chExt cx="2407" cy="768"/>
          </a:xfrm>
        </p:grpSpPr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96" y="1367"/>
              <a:ext cx="2352" cy="768"/>
            </a:xfrm>
            <a:prstGeom prst="wedgeRoundRectCallout">
              <a:avLst>
                <a:gd name="adj1" fmla="val 54037"/>
                <a:gd name="adj2" fmla="val 786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41" y="1452"/>
              <a:ext cx="2400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32" name="Group 67"/>
          <p:cNvGrpSpPr>
            <a:grpSpLocks/>
          </p:cNvGrpSpPr>
          <p:nvPr/>
        </p:nvGrpSpPr>
        <p:grpSpPr bwMode="auto">
          <a:xfrm>
            <a:off x="831853" y="1779991"/>
            <a:ext cx="3540127" cy="2743200"/>
            <a:chOff x="3342" y="2400"/>
            <a:chExt cx="2230" cy="1728"/>
          </a:xfrm>
        </p:grpSpPr>
        <p:sp>
          <p:nvSpPr>
            <p:cNvPr id="33" name="Line 47"/>
            <p:cNvSpPr>
              <a:spLocks noChangeShapeType="1"/>
            </p:cNvSpPr>
            <p:nvPr/>
          </p:nvSpPr>
          <p:spPr bwMode="auto">
            <a:xfrm>
              <a:off x="4435" y="2400"/>
              <a:ext cx="18" cy="1728"/>
            </a:xfrm>
            <a:prstGeom prst="line">
              <a:avLst/>
            </a:prstGeom>
            <a:noFill/>
            <a:ln w="28575">
              <a:solidFill>
                <a:srgbClr val="E719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4502" y="240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3418" y="3539"/>
              <a:ext cx="2052" cy="1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3891" y="3491"/>
              <a:ext cx="64" cy="89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 flipH="1">
              <a:off x="4847" y="3475"/>
              <a:ext cx="54" cy="105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4428" y="3523"/>
              <a:ext cx="43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4320" y="3312"/>
              <a:ext cx="1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400" dirty="0">
                  <a:latin typeface=".VnTimeH" pitchFamily="34" charset="0"/>
                </a:rPr>
                <a:t>I</a:t>
              </a: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3397" y="3523"/>
              <a:ext cx="32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5432" y="3578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59"/>
            <p:cNvSpPr>
              <a:spLocks noChangeArrowheads="1"/>
            </p:cNvSpPr>
            <p:nvPr/>
          </p:nvSpPr>
          <p:spPr bwMode="auto">
            <a:xfrm>
              <a:off x="5448" y="3523"/>
              <a:ext cx="43" cy="3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342" y="3556"/>
              <a:ext cx="17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/>
                <a:t>’</a:t>
              </a:r>
            </a:p>
            <a:p>
              <a:endParaRPr lang="en-US" b="1" dirty="0"/>
            </a:p>
          </p:txBody>
        </p:sp>
        <p:grpSp>
          <p:nvGrpSpPr>
            <p:cNvPr id="48" name="Group 63"/>
            <p:cNvGrpSpPr>
              <a:grpSpLocks/>
            </p:cNvGrpSpPr>
            <p:nvPr/>
          </p:nvGrpSpPr>
          <p:grpSpPr bwMode="auto">
            <a:xfrm>
              <a:off x="4444" y="3439"/>
              <a:ext cx="107" cy="101"/>
              <a:chOff x="2160" y="3456"/>
              <a:chExt cx="144" cy="144"/>
            </a:xfrm>
          </p:grpSpPr>
          <p:sp>
            <p:nvSpPr>
              <p:cNvPr id="49" name="Line 64"/>
              <p:cNvSpPr>
                <a:spLocks noChangeShapeType="1"/>
              </p:cNvSpPr>
              <p:nvPr/>
            </p:nvSpPr>
            <p:spPr bwMode="auto">
              <a:xfrm>
                <a:off x="2304" y="345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/>
              <p:cNvSpPr>
                <a:spLocks noChangeShapeType="1"/>
              </p:cNvSpPr>
              <p:nvPr/>
            </p:nvSpPr>
            <p:spPr bwMode="auto">
              <a:xfrm flipH="1">
                <a:off x="2160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2419746" y="2074572"/>
            <a:ext cx="73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 </a:t>
            </a:r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33362" y="263745"/>
            <a:ext cx="7158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7" name="Group 23"/>
          <p:cNvGrpSpPr>
            <a:grpSpLocks/>
          </p:cNvGrpSpPr>
          <p:nvPr/>
        </p:nvGrpSpPr>
        <p:grpSpPr bwMode="auto">
          <a:xfrm>
            <a:off x="5408635" y="3415476"/>
            <a:ext cx="3821113" cy="1463669"/>
            <a:chOff x="41" y="1367"/>
            <a:chExt cx="2407" cy="768"/>
          </a:xfrm>
        </p:grpSpPr>
        <p:sp>
          <p:nvSpPr>
            <p:cNvPr id="46" name="AutoShape 15"/>
            <p:cNvSpPr>
              <a:spLocks noChangeArrowheads="1"/>
            </p:cNvSpPr>
            <p:nvPr/>
          </p:nvSpPr>
          <p:spPr bwMode="auto">
            <a:xfrm>
              <a:off x="96" y="1367"/>
              <a:ext cx="2352" cy="768"/>
            </a:xfrm>
            <a:prstGeom prst="wedgeRoundRectCallout">
              <a:avLst>
                <a:gd name="adj1" fmla="val 54037"/>
                <a:gd name="adj2" fmla="val 78648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41" y="1452"/>
              <a:ext cx="2400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0"/>
              <p:cNvSpPr txBox="1">
                <a:spLocks noChangeArrowheads="1"/>
              </p:cNvSpPr>
              <p:nvPr/>
            </p:nvSpPr>
            <p:spPr bwMode="auto">
              <a:xfrm>
                <a:off x="5791201" y="3793368"/>
                <a:ext cx="30480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?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Nếu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d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</a:rPr>
                  <a:t>.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Tìm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điểm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đối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xứng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itchFamily="18" charset="0"/>
                  </a:rPr>
                  <a:t>với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</a:rPr>
                  <a:t>B qua d ?</a:t>
                </a:r>
              </a:p>
            </p:txBody>
          </p:sp>
        </mc:Choice>
        <mc:Fallback xmlns="">
          <p:sp>
            <p:nvSpPr>
              <p:cNvPr id="53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1" y="3793368"/>
                <a:ext cx="3048000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2000" t="-4310" b="-146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34656" y="775916"/>
            <a:ext cx="8511723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gọi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đối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xứng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qua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đường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d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nếu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d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đường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trung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trực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đoạn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thẳng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nối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điểm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9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86"/>
    </mc:Choice>
    <mc:Fallback xmlns="">
      <p:transition spd="slow" advTm="55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1" grpId="0"/>
      <p:bldP spid="53" grpId="0"/>
      <p:bldP spid="53" grpId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0" y="47171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" name="Rectangle 6">
            <a:hlinkClick r:id="rId4"/>
          </p:cNvPr>
          <p:cNvSpPr>
            <a:spLocks noChangeArrowheads="1"/>
          </p:cNvSpPr>
          <p:nvPr/>
        </p:nvSpPr>
        <p:spPr bwMode="auto">
          <a:xfrm>
            <a:off x="5334000" y="642143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5366657" y="696572"/>
            <a:ext cx="381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</a:rPr>
              <a:t>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AB. </a:t>
            </a:r>
          </a:p>
          <a:p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A’đối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A qua d.</a:t>
            </a:r>
          </a:p>
          <a:p>
            <a:r>
              <a:rPr lang="en-US" sz="2400" dirty="0">
                <a:latin typeface="Times New Roman" pitchFamily="18" charset="0"/>
              </a:rPr>
              <a:t>  +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B’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B qua d.</a:t>
            </a:r>
          </a:p>
          <a:p>
            <a:r>
              <a:rPr lang="en-US" sz="2400" dirty="0">
                <a:latin typeface="Times New Roman" pitchFamily="18" charset="0"/>
              </a:rPr>
              <a:t>  + </a:t>
            </a:r>
            <a:r>
              <a:rPr lang="en-US" sz="2400" dirty="0" err="1">
                <a:latin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AB, </a:t>
            </a:r>
            <a:r>
              <a:rPr lang="en-US" sz="2400" dirty="0" err="1">
                <a:latin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C’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C qua d.</a:t>
            </a:r>
          </a:p>
          <a:p>
            <a:r>
              <a:rPr lang="en-US" sz="2400" dirty="0">
                <a:latin typeface="Times New Roman" pitchFamily="18" charset="0"/>
              </a:rPr>
              <a:t>  + </a:t>
            </a:r>
            <a:r>
              <a:rPr lang="en-US" sz="2400" dirty="0" err="1">
                <a:latin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</a:rPr>
              <a:t> C’ </a:t>
            </a:r>
            <a:r>
              <a:rPr lang="en-US" sz="2400" dirty="0" err="1">
                <a:latin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A’B’. </a:t>
            </a: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>
            <a:off x="1219200" y="3175000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flipV="1">
            <a:off x="1752600" y="20462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752600" y="3875087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Line 13"/>
          <p:cNvSpPr>
            <a:spLocks noChangeShapeType="1"/>
          </p:cNvSpPr>
          <p:nvPr/>
        </p:nvSpPr>
        <p:spPr bwMode="auto">
          <a:xfrm>
            <a:off x="1752600" y="2427287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3276600" y="2046287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15"/>
          <p:cNvSpPr>
            <a:spLocks noChangeShapeType="1"/>
          </p:cNvSpPr>
          <p:nvPr/>
        </p:nvSpPr>
        <p:spPr bwMode="auto">
          <a:xfrm>
            <a:off x="2743200" y="2198687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16"/>
          <p:cNvSpPr>
            <a:spLocks noChangeShapeType="1"/>
          </p:cNvSpPr>
          <p:nvPr/>
        </p:nvSpPr>
        <p:spPr bwMode="auto">
          <a:xfrm>
            <a:off x="1676400" y="27320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>
            <a:off x="1676400" y="3417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>
            <a:off x="3200400" y="25796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3200400" y="26558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0"/>
          <p:cNvSpPr>
            <a:spLocks noChangeShapeType="1"/>
          </p:cNvSpPr>
          <p:nvPr/>
        </p:nvSpPr>
        <p:spPr bwMode="auto">
          <a:xfrm>
            <a:off x="3200400" y="35702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/>
        </p:nvSpPr>
        <p:spPr bwMode="auto">
          <a:xfrm>
            <a:off x="3200400" y="36464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>
            <a:off x="2590800" y="25796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/>
        </p:nvSpPr>
        <p:spPr bwMode="auto">
          <a:xfrm>
            <a:off x="2590800" y="35702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24"/>
          <p:cNvSpPr>
            <a:spLocks noChangeShapeType="1"/>
          </p:cNvSpPr>
          <p:nvPr/>
        </p:nvSpPr>
        <p:spPr bwMode="auto">
          <a:xfrm flipH="1">
            <a:off x="2667000" y="25796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25"/>
          <p:cNvSpPr>
            <a:spLocks noChangeShapeType="1"/>
          </p:cNvSpPr>
          <p:nvPr/>
        </p:nvSpPr>
        <p:spPr bwMode="auto">
          <a:xfrm flipH="1">
            <a:off x="2667000" y="35702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Text Box 27"/>
          <p:cNvSpPr txBox="1">
            <a:spLocks noChangeArrowheads="1"/>
          </p:cNvSpPr>
          <p:nvPr/>
        </p:nvSpPr>
        <p:spPr bwMode="auto">
          <a:xfrm>
            <a:off x="2552700" y="18049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103" name="Text Box 29"/>
          <p:cNvSpPr txBox="1">
            <a:spLocks noChangeArrowheads="1"/>
          </p:cNvSpPr>
          <p:nvPr/>
        </p:nvSpPr>
        <p:spPr bwMode="auto">
          <a:xfrm>
            <a:off x="1600200" y="3900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104" name="Text Box 30"/>
          <p:cNvSpPr txBox="1">
            <a:spLocks noChangeArrowheads="1"/>
          </p:cNvSpPr>
          <p:nvPr/>
        </p:nvSpPr>
        <p:spPr bwMode="auto">
          <a:xfrm>
            <a:off x="2565400" y="41417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C’</a:t>
            </a:r>
          </a:p>
        </p:txBody>
      </p:sp>
      <p:sp>
        <p:nvSpPr>
          <p:cNvPr id="105" name="Text Box 31"/>
          <p:cNvSpPr txBox="1">
            <a:spLocks noChangeArrowheads="1"/>
          </p:cNvSpPr>
          <p:nvPr/>
        </p:nvSpPr>
        <p:spPr bwMode="auto">
          <a:xfrm>
            <a:off x="3124200" y="4281487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106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107" name="Line 33"/>
          <p:cNvSpPr>
            <a:spLocks noChangeShapeType="1"/>
          </p:cNvSpPr>
          <p:nvPr/>
        </p:nvSpPr>
        <p:spPr bwMode="auto">
          <a:xfrm>
            <a:off x="1752600" y="3036887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34"/>
          <p:cNvSpPr>
            <a:spLocks noChangeShapeType="1"/>
          </p:cNvSpPr>
          <p:nvPr/>
        </p:nvSpPr>
        <p:spPr bwMode="auto">
          <a:xfrm>
            <a:off x="1905000" y="30226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35"/>
          <p:cNvSpPr>
            <a:spLocks noChangeShapeType="1"/>
          </p:cNvSpPr>
          <p:nvPr/>
        </p:nvSpPr>
        <p:spPr bwMode="auto">
          <a:xfrm>
            <a:off x="2755900" y="3022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Line 36"/>
          <p:cNvSpPr>
            <a:spLocks noChangeShapeType="1"/>
          </p:cNvSpPr>
          <p:nvPr/>
        </p:nvSpPr>
        <p:spPr bwMode="auto">
          <a:xfrm>
            <a:off x="2895600" y="3036431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>
            <a:off x="3302000" y="3036431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38"/>
          <p:cNvSpPr>
            <a:spLocks noChangeShapeType="1"/>
          </p:cNvSpPr>
          <p:nvPr/>
        </p:nvSpPr>
        <p:spPr bwMode="auto">
          <a:xfrm>
            <a:off x="3432629" y="30226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Text Box 47"/>
          <p:cNvSpPr txBox="1">
            <a:spLocks noChangeArrowheads="1"/>
          </p:cNvSpPr>
          <p:nvPr/>
        </p:nvSpPr>
        <p:spPr bwMode="auto">
          <a:xfrm>
            <a:off x="1600200" y="2046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14" name="Text Box 48"/>
          <p:cNvSpPr txBox="1">
            <a:spLocks noChangeArrowheads="1"/>
          </p:cNvSpPr>
          <p:nvPr/>
        </p:nvSpPr>
        <p:spPr bwMode="auto">
          <a:xfrm>
            <a:off x="3111500" y="1665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15" name="Oval 72"/>
          <p:cNvSpPr>
            <a:spLocks noChangeArrowheads="1"/>
          </p:cNvSpPr>
          <p:nvPr/>
        </p:nvSpPr>
        <p:spPr bwMode="auto">
          <a:xfrm>
            <a:off x="1727200" y="2389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73"/>
          <p:cNvSpPr>
            <a:spLocks noChangeArrowheads="1"/>
          </p:cNvSpPr>
          <p:nvPr/>
        </p:nvSpPr>
        <p:spPr bwMode="auto">
          <a:xfrm>
            <a:off x="2705100" y="21478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74"/>
          <p:cNvSpPr>
            <a:spLocks noChangeArrowheads="1"/>
          </p:cNvSpPr>
          <p:nvPr/>
        </p:nvSpPr>
        <p:spPr bwMode="auto">
          <a:xfrm>
            <a:off x="3238500" y="20081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5"/>
          <p:cNvSpPr>
            <a:spLocks noChangeArrowheads="1"/>
          </p:cNvSpPr>
          <p:nvPr/>
        </p:nvSpPr>
        <p:spPr bwMode="auto">
          <a:xfrm>
            <a:off x="1727200" y="3836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76"/>
          <p:cNvSpPr>
            <a:spLocks noChangeArrowheads="1"/>
          </p:cNvSpPr>
          <p:nvPr/>
        </p:nvSpPr>
        <p:spPr bwMode="auto">
          <a:xfrm>
            <a:off x="2717800" y="40909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77"/>
          <p:cNvSpPr>
            <a:spLocks noChangeArrowheads="1"/>
          </p:cNvSpPr>
          <p:nvPr/>
        </p:nvSpPr>
        <p:spPr bwMode="auto">
          <a:xfrm>
            <a:off x="3238500" y="423068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61257">
            <a:off x="683187" y="4195101"/>
            <a:ext cx="4403303" cy="533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3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02"/>
    </mc:Choice>
    <mc:Fallback xmlns="">
      <p:transition spd="slow" advTm="69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40063" y="3815555"/>
            <a:ext cx="51054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i="1" dirty="0" err="1" smtClean="0">
                <a:latin typeface="Times New Roman" pitchFamily="18" charset="0"/>
              </a:rPr>
              <a:t>Hai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gọi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là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đối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xứng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với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nhau</a:t>
            </a:r>
            <a:r>
              <a:rPr lang="en-US" sz="2400" b="1" i="1" dirty="0" smtClean="0">
                <a:latin typeface="Times New Roman" pitchFamily="18" charset="0"/>
              </a:rPr>
              <a:t> qua </a:t>
            </a:r>
            <a:r>
              <a:rPr lang="en-US" sz="2400" b="1" i="1" dirty="0" err="1" smtClean="0">
                <a:latin typeface="Times New Roman" pitchFamily="18" charset="0"/>
              </a:rPr>
              <a:t>đường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thẳng</a:t>
            </a:r>
            <a:r>
              <a:rPr lang="en-US" sz="2400" b="1" i="1" dirty="0" smtClean="0">
                <a:latin typeface="Times New Roman" pitchFamily="18" charset="0"/>
              </a:rPr>
              <a:t> d </a:t>
            </a:r>
            <a:r>
              <a:rPr lang="en-US" sz="2400" b="1" i="1" dirty="0" err="1" smtClean="0">
                <a:latin typeface="Times New Roman" pitchFamily="18" charset="0"/>
              </a:rPr>
              <a:t>nếu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mỗi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điểm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thuộc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hình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này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đối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điểm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thuộc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kia</a:t>
            </a:r>
            <a:r>
              <a:rPr lang="en-US" sz="2400" b="1" i="1" dirty="0">
                <a:latin typeface="Times New Roman" pitchFamily="18" charset="0"/>
              </a:rPr>
              <a:t> qua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d </a:t>
            </a:r>
            <a:r>
              <a:rPr lang="en-US" sz="2400" b="1" i="1" dirty="0" err="1">
                <a:latin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ngược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lại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31941" y="773112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0" y="838200"/>
            <a:ext cx="3810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</a:rPr>
              <a:t>?2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</a:rPr>
              <a:t>Cho </a:t>
            </a:r>
            <a:r>
              <a:rPr lang="en-US" sz="2000" dirty="0" err="1">
                <a:latin typeface="Times New Roman" pitchFamily="18" charset="0"/>
              </a:rPr>
              <a:t>đ</a:t>
            </a:r>
            <a:r>
              <a:rPr lang="en-US" sz="2000" dirty="0" err="1" smtClean="0">
                <a:latin typeface="Times New Roman" pitchFamily="18" charset="0"/>
              </a:rPr>
              <a:t>ường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AB. </a:t>
            </a:r>
          </a:p>
          <a:p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 + </a:t>
            </a:r>
            <a:r>
              <a:rPr lang="en-US" sz="2000" dirty="0" err="1" smtClean="0">
                <a:latin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A’đối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A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B’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B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AB, </a:t>
            </a:r>
            <a:r>
              <a:rPr lang="en-US" sz="2000" dirty="0" err="1">
                <a:latin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C qua d.</a:t>
            </a:r>
          </a:p>
          <a:p>
            <a:r>
              <a:rPr lang="en-US" sz="2000" dirty="0">
                <a:latin typeface="Times New Roman" pitchFamily="18" charset="0"/>
              </a:rPr>
              <a:t>  + </a:t>
            </a:r>
            <a:r>
              <a:rPr lang="en-US" sz="2000" dirty="0" err="1">
                <a:latin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rằng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</a:rPr>
              <a:t> C’ </a:t>
            </a:r>
            <a:r>
              <a:rPr lang="en-US" sz="2000" dirty="0" err="1">
                <a:latin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A’B’. 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155700" y="2246312"/>
            <a:ext cx="2667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1727200" y="1141412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752600" y="3046412"/>
            <a:ext cx="1524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741714" y="1644649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251200" y="1141412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30863" y="1331912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711234" y="1828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656805" y="2634701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221446" y="1558108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218180" y="1606549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87700" y="264477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175000" y="2693987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2590800" y="173953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590800" y="2732087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628900" y="17145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2601322" y="273208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514600" y="9312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691640" y="3027679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A’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451100" y="331311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C’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060700" y="344884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B’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219200" y="28082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d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1741714" y="2093912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1863634" y="2085929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2743200" y="2093912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2905397" y="210194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3238500" y="2085929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3390900" y="2093912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1408249" y="120808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155406" y="80539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41" name="Oval 72"/>
          <p:cNvSpPr>
            <a:spLocks noChangeArrowheads="1"/>
          </p:cNvSpPr>
          <p:nvPr/>
        </p:nvSpPr>
        <p:spPr bwMode="auto">
          <a:xfrm>
            <a:off x="1691640" y="152000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3"/>
          <p:cNvSpPr>
            <a:spLocks noChangeArrowheads="1"/>
          </p:cNvSpPr>
          <p:nvPr/>
        </p:nvSpPr>
        <p:spPr bwMode="auto">
          <a:xfrm>
            <a:off x="2692763" y="1245415"/>
            <a:ext cx="45719" cy="457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74"/>
          <p:cNvSpPr>
            <a:spLocks noChangeArrowheads="1"/>
          </p:cNvSpPr>
          <p:nvPr/>
        </p:nvSpPr>
        <p:spPr bwMode="auto">
          <a:xfrm>
            <a:off x="3225800" y="1076457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75"/>
          <p:cNvSpPr>
            <a:spLocks noChangeArrowheads="1"/>
          </p:cNvSpPr>
          <p:nvPr/>
        </p:nvSpPr>
        <p:spPr bwMode="auto">
          <a:xfrm>
            <a:off x="1691640" y="29702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2692763" y="32369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3222897" y="33893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486400" y="1141412"/>
            <a:ext cx="3429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*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AB </a:t>
            </a:r>
            <a:r>
              <a:rPr lang="en-US" sz="2000" dirty="0" err="1">
                <a:latin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</a:rPr>
              <a:t> A’B’ </a:t>
            </a:r>
            <a:r>
              <a:rPr lang="en-US" sz="2000" dirty="0" err="1">
                <a:latin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đoạn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xứng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</a:rPr>
              <a:t> qua </a:t>
            </a:r>
            <a:r>
              <a:rPr lang="en-US" sz="2000" dirty="0" err="1">
                <a:latin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</a:rPr>
              <a:t> d. </a:t>
            </a:r>
          </a:p>
        </p:txBody>
      </p:sp>
      <p:sp>
        <p:nvSpPr>
          <p:cNvPr id="50" name="Oval Callout 49"/>
          <p:cNvSpPr/>
          <p:nvPr/>
        </p:nvSpPr>
        <p:spPr>
          <a:xfrm>
            <a:off x="5562600" y="3646487"/>
            <a:ext cx="3429000" cy="249555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d?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8100" y="32657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127000" y="5874603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</a:rPr>
              <a:t> d </a:t>
            </a:r>
            <a:r>
              <a:rPr lang="en-US" sz="2400" dirty="0" err="1">
                <a:latin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trục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xứng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7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1"/>
    </mc:Choice>
    <mc:Fallback xmlns="">
      <p:transition spd="slow" advTm="42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48" grpId="0"/>
      <p:bldP spid="50" grpId="0" animBg="1"/>
      <p:bldP spid="50" grpId="1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hlinkClick r:id="rId4"/>
          </p:cNvPr>
          <p:cNvSpPr>
            <a:spLocks noChangeArrowheads="1"/>
          </p:cNvSpPr>
          <p:nvPr/>
        </p:nvSpPr>
        <p:spPr bwMode="auto">
          <a:xfrm>
            <a:off x="5486400" y="708474"/>
            <a:ext cx="3655541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76200" y="-71364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1" y="1292295"/>
            <a:ext cx="3788891" cy="328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31"/>
              <p:cNvSpPr txBox="1">
                <a:spLocks noChangeArrowheads="1"/>
              </p:cNvSpPr>
              <p:nvPr/>
            </p:nvSpPr>
            <p:spPr bwMode="auto">
              <a:xfrm>
                <a:off x="232953" y="4166415"/>
                <a:ext cx="5225144" cy="200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>
                    <a:latin typeface="Times New Roman" pitchFamily="18" charset="0"/>
                  </a:rPr>
                  <a:t>Ta </a:t>
                </a:r>
                <a:r>
                  <a:rPr lang="en-US" sz="2000" i="1" dirty="0" err="1" smtClean="0">
                    <a:latin typeface="Times New Roman" pitchFamily="18" charset="0"/>
                  </a:rPr>
                  <a:t>có</a:t>
                </a:r>
                <a:r>
                  <a:rPr lang="en-US" sz="2000" dirty="0" smtClean="0">
                    <a:latin typeface="Times New Roman" pitchFamily="18" charset="0"/>
                  </a:rPr>
                  <a:t>:  + </a:t>
                </a:r>
                <a:r>
                  <a:rPr lang="en-US" sz="2000" dirty="0" err="1" smtClean="0">
                    <a:latin typeface="Times New Roman" pitchFamily="18" charset="0"/>
                  </a:rPr>
                  <a:t>Hai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đoạn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thẳng</a:t>
                </a:r>
                <a:r>
                  <a:rPr lang="en-US" sz="2000" dirty="0" smtClean="0">
                    <a:latin typeface="Times New Roman" pitchFamily="18" charset="0"/>
                  </a:rPr>
                  <a:t> AB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A’B’; AC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A’C’; 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+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BAC</m:t>
                        </m:r>
                      </m:e>
                    </m:acc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v</m:t>
                    </m:r>
                    <m:r>
                      <a:rPr lang="en-US" sz="2000" b="0" i="0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</a:rPr>
                          <m:t>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ABC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′;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ACB</m:t>
                        </m:r>
                      </m:e>
                    </m:acc>
                    <m:r>
                      <a:rPr lang="en-US" sz="2000" i="0">
                        <a:latin typeface="Cambria Math"/>
                      </a:rPr>
                      <m:t> </m:t>
                    </m:r>
                  </m:oMath>
                </a14:m>
                <a:endParaRPr lang="en-US" sz="200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/>
                      </a:rPr>
                      <m:t>v</m:t>
                    </m:r>
                    <m:r>
                      <a:rPr lang="en-US" sz="2000" i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  <m:r>
                          <a:rPr lang="en-US" sz="2000" b="0" i="0" smtClean="0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  <a:br>
                  <a:rPr lang="en-US" sz="2000" dirty="0" smtClean="0">
                    <a:latin typeface="Times New Roman" pitchFamily="18" charset="0"/>
                  </a:rPr>
                </a:br>
                <a:r>
                  <a:rPr lang="en-US" sz="2000" dirty="0" smtClean="0">
                    <a:latin typeface="Times New Roman" pitchFamily="18" charset="0"/>
                  </a:rPr>
                  <a:t>   + </a:t>
                </a:r>
                <a:r>
                  <a:rPr lang="en-US" sz="2000" dirty="0" err="1" smtClean="0">
                    <a:latin typeface="Times New Roman" pitchFamily="18" charset="0"/>
                  </a:rPr>
                  <a:t>Hai</a:t>
                </a:r>
                <a:r>
                  <a:rPr lang="en-US" sz="2000" dirty="0" smtClean="0">
                    <a:latin typeface="Times New Roman" pitchFamily="18" charset="0"/>
                  </a:rPr>
                  <a:t> tam </a:t>
                </a:r>
                <a:r>
                  <a:rPr lang="en-US" sz="2000" dirty="0" err="1" smtClean="0">
                    <a:latin typeface="Times New Roman" pitchFamily="18" charset="0"/>
                  </a:rPr>
                  <a:t>giác</a:t>
                </a:r>
                <a:r>
                  <a:rPr lang="en-US" sz="2000" dirty="0" smtClean="0">
                    <a:latin typeface="Times New Roman" pitchFamily="18" charset="0"/>
                  </a:rPr>
                  <a:t> ABC </a:t>
                </a:r>
                <a:r>
                  <a:rPr lang="en-US" sz="2000" dirty="0" err="1" smtClean="0">
                    <a:latin typeface="Times New Roman" pitchFamily="18" charset="0"/>
                  </a:rPr>
                  <a:t>và</a:t>
                </a:r>
                <a:r>
                  <a:rPr lang="en-US" sz="2000" dirty="0" smtClean="0">
                    <a:latin typeface="Times New Roman" pitchFamily="18" charset="0"/>
                  </a:rPr>
                  <a:t> A’B’C’ </a:t>
                </a:r>
                <a:r>
                  <a:rPr lang="en-US" sz="2000" dirty="0" err="1" smtClean="0">
                    <a:latin typeface="Times New Roman" pitchFamily="18" charset="0"/>
                  </a:rPr>
                  <a:t>đối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xứng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với</a:t>
                </a:r>
                <a:r>
                  <a:rPr lang="en-US" sz="2000" dirty="0" smtClean="0">
                    <a:latin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</a:rPr>
                  <a:t>nhau</a:t>
                </a:r>
                <a:r>
                  <a:rPr lang="en-US" sz="2000" dirty="0" smtClean="0">
                    <a:latin typeface="Times New Roman" pitchFamily="18" charset="0"/>
                  </a:rPr>
                  <a:t> qua </a:t>
                </a:r>
                <a:r>
                  <a:rPr lang="en-US" sz="2000" dirty="0" err="1" smtClean="0">
                    <a:latin typeface="Times New Roman" pitchFamily="18" charset="0"/>
                  </a:rPr>
                  <a:t>trục</a:t>
                </a:r>
                <a:r>
                  <a:rPr lang="en-US" sz="2000" dirty="0" smtClean="0">
                    <a:latin typeface="Times New Roman" pitchFamily="18" charset="0"/>
                  </a:rPr>
                  <a:t> d.</a:t>
                </a:r>
              </a:p>
            </p:txBody>
          </p:sp>
        </mc:Choice>
        <mc:Fallback xmlns="">
          <p:sp>
            <p:nvSpPr>
              <p:cNvPr id="5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953" y="4166415"/>
                <a:ext cx="5225144" cy="2006575"/>
              </a:xfrm>
              <a:prstGeom prst="rect">
                <a:avLst/>
              </a:prstGeom>
              <a:blipFill rotWithShape="1">
                <a:blip r:embed="rId8"/>
                <a:stretch>
                  <a:fillRect l="-1167" t="-1515" b="-42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76199" y="421989"/>
            <a:ext cx="53818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*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Nếu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đoạn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(</a:t>
            </a:r>
            <a:r>
              <a:rPr lang="en-US" sz="2400" b="1" i="1" dirty="0" err="1" smtClean="0">
                <a:latin typeface="Times New Roman" pitchFamily="18" charset="0"/>
              </a:rPr>
              <a:t>góc</a:t>
            </a:r>
            <a:r>
              <a:rPr lang="en-US" sz="2400" b="1" i="1" dirty="0" smtClean="0">
                <a:latin typeface="Times New Roman" pitchFamily="18" charset="0"/>
              </a:rPr>
              <a:t>, tam </a:t>
            </a:r>
            <a:r>
              <a:rPr lang="en-US" sz="2400" b="1" i="1" dirty="0" err="1">
                <a:latin typeface="Times New Roman" pitchFamily="18" charset="0"/>
              </a:rPr>
              <a:t>giác</a:t>
            </a:r>
            <a:r>
              <a:rPr lang="en-US" sz="2400" b="1" i="1" dirty="0">
                <a:latin typeface="Times New Roman" pitchFamily="18" charset="0"/>
              </a:rPr>
              <a:t>) </a:t>
            </a:r>
            <a:r>
              <a:rPr lang="en-US" sz="2400" b="1" i="1" dirty="0" err="1">
                <a:latin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</a:rPr>
              <a:t> qua </a:t>
            </a:r>
            <a:r>
              <a:rPr lang="en-US" sz="2400" b="1" i="1" dirty="0" err="1">
                <a:latin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chúng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bằng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346403" y="399386"/>
            <a:ext cx="3797597" cy="2442593"/>
            <a:chOff x="48" y="2164"/>
            <a:chExt cx="2016" cy="2590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" y="2256"/>
              <a:ext cx="2016" cy="2400"/>
              <a:chOff x="1776" y="480"/>
              <a:chExt cx="3889" cy="3504"/>
            </a:xfrm>
          </p:grpSpPr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776" y="480"/>
                <a:ext cx="3889" cy="3504"/>
                <a:chOff x="672" y="240"/>
                <a:chExt cx="5090" cy="4320"/>
              </a:xfrm>
            </p:grpSpPr>
            <p:graphicFrame>
              <p:nvGraphicFramePr>
                <p:cNvPr id="20" name="Object 15"/>
                <p:cNvGraphicFramePr>
                  <a:graphicFrameLocks noChangeAspect="1"/>
                </p:cNvGraphicFramePr>
                <p:nvPr/>
              </p:nvGraphicFramePr>
              <p:xfrm>
                <a:off x="3456" y="1025"/>
                <a:ext cx="2306" cy="28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8656" name="Photo Editor Photo" r:id="rId9" imgW="3809524" imgH="3048426" progId="">
                        <p:embed/>
                      </p:oleObj>
                    </mc:Choice>
                    <mc:Fallback>
                      <p:oleObj name="Photo Editor Photo" r:id="rId9" imgW="3809524" imgH="3048426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56" y="1025"/>
                              <a:ext cx="2306" cy="288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16"/>
                <p:cNvGraphicFramePr>
                  <a:graphicFrameLocks noChangeAspect="1"/>
                </p:cNvGraphicFramePr>
                <p:nvPr/>
              </p:nvGraphicFramePr>
              <p:xfrm>
                <a:off x="672" y="1025"/>
                <a:ext cx="2396" cy="28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8657" name="Photo Editor Photo" r:id="rId11" imgW="3809524" imgH="3048426" progId="">
                        <p:embed/>
                      </p:oleObj>
                    </mc:Choice>
                    <mc:Fallback>
                      <p:oleObj name="Photo Editor Photo" r:id="rId11" imgW="3809524" imgH="3048426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2" y="1025"/>
                              <a:ext cx="2396" cy="289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Line 17"/>
                <p:cNvSpPr>
                  <a:spLocks noChangeShapeType="1"/>
                </p:cNvSpPr>
                <p:nvPr/>
              </p:nvSpPr>
              <p:spPr bwMode="auto">
                <a:xfrm>
                  <a:off x="3268" y="240"/>
                  <a:ext cx="0" cy="4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3312" y="1728"/>
                <a:ext cx="9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2075" y="1152"/>
                <a:ext cx="3312" cy="0"/>
              </a:xfrm>
              <a:prstGeom prst="line">
                <a:avLst/>
              </a:prstGeom>
              <a:noFill/>
              <a:ln w="9525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3057" y="2880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70" y="4195"/>
              <a:ext cx="224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453" y="4195"/>
              <a:ext cx="550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 smtClean="0">
                  <a:solidFill>
                    <a:srgbClr val="0000FF"/>
                  </a:solidFill>
                  <a:latin typeface="VNI-Script" pitchFamily="2" charset="0"/>
                </a:rPr>
                <a:t>H’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1087" y="2164"/>
              <a:ext cx="240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486400" y="3335418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i="1" dirty="0">
                <a:latin typeface="VNI-Script" pitchFamily="2" charset="0"/>
              </a:rPr>
              <a:t>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i="1" dirty="0" smtClean="0">
                <a:latin typeface="VNI-Script" pitchFamily="2" charset="0"/>
              </a:rPr>
              <a:t>H ‘ </a:t>
            </a:r>
            <a:r>
              <a:rPr lang="en-US" sz="2400" dirty="0" err="1" smtClean="0">
                <a:latin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d. </a:t>
            </a:r>
            <a:endParaRPr lang="en-US" sz="2400" dirty="0">
              <a:latin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15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35"/>
    </mc:Choice>
    <mc:Fallback xmlns="">
      <p:transition spd="slow" advTm="74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5359400" y="816428"/>
            <a:ext cx="3810000" cy="6084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03200" y="268738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326743" y="838199"/>
            <a:ext cx="38151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?3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</a:rPr>
              <a:t>Cho tam 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AH. </a:t>
            </a:r>
            <a:r>
              <a:rPr lang="en-US" sz="2400" dirty="0" err="1">
                <a:latin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qua AH. </a:t>
            </a: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6571" y="952500"/>
            <a:ext cx="21372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9029" y="822809"/>
            <a:ext cx="33875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ABC </a:t>
            </a:r>
            <a:r>
              <a:rPr lang="en-US" sz="2400" dirty="0" err="1">
                <a:latin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</a:rPr>
              <a:t> A.</a:t>
            </a:r>
          </a:p>
          <a:p>
            <a:pPr algn="just"/>
            <a:r>
              <a:rPr lang="en-US" sz="2400" dirty="0">
                <a:latin typeface="Times New Roman" pitchFamily="18" charset="0"/>
              </a:rPr>
              <a:t>   +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AB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</a:rPr>
              <a:t> AC. </a:t>
            </a:r>
            <a:endParaRPr lang="en-US" sz="2400" dirty="0" smtClean="0">
              <a:latin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</a:rPr>
              <a:t>   + </a:t>
            </a:r>
            <a:r>
              <a:rPr lang="en-US" sz="2400" dirty="0" err="1" smtClean="0">
                <a:latin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xứng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</a:rPr>
              <a:t> AC  qua </a:t>
            </a:r>
            <a:r>
              <a:rPr lang="en-US" sz="2400" dirty="0" err="1" smtClean="0">
                <a:latin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</a:rPr>
              <a:t> AH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</a:rPr>
              <a:t> AB.</a:t>
            </a:r>
          </a:p>
          <a:p>
            <a:pPr algn="just"/>
            <a:r>
              <a:rPr lang="en-US" sz="2400" dirty="0" smtClean="0">
                <a:latin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BH qua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</a:rPr>
              <a:t> AH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</a:rPr>
              <a:t> CH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ngược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Callout 1"/>
              <p:cNvSpPr/>
              <p:nvPr/>
            </p:nvSpPr>
            <p:spPr>
              <a:xfrm>
                <a:off x="5553774" y="2407859"/>
                <a:ext cx="3361626" cy="2743200"/>
              </a:xfrm>
              <a:prstGeom prst="cloudCallo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 qua AH </a:t>
                </a:r>
                <a:r>
                  <a:rPr lang="en-US" sz="2200" dirty="0" err="1" smtClean="0">
                    <a:latin typeface="Times New Roman" pitchFamily="18" charset="0"/>
                  </a:rPr>
                  <a:t>cũng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thuộc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cạnh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</a:rPr>
                  <a:t>của</a:t>
                </a:r>
                <a:r>
                  <a:rPr lang="en-US" sz="22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</a:rPr>
                  <a:t>ABC.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Cloud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774" y="2407859"/>
                <a:ext cx="3361626" cy="2743200"/>
              </a:xfrm>
              <a:prstGeom prst="cloudCallou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59377" y="5569803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i="1" dirty="0">
                <a:latin typeface="Times New Roman" pitchFamily="18" charset="0"/>
              </a:rPr>
              <a:t>Ta </a:t>
            </a:r>
            <a:r>
              <a:rPr lang="en-US" sz="2400" i="1" dirty="0" err="1">
                <a:latin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đường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thẳng</a:t>
            </a:r>
            <a:r>
              <a:rPr lang="en-US" sz="2400" i="1" dirty="0" smtClean="0">
                <a:latin typeface="Times New Roman" pitchFamily="18" charset="0"/>
              </a:rPr>
              <a:t> AH </a:t>
            </a:r>
            <a:r>
              <a:rPr lang="en-US" sz="2400" i="1" dirty="0" err="1" smtClean="0">
                <a:latin typeface="Times New Roman" pitchFamily="18" charset="0"/>
              </a:rPr>
              <a:t>là</a:t>
            </a:r>
            <a:r>
              <a:rPr lang="en-US" sz="2400" i="1" dirty="0" smtClean="0">
                <a:latin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</a:rPr>
              <a:t>trục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xứng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tam </a:t>
            </a:r>
            <a:r>
              <a:rPr lang="en-US" sz="2400" i="1" dirty="0" err="1" smtClean="0">
                <a:latin typeface="Times New Roman" pitchFamily="18" charset="0"/>
              </a:rPr>
              <a:t>giác</a:t>
            </a:r>
            <a:r>
              <a:rPr lang="en-US" sz="2400" i="1" dirty="0" smtClean="0">
                <a:latin typeface="Times New Roman" pitchFamily="18" charset="0"/>
              </a:rPr>
              <a:t> ABC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4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2"/>
    </mc:Choice>
    <mc:Fallback xmlns="">
      <p:transition spd="slow" advTm="89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" grpId="1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5816" y="3175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3400" y="2122139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?4</a:t>
            </a:r>
            <a:r>
              <a:rPr lang="en-US" sz="2400" dirty="0" smtClean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xứng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    a) </a:t>
            </a:r>
            <a:r>
              <a:rPr lang="en-US" sz="2400" dirty="0" err="1">
                <a:latin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</a:rPr>
              <a:t> A.        </a:t>
            </a:r>
          </a:p>
          <a:p>
            <a:r>
              <a:rPr lang="en-US" sz="2400" dirty="0">
                <a:latin typeface="Times New Roman" pitchFamily="18" charset="0"/>
              </a:rPr>
              <a:t>    b) Tam </a:t>
            </a:r>
            <a:r>
              <a:rPr lang="en-US" sz="2400" dirty="0" err="1">
                <a:latin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</a:rPr>
              <a:t> ABC.</a:t>
            </a:r>
          </a:p>
          <a:p>
            <a:r>
              <a:rPr lang="en-US" sz="2400" dirty="0">
                <a:latin typeface="Times New Roman" pitchFamily="18" charset="0"/>
              </a:rPr>
              <a:t>    c) </a:t>
            </a:r>
            <a:r>
              <a:rPr lang="en-US" sz="2400" dirty="0" err="1">
                <a:latin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</a:rPr>
              <a:t> O.</a:t>
            </a:r>
          </a:p>
        </p:txBody>
      </p: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24300"/>
            <a:ext cx="259080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352800" y="3886200"/>
            <a:ext cx="2362200" cy="1905000"/>
          </a:xfrm>
          <a:prstGeom prst="triangle">
            <a:avLst>
              <a:gd name="adj" fmla="val 49194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000">
              <a:solidFill>
                <a:srgbClr val="0000FF"/>
              </a:solidFill>
              <a:latin typeface="VNtimes new roman" pitchFamily="34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6705600" y="4038600"/>
            <a:ext cx="16764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/>
              <a:t>    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35" name="Oval 72"/>
          <p:cNvSpPr>
            <a:spLocks noChangeArrowheads="1"/>
          </p:cNvSpPr>
          <p:nvPr/>
        </p:nvSpPr>
        <p:spPr bwMode="auto">
          <a:xfrm>
            <a:off x="7467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463143" y="343038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256007" y="590731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595257" y="590731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1676400" y="38862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1676400" y="3717925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flipH="1" flipV="1">
            <a:off x="3200400" y="4267200"/>
            <a:ext cx="30480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25"/>
          <p:cNvSpPr>
            <a:spLocks noChangeShapeType="1"/>
          </p:cNvSpPr>
          <p:nvPr/>
        </p:nvSpPr>
        <p:spPr bwMode="auto">
          <a:xfrm flipV="1">
            <a:off x="2971800" y="4267200"/>
            <a:ext cx="28194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4495800" y="3429000"/>
            <a:ext cx="38100" cy="2819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3352800" y="38703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4495800" y="41751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410200" y="447992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>
            <a:off x="6705600" y="3810000"/>
            <a:ext cx="1828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7543800" y="3429000"/>
            <a:ext cx="0" cy="259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38"/>
          <p:cNvSpPr>
            <a:spLocks noChangeShapeType="1"/>
          </p:cNvSpPr>
          <p:nvPr/>
        </p:nvSpPr>
        <p:spPr bwMode="auto">
          <a:xfrm flipV="1">
            <a:off x="6324600" y="3962400"/>
            <a:ext cx="2438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362700" y="340948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500257" y="325626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8382000" y="4046764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8109857" y="3363575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Text Box 46"/>
          <p:cNvSpPr txBox="1">
            <a:spLocks noChangeArrowheads="1"/>
          </p:cNvSpPr>
          <p:nvPr/>
        </p:nvSpPr>
        <p:spPr bwMode="auto">
          <a:xfrm>
            <a:off x="152400" y="6232525"/>
            <a:ext cx="281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3200400" y="62484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  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65" name="Text Box 48"/>
          <p:cNvSpPr txBox="1">
            <a:spLocks noChangeArrowheads="1"/>
          </p:cNvSpPr>
          <p:nvPr/>
        </p:nvSpPr>
        <p:spPr bwMode="auto">
          <a:xfrm>
            <a:off x="6324600" y="6232525"/>
            <a:ext cx="2781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vô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trục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xứng</a:t>
            </a:r>
            <a:endParaRPr lang="en-US" sz="2200" dirty="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 flipV="1">
            <a:off x="6934200" y="3779459"/>
            <a:ext cx="1175657" cy="21278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33400" y="685800"/>
            <a:ext cx="826225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d </a:t>
            </a:r>
            <a:r>
              <a:rPr lang="en-US" sz="2400" b="1" i="1" dirty="0" err="1">
                <a:latin typeface="Times New Roman" pitchFamily="18" charset="0"/>
              </a:rPr>
              <a:t>gọi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trục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VNI-Script" pitchFamily="2" charset="0"/>
              </a:rPr>
              <a:t>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nếu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điểm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xứng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với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mỗi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điểm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thuộc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VNI-Script" pitchFamily="2" charset="0"/>
              </a:rPr>
              <a:t>H</a:t>
            </a:r>
            <a:r>
              <a:rPr lang="en-US" sz="2400" b="1" i="1" dirty="0" smtClean="0">
                <a:latin typeface="Times New Roman" pitchFamily="18" charset="0"/>
              </a:rPr>
              <a:t>  qua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</a:rPr>
              <a:t> d </a:t>
            </a:r>
            <a:r>
              <a:rPr lang="en-US" sz="2400" b="1" i="1" dirty="0" err="1">
                <a:latin typeface="Times New Roman" pitchFamily="18" charset="0"/>
              </a:rPr>
              <a:t>cũng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thuộc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VNI-Script" pitchFamily="2" charset="0"/>
              </a:rPr>
              <a:t>H</a:t>
            </a:r>
            <a:r>
              <a:rPr lang="en-US" sz="2400" b="1" i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15"/>
    </mc:Choice>
    <mc:Fallback xmlns="">
      <p:transition spd="slow" advTm="73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35" grpId="0" animBg="1"/>
      <p:bldP spid="38" grpId="0"/>
      <p:bldP spid="39" grpId="0"/>
      <p:bldP spid="40" grpId="0"/>
      <p:bldP spid="44" grpId="0" animBg="1"/>
      <p:bldP spid="45" grpId="0"/>
      <p:bldP spid="46" grpId="0" animBg="1"/>
      <p:bldP spid="48" grpId="0" animBg="1"/>
      <p:bldP spid="50" grpId="0" animBg="1"/>
      <p:bldP spid="52" grpId="0"/>
      <p:bldP spid="53" grpId="0"/>
      <p:bldP spid="54" grpId="0"/>
      <p:bldP spid="55" grpId="0" animBg="1"/>
      <p:bldP spid="56" grpId="0" animBg="1"/>
      <p:bldP spid="5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trục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xứng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114300" y="990600"/>
            <a:ext cx="51816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i="1" u="sng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 rot="10800000">
            <a:off x="952500" y="4114800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524000" y="3630016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A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276600" y="3605176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265386" y="510656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723899" y="5116667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634343" y="3482702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2247900" y="4043064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>
            <a:off x="3086100" y="4038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>
            <a:off x="2019300" y="5186065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40"/>
          <p:cNvSpPr>
            <a:spLocks noChangeShapeType="1"/>
          </p:cNvSpPr>
          <p:nvPr/>
        </p:nvSpPr>
        <p:spPr bwMode="auto">
          <a:xfrm>
            <a:off x="32385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2324100" y="5151860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33528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2133600" y="5181600"/>
            <a:ext cx="0" cy="1479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57200" y="5878529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* </a:t>
            </a:r>
            <a:r>
              <a:rPr lang="en-US" sz="2400" i="1" dirty="0">
                <a:latin typeface="Times New Roman" pitchFamily="18" charset="0"/>
              </a:rPr>
              <a:t>Ta </a:t>
            </a:r>
            <a:r>
              <a:rPr lang="en-US" sz="2400" i="1" dirty="0" err="1">
                <a:latin typeface="Times New Roman" pitchFamily="18" charset="0"/>
              </a:rPr>
              <a:t>nói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đường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thẳng</a:t>
            </a:r>
            <a:r>
              <a:rPr lang="en-US" sz="2400" i="1" dirty="0" smtClean="0">
                <a:latin typeface="Times New Roman" pitchFamily="18" charset="0"/>
              </a:rPr>
              <a:t> HK </a:t>
            </a:r>
            <a:r>
              <a:rPr lang="en-US" sz="2400" i="1" dirty="0" err="1" smtClean="0">
                <a:latin typeface="Times New Roman" pitchFamily="18" charset="0"/>
              </a:rPr>
              <a:t>là</a:t>
            </a:r>
            <a:r>
              <a:rPr lang="en-US" sz="2400" i="1" dirty="0" smtClean="0">
                <a:latin typeface="Times New Roman" pitchFamily="18" charset="0"/>
              </a:rPr>
              <a:t>  </a:t>
            </a:r>
            <a:r>
              <a:rPr lang="en-US" sz="2400" b="1" i="1" dirty="0" err="1">
                <a:latin typeface="Times New Roman" pitchFamily="18" charset="0"/>
              </a:rPr>
              <a:t>trục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xứng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của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thang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cân</a:t>
            </a:r>
            <a:r>
              <a:rPr lang="en-US" sz="2400" i="1" dirty="0" smtClean="0">
                <a:latin typeface="Times New Roman" pitchFamily="18" charset="0"/>
              </a:rPr>
              <a:t> ABCD.</a:t>
            </a: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043714" y="690265"/>
            <a:ext cx="4114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5410200" y="3409280"/>
            <a:ext cx="3733800" cy="220424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9223" y="4466045"/>
            <a:ext cx="7238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2467430" y="3342569"/>
            <a:ext cx="7238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776147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3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53"/>
    </mc:Choice>
    <mc:Fallback xmlns="">
      <p:transition spd="slow" advTm="68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 animBg="1"/>
      <p:bldP spid="43" grpId="0"/>
      <p:bldP spid="44" grpId="0"/>
      <p:bldP spid="45" grpId="0"/>
      <p:bldP spid="46" grpId="0"/>
      <p:bldP spid="48" grpId="0" animBg="1"/>
      <p:bldP spid="50" grpId="0" animBg="1"/>
      <p:bldP spid="52" grpId="0" animBg="1"/>
      <p:bldP spid="53" grpId="0" animBg="1"/>
      <p:bldP spid="54" grpId="0" animBg="1"/>
      <p:bldP spid="56" grpId="0"/>
      <p:bldP spid="70" grpId="0" animBg="1"/>
      <p:bldP spid="71" grpId="0" animBg="1"/>
      <p:bldP spid="38" grpId="0"/>
      <p:bldP spid="23" grpId="0" animBg="1"/>
      <p:bldP spid="23" grpId="1" animBg="1"/>
      <p:bldP spid="26" grpId="0" animBg="1"/>
      <p:bldP spid="26" grpId="1" animBg="1"/>
      <p:bldP spid="6" grpId="0"/>
      <p:bldP spid="2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4.8|10.9|10.7|9.2|3.2|2.1|6.7|1.5|1.4|8.2|1.6|1|1.7|15.9|1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9|2.3|1.5|2.2|2.6|1.5|1.5|1.8|1.5|2.8|2.3|3.9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9|1.8|1.7|1.3|1.7|1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3|2.6|25|1.1|2.4|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|4.4|1.1|1.2|0.9|1.1|10.3|6.5|1.6|5.7|1.3|1.3|2.7|6.6|0.9|1.1|1.3|6|1.7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1|4.9|13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9.5|29.4|14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.5|28.6|24.1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6.3|14.8|7.2|4.4|3.1|8.1|2.7|1.5|3.2|1.2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8.4|4.6|6.6|1.3|1.2|5.7|10.1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8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1601</TotalTime>
  <Words>1005</Words>
  <Application>Microsoft Office PowerPoint</Application>
  <PresentationFormat>On-screen Show (4:3)</PresentationFormat>
  <Paragraphs>122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Photo Editor Photo</vt:lpstr>
      <vt:lpstr>Slide</vt:lpstr>
      <vt:lpstr>Equation</vt:lpstr>
      <vt:lpstr>Trường THCS Nguyễn Văn Bé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Ứng dụng trục đối xứng để vẽ lọ hoa</vt:lpstr>
      <vt:lpstr>PowerPoint Presentation</vt:lpstr>
    </vt:vector>
  </TitlesOfParts>
  <Company>http://sanhotim.blogspot.com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MrThai_0978343155</dc:creator>
  <cp:lastModifiedBy>viet mobile</cp:lastModifiedBy>
  <cp:revision>137</cp:revision>
  <dcterms:created xsi:type="dcterms:W3CDTF">2014-10-02T14:34:49Z</dcterms:created>
  <dcterms:modified xsi:type="dcterms:W3CDTF">2021-09-11T01:40:17Z</dcterms:modified>
</cp:coreProperties>
</file>