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0" y="1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3B96257-E335-4584-AE48-A50953D4621A}" type="datetimeFigureOut">
              <a:rPr lang="en-US" smtClean="0"/>
              <a:t>07/11/2021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B120F-6FAD-488A-868C-1C8C89A213B5}" type="slidenum">
              <a:rPr lang="en-US" smtClean="0"/>
              <a:t>‹#›</a:t>
            </a:fld>
            <a:endParaRPr lang="en-US"/>
          </a:p>
        </p:txBody>
      </p:sp>
    </p:spTree>
    <p:extLst>
      <p:ext uri="{BB962C8B-B14F-4D97-AF65-F5344CB8AC3E}">
        <p14:creationId xmlns:p14="http://schemas.microsoft.com/office/powerpoint/2010/main" val="5997197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B96257-E335-4584-AE48-A50953D4621A}" type="datetimeFigureOut">
              <a:rPr lang="en-US" smtClean="0"/>
              <a:t>07/11/2021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B120F-6FAD-488A-868C-1C8C89A213B5}" type="slidenum">
              <a:rPr lang="en-US" smtClean="0"/>
              <a:t>‹#›</a:t>
            </a:fld>
            <a:endParaRPr lang="en-US"/>
          </a:p>
        </p:txBody>
      </p:sp>
    </p:spTree>
    <p:extLst>
      <p:ext uri="{BB962C8B-B14F-4D97-AF65-F5344CB8AC3E}">
        <p14:creationId xmlns:p14="http://schemas.microsoft.com/office/powerpoint/2010/main" val="2764960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B96257-E335-4584-AE48-A50953D4621A}" type="datetimeFigureOut">
              <a:rPr lang="en-US" smtClean="0"/>
              <a:t>07/11/2021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B120F-6FAD-488A-868C-1C8C89A213B5}" type="slidenum">
              <a:rPr lang="en-US" smtClean="0"/>
              <a:t>‹#›</a:t>
            </a:fld>
            <a:endParaRPr lang="en-US"/>
          </a:p>
        </p:txBody>
      </p:sp>
    </p:spTree>
    <p:extLst>
      <p:ext uri="{BB962C8B-B14F-4D97-AF65-F5344CB8AC3E}">
        <p14:creationId xmlns:p14="http://schemas.microsoft.com/office/powerpoint/2010/main" val="4207172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B96257-E335-4584-AE48-A50953D4621A}" type="datetimeFigureOut">
              <a:rPr lang="en-US" smtClean="0"/>
              <a:t>07/11/2021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B120F-6FAD-488A-868C-1C8C89A213B5}" type="slidenum">
              <a:rPr lang="en-US" smtClean="0"/>
              <a:t>‹#›</a:t>
            </a:fld>
            <a:endParaRPr lang="en-US"/>
          </a:p>
        </p:txBody>
      </p:sp>
    </p:spTree>
    <p:extLst>
      <p:ext uri="{BB962C8B-B14F-4D97-AF65-F5344CB8AC3E}">
        <p14:creationId xmlns:p14="http://schemas.microsoft.com/office/powerpoint/2010/main" val="3330281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3B96257-E335-4584-AE48-A50953D4621A}" type="datetimeFigureOut">
              <a:rPr lang="en-US" smtClean="0"/>
              <a:t>07/11/2021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B120F-6FAD-488A-868C-1C8C89A213B5}" type="slidenum">
              <a:rPr lang="en-US" smtClean="0"/>
              <a:t>‹#›</a:t>
            </a:fld>
            <a:endParaRPr lang="en-US"/>
          </a:p>
        </p:txBody>
      </p:sp>
    </p:spTree>
    <p:extLst>
      <p:ext uri="{BB962C8B-B14F-4D97-AF65-F5344CB8AC3E}">
        <p14:creationId xmlns:p14="http://schemas.microsoft.com/office/powerpoint/2010/main" val="2912926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B96257-E335-4584-AE48-A50953D4621A}" type="datetimeFigureOut">
              <a:rPr lang="en-US" smtClean="0"/>
              <a:t>07/11/2021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B120F-6FAD-488A-868C-1C8C89A213B5}" type="slidenum">
              <a:rPr lang="en-US" smtClean="0"/>
              <a:t>‹#›</a:t>
            </a:fld>
            <a:endParaRPr lang="en-US"/>
          </a:p>
        </p:txBody>
      </p:sp>
    </p:spTree>
    <p:extLst>
      <p:ext uri="{BB962C8B-B14F-4D97-AF65-F5344CB8AC3E}">
        <p14:creationId xmlns:p14="http://schemas.microsoft.com/office/powerpoint/2010/main" val="1825942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B96257-E335-4584-AE48-A50953D4621A}" type="datetimeFigureOut">
              <a:rPr lang="en-US" smtClean="0"/>
              <a:t>07/11/2021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BB120F-6FAD-488A-868C-1C8C89A213B5}" type="slidenum">
              <a:rPr lang="en-US" smtClean="0"/>
              <a:t>‹#›</a:t>
            </a:fld>
            <a:endParaRPr lang="en-US"/>
          </a:p>
        </p:txBody>
      </p:sp>
    </p:spTree>
    <p:extLst>
      <p:ext uri="{BB962C8B-B14F-4D97-AF65-F5344CB8AC3E}">
        <p14:creationId xmlns:p14="http://schemas.microsoft.com/office/powerpoint/2010/main" val="281857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B96257-E335-4584-AE48-A50953D4621A}" type="datetimeFigureOut">
              <a:rPr lang="en-US" smtClean="0"/>
              <a:t>07/11/2021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BB120F-6FAD-488A-868C-1C8C89A213B5}" type="slidenum">
              <a:rPr lang="en-US" smtClean="0"/>
              <a:t>‹#›</a:t>
            </a:fld>
            <a:endParaRPr lang="en-US"/>
          </a:p>
        </p:txBody>
      </p:sp>
    </p:spTree>
    <p:extLst>
      <p:ext uri="{BB962C8B-B14F-4D97-AF65-F5344CB8AC3E}">
        <p14:creationId xmlns:p14="http://schemas.microsoft.com/office/powerpoint/2010/main" val="1722162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B96257-E335-4584-AE48-A50953D4621A}" type="datetimeFigureOut">
              <a:rPr lang="en-US" smtClean="0"/>
              <a:t>07/11/2021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BB120F-6FAD-488A-868C-1C8C89A213B5}" type="slidenum">
              <a:rPr lang="en-US" smtClean="0"/>
              <a:t>‹#›</a:t>
            </a:fld>
            <a:endParaRPr lang="en-US"/>
          </a:p>
        </p:txBody>
      </p:sp>
    </p:spTree>
    <p:extLst>
      <p:ext uri="{BB962C8B-B14F-4D97-AF65-F5344CB8AC3E}">
        <p14:creationId xmlns:p14="http://schemas.microsoft.com/office/powerpoint/2010/main" val="2932212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3B96257-E335-4584-AE48-A50953D4621A}" type="datetimeFigureOut">
              <a:rPr lang="en-US" smtClean="0"/>
              <a:t>07/11/2021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B120F-6FAD-488A-868C-1C8C89A213B5}" type="slidenum">
              <a:rPr lang="en-US" smtClean="0"/>
              <a:t>‹#›</a:t>
            </a:fld>
            <a:endParaRPr lang="en-US"/>
          </a:p>
        </p:txBody>
      </p:sp>
    </p:spTree>
    <p:extLst>
      <p:ext uri="{BB962C8B-B14F-4D97-AF65-F5344CB8AC3E}">
        <p14:creationId xmlns:p14="http://schemas.microsoft.com/office/powerpoint/2010/main" val="892883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3B96257-E335-4584-AE48-A50953D4621A}" type="datetimeFigureOut">
              <a:rPr lang="en-US" smtClean="0"/>
              <a:t>07/11/2021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B120F-6FAD-488A-868C-1C8C89A213B5}" type="slidenum">
              <a:rPr lang="en-US" smtClean="0"/>
              <a:t>‹#›</a:t>
            </a:fld>
            <a:endParaRPr lang="en-US"/>
          </a:p>
        </p:txBody>
      </p:sp>
    </p:spTree>
    <p:extLst>
      <p:ext uri="{BB962C8B-B14F-4D97-AF65-F5344CB8AC3E}">
        <p14:creationId xmlns:p14="http://schemas.microsoft.com/office/powerpoint/2010/main" val="304091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B96257-E335-4584-AE48-A50953D4621A}" type="datetimeFigureOut">
              <a:rPr lang="en-US" smtClean="0"/>
              <a:t>07/11/2021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BB120F-6FAD-488A-868C-1C8C89A213B5}" type="slidenum">
              <a:rPr lang="en-US" smtClean="0"/>
              <a:t>‹#›</a:t>
            </a:fld>
            <a:endParaRPr lang="en-US"/>
          </a:p>
        </p:txBody>
      </p:sp>
    </p:spTree>
    <p:extLst>
      <p:ext uri="{BB962C8B-B14F-4D97-AF65-F5344CB8AC3E}">
        <p14:creationId xmlns:p14="http://schemas.microsoft.com/office/powerpoint/2010/main" val="29345307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6830"/>
            <a:ext cx="9958466" cy="2387600"/>
          </a:xfrm>
        </p:spPr>
        <p:txBody>
          <a:bodyPr/>
          <a:lstStyle/>
          <a:p>
            <a:r>
              <a:rPr lang="en-US" smtClean="0"/>
              <a:t>Tổng kết chương phần điện học</a:t>
            </a:r>
            <a:br>
              <a:rPr lang="en-US" smtClean="0"/>
            </a:br>
            <a:r>
              <a:rPr lang="en-US" smtClean="0"/>
              <a:t>(ghi vở)</a:t>
            </a:r>
            <a:endParaRPr lang="en-US"/>
          </a:p>
        </p:txBody>
      </p:sp>
      <p:sp>
        <p:nvSpPr>
          <p:cNvPr id="4" name="TextBox 3"/>
          <p:cNvSpPr txBox="1"/>
          <p:nvPr/>
        </p:nvSpPr>
        <p:spPr>
          <a:xfrm>
            <a:off x="1286052" y="2617599"/>
            <a:ext cx="2222938" cy="369332"/>
          </a:xfrm>
          <a:prstGeom prst="rect">
            <a:avLst/>
          </a:prstGeom>
          <a:noFill/>
        </p:spPr>
        <p:txBody>
          <a:bodyPr wrap="square" rtlCol="0">
            <a:spAutoFit/>
          </a:bodyPr>
          <a:lstStyle/>
          <a:p>
            <a:r>
              <a:rPr lang="en-US" b="1" smtClean="0">
                <a:solidFill>
                  <a:srgbClr val="C00000"/>
                </a:solidFill>
              </a:rPr>
              <a:t>I –TỰ KIỂM TRA: sgk </a:t>
            </a:r>
            <a:endParaRPr lang="en-US" b="1">
              <a:solidFill>
                <a:srgbClr val="C00000"/>
              </a:solidFill>
            </a:endParaRPr>
          </a:p>
        </p:txBody>
      </p:sp>
      <p:sp>
        <p:nvSpPr>
          <p:cNvPr id="5" name="TextBox 4"/>
          <p:cNvSpPr txBox="1"/>
          <p:nvPr/>
        </p:nvSpPr>
        <p:spPr>
          <a:xfrm>
            <a:off x="1286052" y="2986931"/>
            <a:ext cx="2222938" cy="369332"/>
          </a:xfrm>
          <a:prstGeom prst="rect">
            <a:avLst/>
          </a:prstGeom>
          <a:noFill/>
        </p:spPr>
        <p:txBody>
          <a:bodyPr wrap="square" rtlCol="0">
            <a:spAutoFit/>
          </a:bodyPr>
          <a:lstStyle/>
          <a:p>
            <a:r>
              <a:rPr lang="en-US" b="1" smtClean="0">
                <a:solidFill>
                  <a:srgbClr val="C00000"/>
                </a:solidFill>
              </a:rPr>
              <a:t>II-VẬN DỤNG</a:t>
            </a:r>
            <a:endParaRPr lang="en-US" b="1">
              <a:solidFill>
                <a:srgbClr val="C00000"/>
              </a:solidFill>
            </a:endParaRPr>
          </a:p>
        </p:txBody>
      </p:sp>
      <p:sp>
        <p:nvSpPr>
          <p:cNvPr id="6" name="TextBox 5"/>
          <p:cNvSpPr txBox="1"/>
          <p:nvPr/>
        </p:nvSpPr>
        <p:spPr>
          <a:xfrm>
            <a:off x="1524000" y="3582649"/>
            <a:ext cx="5806190" cy="1754326"/>
          </a:xfrm>
          <a:prstGeom prst="rect">
            <a:avLst/>
          </a:prstGeom>
          <a:noFill/>
        </p:spPr>
        <p:txBody>
          <a:bodyPr wrap="square" rtlCol="0">
            <a:spAutoFit/>
          </a:bodyPr>
          <a:lstStyle/>
          <a:p>
            <a:r>
              <a:rPr lang="en-US" smtClean="0"/>
              <a:t>12:A</a:t>
            </a:r>
          </a:p>
          <a:p>
            <a:r>
              <a:rPr lang="en-US" smtClean="0"/>
              <a:t>13:B</a:t>
            </a:r>
          </a:p>
          <a:p>
            <a:r>
              <a:rPr lang="en-US" smtClean="0"/>
              <a:t>14:D</a:t>
            </a:r>
          </a:p>
          <a:p>
            <a:r>
              <a:rPr lang="en-US" smtClean="0"/>
              <a:t>15:A</a:t>
            </a:r>
          </a:p>
          <a:p>
            <a:r>
              <a:rPr lang="en-US" smtClean="0"/>
              <a:t>16:D</a:t>
            </a:r>
          </a:p>
          <a:p>
            <a:r>
              <a:rPr lang="en-US" smtClean="0"/>
              <a:t>17: R1= 10 ôm ; R2=30 ôm hoặc R1=30 ôm ;R2=10 ôm</a:t>
            </a:r>
            <a:endParaRPr lang="en-US"/>
          </a:p>
        </p:txBody>
      </p:sp>
    </p:spTree>
    <p:extLst>
      <p:ext uri="{BB962C8B-B14F-4D97-AF65-F5344CB8AC3E}">
        <p14:creationId xmlns:p14="http://schemas.microsoft.com/office/powerpoint/2010/main" val="3257308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6"/>
          <p:cNvSpPr txBox="1">
            <a:spLocks noChangeArrowheads="1"/>
          </p:cNvSpPr>
          <p:nvPr/>
        </p:nvSpPr>
        <p:spPr bwMode="auto">
          <a:xfrm>
            <a:off x="2072457" y="2102974"/>
            <a:ext cx="7422931"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4" tIns="45717" rIns="91434" bIns="45717">
            <a:spAutoFit/>
          </a:bodyPr>
          <a:lstStyle>
            <a:lvl1pPr>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Tx/>
              <a:buFontTx/>
              <a:buNone/>
            </a:pPr>
            <a:r>
              <a:rPr lang="en-US" altLang="en-US" sz="2400" b="1" i="1" smtClean="0">
                <a:solidFill>
                  <a:schemeClr val="accent1">
                    <a:lumMod val="50000"/>
                  </a:schemeClr>
                </a:solidFill>
                <a:latin typeface="Times New Roman" panose="02020603050405020304" pitchFamily="18" charset="0"/>
                <a:cs typeface="Times New Roman" panose="02020603050405020304" pitchFamily="18" charset="0"/>
              </a:rPr>
              <a:t> </a:t>
            </a:r>
            <a:r>
              <a:rPr lang="en-US" altLang="en-US" sz="2400" b="1" smtClean="0">
                <a:latin typeface="Times New Roman" panose="02020603050405020304" pitchFamily="18" charset="0"/>
                <a:cs typeface="Times New Roman" panose="02020603050405020304" pitchFamily="18" charset="0"/>
              </a:rPr>
              <a:t>b</a:t>
            </a:r>
            <a:r>
              <a:rPr lang="en-US" altLang="en-US" sz="2400" b="1" i="1" smtClean="0">
                <a:latin typeface="Times New Roman" panose="02020603050405020304" pitchFamily="18" charset="0"/>
                <a:cs typeface="Times New Roman" panose="02020603050405020304" pitchFamily="18" charset="0"/>
              </a:rPr>
              <a:t>. </a:t>
            </a:r>
            <a:r>
              <a:rPr lang="en-US" altLang="en-US" sz="2400" b="1" smtClean="0">
                <a:latin typeface="Times New Roman" panose="02020603050405020304" pitchFamily="18" charset="0"/>
                <a:cs typeface="Times New Roman" panose="02020603050405020304" pitchFamily="18" charset="0"/>
              </a:rPr>
              <a:t>Điện trở của ấm điện là:</a:t>
            </a:r>
          </a:p>
        </p:txBody>
      </p:sp>
      <p:sp>
        <p:nvSpPr>
          <p:cNvPr id="6" name="Text Box 9"/>
          <p:cNvSpPr txBox="1">
            <a:spLocks noChangeArrowheads="1"/>
          </p:cNvSpPr>
          <p:nvPr/>
        </p:nvSpPr>
        <p:spPr bwMode="auto">
          <a:xfrm>
            <a:off x="2083079" y="3508579"/>
            <a:ext cx="6096000" cy="508000"/>
          </a:xfrm>
          <a:prstGeom prst="rect">
            <a:avLst/>
          </a:prstGeom>
          <a:noFill/>
          <a:ln w="9525">
            <a:noFill/>
            <a:miter lim="800000"/>
            <a:headEnd/>
            <a:tailEnd/>
          </a:ln>
        </p:spPr>
        <p:txBody>
          <a:bodyPr lIns="91434" tIns="45717" rIns="91434" bIns="45717">
            <a:spAutoFit/>
          </a:bodyPr>
          <a:lstStyle/>
          <a:p>
            <a:pPr fontAlgn="base">
              <a:spcBef>
                <a:spcPct val="50000"/>
              </a:spcBef>
              <a:spcAft>
                <a:spcPct val="0"/>
              </a:spcAft>
              <a:defRPr/>
            </a:pPr>
            <a:r>
              <a:rPr lang="en-US" sz="2700" b="1">
                <a:latin typeface="Times New Roman" pitchFamily="18" charset="0"/>
                <a:cs typeface="Arial" charset="0"/>
              </a:rPr>
              <a:t>c. Tiết diện dây điện trở của ấm điện là:</a:t>
            </a:r>
          </a:p>
        </p:txBody>
      </p:sp>
      <p:sp>
        <p:nvSpPr>
          <p:cNvPr id="14" name="Text Box 91"/>
          <p:cNvSpPr txBox="1">
            <a:spLocks noChangeArrowheads="1"/>
          </p:cNvSpPr>
          <p:nvPr/>
        </p:nvSpPr>
        <p:spPr bwMode="auto">
          <a:xfrm>
            <a:off x="4890935" y="4744759"/>
            <a:ext cx="5353050" cy="461963"/>
          </a:xfrm>
          <a:prstGeom prst="rect">
            <a:avLst/>
          </a:prstGeom>
          <a:noFill/>
          <a:ln w="12700" cap="sq">
            <a:solidFill>
              <a:srgbClr val="FFFFFF"/>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just" defTabSz="914400" eaLnBrk="1" fontAlgn="base" latinLnBrk="0" hangingPunct="1">
              <a:lnSpc>
                <a:spcPct val="100000"/>
              </a:lnSpc>
              <a:spcBef>
                <a:spcPct val="0"/>
              </a:spcBef>
              <a:spcAft>
                <a:spcPct val="0"/>
              </a:spcAft>
              <a:buClrTx/>
              <a:buSzTx/>
              <a:buFontTx/>
              <a:buNone/>
              <a:tabLst/>
              <a:defRPr/>
            </a:pPr>
            <a:r>
              <a:rPr kumimoji="0" lang="en-US" altLang="en-US" sz="2400" b="1" i="0" u="none" strike="noStrike" kern="0" cap="none" spc="0" normalizeH="0" baseline="0" noProof="0" smtClean="0">
                <a:ln>
                  <a:noFill/>
                </a:ln>
                <a:solidFill>
                  <a:srgbClr val="4D4D4D"/>
                </a:solidFill>
                <a:effectLst/>
                <a:uLnTx/>
                <a:uFillTx/>
                <a:latin typeface="Times New Roman" panose="02020603050405020304" pitchFamily="18" charset="0"/>
                <a:cs typeface="Arial" panose="020B0604020202020204" pitchFamily="34" charset="0"/>
                <a:sym typeface="Wingdings" panose="05000000000000000000" pitchFamily="2" charset="2"/>
              </a:rPr>
              <a:t> S </a:t>
            </a:r>
            <a:r>
              <a:rPr kumimoji="0" lang="en-US" altLang="en-US" sz="2400" b="1" i="0" u="none" strike="noStrike" kern="0" cap="none" spc="0" normalizeH="0" baseline="0" noProof="0" smtClean="0">
                <a:ln>
                  <a:noFill/>
                </a:ln>
                <a:solidFill>
                  <a:srgbClr val="4D4D4D"/>
                </a:solidFill>
                <a:effectLst/>
                <a:uLnTx/>
                <a:uFillTx/>
                <a:latin typeface="Times New Roman" panose="02020603050405020304" pitchFamily="18" charset="0"/>
                <a:cs typeface="Arial" panose="020B0604020202020204" pitchFamily="34" charset="0"/>
              </a:rPr>
              <a:t>= 0,045.10</a:t>
            </a:r>
            <a:r>
              <a:rPr kumimoji="0" lang="en-US" altLang="en-US" sz="2400" b="1" i="0" u="none" strike="noStrike" kern="0" cap="none" spc="0" normalizeH="0" baseline="30000" noProof="0" smtClean="0">
                <a:ln>
                  <a:noFill/>
                </a:ln>
                <a:solidFill>
                  <a:srgbClr val="4D4D4D"/>
                </a:solidFill>
                <a:effectLst/>
                <a:uLnTx/>
                <a:uFillTx/>
                <a:latin typeface="Times New Roman" panose="02020603050405020304" pitchFamily="18" charset="0"/>
                <a:cs typeface="Arial" panose="020B0604020202020204" pitchFamily="34" charset="0"/>
              </a:rPr>
              <a:t>-6 </a:t>
            </a:r>
            <a:r>
              <a:rPr kumimoji="0" lang="en-US" altLang="en-US" sz="2400" b="1" i="0" u="none" strike="noStrike" kern="0" cap="none" spc="0" normalizeH="0" baseline="0" noProof="0" smtClean="0">
                <a:ln>
                  <a:noFill/>
                </a:ln>
                <a:solidFill>
                  <a:srgbClr val="4D4D4D"/>
                </a:solidFill>
                <a:effectLst/>
                <a:uLnTx/>
                <a:uFillTx/>
                <a:latin typeface="Times New Roman" panose="02020603050405020304" pitchFamily="18" charset="0"/>
                <a:cs typeface="Arial" panose="020B0604020202020204" pitchFamily="34" charset="0"/>
              </a:rPr>
              <a:t>(m</a:t>
            </a:r>
            <a:r>
              <a:rPr kumimoji="0" lang="en-US" altLang="en-US" sz="2400" b="1" i="0" u="none" strike="noStrike" kern="0" cap="none" spc="0" normalizeH="0" baseline="30000" noProof="0" smtClean="0">
                <a:ln>
                  <a:noFill/>
                </a:ln>
                <a:solidFill>
                  <a:srgbClr val="4D4D4D"/>
                </a:solidFill>
                <a:effectLst/>
                <a:uLnTx/>
                <a:uFillTx/>
                <a:latin typeface="Times New Roman" panose="02020603050405020304" pitchFamily="18" charset="0"/>
                <a:cs typeface="Arial" panose="020B0604020202020204" pitchFamily="34" charset="0"/>
              </a:rPr>
              <a:t>2</a:t>
            </a:r>
            <a:r>
              <a:rPr kumimoji="0" lang="en-US" altLang="en-US" sz="2400" b="1" i="0" u="none" strike="noStrike" kern="0" cap="none" spc="0" normalizeH="0" baseline="0" noProof="0" smtClean="0">
                <a:ln>
                  <a:noFill/>
                </a:ln>
                <a:solidFill>
                  <a:srgbClr val="4D4D4D"/>
                </a:solidFill>
                <a:effectLst/>
                <a:uLnTx/>
                <a:uFillTx/>
                <a:latin typeface="Times New Roman" panose="02020603050405020304" pitchFamily="18" charset="0"/>
                <a:cs typeface="Arial" panose="020B0604020202020204" pitchFamily="34" charset="0"/>
              </a:rPr>
              <a:t>) = 0,045 (mm</a:t>
            </a:r>
            <a:r>
              <a:rPr kumimoji="0" lang="en-US" altLang="en-US" sz="2400" b="1" i="0" u="none" strike="noStrike" kern="0" cap="none" spc="0" normalizeH="0" baseline="30000" noProof="0" smtClean="0">
                <a:ln>
                  <a:noFill/>
                </a:ln>
                <a:solidFill>
                  <a:srgbClr val="4D4D4D"/>
                </a:solidFill>
                <a:effectLst/>
                <a:uLnTx/>
                <a:uFillTx/>
                <a:latin typeface="Times New Roman" panose="02020603050405020304" pitchFamily="18" charset="0"/>
                <a:cs typeface="Arial" panose="020B0604020202020204" pitchFamily="34" charset="0"/>
              </a:rPr>
              <a:t>2</a:t>
            </a:r>
            <a:r>
              <a:rPr kumimoji="0" lang="en-US" altLang="en-US" sz="2400" b="1" i="0" u="none" strike="noStrike" kern="0" cap="none" spc="0" normalizeH="0" baseline="0" noProof="0" smtClean="0">
                <a:ln>
                  <a:noFill/>
                </a:ln>
                <a:solidFill>
                  <a:srgbClr val="4D4D4D"/>
                </a:solidFill>
                <a:effectLst/>
                <a:uLnTx/>
                <a:uFillTx/>
                <a:latin typeface="Times New Roman" panose="02020603050405020304" pitchFamily="18" charset="0"/>
                <a:cs typeface="Arial" panose="020B0604020202020204" pitchFamily="34" charset="0"/>
              </a:rPr>
              <a:t>)</a:t>
            </a:r>
          </a:p>
        </p:txBody>
      </p:sp>
      <p:sp>
        <p:nvSpPr>
          <p:cNvPr id="15" name="Text Box 36"/>
          <p:cNvSpPr txBox="1">
            <a:spLocks noChangeArrowheads="1"/>
          </p:cNvSpPr>
          <p:nvPr/>
        </p:nvSpPr>
        <p:spPr bwMode="auto">
          <a:xfrm>
            <a:off x="2200974" y="5257035"/>
            <a:ext cx="6248400" cy="508000"/>
          </a:xfrm>
          <a:prstGeom prst="rect">
            <a:avLst/>
          </a:prstGeom>
          <a:noFill/>
          <a:ln w="9525">
            <a:noFill/>
            <a:miter lim="800000"/>
            <a:headEnd/>
            <a:tailEnd/>
          </a:ln>
        </p:spPr>
        <p:txBody>
          <a:bodyPr lIns="91434" tIns="45717" rIns="91434" bIns="45717">
            <a:spAutoFit/>
          </a:bodyPr>
          <a:lstStyle/>
          <a:p>
            <a:pPr fontAlgn="base">
              <a:spcBef>
                <a:spcPct val="50000"/>
              </a:spcBef>
              <a:spcAft>
                <a:spcPct val="0"/>
              </a:spcAft>
              <a:defRPr/>
            </a:pPr>
            <a:r>
              <a:rPr lang="en-US" sz="2700" b="1">
                <a:latin typeface="Times New Roman" pitchFamily="18" charset="0"/>
                <a:cs typeface="Arial" charset="0"/>
              </a:rPr>
              <a:t>Đường kính tiết diện của dây điện trở là:</a:t>
            </a:r>
          </a:p>
        </p:txBody>
      </p:sp>
      <p:sp>
        <p:nvSpPr>
          <p:cNvPr id="25" name="Rectangle 53"/>
          <p:cNvSpPr>
            <a:spLocks noChangeArrowheads="1"/>
          </p:cNvSpPr>
          <p:nvPr/>
        </p:nvSpPr>
        <p:spPr bwMode="auto">
          <a:xfrm>
            <a:off x="8344626" y="6117259"/>
            <a:ext cx="3429000" cy="762000"/>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wrap="none" lIns="91434" tIns="45717" rIns="91434" bIns="45717" anchor="ctr"/>
          <a:lstStyle>
            <a:lvl1pPr>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en-US" sz="2400" b="1" i="0" u="none" strike="noStrike" kern="0" cap="none" spc="0" normalizeH="0" baseline="0" noProof="0" smtClean="0">
                <a:ln>
                  <a:noFill/>
                </a:ln>
                <a:solidFill>
                  <a:srgbClr val="4D4D4D"/>
                </a:solidFill>
                <a:effectLst/>
                <a:uLnTx/>
                <a:uFillTx/>
                <a:latin typeface="Times New Roman" panose="02020603050405020304" pitchFamily="18" charset="0"/>
                <a:cs typeface="Times New Roman" panose="02020603050405020304" pitchFamily="18" charset="0"/>
              </a:rPr>
              <a:t>d  =   0,24 mm</a:t>
            </a:r>
          </a:p>
        </p:txBody>
      </p:sp>
      <p:grpSp>
        <p:nvGrpSpPr>
          <p:cNvPr id="44" name="Group 43"/>
          <p:cNvGrpSpPr/>
          <p:nvPr/>
        </p:nvGrpSpPr>
        <p:grpSpPr>
          <a:xfrm>
            <a:off x="2884481" y="3972359"/>
            <a:ext cx="6068504" cy="1072283"/>
            <a:chOff x="2652360" y="2269405"/>
            <a:chExt cx="6068504" cy="1072283"/>
          </a:xfrm>
        </p:grpSpPr>
        <p:pic>
          <p:nvPicPr>
            <p:cNvPr id="8" name="Group 12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52360" y="2332038"/>
              <a:ext cx="2214563"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3" name="Group 42"/>
            <p:cNvGrpSpPr/>
            <p:nvPr/>
          </p:nvGrpSpPr>
          <p:grpSpPr>
            <a:xfrm>
              <a:off x="4162097" y="2269405"/>
              <a:ext cx="4558767" cy="1020689"/>
              <a:chOff x="4162097" y="2269405"/>
              <a:chExt cx="4558767" cy="1020689"/>
            </a:xfrm>
          </p:grpSpPr>
          <p:pic>
            <p:nvPicPr>
              <p:cNvPr id="7" name="Group 126"/>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75926" y="2383632"/>
                <a:ext cx="1820863" cy="90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27"/>
              <p:cNvGrpSpPr>
                <a:grpSpLocks/>
              </p:cNvGrpSpPr>
              <p:nvPr/>
            </p:nvGrpSpPr>
            <p:grpSpPr bwMode="auto">
              <a:xfrm>
                <a:off x="6596789" y="2269405"/>
                <a:ext cx="2124075" cy="892174"/>
                <a:chOff x="3648" y="2472"/>
                <a:chExt cx="1338" cy="562"/>
              </a:xfrm>
              <a:noFill/>
            </p:grpSpPr>
            <p:sp>
              <p:nvSpPr>
                <p:cNvPr id="10" name="Text Box 83"/>
                <p:cNvSpPr txBox="1">
                  <a:spLocks noChangeArrowheads="1"/>
                </p:cNvSpPr>
                <p:nvPr/>
              </p:nvSpPr>
              <p:spPr bwMode="auto">
                <a:xfrm>
                  <a:off x="4512" y="2472"/>
                  <a:ext cx="474" cy="291"/>
                </a:xfrm>
                <a:prstGeom prst="rect">
                  <a:avLst/>
                </a:prstGeom>
                <a:grpFill/>
                <a:ln w="9525">
                  <a:solidFill>
                    <a:srgbClr val="FFFFFF"/>
                  </a:solidFill>
                  <a:miter lim="800000"/>
                  <a:headEnd/>
                  <a:tailEnd/>
                </a:ln>
                <a:effectLst/>
                <a:extLst/>
              </p:spPr>
              <p:txBody>
                <a:bodyPr wrap="square">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algn="ctr" eaLnBrk="0" fontAlgn="base" hangingPunct="0">
                    <a:spcBef>
                      <a:spcPct val="0"/>
                    </a:spcBef>
                    <a:spcAft>
                      <a:spcPct val="0"/>
                    </a:spcAft>
                    <a:defRPr sz="2400">
                      <a:solidFill>
                        <a:schemeClr val="tx1"/>
                      </a:solidFill>
                      <a:latin typeface="Arial" charset="0"/>
                    </a:defRPr>
                  </a:lvl6pPr>
                  <a:lvl7pPr marL="2971800" indent="-228600" algn="ctr" eaLnBrk="0" fontAlgn="base" hangingPunct="0">
                    <a:spcBef>
                      <a:spcPct val="0"/>
                    </a:spcBef>
                    <a:spcAft>
                      <a:spcPct val="0"/>
                    </a:spcAft>
                    <a:defRPr sz="2400">
                      <a:solidFill>
                        <a:schemeClr val="tx1"/>
                      </a:solidFill>
                      <a:latin typeface="Arial" charset="0"/>
                    </a:defRPr>
                  </a:lvl7pPr>
                  <a:lvl8pPr marL="3429000" indent="-228600" algn="ctr" eaLnBrk="0" fontAlgn="base" hangingPunct="0">
                    <a:spcBef>
                      <a:spcPct val="0"/>
                    </a:spcBef>
                    <a:spcAft>
                      <a:spcPct val="0"/>
                    </a:spcAft>
                    <a:defRPr sz="2400">
                      <a:solidFill>
                        <a:schemeClr val="tx1"/>
                      </a:solidFill>
                      <a:latin typeface="Arial" charset="0"/>
                    </a:defRPr>
                  </a:lvl8pPr>
                  <a:lvl9pPr marL="3886200" indent="-228600" algn="ctr" eaLnBrk="0" fontAlgn="base" hangingPunct="0">
                    <a:spcBef>
                      <a:spcPct val="0"/>
                    </a:spcBef>
                    <a:spcAft>
                      <a:spcPct val="0"/>
                    </a:spcAft>
                    <a:defRPr sz="2400">
                      <a:solidFill>
                        <a:schemeClr val="tx1"/>
                      </a:solidFill>
                      <a:latin typeface="Arial" charset="0"/>
                    </a:defRPr>
                  </a:lvl9pPr>
                </a:lstStyle>
                <a:p>
                  <a:pPr marL="0" marR="0" lvl="0" indent="0" defTabSz="914400" eaLnBrk="1" fontAlgn="base" latinLnBrk="0" hangingPunct="1">
                    <a:lnSpc>
                      <a:spcPct val="100000"/>
                    </a:lnSpc>
                    <a:spcBef>
                      <a:spcPct val="50000"/>
                    </a:spcBef>
                    <a:spcAft>
                      <a:spcPct val="0"/>
                    </a:spcAft>
                    <a:buClrTx/>
                    <a:buSzTx/>
                    <a:buFontTx/>
                    <a:buNone/>
                    <a:tabLst/>
                    <a:defRPr/>
                  </a:pPr>
                  <a:r>
                    <a:rPr kumimoji="0" lang="en-US" sz="2400" b="1" i="0" strike="noStrike" kern="0" cap="none" spc="0" normalizeH="0" baseline="0" noProof="0">
                      <a:ln>
                        <a:noFill/>
                      </a:ln>
                      <a:solidFill>
                        <a:srgbClr val="4D4D4D"/>
                      </a:solidFill>
                      <a:effectLst/>
                      <a:uLnTx/>
                      <a:uFillTx/>
                      <a:latin typeface="Times New Roman" pitchFamily="18" charset="0"/>
                      <a:cs typeface="Arial" charset="0"/>
                    </a:rPr>
                    <a:t>2</a:t>
                  </a:r>
                  <a:endParaRPr kumimoji="0" lang="en-US" sz="2400" b="1" i="0" strike="noStrike" kern="0" cap="none" spc="0" normalizeH="0" baseline="0" noProof="0" smtClean="0">
                    <a:ln>
                      <a:noFill/>
                    </a:ln>
                    <a:solidFill>
                      <a:srgbClr val="4D4D4D"/>
                    </a:solidFill>
                    <a:effectLst/>
                    <a:uLnTx/>
                    <a:uFillTx/>
                    <a:latin typeface="Times New Roman" pitchFamily="18" charset="0"/>
                    <a:cs typeface="Arial" charset="0"/>
                  </a:endParaRPr>
                </a:p>
              </p:txBody>
            </p:sp>
            <p:sp>
              <p:nvSpPr>
                <p:cNvPr id="11" name="Text Box 84"/>
                <p:cNvSpPr txBox="1">
                  <a:spLocks noChangeArrowheads="1"/>
                </p:cNvSpPr>
                <p:nvPr/>
              </p:nvSpPr>
              <p:spPr bwMode="auto">
                <a:xfrm>
                  <a:off x="4416" y="2743"/>
                  <a:ext cx="528" cy="291"/>
                </a:xfrm>
                <a:prstGeom prst="rect">
                  <a:avLst/>
                </a:prstGeom>
                <a:grpFill/>
                <a:ln w="9525">
                  <a:solidFill>
                    <a:srgbClr val="FFFFFF"/>
                  </a:solidFill>
                  <a:miter lim="800000"/>
                  <a:headEnd/>
                  <a:tailEnd/>
                </a:ln>
                <a:effectLst/>
                <a:extLst/>
              </p:spPr>
              <p:txBody>
                <a:bodyPr>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algn="ctr" eaLnBrk="0" fontAlgn="base" hangingPunct="0">
                    <a:spcBef>
                      <a:spcPct val="0"/>
                    </a:spcBef>
                    <a:spcAft>
                      <a:spcPct val="0"/>
                    </a:spcAft>
                    <a:defRPr sz="2400">
                      <a:solidFill>
                        <a:schemeClr val="tx1"/>
                      </a:solidFill>
                      <a:latin typeface="Arial" charset="0"/>
                    </a:defRPr>
                  </a:lvl6pPr>
                  <a:lvl7pPr marL="2971800" indent="-228600" algn="ctr" eaLnBrk="0" fontAlgn="base" hangingPunct="0">
                    <a:spcBef>
                      <a:spcPct val="0"/>
                    </a:spcBef>
                    <a:spcAft>
                      <a:spcPct val="0"/>
                    </a:spcAft>
                    <a:defRPr sz="2400">
                      <a:solidFill>
                        <a:schemeClr val="tx1"/>
                      </a:solidFill>
                      <a:latin typeface="Arial" charset="0"/>
                    </a:defRPr>
                  </a:lvl7pPr>
                  <a:lvl8pPr marL="3429000" indent="-228600" algn="ctr" eaLnBrk="0" fontAlgn="base" hangingPunct="0">
                    <a:spcBef>
                      <a:spcPct val="0"/>
                    </a:spcBef>
                    <a:spcAft>
                      <a:spcPct val="0"/>
                    </a:spcAft>
                    <a:defRPr sz="2400">
                      <a:solidFill>
                        <a:schemeClr val="tx1"/>
                      </a:solidFill>
                      <a:latin typeface="Arial" charset="0"/>
                    </a:defRPr>
                  </a:lvl8pPr>
                  <a:lvl9pPr marL="3886200" indent="-228600" algn="ctr" eaLnBrk="0" fontAlgn="base" hangingPunct="0">
                    <a:spcBef>
                      <a:spcPct val="0"/>
                    </a:spcBef>
                    <a:spcAft>
                      <a:spcPct val="0"/>
                    </a:spcAft>
                    <a:defRPr sz="2400">
                      <a:solidFill>
                        <a:schemeClr val="tx1"/>
                      </a:solidFill>
                      <a:latin typeface="Arial" charset="0"/>
                    </a:defRPr>
                  </a:lvl9pPr>
                </a:lstStyle>
                <a:p>
                  <a:pPr marL="0" marR="0" lvl="0" indent="0" defTabSz="914400" eaLnBrk="1" fontAlgn="base" latinLnBrk="0" hangingPunct="1">
                    <a:lnSpc>
                      <a:spcPct val="100000"/>
                    </a:lnSpc>
                    <a:spcBef>
                      <a:spcPct val="50000"/>
                    </a:spcBef>
                    <a:spcAft>
                      <a:spcPct val="0"/>
                    </a:spcAft>
                    <a:buClrTx/>
                    <a:buSzTx/>
                    <a:buFontTx/>
                    <a:buNone/>
                    <a:tabLst/>
                    <a:defRPr/>
                  </a:pPr>
                  <a:r>
                    <a:rPr kumimoji="0" lang="en-US" sz="2400" b="1" i="0" u="none" strike="noStrike" kern="0" cap="none" spc="0" normalizeH="0" baseline="0" noProof="0">
                      <a:ln>
                        <a:noFill/>
                      </a:ln>
                      <a:solidFill>
                        <a:srgbClr val="4D4D4D"/>
                      </a:solidFill>
                      <a:effectLst/>
                      <a:uLnTx/>
                      <a:uFillTx/>
                      <a:latin typeface="Times New Roman" pitchFamily="18" charset="0"/>
                      <a:cs typeface="Arial" charset="0"/>
                    </a:rPr>
                    <a:t>48,4</a:t>
                  </a:r>
                  <a:endParaRPr kumimoji="0" lang="en-US" sz="2400" b="1" i="0" u="none" strike="noStrike" kern="0" cap="none" spc="0" normalizeH="0" baseline="0" noProof="0" smtClean="0">
                    <a:ln>
                      <a:noFill/>
                    </a:ln>
                    <a:solidFill>
                      <a:srgbClr val="4D4D4D"/>
                    </a:solidFill>
                    <a:effectLst/>
                    <a:uLnTx/>
                    <a:uFillTx/>
                    <a:latin typeface="Times New Roman" pitchFamily="18" charset="0"/>
                    <a:cs typeface="Arial" charset="0"/>
                  </a:endParaRPr>
                </a:p>
              </p:txBody>
            </p:sp>
            <p:sp>
              <p:nvSpPr>
                <p:cNvPr id="12" name="Line 85"/>
                <p:cNvSpPr>
                  <a:spLocks noChangeShapeType="1"/>
                </p:cNvSpPr>
                <p:nvPr/>
              </p:nvSpPr>
              <p:spPr bwMode="auto">
                <a:xfrm>
                  <a:off x="4416" y="2768"/>
                  <a:ext cx="432" cy="4"/>
                </a:xfrm>
                <a:prstGeom prst="line">
                  <a:avLst/>
                </a:prstGeom>
                <a:grpFill/>
                <a:ln w="38100">
                  <a:noFill/>
                  <a:round/>
                  <a:headEnd/>
                  <a:tailEnd/>
                </a:ln>
                <a:effectLst/>
                <a:extLst/>
              </p:spPr>
              <p:txBody>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000" b="0" i="0" u="none" strike="noStrike" kern="0" cap="none" spc="0" normalizeH="0" baseline="0" noProof="0">
                    <a:ln>
                      <a:noFill/>
                    </a:ln>
                    <a:solidFill>
                      <a:srgbClr val="4D4D4D"/>
                    </a:solidFill>
                    <a:effectLst/>
                    <a:uLnTx/>
                    <a:uFillTx/>
                    <a:latin typeface=".VnTime" pitchFamily="34" charset="0"/>
                    <a:cs typeface="Arial" charset="0"/>
                  </a:endParaRPr>
                </a:p>
              </p:txBody>
            </p:sp>
            <p:sp>
              <p:nvSpPr>
                <p:cNvPr id="13" name="Text Box 87"/>
                <p:cNvSpPr txBox="1">
                  <a:spLocks noChangeArrowheads="1"/>
                </p:cNvSpPr>
                <p:nvPr/>
              </p:nvSpPr>
              <p:spPr bwMode="auto">
                <a:xfrm>
                  <a:off x="3648" y="2628"/>
                  <a:ext cx="900" cy="291"/>
                </a:xfrm>
                <a:prstGeom prst="rect">
                  <a:avLst/>
                </a:prstGeom>
                <a:grpFill/>
                <a:ln w="12700" cap="sq">
                  <a:solidFill>
                    <a:srgbClr val="FFFFFF"/>
                  </a:solidFill>
                  <a:miter lim="800000"/>
                  <a:headEnd type="none" w="sm" len="sm"/>
                  <a:tailEnd type="none" w="sm" len="sm"/>
                </a:ln>
                <a:effectLst/>
                <a:extLst/>
              </p:spPr>
              <p:txBody>
                <a:bodyPr>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algn="ctr" eaLnBrk="0" fontAlgn="base" hangingPunct="0">
                    <a:spcBef>
                      <a:spcPct val="0"/>
                    </a:spcBef>
                    <a:spcAft>
                      <a:spcPct val="0"/>
                    </a:spcAft>
                    <a:defRPr sz="2400">
                      <a:solidFill>
                        <a:schemeClr val="tx1"/>
                      </a:solidFill>
                      <a:latin typeface="Arial" charset="0"/>
                    </a:defRPr>
                  </a:lvl6pPr>
                  <a:lvl7pPr marL="2971800" indent="-228600" algn="ctr" eaLnBrk="0" fontAlgn="base" hangingPunct="0">
                    <a:spcBef>
                      <a:spcPct val="0"/>
                    </a:spcBef>
                    <a:spcAft>
                      <a:spcPct val="0"/>
                    </a:spcAft>
                    <a:defRPr sz="2400">
                      <a:solidFill>
                        <a:schemeClr val="tx1"/>
                      </a:solidFill>
                      <a:latin typeface="Arial" charset="0"/>
                    </a:defRPr>
                  </a:lvl7pPr>
                  <a:lvl8pPr marL="3429000" indent="-228600" algn="ctr" eaLnBrk="0" fontAlgn="base" hangingPunct="0">
                    <a:spcBef>
                      <a:spcPct val="0"/>
                    </a:spcBef>
                    <a:spcAft>
                      <a:spcPct val="0"/>
                    </a:spcAft>
                    <a:defRPr sz="2400">
                      <a:solidFill>
                        <a:schemeClr val="tx1"/>
                      </a:solidFill>
                      <a:latin typeface="Arial" charset="0"/>
                    </a:defRPr>
                  </a:lvl8pPr>
                  <a:lvl9pPr marL="3886200" indent="-228600" algn="ctr" eaLnBrk="0" fontAlgn="base" hangingPunct="0">
                    <a:spcBef>
                      <a:spcPct val="0"/>
                    </a:spcBef>
                    <a:spcAft>
                      <a:spcPct val="0"/>
                    </a:spcAft>
                    <a:defRPr sz="2400">
                      <a:solidFill>
                        <a:schemeClr val="tx1"/>
                      </a:solidFill>
                      <a:latin typeface="Arial" charset="0"/>
                    </a:defRPr>
                  </a:lvl9pPr>
                </a:lstStyle>
                <a:p>
                  <a:pPr marL="0" marR="0" lvl="0" indent="0" algn="just" defTabSz="91440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a:ln>
                        <a:noFill/>
                      </a:ln>
                      <a:solidFill>
                        <a:srgbClr val="4D4D4D"/>
                      </a:solidFill>
                      <a:effectLst/>
                      <a:uLnTx/>
                      <a:uFillTx/>
                      <a:latin typeface="Times New Roman" pitchFamily="18" charset="0"/>
                      <a:cs typeface="Arial" charset="0"/>
                    </a:rPr>
                    <a:t>= 1,1.10</a:t>
                  </a:r>
                  <a:r>
                    <a:rPr kumimoji="0" lang="en-US" sz="2400" b="1" i="0" u="none" strike="noStrike" kern="0" cap="none" spc="0" normalizeH="0" baseline="30000" noProof="0" dirty="0">
                      <a:ln>
                        <a:noFill/>
                      </a:ln>
                      <a:solidFill>
                        <a:srgbClr val="4D4D4D"/>
                      </a:solidFill>
                      <a:effectLst/>
                      <a:uLnTx/>
                      <a:uFillTx/>
                      <a:latin typeface="Times New Roman" pitchFamily="18" charset="0"/>
                      <a:cs typeface="Arial" charset="0"/>
                    </a:rPr>
                    <a:t>-6</a:t>
                  </a:r>
                  <a:endParaRPr kumimoji="0" lang="en-US" sz="2400" b="1" i="0" u="none" strike="noStrike" kern="0" cap="none" spc="0" normalizeH="0" baseline="0" noProof="0" dirty="0">
                    <a:ln>
                      <a:noFill/>
                    </a:ln>
                    <a:solidFill>
                      <a:srgbClr val="4D4D4D"/>
                    </a:solidFill>
                    <a:effectLst/>
                    <a:uLnTx/>
                    <a:uFillTx/>
                    <a:latin typeface="Times New Roman" pitchFamily="18" charset="0"/>
                    <a:cs typeface="Arial" charset="0"/>
                  </a:endParaRPr>
                </a:p>
              </p:txBody>
            </p:sp>
          </p:grpSp>
          <p:cxnSp>
            <p:nvCxnSpPr>
              <p:cNvPr id="3" name="Straight Connector 2"/>
              <p:cNvCxnSpPr/>
              <p:nvPr/>
            </p:nvCxnSpPr>
            <p:spPr>
              <a:xfrm>
                <a:off x="4162097" y="2779639"/>
                <a:ext cx="61382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7925527" y="2731367"/>
                <a:ext cx="61382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5841070" y="2779639"/>
                <a:ext cx="613829" cy="0"/>
              </a:xfrm>
              <a:prstGeom prst="line">
                <a:avLst/>
              </a:prstGeom>
            </p:spPr>
            <p:style>
              <a:lnRef idx="1">
                <a:schemeClr val="accent1"/>
              </a:lnRef>
              <a:fillRef idx="0">
                <a:schemeClr val="accent1"/>
              </a:fillRef>
              <a:effectRef idx="0">
                <a:schemeClr val="accent1"/>
              </a:effectRef>
              <a:fontRef idx="minor">
                <a:schemeClr val="tx1"/>
              </a:fontRef>
            </p:style>
          </p:cxnSp>
        </p:grpSp>
      </p:grpSp>
      <p:grpSp>
        <p:nvGrpSpPr>
          <p:cNvPr id="46" name="Group 45"/>
          <p:cNvGrpSpPr/>
          <p:nvPr/>
        </p:nvGrpSpPr>
        <p:grpSpPr>
          <a:xfrm>
            <a:off x="4939725" y="5705303"/>
            <a:ext cx="6988192" cy="823912"/>
            <a:chOff x="5182627" y="4456113"/>
            <a:chExt cx="6988192" cy="823912"/>
          </a:xfrm>
        </p:grpSpPr>
        <p:pic>
          <p:nvPicPr>
            <p:cNvPr id="23" name="Group 151"/>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14894" y="4609142"/>
              <a:ext cx="29559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Group 12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2627" y="4484694"/>
              <a:ext cx="1693863" cy="738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8" name="Group 150"/>
            <p:cNvGrpSpPr>
              <a:grpSpLocks/>
            </p:cNvGrpSpPr>
            <p:nvPr/>
          </p:nvGrpSpPr>
          <p:grpSpPr bwMode="auto">
            <a:xfrm>
              <a:off x="7311164" y="4456113"/>
              <a:ext cx="2347913" cy="823912"/>
              <a:chOff x="345" y="3804"/>
              <a:chExt cx="1479" cy="519"/>
            </a:xfrm>
            <a:noFill/>
          </p:grpSpPr>
          <p:sp>
            <p:nvSpPr>
              <p:cNvPr id="19" name="Text Box 106"/>
              <p:cNvSpPr txBox="1">
                <a:spLocks noChangeArrowheads="1"/>
              </p:cNvSpPr>
              <p:nvPr/>
            </p:nvSpPr>
            <p:spPr bwMode="auto">
              <a:xfrm>
                <a:off x="345" y="3907"/>
                <a:ext cx="480" cy="291"/>
              </a:xfrm>
              <a:prstGeom prst="rect">
                <a:avLst/>
              </a:prstGeom>
              <a:grpFill/>
              <a:ln w="12700" cap="sq">
                <a:solidFill>
                  <a:srgbClr val="FFFFFF"/>
                </a:solidFill>
                <a:miter lim="800000"/>
                <a:headEnd type="none" w="sm" len="sm"/>
                <a:tailEnd type="none" w="sm" len="sm"/>
              </a:ln>
              <a:effectLst/>
              <a:extLst/>
            </p:spPr>
            <p:txBody>
              <a:bodyPr>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algn="ctr" eaLnBrk="0" fontAlgn="base" hangingPunct="0">
                  <a:spcBef>
                    <a:spcPct val="0"/>
                  </a:spcBef>
                  <a:spcAft>
                    <a:spcPct val="0"/>
                  </a:spcAft>
                  <a:defRPr sz="2400">
                    <a:solidFill>
                      <a:schemeClr val="tx1"/>
                    </a:solidFill>
                    <a:latin typeface="Arial" charset="0"/>
                  </a:defRPr>
                </a:lvl6pPr>
                <a:lvl7pPr marL="2971800" indent="-228600" algn="ctr" eaLnBrk="0" fontAlgn="base" hangingPunct="0">
                  <a:spcBef>
                    <a:spcPct val="0"/>
                  </a:spcBef>
                  <a:spcAft>
                    <a:spcPct val="0"/>
                  </a:spcAft>
                  <a:defRPr sz="2400">
                    <a:solidFill>
                      <a:schemeClr val="tx1"/>
                    </a:solidFill>
                    <a:latin typeface="Arial" charset="0"/>
                  </a:defRPr>
                </a:lvl7pPr>
                <a:lvl8pPr marL="3429000" indent="-228600" algn="ctr" eaLnBrk="0" fontAlgn="base" hangingPunct="0">
                  <a:spcBef>
                    <a:spcPct val="0"/>
                  </a:spcBef>
                  <a:spcAft>
                    <a:spcPct val="0"/>
                  </a:spcAft>
                  <a:defRPr sz="2400">
                    <a:solidFill>
                      <a:schemeClr val="tx1"/>
                    </a:solidFill>
                    <a:latin typeface="Arial" charset="0"/>
                  </a:defRPr>
                </a:lvl8pPr>
                <a:lvl9pPr marL="3886200" indent="-228600" algn="ctr" eaLnBrk="0" fontAlgn="base" hangingPunct="0">
                  <a:spcBef>
                    <a:spcPct val="0"/>
                  </a:spcBef>
                  <a:spcAft>
                    <a:spcPct val="0"/>
                  </a:spcAft>
                  <a:defRPr sz="2400">
                    <a:solidFill>
                      <a:schemeClr val="tx1"/>
                    </a:solidFill>
                    <a:latin typeface="Arial" charset="0"/>
                  </a:defRPr>
                </a:lvl9pPr>
              </a:lstStyle>
              <a:p>
                <a:pPr marL="0" marR="0" lvl="0" indent="0" algn="just" defTabSz="91440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a:ln>
                      <a:noFill/>
                    </a:ln>
                    <a:solidFill>
                      <a:srgbClr val="4D4D4D"/>
                    </a:solidFill>
                    <a:effectLst/>
                    <a:uLnTx/>
                    <a:uFillTx/>
                    <a:latin typeface="Times New Roman" pitchFamily="18" charset="0"/>
                    <a:cs typeface="Arial" charset="0"/>
                  </a:rPr>
                  <a:t>d</a:t>
                </a:r>
                <a:r>
                  <a:rPr kumimoji="0" lang="en-US" sz="2400" b="1" i="0" u="none" strike="noStrike" kern="0" cap="none" spc="0" normalizeH="0" baseline="30000" noProof="0">
                    <a:ln>
                      <a:noFill/>
                    </a:ln>
                    <a:solidFill>
                      <a:srgbClr val="4D4D4D"/>
                    </a:solidFill>
                    <a:effectLst/>
                    <a:uLnTx/>
                    <a:uFillTx/>
                    <a:latin typeface="Times New Roman" pitchFamily="18" charset="0"/>
                    <a:cs typeface="Arial" charset="0"/>
                  </a:rPr>
                  <a:t>2 </a:t>
                </a:r>
                <a:r>
                  <a:rPr kumimoji="0" lang="en-US" sz="2400" b="1" i="0" u="none" strike="noStrike" kern="0" cap="none" spc="0" normalizeH="0" baseline="0" noProof="0">
                    <a:ln>
                      <a:noFill/>
                    </a:ln>
                    <a:solidFill>
                      <a:srgbClr val="4D4D4D"/>
                    </a:solidFill>
                    <a:effectLst/>
                    <a:uLnTx/>
                    <a:uFillTx/>
                    <a:latin typeface="Times New Roman" pitchFamily="18" charset="0"/>
                    <a:cs typeface="Arial" charset="0"/>
                  </a:rPr>
                  <a:t>=</a:t>
                </a:r>
              </a:p>
            </p:txBody>
          </p:sp>
          <p:sp>
            <p:nvSpPr>
              <p:cNvPr id="20" name="Text Box 107"/>
              <p:cNvSpPr txBox="1">
                <a:spLocks noChangeArrowheads="1"/>
              </p:cNvSpPr>
              <p:nvPr/>
            </p:nvSpPr>
            <p:spPr bwMode="auto">
              <a:xfrm>
                <a:off x="732" y="3804"/>
                <a:ext cx="1092" cy="291"/>
              </a:xfrm>
              <a:prstGeom prst="rect">
                <a:avLst/>
              </a:prstGeom>
              <a:grpFill/>
              <a:ln w="9525">
                <a:solidFill>
                  <a:srgbClr val="FFFFFF"/>
                </a:solidFill>
                <a:miter lim="800000"/>
                <a:headEnd/>
                <a:tailEnd/>
              </a:ln>
              <a:effectLst/>
              <a:extLst/>
            </p:spPr>
            <p:txBody>
              <a:bodyPr>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algn="ctr" eaLnBrk="0" fontAlgn="base" hangingPunct="0">
                  <a:spcBef>
                    <a:spcPct val="0"/>
                  </a:spcBef>
                  <a:spcAft>
                    <a:spcPct val="0"/>
                  </a:spcAft>
                  <a:defRPr sz="2400">
                    <a:solidFill>
                      <a:schemeClr val="tx1"/>
                    </a:solidFill>
                    <a:latin typeface="Arial" charset="0"/>
                  </a:defRPr>
                </a:lvl6pPr>
                <a:lvl7pPr marL="2971800" indent="-228600" algn="ctr" eaLnBrk="0" fontAlgn="base" hangingPunct="0">
                  <a:spcBef>
                    <a:spcPct val="0"/>
                  </a:spcBef>
                  <a:spcAft>
                    <a:spcPct val="0"/>
                  </a:spcAft>
                  <a:defRPr sz="2400">
                    <a:solidFill>
                      <a:schemeClr val="tx1"/>
                    </a:solidFill>
                    <a:latin typeface="Arial" charset="0"/>
                  </a:defRPr>
                </a:lvl7pPr>
                <a:lvl8pPr marL="3429000" indent="-228600" algn="ctr" eaLnBrk="0" fontAlgn="base" hangingPunct="0">
                  <a:spcBef>
                    <a:spcPct val="0"/>
                  </a:spcBef>
                  <a:spcAft>
                    <a:spcPct val="0"/>
                  </a:spcAft>
                  <a:defRPr sz="2400">
                    <a:solidFill>
                      <a:schemeClr val="tx1"/>
                    </a:solidFill>
                    <a:latin typeface="Arial" charset="0"/>
                  </a:defRPr>
                </a:lvl8pPr>
                <a:lvl9pPr marL="3886200" indent="-228600" algn="ctr" eaLnBrk="0" fontAlgn="base" hangingPunct="0">
                  <a:spcBef>
                    <a:spcPct val="0"/>
                  </a:spcBef>
                  <a:spcAft>
                    <a:spcPct val="0"/>
                  </a:spcAft>
                  <a:defRPr sz="2400">
                    <a:solidFill>
                      <a:schemeClr val="tx1"/>
                    </a:solidFill>
                    <a:latin typeface="Arial" charset="0"/>
                  </a:defRPr>
                </a:lvl9pPr>
              </a:lstStyle>
              <a:p>
                <a:pPr marL="0" marR="0" lvl="0" indent="0" defTabSz="914400" eaLnBrk="1" fontAlgn="base" latinLnBrk="0" hangingPunct="1">
                  <a:lnSpc>
                    <a:spcPct val="100000"/>
                  </a:lnSpc>
                  <a:spcBef>
                    <a:spcPct val="50000"/>
                  </a:spcBef>
                  <a:spcAft>
                    <a:spcPct val="0"/>
                  </a:spcAft>
                  <a:buClrTx/>
                  <a:buSzTx/>
                  <a:buFontTx/>
                  <a:buNone/>
                  <a:tabLst/>
                  <a:defRPr/>
                </a:pPr>
                <a:r>
                  <a:rPr kumimoji="0" lang="en-US" sz="2400" b="1" i="0" u="none" strike="noStrike" kern="0" cap="none" spc="0" normalizeH="0" baseline="0" noProof="0">
                    <a:ln>
                      <a:noFill/>
                    </a:ln>
                    <a:solidFill>
                      <a:srgbClr val="4D4D4D"/>
                    </a:solidFill>
                    <a:effectLst/>
                    <a:uLnTx/>
                    <a:uFillTx/>
                    <a:latin typeface="Times New Roman" pitchFamily="18" charset="0"/>
                    <a:cs typeface="Arial" charset="0"/>
                  </a:rPr>
                  <a:t>4 . 0,045</a:t>
                </a:r>
              </a:p>
            </p:txBody>
          </p:sp>
          <p:sp>
            <p:nvSpPr>
              <p:cNvPr id="21" name="Line 109"/>
              <p:cNvSpPr>
                <a:spLocks noChangeShapeType="1"/>
              </p:cNvSpPr>
              <p:nvPr/>
            </p:nvSpPr>
            <p:spPr bwMode="auto">
              <a:xfrm>
                <a:off x="762" y="4056"/>
                <a:ext cx="816" cy="0"/>
              </a:xfrm>
              <a:prstGeom prst="line">
                <a:avLst/>
              </a:prstGeom>
              <a:grpFill/>
              <a:ln w="38100">
                <a:noFill/>
                <a:round/>
                <a:headEnd/>
                <a:tailEnd/>
              </a:ln>
              <a:effectLst/>
              <a:extLst/>
            </p:spPr>
            <p:txBody>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000" b="0" i="0" u="none" strike="noStrike" kern="0" cap="none" spc="0" normalizeH="0" baseline="0" noProof="0">
                  <a:ln>
                    <a:noFill/>
                  </a:ln>
                  <a:solidFill>
                    <a:srgbClr val="4D4D4D"/>
                  </a:solidFill>
                  <a:effectLst/>
                  <a:uLnTx/>
                  <a:uFillTx/>
                  <a:latin typeface=".VnTime" pitchFamily="34" charset="0"/>
                  <a:cs typeface="Arial" charset="0"/>
                </a:endParaRPr>
              </a:p>
            </p:txBody>
          </p:sp>
          <p:sp>
            <p:nvSpPr>
              <p:cNvPr id="22" name="Text Box 110"/>
              <p:cNvSpPr txBox="1">
                <a:spLocks noChangeArrowheads="1"/>
              </p:cNvSpPr>
              <p:nvPr/>
            </p:nvSpPr>
            <p:spPr bwMode="auto">
              <a:xfrm>
                <a:off x="824" y="4032"/>
                <a:ext cx="564" cy="291"/>
              </a:xfrm>
              <a:prstGeom prst="rect">
                <a:avLst/>
              </a:prstGeom>
              <a:grpFill/>
              <a:ln w="9525">
                <a:solidFill>
                  <a:srgbClr val="FFFFFF"/>
                </a:solidFill>
                <a:miter lim="800000"/>
                <a:headEnd/>
                <a:tailEnd/>
              </a:ln>
              <a:effectLst/>
              <a:extLst/>
            </p:spPr>
            <p:txBody>
              <a:bodyPr>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algn="ctr" eaLnBrk="0" fontAlgn="base" hangingPunct="0">
                  <a:spcBef>
                    <a:spcPct val="0"/>
                  </a:spcBef>
                  <a:spcAft>
                    <a:spcPct val="0"/>
                  </a:spcAft>
                  <a:defRPr sz="2400">
                    <a:solidFill>
                      <a:schemeClr val="tx1"/>
                    </a:solidFill>
                    <a:latin typeface="Arial" charset="0"/>
                  </a:defRPr>
                </a:lvl6pPr>
                <a:lvl7pPr marL="2971800" indent="-228600" algn="ctr" eaLnBrk="0" fontAlgn="base" hangingPunct="0">
                  <a:spcBef>
                    <a:spcPct val="0"/>
                  </a:spcBef>
                  <a:spcAft>
                    <a:spcPct val="0"/>
                  </a:spcAft>
                  <a:defRPr sz="2400">
                    <a:solidFill>
                      <a:schemeClr val="tx1"/>
                    </a:solidFill>
                    <a:latin typeface="Arial" charset="0"/>
                  </a:defRPr>
                </a:lvl7pPr>
                <a:lvl8pPr marL="3429000" indent="-228600" algn="ctr" eaLnBrk="0" fontAlgn="base" hangingPunct="0">
                  <a:spcBef>
                    <a:spcPct val="0"/>
                  </a:spcBef>
                  <a:spcAft>
                    <a:spcPct val="0"/>
                  </a:spcAft>
                  <a:defRPr sz="2400">
                    <a:solidFill>
                      <a:schemeClr val="tx1"/>
                    </a:solidFill>
                    <a:latin typeface="Arial" charset="0"/>
                  </a:defRPr>
                </a:lvl8pPr>
                <a:lvl9pPr marL="3886200" indent="-228600" algn="ctr" eaLnBrk="0" fontAlgn="base" hangingPunct="0">
                  <a:spcBef>
                    <a:spcPct val="0"/>
                  </a:spcBef>
                  <a:spcAft>
                    <a:spcPct val="0"/>
                  </a:spcAft>
                  <a:defRPr sz="2400">
                    <a:solidFill>
                      <a:schemeClr val="tx1"/>
                    </a:solidFill>
                    <a:latin typeface="Arial" charset="0"/>
                  </a:defRPr>
                </a:lvl9pPr>
              </a:lstStyle>
              <a:p>
                <a:pPr marL="0" marR="0" lvl="0" indent="0" defTabSz="914400" eaLnBrk="1" fontAlgn="base" latinLnBrk="0" hangingPunct="1">
                  <a:lnSpc>
                    <a:spcPct val="100000"/>
                  </a:lnSpc>
                  <a:spcBef>
                    <a:spcPct val="50000"/>
                  </a:spcBef>
                  <a:spcAft>
                    <a:spcPct val="0"/>
                  </a:spcAft>
                  <a:buClrTx/>
                  <a:buSzTx/>
                  <a:buFontTx/>
                  <a:buNone/>
                  <a:tabLst/>
                  <a:defRPr/>
                </a:pPr>
                <a:r>
                  <a:rPr kumimoji="0" lang="en-US" sz="2400" b="1" i="0" u="none" strike="noStrike" kern="0" cap="none" spc="0" normalizeH="0" baseline="0" noProof="0">
                    <a:ln>
                      <a:noFill/>
                    </a:ln>
                    <a:solidFill>
                      <a:srgbClr val="4D4D4D"/>
                    </a:solidFill>
                    <a:effectLst/>
                    <a:uLnTx/>
                    <a:uFillTx/>
                    <a:latin typeface="Times New Roman" pitchFamily="18" charset="0"/>
                    <a:cs typeface="Arial" charset="0"/>
                  </a:rPr>
                  <a:t>3,14</a:t>
                </a:r>
              </a:p>
            </p:txBody>
          </p:sp>
        </p:grpSp>
        <p:sp>
          <p:nvSpPr>
            <p:cNvPr id="16" name="Equal 15"/>
            <p:cNvSpPr/>
            <p:nvPr/>
          </p:nvSpPr>
          <p:spPr>
            <a:xfrm>
              <a:off x="9125610" y="4712383"/>
              <a:ext cx="521356" cy="358721"/>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9" name="Equal 28"/>
            <p:cNvSpPr/>
            <p:nvPr/>
          </p:nvSpPr>
          <p:spPr>
            <a:xfrm>
              <a:off x="6775464" y="4708361"/>
              <a:ext cx="535700" cy="373226"/>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31" name="Straight Connector 30"/>
            <p:cNvCxnSpPr/>
            <p:nvPr/>
          </p:nvCxnSpPr>
          <p:spPr>
            <a:xfrm>
              <a:off x="8013949" y="4887119"/>
              <a:ext cx="1042261"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6161635" y="4855816"/>
              <a:ext cx="613829"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2" name="Group 41"/>
          <p:cNvGrpSpPr/>
          <p:nvPr/>
        </p:nvGrpSpPr>
        <p:grpSpPr>
          <a:xfrm>
            <a:off x="2982889" y="2619147"/>
            <a:ext cx="7692042" cy="917264"/>
            <a:chOff x="1954924" y="1026941"/>
            <a:chExt cx="7692042" cy="917264"/>
          </a:xfrm>
        </p:grpSpPr>
        <p:sp>
          <p:nvSpPr>
            <p:cNvPr id="36" name="TextBox 35"/>
            <p:cNvSpPr txBox="1"/>
            <p:nvPr/>
          </p:nvSpPr>
          <p:spPr>
            <a:xfrm>
              <a:off x="1954924" y="1223963"/>
              <a:ext cx="7692042" cy="523220"/>
            </a:xfrm>
            <a:prstGeom prst="rect">
              <a:avLst/>
            </a:prstGeom>
            <a:noFill/>
          </p:spPr>
          <p:txBody>
            <a:bodyPr wrap="square" rtlCol="0">
              <a:spAutoFit/>
            </a:bodyPr>
            <a:lstStyle/>
            <a:p>
              <a:r>
                <a:rPr lang="en-US" sz="2800" smtClean="0"/>
                <a:t>P =U.I =U</a:t>
              </a:r>
              <a:r>
                <a:rPr lang="en-US" sz="2800" baseline="30000" smtClean="0"/>
                <a:t>2</a:t>
              </a:r>
              <a:r>
                <a:rPr lang="en-US" sz="2800" smtClean="0"/>
                <a:t>.R </a:t>
              </a:r>
              <a:r>
                <a:rPr lang="en-US" smtClean="0">
                  <a:sym typeface="Wingdings" panose="05000000000000000000" pitchFamily="2" charset="2"/>
                </a:rPr>
                <a:t> </a:t>
              </a:r>
              <a:r>
                <a:rPr lang="en-US" sz="2800" smtClean="0">
                  <a:sym typeface="Wingdings" panose="05000000000000000000" pitchFamily="2" charset="2"/>
                </a:rPr>
                <a:t>R</a:t>
              </a:r>
              <a:r>
                <a:rPr lang="en-US" smtClean="0">
                  <a:sym typeface="Wingdings" panose="05000000000000000000" pitchFamily="2" charset="2"/>
                </a:rPr>
                <a:t>=                       =                           = </a:t>
              </a:r>
              <a:r>
                <a:rPr lang="en-US" sz="2800" smtClean="0">
                  <a:sym typeface="Wingdings" panose="05000000000000000000" pitchFamily="2" charset="2"/>
                </a:rPr>
                <a:t>48,4 (</a:t>
              </a:r>
              <a:r>
                <a:rPr lang="el-GR" sz="2800" smtClean="0">
                  <a:sym typeface="Wingdings" panose="05000000000000000000" pitchFamily="2" charset="2"/>
                </a:rPr>
                <a:t>Ω</a:t>
              </a:r>
              <a:r>
                <a:rPr lang="en-US" sz="2800" smtClean="0">
                  <a:sym typeface="Wingdings" panose="05000000000000000000" pitchFamily="2" charset="2"/>
                </a:rPr>
                <a:t>) </a:t>
              </a:r>
              <a:endParaRPr lang="en-US" sz="2800"/>
            </a:p>
          </p:txBody>
        </p:sp>
        <p:sp>
          <p:nvSpPr>
            <p:cNvPr id="38" name="TextBox 37"/>
            <p:cNvSpPr txBox="1"/>
            <p:nvPr/>
          </p:nvSpPr>
          <p:spPr>
            <a:xfrm>
              <a:off x="4586740" y="1053962"/>
              <a:ext cx="705971" cy="523220"/>
            </a:xfrm>
            <a:prstGeom prst="rect">
              <a:avLst/>
            </a:prstGeom>
            <a:noFill/>
          </p:spPr>
          <p:txBody>
            <a:bodyPr wrap="square" rtlCol="0">
              <a:spAutoFit/>
            </a:bodyPr>
            <a:lstStyle/>
            <a:p>
              <a:r>
                <a:rPr lang="en-US" sz="2800" u="sng" smtClean="0"/>
                <a:t>U</a:t>
              </a:r>
              <a:r>
                <a:rPr lang="en-US" sz="2800" u="sng" baseline="30000" smtClean="0"/>
                <a:t>2</a:t>
              </a:r>
              <a:endParaRPr lang="en-US" sz="2800" u="sng" baseline="30000"/>
            </a:p>
          </p:txBody>
        </p:sp>
        <p:sp>
          <p:nvSpPr>
            <p:cNvPr id="39" name="TextBox 38"/>
            <p:cNvSpPr txBox="1"/>
            <p:nvPr/>
          </p:nvSpPr>
          <p:spPr>
            <a:xfrm>
              <a:off x="4640249" y="1392238"/>
              <a:ext cx="652462" cy="523220"/>
            </a:xfrm>
            <a:prstGeom prst="rect">
              <a:avLst/>
            </a:prstGeom>
            <a:noFill/>
          </p:spPr>
          <p:txBody>
            <a:bodyPr wrap="square" rtlCol="0">
              <a:spAutoFit/>
            </a:bodyPr>
            <a:lstStyle/>
            <a:p>
              <a:r>
                <a:rPr lang="en-US" sz="2800" smtClean="0"/>
                <a:t>P</a:t>
              </a:r>
              <a:endParaRPr lang="en-US" sz="2800"/>
            </a:p>
          </p:txBody>
        </p:sp>
        <p:sp>
          <p:nvSpPr>
            <p:cNvPr id="40" name="TextBox 39"/>
            <p:cNvSpPr txBox="1"/>
            <p:nvPr/>
          </p:nvSpPr>
          <p:spPr>
            <a:xfrm>
              <a:off x="5850881" y="1026941"/>
              <a:ext cx="1281426" cy="523220"/>
            </a:xfrm>
            <a:prstGeom prst="rect">
              <a:avLst/>
            </a:prstGeom>
            <a:noFill/>
          </p:spPr>
          <p:txBody>
            <a:bodyPr wrap="square" rtlCol="0">
              <a:spAutoFit/>
            </a:bodyPr>
            <a:lstStyle/>
            <a:p>
              <a:r>
                <a:rPr lang="en-US" sz="2800" u="sng" smtClean="0"/>
                <a:t>220</a:t>
              </a:r>
              <a:r>
                <a:rPr lang="en-US" sz="2800" u="sng" baseline="30000" smtClean="0"/>
                <a:t>2</a:t>
              </a:r>
              <a:endParaRPr lang="en-US" sz="2800" u="sng" baseline="30000"/>
            </a:p>
          </p:txBody>
        </p:sp>
        <p:sp>
          <p:nvSpPr>
            <p:cNvPr id="41" name="TextBox 40"/>
            <p:cNvSpPr txBox="1"/>
            <p:nvPr/>
          </p:nvSpPr>
          <p:spPr>
            <a:xfrm>
              <a:off x="5769234" y="1420985"/>
              <a:ext cx="1218459" cy="523220"/>
            </a:xfrm>
            <a:prstGeom prst="rect">
              <a:avLst/>
            </a:prstGeom>
            <a:noFill/>
          </p:spPr>
          <p:txBody>
            <a:bodyPr wrap="square" rtlCol="0">
              <a:spAutoFit/>
            </a:bodyPr>
            <a:lstStyle/>
            <a:p>
              <a:r>
                <a:rPr lang="en-US" sz="2800" smtClean="0"/>
                <a:t>1000</a:t>
              </a:r>
              <a:endParaRPr lang="en-US" sz="2800"/>
            </a:p>
          </p:txBody>
        </p:sp>
      </p:grpSp>
      <p:sp>
        <p:nvSpPr>
          <p:cNvPr id="37" name="Rectangle 36"/>
          <p:cNvSpPr/>
          <p:nvPr/>
        </p:nvSpPr>
        <p:spPr>
          <a:xfrm>
            <a:off x="867415" y="462335"/>
            <a:ext cx="11025379" cy="1200329"/>
          </a:xfrm>
          <a:prstGeom prst="rect">
            <a:avLst/>
          </a:prstGeom>
        </p:spPr>
        <p:txBody>
          <a:bodyPr wrap="square">
            <a:spAutoFit/>
          </a:bodyPr>
          <a:lstStyle/>
          <a:p>
            <a:pPr lvl="0" fontAlgn="base">
              <a:spcBef>
                <a:spcPct val="50000"/>
              </a:spcBef>
              <a:spcAft>
                <a:spcPct val="0"/>
              </a:spcAft>
              <a:defRPr/>
            </a:pPr>
            <a:r>
              <a:rPr lang="en-US" sz="2400" b="1" smtClean="0">
                <a:solidFill>
                  <a:srgbClr val="C00000"/>
                </a:solidFill>
                <a:latin typeface="Times New Roman" pitchFamily="18" charset="0"/>
                <a:cs typeface="Times New Roman" pitchFamily="18" charset="0"/>
              </a:rPr>
              <a:t>18-Trả </a:t>
            </a:r>
            <a:r>
              <a:rPr lang="en-US" sz="2400" b="1">
                <a:solidFill>
                  <a:srgbClr val="C00000"/>
                </a:solidFill>
                <a:latin typeface="Times New Roman" pitchFamily="18" charset="0"/>
                <a:cs typeface="Times New Roman" pitchFamily="18" charset="0"/>
              </a:rPr>
              <a:t>lời</a:t>
            </a:r>
            <a:r>
              <a:rPr lang="en-US" sz="2400" b="1">
                <a:solidFill>
                  <a:srgbClr val="FF0000"/>
                </a:solidFill>
                <a:latin typeface="Times New Roman" pitchFamily="18" charset="0"/>
                <a:cs typeface="Times New Roman" pitchFamily="18" charset="0"/>
              </a:rPr>
              <a:t>.  </a:t>
            </a:r>
            <a:r>
              <a:rPr lang="en-US" sz="2400" b="1" i="1">
                <a:latin typeface="Times New Roman" pitchFamily="18" charset="0"/>
                <a:cs typeface="Times New Roman" pitchFamily="18" charset="0"/>
              </a:rPr>
              <a:t>a. </a:t>
            </a:r>
            <a:r>
              <a:rPr lang="en-US" sz="2400" b="1">
                <a:latin typeface="Times New Roman" pitchFamily="18" charset="0"/>
                <a:cs typeface="Times New Roman" pitchFamily="18" charset="0"/>
              </a:rPr>
              <a:t>Bộ phận chính của những dụng cụ đốt nóng bằng điện đều làm bằng dây dẫn có điện trở suất lớn để đoạn dây dẫn này có điện trở lớn. Khi có dòng điện chạy qua thì nhiệt lượng hầu như chỉ tỏa ra ở đoạn dây dẫn này.</a:t>
            </a:r>
          </a:p>
        </p:txBody>
      </p:sp>
    </p:spTree>
    <p:extLst>
      <p:ext uri="{BB962C8B-B14F-4D97-AF65-F5344CB8AC3E}">
        <p14:creationId xmlns:p14="http://schemas.microsoft.com/office/powerpoint/2010/main" val="676875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par>
                                <p:cTn id="10" presetID="3" presetClass="entr" presetSubtype="1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down)">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linds(horizontal)">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blinds(horizontal)">
                                      <p:cBhvr>
                                        <p:cTn id="27" dur="500"/>
                                        <p:tgtEl>
                                          <p:spTgt spid="2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7"/>
                                        </p:tgtEl>
                                        <p:attrNameLst>
                                          <p:attrName>style.visibility</p:attrName>
                                        </p:attrNameLst>
                                      </p:cBhvr>
                                      <p:to>
                                        <p:strVal val="visible"/>
                                      </p:to>
                                    </p:set>
                                    <p:animEffect transition="in" filter="fade">
                                      <p:cBhvr>
                                        <p:cTn id="32"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14" grpId="0" animBg="1"/>
      <p:bldP spid="15" grpId="0"/>
      <p:bldP spid="25" grpId="0" animBg="1"/>
      <p:bldP spid="3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4"/>
          <p:cNvSpPr>
            <a:spLocks noChangeArrowheads="1"/>
          </p:cNvSpPr>
          <p:nvPr/>
        </p:nvSpPr>
        <p:spPr bwMode="auto">
          <a:xfrm>
            <a:off x="123361" y="43927"/>
            <a:ext cx="2539463" cy="671015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lIns="61576" tIns="30788" rIns="61576" bIns="30788">
            <a:spAutoFit/>
          </a:bodyPr>
          <a:lstStyle>
            <a:lvl1pPr>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FontTx/>
              <a:buNone/>
            </a:pPr>
            <a:r>
              <a:rPr lang="en-US" altLang="en-US" sz="2200" smtClean="0">
                <a:solidFill>
                  <a:schemeClr val="accent1">
                    <a:lumMod val="50000"/>
                  </a:schemeClr>
                </a:solidFill>
                <a:latin typeface="Times New Roman" panose="02020603050405020304" pitchFamily="18" charset="0"/>
                <a:cs typeface="Times New Roman" panose="02020603050405020304" pitchFamily="18" charset="0"/>
              </a:rPr>
              <a:t>        </a:t>
            </a:r>
            <a:r>
              <a:rPr lang="en-US" altLang="en-US" sz="2400" b="1" smtClean="0">
                <a:solidFill>
                  <a:schemeClr val="accent1">
                    <a:lumMod val="50000"/>
                  </a:schemeClr>
                </a:solidFill>
                <a:latin typeface="Times New Roman" panose="02020603050405020304" pitchFamily="18" charset="0"/>
                <a:cs typeface="Times New Roman" panose="02020603050405020304" pitchFamily="18" charset="0"/>
              </a:rPr>
              <a:t>Tóm </a:t>
            </a:r>
            <a:r>
              <a:rPr lang="en-US" altLang="en-US" sz="2400" b="1" smtClean="0">
                <a:solidFill>
                  <a:schemeClr val="accent1">
                    <a:lumMod val="50000"/>
                  </a:schemeClr>
                </a:solidFill>
                <a:latin typeface="Times New Roman" panose="02020603050405020304" pitchFamily="18" charset="0"/>
                <a:cs typeface="Times New Roman" panose="02020603050405020304" pitchFamily="18" charset="0"/>
              </a:rPr>
              <a:t>tắt 19</a:t>
            </a:r>
            <a:endParaRPr lang="en-US" altLang="en-US" sz="2400" b="1" smtClean="0">
              <a:solidFill>
                <a:schemeClr val="accent1">
                  <a:lumMod val="50000"/>
                </a:schemeClr>
              </a:solidFill>
              <a:latin typeface="Times New Roman" panose="02020603050405020304" pitchFamily="18" charset="0"/>
              <a:cs typeface="Times New Roman" panose="02020603050405020304" pitchFamily="18" charset="0"/>
            </a:endParaRPr>
          </a:p>
          <a:p>
            <a:pPr eaLnBrk="0" fontAlgn="base" hangingPunct="0">
              <a:spcBef>
                <a:spcPct val="0"/>
              </a:spcBef>
              <a:spcAft>
                <a:spcPct val="0"/>
              </a:spcAft>
              <a:buClrTx/>
              <a:buFontTx/>
              <a:buNone/>
            </a:pPr>
            <a:r>
              <a:rPr lang="en-US" altLang="en-US" sz="2400" smtClean="0">
                <a:latin typeface="Times New Roman" panose="02020603050405020304" pitchFamily="18" charset="0"/>
                <a:cs typeface="Times New Roman" panose="02020603050405020304" pitchFamily="18" charset="0"/>
              </a:rPr>
              <a:t>U = 220 (V)</a:t>
            </a:r>
          </a:p>
          <a:p>
            <a:pPr eaLnBrk="0" fontAlgn="base" hangingPunct="0">
              <a:spcBef>
                <a:spcPct val="0"/>
              </a:spcBef>
              <a:spcAft>
                <a:spcPct val="0"/>
              </a:spcAft>
              <a:buClrTx/>
              <a:buFontTx/>
              <a:buNone/>
            </a:pPr>
            <a:r>
              <a:rPr lang="en-US" altLang="en-US" sz="2400" smtClean="0">
                <a:latin typeface="Times New Roman" panose="02020603050405020304" pitchFamily="18" charset="0"/>
                <a:cs typeface="Times New Roman" panose="02020603050405020304" pitchFamily="18" charset="0"/>
              </a:rPr>
              <a:t>P = 1000 (W) </a:t>
            </a:r>
          </a:p>
          <a:p>
            <a:pPr eaLnBrk="0" fontAlgn="base" hangingPunct="0">
              <a:spcBef>
                <a:spcPct val="0"/>
              </a:spcBef>
              <a:spcAft>
                <a:spcPct val="0"/>
              </a:spcAft>
              <a:buClrTx/>
              <a:buFontTx/>
              <a:buNone/>
            </a:pPr>
            <a:r>
              <a:rPr lang="en-US" altLang="en-US" sz="2400" smtClean="0">
                <a:latin typeface="Times New Roman" panose="02020603050405020304" pitchFamily="18" charset="0"/>
                <a:cs typeface="Times New Roman" panose="02020603050405020304" pitchFamily="18" charset="0"/>
                <a:sym typeface="Wingdings" panose="05000000000000000000" pitchFamily="2" charset="2"/>
              </a:rPr>
              <a:t> m= 2 kg</a:t>
            </a:r>
          </a:p>
          <a:p>
            <a:pPr eaLnBrk="0" fontAlgn="base" hangingPunct="0">
              <a:spcBef>
                <a:spcPct val="0"/>
              </a:spcBef>
              <a:spcAft>
                <a:spcPct val="0"/>
              </a:spcAft>
              <a:buClrTx/>
              <a:buFontTx/>
              <a:buNone/>
            </a:pPr>
            <a:r>
              <a:rPr lang="en-US" altLang="en-US" sz="2400" smtClean="0">
                <a:latin typeface="Times New Roman" panose="02020603050405020304" pitchFamily="18" charset="0"/>
                <a:cs typeface="Times New Roman" panose="02020603050405020304" pitchFamily="18" charset="0"/>
                <a:sym typeface="Wingdings" panose="05000000000000000000" pitchFamily="2" charset="2"/>
              </a:rPr>
              <a:t>t</a:t>
            </a:r>
            <a:r>
              <a:rPr lang="en-US" altLang="en-US" sz="2400" baseline="-25000" smtClean="0">
                <a:latin typeface="Times New Roman" panose="02020603050405020304" pitchFamily="18" charset="0"/>
                <a:cs typeface="Times New Roman" panose="02020603050405020304" pitchFamily="18" charset="0"/>
                <a:sym typeface="Wingdings" panose="05000000000000000000" pitchFamily="2" charset="2"/>
              </a:rPr>
              <a:t>1</a:t>
            </a:r>
            <a:r>
              <a:rPr lang="en-US" altLang="en-US" sz="2400" smtClean="0">
                <a:latin typeface="Times New Roman" panose="02020603050405020304" pitchFamily="18" charset="0"/>
                <a:cs typeface="Times New Roman" panose="02020603050405020304" pitchFamily="18" charset="0"/>
                <a:sym typeface="Wingdings" panose="05000000000000000000" pitchFamily="2" charset="2"/>
              </a:rPr>
              <a:t>=</a:t>
            </a:r>
            <a:r>
              <a:rPr lang="en-US" altLang="en-US" sz="2400" i="1" smtClean="0">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smtClean="0">
                <a:latin typeface="Times New Roman" panose="02020603050405020304" pitchFamily="18" charset="0"/>
                <a:cs typeface="Times New Roman" panose="02020603050405020304" pitchFamily="18" charset="0"/>
                <a:sym typeface="Wingdings" panose="05000000000000000000" pitchFamily="2" charset="2"/>
              </a:rPr>
              <a:t>25</a:t>
            </a:r>
            <a:r>
              <a:rPr lang="en-US" altLang="en-US" sz="2400" baseline="30000" smtClean="0">
                <a:latin typeface="Times New Roman" panose="02020603050405020304" pitchFamily="18" charset="0"/>
                <a:cs typeface="Times New Roman" panose="02020603050405020304" pitchFamily="18" charset="0"/>
                <a:sym typeface="Wingdings" panose="05000000000000000000" pitchFamily="2" charset="2"/>
              </a:rPr>
              <a:t>0</a:t>
            </a:r>
            <a:r>
              <a:rPr lang="en-US" altLang="en-US" sz="2400" smtClean="0">
                <a:latin typeface="Times New Roman" panose="02020603050405020304" pitchFamily="18" charset="0"/>
                <a:cs typeface="Times New Roman" panose="02020603050405020304" pitchFamily="18" charset="0"/>
                <a:sym typeface="Wingdings" panose="05000000000000000000" pitchFamily="2" charset="2"/>
              </a:rPr>
              <a:t>C</a:t>
            </a:r>
            <a:r>
              <a:rPr lang="en-US" altLang="en-US" sz="2400" smtClean="0">
                <a:latin typeface="Times New Roman" panose="02020603050405020304" pitchFamily="18" charset="0"/>
                <a:cs typeface="Times New Roman" panose="02020603050405020304" pitchFamily="18" charset="0"/>
              </a:rPr>
              <a:t>  </a:t>
            </a:r>
          </a:p>
          <a:p>
            <a:pPr eaLnBrk="0" fontAlgn="base" hangingPunct="0">
              <a:spcBef>
                <a:spcPct val="0"/>
              </a:spcBef>
              <a:spcAft>
                <a:spcPct val="0"/>
              </a:spcAft>
              <a:buClrTx/>
              <a:buFontTx/>
              <a:buNone/>
            </a:pPr>
            <a:r>
              <a:rPr lang="en-US" altLang="en-US" sz="2400" smtClean="0">
                <a:latin typeface="Times New Roman" panose="02020603050405020304" pitchFamily="18" charset="0"/>
                <a:cs typeface="Times New Roman" panose="02020603050405020304" pitchFamily="18" charset="0"/>
              </a:rPr>
              <a:t>t</a:t>
            </a:r>
            <a:r>
              <a:rPr lang="en-US" altLang="en-US" sz="2400" baseline="-25000" smtClean="0">
                <a:latin typeface="Times New Roman" panose="02020603050405020304" pitchFamily="18" charset="0"/>
                <a:cs typeface="Times New Roman" panose="02020603050405020304" pitchFamily="18" charset="0"/>
              </a:rPr>
              <a:t>2</a:t>
            </a:r>
            <a:r>
              <a:rPr lang="en-US" altLang="en-US" sz="2400" smtClean="0">
                <a:latin typeface="Times New Roman" panose="02020603050405020304" pitchFamily="18" charset="0"/>
                <a:cs typeface="Times New Roman" panose="02020603050405020304" pitchFamily="18" charset="0"/>
              </a:rPr>
              <a:t>= 100</a:t>
            </a:r>
            <a:r>
              <a:rPr lang="en-US" altLang="en-US" sz="2400" baseline="30000" smtClean="0">
                <a:latin typeface="Times New Roman" panose="02020603050405020304" pitchFamily="18" charset="0"/>
                <a:cs typeface="Times New Roman" panose="02020603050405020304" pitchFamily="18" charset="0"/>
              </a:rPr>
              <a:t>0</a:t>
            </a:r>
            <a:r>
              <a:rPr lang="en-US" altLang="en-US" sz="2400" smtClean="0">
                <a:latin typeface="Times New Roman" panose="02020603050405020304" pitchFamily="18" charset="0"/>
                <a:cs typeface="Times New Roman" panose="02020603050405020304" pitchFamily="18" charset="0"/>
              </a:rPr>
              <a:t>C</a:t>
            </a:r>
          </a:p>
          <a:p>
            <a:pPr eaLnBrk="0" fontAlgn="base" hangingPunct="0">
              <a:spcBef>
                <a:spcPct val="0"/>
              </a:spcBef>
              <a:spcAft>
                <a:spcPct val="0"/>
              </a:spcAft>
              <a:buClrTx/>
              <a:buFontTx/>
              <a:buNone/>
            </a:pPr>
            <a:r>
              <a:rPr lang="en-US" altLang="en-US" sz="2400" smtClean="0">
                <a:latin typeface="Times New Roman" panose="02020603050405020304" pitchFamily="18" charset="0"/>
                <a:cs typeface="Times New Roman" panose="02020603050405020304" pitchFamily="18" charset="0"/>
              </a:rPr>
              <a:t>∆t= 100 -25 = 75</a:t>
            </a:r>
            <a:r>
              <a:rPr lang="en-US" altLang="en-US" sz="2400" baseline="30000" smtClean="0">
                <a:latin typeface="Times New Roman" panose="02020603050405020304" pitchFamily="18" charset="0"/>
                <a:cs typeface="Times New Roman" panose="02020603050405020304" pitchFamily="18" charset="0"/>
              </a:rPr>
              <a:t>0</a:t>
            </a:r>
            <a:r>
              <a:rPr lang="en-US" altLang="en-US" sz="2400" smtClean="0">
                <a:latin typeface="Times New Roman" panose="02020603050405020304" pitchFamily="18" charset="0"/>
                <a:cs typeface="Times New Roman" panose="02020603050405020304" pitchFamily="18" charset="0"/>
              </a:rPr>
              <a:t>C</a:t>
            </a:r>
          </a:p>
          <a:p>
            <a:pPr eaLnBrk="0" fontAlgn="base" hangingPunct="0">
              <a:spcBef>
                <a:spcPct val="0"/>
              </a:spcBef>
              <a:spcAft>
                <a:spcPct val="0"/>
              </a:spcAft>
              <a:buClrTx/>
              <a:buFontTx/>
              <a:buNone/>
            </a:pPr>
            <a:r>
              <a:rPr lang="en-US" altLang="en-US" sz="2400" smtClean="0">
                <a:latin typeface="Times New Roman" panose="02020603050405020304" pitchFamily="18" charset="0"/>
                <a:cs typeface="Times New Roman" panose="02020603050405020304" pitchFamily="18" charset="0"/>
              </a:rPr>
              <a:t>H = 85%  = 0,85</a:t>
            </a:r>
          </a:p>
          <a:p>
            <a:pPr eaLnBrk="0" fontAlgn="base" hangingPunct="0">
              <a:spcBef>
                <a:spcPct val="0"/>
              </a:spcBef>
              <a:spcAft>
                <a:spcPct val="0"/>
              </a:spcAft>
              <a:buClrTx/>
              <a:buFontTx/>
              <a:buNone/>
            </a:pPr>
            <a:r>
              <a:rPr lang="en-US" altLang="en-US" sz="2400" smtClean="0">
                <a:latin typeface="Times New Roman" panose="02020603050405020304" pitchFamily="18" charset="0"/>
                <a:cs typeface="Times New Roman" panose="02020603050405020304" pitchFamily="18" charset="0"/>
              </a:rPr>
              <a:t>c = 4200 J/kg.K</a:t>
            </a:r>
          </a:p>
          <a:p>
            <a:pPr eaLnBrk="0" fontAlgn="base" hangingPunct="0">
              <a:spcBef>
                <a:spcPct val="0"/>
              </a:spcBef>
              <a:spcAft>
                <a:spcPct val="0"/>
              </a:spcAft>
              <a:buClrTx/>
              <a:buFontTx/>
              <a:buNone/>
            </a:pPr>
            <a:r>
              <a:rPr lang="en-US" altLang="en-US" sz="2400" smtClean="0">
                <a:latin typeface="Times New Roman" panose="02020603050405020304" pitchFamily="18" charset="0"/>
                <a:cs typeface="Times New Roman" panose="02020603050405020304" pitchFamily="18" charset="0"/>
              </a:rPr>
              <a:t>V</a:t>
            </a:r>
            <a:r>
              <a:rPr lang="en-US" altLang="en-US" sz="2400" baseline="-25000" smtClean="0">
                <a:latin typeface="Times New Roman" panose="02020603050405020304" pitchFamily="18" charset="0"/>
                <a:cs typeface="Times New Roman" panose="02020603050405020304" pitchFamily="18" charset="0"/>
              </a:rPr>
              <a:t>2 </a:t>
            </a:r>
            <a:r>
              <a:rPr lang="en-US" altLang="en-US" sz="2400" smtClean="0">
                <a:latin typeface="Times New Roman" panose="02020603050405020304" pitchFamily="18" charset="0"/>
                <a:cs typeface="Times New Roman" panose="02020603050405020304" pitchFamily="18" charset="0"/>
              </a:rPr>
              <a:t>= 2V</a:t>
            </a:r>
            <a:r>
              <a:rPr lang="en-US" altLang="en-US" sz="2400" baseline="-25000" smtClean="0">
                <a:latin typeface="Times New Roman" panose="02020603050405020304" pitchFamily="18" charset="0"/>
                <a:cs typeface="Times New Roman" panose="02020603050405020304" pitchFamily="18" charset="0"/>
              </a:rPr>
              <a:t>1 </a:t>
            </a:r>
            <a:r>
              <a:rPr lang="en-US" altLang="en-US" sz="2400" smtClean="0">
                <a:latin typeface="Times New Roman" panose="02020603050405020304" pitchFamily="18" charset="0"/>
                <a:cs typeface="Times New Roman" panose="02020603050405020304" pitchFamily="18" charset="0"/>
              </a:rPr>
              <a:t>= 4</a:t>
            </a:r>
            <a:r>
              <a:rPr lang="en-US" altLang="en-US" sz="2400" i="1" smtClean="0">
                <a:latin typeface="Times New Roman" panose="02020603050405020304" pitchFamily="18" charset="0"/>
                <a:cs typeface="Times New Roman" panose="02020603050405020304" pitchFamily="18" charset="0"/>
              </a:rPr>
              <a:t>l</a:t>
            </a:r>
            <a:r>
              <a:rPr lang="en-US" altLang="en-US" sz="2400" smtClean="0">
                <a:latin typeface="Times New Roman" panose="02020603050405020304" pitchFamily="18" charset="0"/>
                <a:cs typeface="Times New Roman" panose="02020603050405020304" pitchFamily="18" charset="0"/>
              </a:rPr>
              <a:t>                      t = 30 ngày</a:t>
            </a:r>
          </a:p>
          <a:p>
            <a:pPr eaLnBrk="0" fontAlgn="base" hangingPunct="0">
              <a:spcBef>
                <a:spcPct val="0"/>
              </a:spcBef>
              <a:spcAft>
                <a:spcPct val="0"/>
              </a:spcAft>
              <a:buClrTx/>
              <a:buFontTx/>
              <a:buNone/>
            </a:pPr>
            <a:endParaRPr lang="en-US" altLang="en-US" sz="2400" smtClean="0">
              <a:latin typeface="Times New Roman" panose="02020603050405020304" pitchFamily="18" charset="0"/>
              <a:cs typeface="Times New Roman" panose="02020603050405020304" pitchFamily="18" charset="0"/>
            </a:endParaRPr>
          </a:p>
          <a:p>
            <a:pPr eaLnBrk="0" fontAlgn="base" hangingPunct="0">
              <a:spcBef>
                <a:spcPct val="0"/>
              </a:spcBef>
              <a:spcAft>
                <a:spcPct val="0"/>
              </a:spcAft>
              <a:buClrTx/>
              <a:buFontTx/>
              <a:buNone/>
            </a:pPr>
            <a:r>
              <a:rPr lang="en-US" altLang="en-US" sz="2400" smtClean="0">
                <a:latin typeface="Times New Roman" panose="02020603050405020304" pitchFamily="18" charset="0"/>
                <a:cs typeface="Times New Roman" panose="02020603050405020304" pitchFamily="18" charset="0"/>
              </a:rPr>
              <a:t>Tính</a:t>
            </a:r>
          </a:p>
          <a:p>
            <a:pPr eaLnBrk="0" fontAlgn="base" hangingPunct="0">
              <a:spcBef>
                <a:spcPct val="0"/>
              </a:spcBef>
              <a:spcAft>
                <a:spcPct val="0"/>
              </a:spcAft>
              <a:buClrTx/>
              <a:buFontTx/>
              <a:buNone/>
            </a:pPr>
            <a:r>
              <a:rPr lang="en-US" altLang="en-US" sz="2400" smtClean="0">
                <a:latin typeface="Times New Roman" panose="02020603050405020304" pitchFamily="18" charset="0"/>
                <a:cs typeface="Times New Roman" panose="02020603050405020304" pitchFamily="18" charset="0"/>
              </a:rPr>
              <a:t> a. t = ? (s)                             </a:t>
            </a:r>
          </a:p>
          <a:p>
            <a:pPr eaLnBrk="0" fontAlgn="base" hangingPunct="0">
              <a:spcBef>
                <a:spcPct val="0"/>
              </a:spcBef>
              <a:spcAft>
                <a:spcPct val="0"/>
              </a:spcAft>
              <a:buClrTx/>
              <a:buFontTx/>
              <a:buNone/>
            </a:pPr>
            <a:r>
              <a:rPr lang="en-US" altLang="en-US" sz="2400" smtClean="0">
                <a:latin typeface="Times New Roman" panose="02020603050405020304" pitchFamily="18" charset="0"/>
                <a:cs typeface="Times New Roman" panose="02020603050405020304" pitchFamily="18" charset="0"/>
              </a:rPr>
              <a:t> b. T = ? (đồng)                         </a:t>
            </a:r>
          </a:p>
          <a:p>
            <a:pPr eaLnBrk="0" fontAlgn="base" hangingPunct="0">
              <a:spcBef>
                <a:spcPct val="0"/>
              </a:spcBef>
              <a:spcAft>
                <a:spcPct val="0"/>
              </a:spcAft>
              <a:buClrTx/>
              <a:buFontTx/>
              <a:buNone/>
            </a:pPr>
            <a:r>
              <a:rPr lang="en-US" altLang="en-US" sz="2400" smtClean="0">
                <a:latin typeface="Times New Roman" panose="02020603050405020304" pitchFamily="18" charset="0"/>
                <a:cs typeface="Times New Roman" panose="02020603050405020304" pitchFamily="18" charset="0"/>
              </a:rPr>
              <a:t> c.  P’ = ? (W)                  </a:t>
            </a:r>
          </a:p>
          <a:p>
            <a:pPr eaLnBrk="0" fontAlgn="base" hangingPunct="0">
              <a:spcBef>
                <a:spcPct val="0"/>
              </a:spcBef>
              <a:spcAft>
                <a:spcPct val="0"/>
              </a:spcAft>
              <a:buClrTx/>
              <a:buFontTx/>
              <a:buNone/>
            </a:pPr>
            <a:r>
              <a:rPr lang="en-US" altLang="en-US" sz="2400" smtClean="0">
                <a:latin typeface="Times New Roman" panose="02020603050405020304" pitchFamily="18" charset="0"/>
                <a:cs typeface="Times New Roman" panose="02020603050405020304" pitchFamily="18" charset="0"/>
              </a:rPr>
              <a:t>      t’ = ? (s)</a:t>
            </a:r>
          </a:p>
          <a:p>
            <a:pPr eaLnBrk="0" fontAlgn="base" hangingPunct="0">
              <a:spcBef>
                <a:spcPct val="0"/>
              </a:spcBef>
              <a:spcAft>
                <a:spcPct val="0"/>
              </a:spcAft>
              <a:buClrTx/>
              <a:buFontTx/>
              <a:buNone/>
            </a:pPr>
            <a:endParaRPr lang="en-US" altLang="en-US" sz="2400">
              <a:latin typeface="Times New Roman" panose="02020603050405020304" pitchFamily="18" charset="0"/>
              <a:cs typeface="Times New Roman" panose="02020603050405020304" pitchFamily="18" charset="0"/>
            </a:endParaRPr>
          </a:p>
        </p:txBody>
      </p:sp>
      <p:sp>
        <p:nvSpPr>
          <p:cNvPr id="5" name="Text Box 8"/>
          <p:cNvSpPr txBox="1">
            <a:spLocks noChangeArrowheads="1"/>
          </p:cNvSpPr>
          <p:nvPr/>
        </p:nvSpPr>
        <p:spPr bwMode="auto">
          <a:xfrm>
            <a:off x="4472824" y="80429"/>
            <a:ext cx="55705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434" tIns="45717" rIns="91434" bIns="45717">
            <a:spAutoFit/>
          </a:bodyPr>
          <a:lstStyle>
            <a:lvl1pPr>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FontTx/>
              <a:buNone/>
            </a:pPr>
            <a:r>
              <a:rPr lang="en-US" altLang="en-US" sz="2400" b="1" smtClean="0">
                <a:latin typeface="Times New Roman" panose="02020603050405020304" pitchFamily="18" charset="0"/>
                <a:cs typeface="Times New Roman" panose="02020603050405020304" pitchFamily="18" charset="0"/>
              </a:rPr>
              <a:t>a. Nhiệt lượng dùng để đun sôi nước:</a:t>
            </a:r>
          </a:p>
        </p:txBody>
      </p:sp>
      <p:sp>
        <p:nvSpPr>
          <p:cNvPr id="6" name="Text Box 6"/>
          <p:cNvSpPr txBox="1">
            <a:spLocks noChangeArrowheads="1"/>
          </p:cNvSpPr>
          <p:nvPr/>
        </p:nvSpPr>
        <p:spPr bwMode="auto">
          <a:xfrm>
            <a:off x="4162468" y="574374"/>
            <a:ext cx="61912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434" tIns="45717" rIns="91434" bIns="45717">
            <a:spAutoFit/>
          </a:bodyPr>
          <a:lstStyle>
            <a:lvl1pPr>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lgn="ctr" eaLnBrk="0" fontAlgn="base" hangingPunct="0">
              <a:spcBef>
                <a:spcPct val="0"/>
              </a:spcBef>
              <a:spcAft>
                <a:spcPct val="0"/>
              </a:spcAft>
              <a:buClrTx/>
              <a:buFontTx/>
              <a:buNone/>
            </a:pPr>
            <a:r>
              <a:rPr lang="en-US" altLang="en-US" sz="2400" b="1" smtClean="0">
                <a:solidFill>
                  <a:srgbClr val="C00000"/>
                </a:solidFill>
                <a:latin typeface="Times New Roman" panose="02020603050405020304" pitchFamily="18" charset="0"/>
                <a:cs typeface="Times New Roman" panose="02020603050405020304" pitchFamily="18" charset="0"/>
              </a:rPr>
              <a:t>Q</a:t>
            </a:r>
            <a:r>
              <a:rPr lang="en-US" altLang="en-US" sz="2400" b="1" baseline="-25000" smtClean="0">
                <a:solidFill>
                  <a:srgbClr val="C00000"/>
                </a:solidFill>
                <a:latin typeface="Times New Roman" panose="02020603050405020304" pitchFamily="18" charset="0"/>
                <a:cs typeface="Times New Roman" panose="02020603050405020304" pitchFamily="18" charset="0"/>
              </a:rPr>
              <a:t>i </a:t>
            </a:r>
            <a:r>
              <a:rPr lang="en-US" altLang="en-US" sz="2400" b="1" smtClean="0">
                <a:solidFill>
                  <a:srgbClr val="C00000"/>
                </a:solidFill>
                <a:latin typeface="Times New Roman" panose="02020603050405020304" pitchFamily="18" charset="0"/>
                <a:cs typeface="Times New Roman" panose="02020603050405020304" pitchFamily="18" charset="0"/>
              </a:rPr>
              <a:t>= cm ∆t= 4200. 2.75 = 630000 (J).</a:t>
            </a:r>
          </a:p>
        </p:txBody>
      </p:sp>
      <p:sp>
        <p:nvSpPr>
          <p:cNvPr id="7" name="Text Box 7"/>
          <p:cNvSpPr txBox="1">
            <a:spLocks noChangeArrowheads="1"/>
          </p:cNvSpPr>
          <p:nvPr/>
        </p:nvSpPr>
        <p:spPr bwMode="auto">
          <a:xfrm>
            <a:off x="4742162" y="1177032"/>
            <a:ext cx="53546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434" tIns="45717" rIns="91434" bIns="45717">
            <a:spAutoFit/>
          </a:bodyPr>
          <a:lstStyle>
            <a:lvl1pPr>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FontTx/>
              <a:buNone/>
            </a:pPr>
            <a:r>
              <a:rPr lang="en-US" altLang="en-US" sz="2400" b="1" smtClean="0">
                <a:latin typeface="Times New Roman" panose="02020603050405020304" pitchFamily="18" charset="0"/>
                <a:cs typeface="Times New Roman" panose="02020603050405020304" pitchFamily="18" charset="0"/>
              </a:rPr>
              <a:t>Nhiệt lượng mà dây đốt </a:t>
            </a:r>
            <a:r>
              <a:rPr lang="en-US" altLang="en-US" sz="2400" b="1" smtClean="0">
                <a:latin typeface="Times New Roman" panose="02020603050405020304" pitchFamily="18" charset="0"/>
                <a:cs typeface="Times New Roman" panose="02020603050405020304" pitchFamily="18" charset="0"/>
              </a:rPr>
              <a:t>nóng toả </a:t>
            </a:r>
            <a:r>
              <a:rPr lang="en-US" altLang="en-US" sz="2400" b="1" smtClean="0">
                <a:latin typeface="Times New Roman" panose="02020603050405020304" pitchFamily="18" charset="0"/>
                <a:cs typeface="Times New Roman" panose="02020603050405020304" pitchFamily="18" charset="0"/>
              </a:rPr>
              <a:t>ra</a:t>
            </a:r>
            <a:r>
              <a:rPr lang="en-US" altLang="en-US" sz="2200" smtClean="0">
                <a:latin typeface="Times New Roman" panose="02020603050405020304" pitchFamily="18" charset="0"/>
                <a:cs typeface="Times New Roman" panose="02020603050405020304" pitchFamily="18" charset="0"/>
              </a:rPr>
              <a:t>:</a:t>
            </a:r>
          </a:p>
        </p:txBody>
      </p:sp>
      <p:sp>
        <p:nvSpPr>
          <p:cNvPr id="9" name="Text Box 12"/>
          <p:cNvSpPr txBox="1">
            <a:spLocks noChangeArrowheads="1"/>
          </p:cNvSpPr>
          <p:nvPr/>
        </p:nvSpPr>
        <p:spPr bwMode="auto">
          <a:xfrm>
            <a:off x="4631721" y="2726214"/>
            <a:ext cx="57213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434" tIns="45717" rIns="91434" bIns="45717">
            <a:spAutoFit/>
          </a:bodyPr>
          <a:lstStyle>
            <a:lvl1pPr>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FontTx/>
              <a:buNone/>
            </a:pPr>
            <a:r>
              <a:rPr lang="en-US" altLang="en-US" sz="2400" smtClean="0">
                <a:solidFill>
                  <a:srgbClr val="FF0000"/>
                </a:solidFill>
                <a:latin typeface="Times New Roman" panose="02020603050405020304" pitchFamily="18" charset="0"/>
                <a:cs typeface="Times New Roman" panose="02020603050405020304" pitchFamily="18" charset="0"/>
              </a:rPr>
              <a:t>    </a:t>
            </a:r>
            <a:r>
              <a:rPr lang="en-US" altLang="en-US" sz="2400" b="1" smtClean="0">
                <a:latin typeface="Times New Roman" panose="02020603050405020304" pitchFamily="18" charset="0"/>
                <a:cs typeface="Times New Roman" panose="02020603050405020304" pitchFamily="18" charset="0"/>
              </a:rPr>
              <a:t>Thời gian đun nước là : </a:t>
            </a:r>
          </a:p>
        </p:txBody>
      </p:sp>
      <p:sp>
        <p:nvSpPr>
          <p:cNvPr id="11" name="Text Box 15"/>
          <p:cNvSpPr txBox="1">
            <a:spLocks noChangeArrowheads="1"/>
          </p:cNvSpPr>
          <p:nvPr/>
        </p:nvSpPr>
        <p:spPr bwMode="auto">
          <a:xfrm>
            <a:off x="4651074" y="4874783"/>
            <a:ext cx="76866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434" tIns="45717" rIns="91434" bIns="45717">
            <a:spAutoFit/>
          </a:bodyPr>
          <a:lstStyle>
            <a:lvl1pPr>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FontTx/>
              <a:buNone/>
            </a:pPr>
            <a:r>
              <a:rPr lang="en-US" altLang="en-US" sz="2400" b="1" smtClean="0">
                <a:latin typeface="Times New Roman" panose="02020603050405020304" pitchFamily="18" charset="0"/>
                <a:cs typeface="Times New Roman" panose="02020603050405020304" pitchFamily="18" charset="0"/>
              </a:rPr>
              <a:t>b. Điện năng tiêu thụ trong 1 tháng cho việc đun nước:</a:t>
            </a:r>
          </a:p>
        </p:txBody>
      </p:sp>
      <p:sp>
        <p:nvSpPr>
          <p:cNvPr id="12" name="Text Box 16"/>
          <p:cNvSpPr txBox="1">
            <a:spLocks noChangeArrowheads="1"/>
          </p:cNvSpPr>
          <p:nvPr/>
        </p:nvSpPr>
        <p:spPr bwMode="auto">
          <a:xfrm>
            <a:off x="4541261" y="5463634"/>
            <a:ext cx="82359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434" tIns="45717" rIns="91434" bIns="45717">
            <a:spAutoFit/>
          </a:bodyPr>
          <a:lstStyle>
            <a:lvl1pPr>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lnSpc>
                <a:spcPct val="150000"/>
              </a:lnSpc>
              <a:spcBef>
                <a:spcPct val="0"/>
              </a:spcBef>
              <a:spcAft>
                <a:spcPct val="0"/>
              </a:spcAft>
              <a:buClrTx/>
              <a:buFontTx/>
              <a:buNone/>
            </a:pPr>
            <a:r>
              <a:rPr lang="en-US" altLang="en-US" sz="2400" b="1" smtClean="0">
                <a:solidFill>
                  <a:srgbClr val="C00000"/>
                </a:solidFill>
                <a:latin typeface="Times New Roman" panose="02020603050405020304" pitchFamily="18" charset="0"/>
                <a:cs typeface="Times New Roman" panose="02020603050405020304" pitchFamily="18" charset="0"/>
              </a:rPr>
              <a:t>A = Q</a:t>
            </a:r>
            <a:r>
              <a:rPr lang="en-US" altLang="en-US" sz="2400" b="1" baseline="-25000" smtClean="0">
                <a:solidFill>
                  <a:srgbClr val="C00000"/>
                </a:solidFill>
                <a:latin typeface="Times New Roman" panose="02020603050405020304" pitchFamily="18" charset="0"/>
                <a:cs typeface="Times New Roman" panose="02020603050405020304" pitchFamily="18" charset="0"/>
              </a:rPr>
              <a:t>TP</a:t>
            </a:r>
            <a:r>
              <a:rPr lang="en-US" altLang="en-US" sz="2400" b="1" smtClean="0">
                <a:solidFill>
                  <a:srgbClr val="C00000"/>
                </a:solidFill>
                <a:latin typeface="Times New Roman" panose="02020603050405020304" pitchFamily="18" charset="0"/>
                <a:cs typeface="Times New Roman" panose="02020603050405020304" pitchFamily="18" charset="0"/>
              </a:rPr>
              <a:t>.2.30 </a:t>
            </a:r>
            <a:r>
              <a:rPr lang="en-US" altLang="en-US" sz="2400" b="1" smtClean="0">
                <a:solidFill>
                  <a:srgbClr val="4D4D4D"/>
                </a:solidFill>
                <a:latin typeface="Times New Roman" panose="02020603050405020304" pitchFamily="18" charset="0"/>
                <a:cs typeface="Times New Roman" panose="02020603050405020304" pitchFamily="18" charset="0"/>
              </a:rPr>
              <a:t>= 741176,5.2.30 = 44470590(J) = 12,35 (kW.h)</a:t>
            </a:r>
          </a:p>
        </p:txBody>
      </p:sp>
      <p:sp>
        <p:nvSpPr>
          <p:cNvPr id="13" name="Text Box 17"/>
          <p:cNvSpPr txBox="1">
            <a:spLocks noChangeArrowheads="1"/>
          </p:cNvSpPr>
          <p:nvPr/>
        </p:nvSpPr>
        <p:spPr bwMode="auto">
          <a:xfrm>
            <a:off x="4515287" y="6276349"/>
            <a:ext cx="78263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434" tIns="45717" rIns="91434" bIns="45717">
            <a:spAutoFit/>
          </a:bodyPr>
          <a:lstStyle>
            <a:lvl1pPr>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ClrTx/>
              <a:buFontTx/>
              <a:buNone/>
            </a:pPr>
            <a:r>
              <a:rPr lang="en-US" altLang="en-US" sz="2400" b="1" smtClean="0">
                <a:latin typeface="Times New Roman" panose="02020603050405020304" pitchFamily="18" charset="0"/>
                <a:cs typeface="Times New Roman" panose="02020603050405020304" pitchFamily="18" charset="0"/>
              </a:rPr>
              <a:t>Tiền điện cần phải trả:  T = 12,35.</a:t>
            </a:r>
            <a:r>
              <a:rPr lang="en-US" altLang="en-US" sz="2400" b="1" smtClean="0">
                <a:solidFill>
                  <a:srgbClr val="FF0000"/>
                </a:solidFill>
                <a:latin typeface="Times New Roman" panose="02020603050405020304" pitchFamily="18" charset="0"/>
                <a:cs typeface="Times New Roman" panose="02020603050405020304" pitchFamily="18" charset="0"/>
              </a:rPr>
              <a:t>700</a:t>
            </a:r>
            <a:r>
              <a:rPr lang="en-US" altLang="en-US" sz="2400" b="1" smtClean="0">
                <a:latin typeface="Times New Roman" panose="02020603050405020304" pitchFamily="18" charset="0"/>
                <a:cs typeface="Times New Roman" panose="02020603050405020304" pitchFamily="18" charset="0"/>
              </a:rPr>
              <a:t>= 8645(đ)</a:t>
            </a:r>
            <a:endParaRPr lang="en-US" altLang="en-US" sz="2200" b="1" smtClean="0">
              <a:latin typeface="Times New Roman" panose="02020603050405020304" pitchFamily="18" charset="0"/>
              <a:cs typeface="Times New Roman" panose="02020603050405020304" pitchFamily="18" charset="0"/>
            </a:endParaRPr>
          </a:p>
        </p:txBody>
      </p:sp>
      <p:grpSp>
        <p:nvGrpSpPr>
          <p:cNvPr id="3" name="Group 2"/>
          <p:cNvGrpSpPr/>
          <p:nvPr/>
        </p:nvGrpSpPr>
        <p:grpSpPr>
          <a:xfrm>
            <a:off x="4515287" y="1695040"/>
            <a:ext cx="6786071" cy="971075"/>
            <a:chOff x="3228536" y="2208130"/>
            <a:chExt cx="6798701" cy="971075"/>
          </a:xfrm>
        </p:grpSpPr>
        <p:sp>
          <p:nvSpPr>
            <p:cNvPr id="14" name="TextBox 13"/>
            <p:cNvSpPr txBox="1"/>
            <p:nvPr/>
          </p:nvSpPr>
          <p:spPr>
            <a:xfrm>
              <a:off x="3228536" y="2378986"/>
              <a:ext cx="6798701" cy="800219"/>
            </a:xfrm>
            <a:prstGeom prst="rect">
              <a:avLst/>
            </a:prstGeom>
            <a:noFill/>
          </p:spPr>
          <p:txBody>
            <a:bodyPr wrap="square" rtlCol="0">
              <a:spAutoFit/>
            </a:bodyPr>
            <a:lstStyle/>
            <a:p>
              <a:r>
                <a:rPr lang="en-US" sz="2800" smtClean="0"/>
                <a:t>H</a:t>
              </a:r>
              <a:r>
                <a:rPr lang="en-US" smtClean="0"/>
                <a:t>=                  =&gt; </a:t>
              </a:r>
              <a:r>
                <a:rPr lang="en-US" sz="2400" b="1" smtClean="0"/>
                <a:t>Q</a:t>
              </a:r>
              <a:r>
                <a:rPr lang="en-US" smtClean="0"/>
                <a:t> tp =             =               </a:t>
              </a:r>
              <a:r>
                <a:rPr lang="en-US" smtClean="0"/>
                <a:t>          = </a:t>
              </a:r>
              <a:r>
                <a:rPr lang="en-US" sz="2800" smtClean="0"/>
                <a:t>74167.5(J</a:t>
              </a:r>
              <a:r>
                <a:rPr lang="en-US" sz="2800" smtClean="0"/>
                <a:t>) </a:t>
              </a:r>
            </a:p>
            <a:p>
              <a:r>
                <a:rPr lang="en-US" smtClean="0"/>
                <a:t> </a:t>
              </a:r>
              <a:endParaRPr lang="en-US"/>
            </a:p>
          </p:txBody>
        </p:sp>
        <p:sp>
          <p:nvSpPr>
            <p:cNvPr id="16" name="TextBox 15"/>
            <p:cNvSpPr txBox="1"/>
            <p:nvPr/>
          </p:nvSpPr>
          <p:spPr>
            <a:xfrm>
              <a:off x="3853136" y="2208130"/>
              <a:ext cx="608505" cy="461665"/>
            </a:xfrm>
            <a:prstGeom prst="rect">
              <a:avLst/>
            </a:prstGeom>
            <a:noFill/>
          </p:spPr>
          <p:txBody>
            <a:bodyPr wrap="square" rtlCol="0">
              <a:spAutoFit/>
            </a:bodyPr>
            <a:lstStyle/>
            <a:p>
              <a:r>
                <a:rPr lang="en-US" sz="2400" b="1" u="sng" smtClean="0"/>
                <a:t>Q</a:t>
              </a:r>
              <a:r>
                <a:rPr lang="en-US" u="sng" smtClean="0"/>
                <a:t>i</a:t>
              </a:r>
              <a:endParaRPr lang="en-US" u="sng"/>
            </a:p>
          </p:txBody>
        </p:sp>
        <p:sp>
          <p:nvSpPr>
            <p:cNvPr id="17" name="TextBox 16"/>
            <p:cNvSpPr txBox="1"/>
            <p:nvPr/>
          </p:nvSpPr>
          <p:spPr>
            <a:xfrm>
              <a:off x="3853136" y="2492144"/>
              <a:ext cx="1097236" cy="461665"/>
            </a:xfrm>
            <a:prstGeom prst="rect">
              <a:avLst/>
            </a:prstGeom>
            <a:noFill/>
          </p:spPr>
          <p:txBody>
            <a:bodyPr wrap="square" rtlCol="0">
              <a:spAutoFit/>
            </a:bodyPr>
            <a:lstStyle/>
            <a:p>
              <a:r>
                <a:rPr lang="en-US" sz="2400" b="1" smtClean="0"/>
                <a:t>Q</a:t>
              </a:r>
              <a:r>
                <a:rPr lang="en-US" smtClean="0"/>
                <a:t>tp</a:t>
              </a:r>
              <a:endParaRPr lang="en-US"/>
            </a:p>
          </p:txBody>
        </p:sp>
        <p:sp>
          <p:nvSpPr>
            <p:cNvPr id="18" name="TextBox 17"/>
            <p:cNvSpPr txBox="1"/>
            <p:nvPr/>
          </p:nvSpPr>
          <p:spPr>
            <a:xfrm>
              <a:off x="5492419" y="2221895"/>
              <a:ext cx="608505" cy="461665"/>
            </a:xfrm>
            <a:prstGeom prst="rect">
              <a:avLst/>
            </a:prstGeom>
            <a:noFill/>
          </p:spPr>
          <p:txBody>
            <a:bodyPr wrap="square" rtlCol="0">
              <a:spAutoFit/>
            </a:bodyPr>
            <a:lstStyle/>
            <a:p>
              <a:r>
                <a:rPr lang="en-US" sz="2400" b="1" u="sng" smtClean="0"/>
                <a:t>Q</a:t>
              </a:r>
              <a:r>
                <a:rPr lang="en-US" u="sng" smtClean="0"/>
                <a:t>i</a:t>
              </a:r>
              <a:endParaRPr lang="en-US" u="sng"/>
            </a:p>
          </p:txBody>
        </p:sp>
        <p:sp>
          <p:nvSpPr>
            <p:cNvPr id="19" name="TextBox 18"/>
            <p:cNvSpPr txBox="1"/>
            <p:nvPr/>
          </p:nvSpPr>
          <p:spPr>
            <a:xfrm>
              <a:off x="5544424" y="2549482"/>
              <a:ext cx="504497" cy="523220"/>
            </a:xfrm>
            <a:prstGeom prst="rect">
              <a:avLst/>
            </a:prstGeom>
            <a:noFill/>
          </p:spPr>
          <p:txBody>
            <a:bodyPr wrap="square" rtlCol="0">
              <a:spAutoFit/>
            </a:bodyPr>
            <a:lstStyle/>
            <a:p>
              <a:r>
                <a:rPr lang="en-US" sz="2800" smtClean="0"/>
                <a:t>H</a:t>
              </a:r>
              <a:endParaRPr lang="en-US" sz="2800"/>
            </a:p>
          </p:txBody>
        </p:sp>
        <p:sp>
          <p:nvSpPr>
            <p:cNvPr id="20" name="TextBox 19"/>
            <p:cNvSpPr txBox="1"/>
            <p:nvPr/>
          </p:nvSpPr>
          <p:spPr>
            <a:xfrm>
              <a:off x="6152929" y="2298523"/>
              <a:ext cx="1587442" cy="461665"/>
            </a:xfrm>
            <a:prstGeom prst="rect">
              <a:avLst/>
            </a:prstGeom>
            <a:noFill/>
          </p:spPr>
          <p:txBody>
            <a:bodyPr wrap="square" rtlCol="0">
              <a:spAutoFit/>
            </a:bodyPr>
            <a:lstStyle/>
            <a:p>
              <a:r>
                <a:rPr lang="en-US" sz="2400" b="1" u="sng" smtClean="0"/>
                <a:t>630 000</a:t>
              </a:r>
              <a:endParaRPr lang="en-US" u="sng"/>
            </a:p>
          </p:txBody>
        </p:sp>
        <p:sp>
          <p:nvSpPr>
            <p:cNvPr id="2" name="TextBox 1"/>
            <p:cNvSpPr txBox="1"/>
            <p:nvPr/>
          </p:nvSpPr>
          <p:spPr>
            <a:xfrm>
              <a:off x="6557918" y="2649943"/>
              <a:ext cx="967145" cy="461665"/>
            </a:xfrm>
            <a:prstGeom prst="rect">
              <a:avLst/>
            </a:prstGeom>
            <a:noFill/>
          </p:spPr>
          <p:txBody>
            <a:bodyPr wrap="square" rtlCol="0">
              <a:spAutoFit/>
            </a:bodyPr>
            <a:lstStyle/>
            <a:p>
              <a:r>
                <a:rPr lang="en-US" sz="2400" smtClean="0"/>
                <a:t>0,85</a:t>
              </a:r>
              <a:endParaRPr lang="en-US" sz="2400"/>
            </a:p>
          </p:txBody>
        </p:sp>
      </p:grpSp>
      <p:sp>
        <p:nvSpPr>
          <p:cNvPr id="21" name="Text Box 25"/>
          <p:cNvSpPr txBox="1">
            <a:spLocks noChangeArrowheads="1"/>
          </p:cNvSpPr>
          <p:nvPr/>
        </p:nvSpPr>
        <p:spPr bwMode="auto">
          <a:xfrm>
            <a:off x="5009907" y="3309082"/>
            <a:ext cx="6529093" cy="7062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89820" tIns="44911" rIns="89820" bIns="44911">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algn="ctr" eaLnBrk="0" fontAlgn="base" hangingPunct="0">
              <a:spcBef>
                <a:spcPct val="0"/>
              </a:spcBef>
              <a:spcAft>
                <a:spcPct val="0"/>
              </a:spcAft>
              <a:defRPr sz="2000">
                <a:solidFill>
                  <a:schemeClr val="tx1"/>
                </a:solidFill>
                <a:latin typeface="Arial" panose="020B0604020202020204" pitchFamily="34" charset="0"/>
              </a:defRPr>
            </a:lvl6pPr>
            <a:lvl7pPr marL="2971800" indent="-228600" algn="ctr" eaLnBrk="0" fontAlgn="base" hangingPunct="0">
              <a:spcBef>
                <a:spcPct val="0"/>
              </a:spcBef>
              <a:spcAft>
                <a:spcPct val="0"/>
              </a:spcAft>
              <a:defRPr sz="2000">
                <a:solidFill>
                  <a:schemeClr val="tx1"/>
                </a:solidFill>
                <a:latin typeface="Arial" panose="020B0604020202020204" pitchFamily="34" charset="0"/>
              </a:defRPr>
            </a:lvl7pPr>
            <a:lvl8pPr marL="3429000" indent="-228600" algn="ctr" eaLnBrk="0" fontAlgn="base" hangingPunct="0">
              <a:spcBef>
                <a:spcPct val="0"/>
              </a:spcBef>
              <a:spcAft>
                <a:spcPct val="0"/>
              </a:spcAft>
              <a:defRPr sz="2000">
                <a:solidFill>
                  <a:schemeClr val="tx1"/>
                </a:solidFill>
                <a:latin typeface="Arial" panose="020B0604020202020204" pitchFamily="34" charset="0"/>
              </a:defRPr>
            </a:lvl8pPr>
            <a:lvl9pPr marL="3886200" indent="-228600" algn="ctr" eaLnBrk="0" fontAlgn="base" hangingPunct="0">
              <a:spcBef>
                <a:spcPct val="0"/>
              </a:spcBef>
              <a:spcAft>
                <a:spcPct val="0"/>
              </a:spcAft>
              <a:defRPr sz="2000">
                <a:solidFill>
                  <a:schemeClr val="tx1"/>
                </a:solidFill>
                <a:latin typeface="Arial" panose="020B0604020202020204" pitchFamily="34" charset="0"/>
              </a:defRPr>
            </a:lvl9pPr>
          </a:lstStyle>
          <a:p>
            <a:pPr defTabSz="898168" eaLnBrk="1" fontAlgn="base" hangingPunct="1">
              <a:spcBef>
                <a:spcPct val="50000"/>
              </a:spcBef>
              <a:spcAft>
                <a:spcPct val="0"/>
              </a:spcAft>
              <a:defRPr/>
            </a:pPr>
            <a:r>
              <a:rPr kumimoji="0" lang="en-US" altLang="en-US" sz="3200" b="0" i="0" u="none" strike="noStrike" kern="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t>Q</a:t>
            </a:r>
            <a:r>
              <a:rPr kumimoji="0" lang="en-US" altLang="en-US" sz="3200" b="0" i="0" u="none" strike="noStrike" kern="0" cap="none" spc="0" normalizeH="0" baseline="-25000" noProof="0" smtClean="0">
                <a:ln>
                  <a:noFill/>
                </a:ln>
                <a:solidFill>
                  <a:prstClr val="black"/>
                </a:solidFill>
                <a:effectLst/>
                <a:uLnTx/>
                <a:uFillTx/>
                <a:latin typeface="Times New Roman" panose="02020603050405020304" pitchFamily="18" charset="0"/>
                <a:ea typeface="Tahoma" panose="020B0604030504040204" pitchFamily="34" charset="0"/>
                <a:cs typeface="Tahoma" panose="020B0604030504040204" pitchFamily="34" charset="0"/>
              </a:rPr>
              <a:t>tp</a:t>
            </a:r>
            <a:r>
              <a:rPr kumimoji="0" lang="en-US" altLang="en-US" sz="3200" b="0" i="0" u="none" strike="noStrike" kern="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3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I</a:t>
            </a:r>
            <a:r>
              <a:rPr kumimoji="0" lang="vi-VN" sz="3200" b="0" i="0" u="none" strike="noStrike" kern="1200" cap="none" spc="0" normalizeH="0" baseline="3000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2</a:t>
            </a:r>
            <a:r>
              <a:rPr kumimoji="0" lang="en-US" altLang="en-US" sz="3200" b="0" i="0" u="none" strike="noStrike" kern="0" cap="none" spc="0" normalizeH="0" baseline="0" noProof="0" dirty="0" err="1" smtClean="0">
                <a:ln>
                  <a:noFill/>
                </a:ln>
                <a:solidFill>
                  <a:prstClr val="black"/>
                </a:solidFill>
                <a:effectLst/>
                <a:uLnTx/>
                <a:uFillTx/>
                <a:latin typeface="Times New Roman" panose="02020603050405020304" pitchFamily="18" charset="0"/>
                <a:ea typeface="+mn-ea"/>
                <a:cs typeface="Times New Roman" panose="02020603050405020304" pitchFamily="18" charset="0"/>
              </a:rPr>
              <a:t>Rt</a:t>
            </a:r>
            <a:r>
              <a:rPr kumimoji="0" lang="en-US" altLang="en-US" sz="32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vi-VN" sz="3200" dirty="0">
                <a:solidFill>
                  <a:prstClr val="black"/>
                </a:solidFill>
                <a:latin typeface="Times New Roman" panose="02020603050405020304" pitchFamily="18" charset="0"/>
                <a:ea typeface="Tahoma" panose="020B0604030504040204" pitchFamily="34" charset="0"/>
                <a:cs typeface="Times New Roman" panose="02020603050405020304" pitchFamily="18" charset="0"/>
              </a:rPr>
              <a:t>= </a:t>
            </a:r>
            <a:r>
              <a:rPr lang="en-US" sz="4000" dirty="0">
                <a:solidFill>
                  <a:prstClr val="black"/>
                </a:solidFill>
                <a:latin typeface="Edwardian Script ITC" panose="030303020407070D0804" pitchFamily="66" charset="0"/>
                <a:ea typeface="Tahoma" panose="020B0604030504040204" pitchFamily="34" charset="0"/>
                <a:cs typeface="Tahoma" panose="020B0604030504040204" pitchFamily="34" charset="0"/>
              </a:rPr>
              <a:t>P</a:t>
            </a:r>
            <a:r>
              <a:rPr lang="vi-VN" sz="3200" kern="0" baseline="-25000" dirty="0">
                <a:solidFill>
                  <a:prstClr val="black"/>
                </a:solidFill>
                <a:latin typeface="Times New Roman" panose="02020603050405020304" pitchFamily="18" charset="0"/>
                <a:ea typeface="Tahoma" panose="020B0604030504040204" pitchFamily="34" charset="0"/>
                <a:cs typeface="Tahoma" panose="020B0604030504040204" pitchFamily="34" charset="0"/>
              </a:rPr>
              <a:t> </a:t>
            </a:r>
            <a:r>
              <a:rPr lang="en-US" sz="3200" dirty="0">
                <a:solidFill>
                  <a:prstClr val="black"/>
                </a:solidFill>
                <a:latin typeface="Times New Roman" panose="02020603050405020304" pitchFamily="18" charset="0"/>
                <a:ea typeface="Tahoma" panose="020B0604030504040204" pitchFamily="34" charset="0"/>
                <a:cs typeface="Tahoma" panose="020B0604030504040204" pitchFamily="34" charset="0"/>
              </a:rPr>
              <a:t> </a:t>
            </a:r>
            <a:r>
              <a:rPr lang="en-US" sz="3200" dirty="0" smtClean="0">
                <a:solidFill>
                  <a:prstClr val="black"/>
                </a:solidFill>
                <a:latin typeface="Times New Roman" panose="02020603050405020304" pitchFamily="18" charset="0"/>
                <a:ea typeface="Tahoma" panose="020B0604030504040204" pitchFamily="34" charset="0"/>
                <a:cs typeface="Tahoma" panose="020B0604030504040204" pitchFamily="34" charset="0"/>
              </a:rPr>
              <a:t>t </a:t>
            </a:r>
            <a:r>
              <a:rPr lang="en-US" sz="3200" smtClean="0">
                <a:solidFill>
                  <a:prstClr val="black"/>
                </a:solidFill>
                <a:latin typeface="Times New Roman" panose="02020603050405020304" pitchFamily="18" charset="0"/>
                <a:ea typeface="Tahoma" panose="020B0604030504040204" pitchFamily="34" charset="0"/>
                <a:cs typeface="Tahoma" panose="020B0604030504040204" pitchFamily="34" charset="0"/>
              </a:rPr>
              <a:t>= </a:t>
            </a:r>
            <a:r>
              <a:rPr lang="en-US" sz="3200" smtClean="0">
                <a:solidFill>
                  <a:prstClr val="black"/>
                </a:solidFill>
                <a:latin typeface="Times New Roman" panose="02020603050405020304" pitchFamily="18" charset="0"/>
                <a:ea typeface="Tahoma" panose="020B0604030504040204" pitchFamily="34" charset="0"/>
                <a:cs typeface="Tahoma" panose="020B0604030504040204" pitchFamily="34" charset="0"/>
              </a:rPr>
              <a:t>1000t =741167,5</a:t>
            </a:r>
            <a:r>
              <a:rPr kumimoji="0" lang="en-US" altLang="en-US" sz="3200" b="0" i="0" u="none" strike="noStrike" kern="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8" name="TextBox 7"/>
          <p:cNvSpPr txBox="1"/>
          <p:nvPr/>
        </p:nvSpPr>
        <p:spPr>
          <a:xfrm>
            <a:off x="7078650" y="4169517"/>
            <a:ext cx="4222707" cy="523220"/>
          </a:xfrm>
          <a:prstGeom prst="rect">
            <a:avLst/>
          </a:prstGeom>
          <a:noFill/>
        </p:spPr>
        <p:txBody>
          <a:bodyPr wrap="square" rtlCol="0">
            <a:spAutoFit/>
          </a:bodyPr>
          <a:lstStyle/>
          <a:p>
            <a:r>
              <a:rPr lang="en-US" smtClean="0">
                <a:sym typeface="Wingdings" panose="05000000000000000000" pitchFamily="2" charset="2"/>
              </a:rPr>
              <a:t> </a:t>
            </a:r>
            <a:r>
              <a:rPr lang="en-US" sz="2800" smtClean="0">
                <a:sym typeface="Wingdings" panose="05000000000000000000" pitchFamily="2" charset="2"/>
              </a:rPr>
              <a:t>t=741s =12min 21s</a:t>
            </a:r>
            <a:endParaRPr lang="en-US" sz="2800"/>
          </a:p>
        </p:txBody>
      </p:sp>
    </p:spTree>
    <p:extLst>
      <p:ext uri="{BB962C8B-B14F-4D97-AF65-F5344CB8AC3E}">
        <p14:creationId xmlns:p14="http://schemas.microsoft.com/office/powerpoint/2010/main" val="187696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heckerboard(across)">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fade">
                                      <p:cBhvr>
                                        <p:cTn id="22" dur="500"/>
                                        <p:tgtEl>
                                          <p:spTgt spid="7">
                                            <p:txEl>
                                              <p:pRg st="0" end="0"/>
                                            </p:txEl>
                                          </p:spTgt>
                                        </p:tgtEl>
                                      </p:cBhvr>
                                    </p:animEffect>
                                  </p:childTnLst>
                                </p:cTn>
                              </p:par>
                            </p:childTnLst>
                          </p:cTn>
                        </p:par>
                        <p:par>
                          <p:cTn id="23" fill="hold">
                            <p:stCondLst>
                              <p:cond delay="500"/>
                            </p:stCondLst>
                            <p:childTnLst>
                              <p:par>
                                <p:cTn id="24" presetID="1" presetClass="entr" presetSubtype="0" fill="hold" grpId="0" nodeType="afterEffect">
                                  <p:stCondLst>
                                    <p:cond delay="0"/>
                                  </p:stCondLst>
                                  <p:childTnLst>
                                    <p:set>
                                      <p:cBhvr>
                                        <p:cTn id="25" dur="1" fill="hold">
                                          <p:stCondLst>
                                            <p:cond delay="499"/>
                                          </p:stCondLst>
                                        </p:cTn>
                                        <p:tgtEl>
                                          <p:spTgt spid="7"/>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fade">
                                      <p:cBhvr>
                                        <p:cTn id="30" dur="500"/>
                                        <p:tgtEl>
                                          <p:spTgt spid="3"/>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9">
                                            <p:txEl>
                                              <p:pRg st="0" end="0"/>
                                            </p:txEl>
                                          </p:spTgt>
                                        </p:tgtEl>
                                        <p:attrNameLst>
                                          <p:attrName>style.visibility</p:attrName>
                                        </p:attrNameLst>
                                      </p:cBhvr>
                                      <p:to>
                                        <p:strVal val="visible"/>
                                      </p:to>
                                    </p:set>
                                    <p:animEffect transition="in" filter="fade">
                                      <p:cBhvr>
                                        <p:cTn id="35" dur="500"/>
                                        <p:tgtEl>
                                          <p:spTgt spid="9">
                                            <p:txEl>
                                              <p:pRg st="0" end="0"/>
                                            </p:txEl>
                                          </p:spTgt>
                                        </p:tgtEl>
                                      </p:cBhvr>
                                    </p:animEffect>
                                  </p:childTnLst>
                                </p:cTn>
                              </p:par>
                              <p:par>
                                <p:cTn id="36" presetID="27" presetClass="entr" presetSubtype="0" fill="hold" grpId="0" nodeType="withEffect">
                                  <p:stCondLst>
                                    <p:cond delay="0"/>
                                  </p:stCondLst>
                                  <p:iterate type="lt">
                                    <p:tmPct val="50000"/>
                                  </p:iterate>
                                  <p:childTnLst>
                                    <p:set>
                                      <p:cBhvr>
                                        <p:cTn id="37" dur="1" fill="hold">
                                          <p:stCondLst>
                                            <p:cond delay="0"/>
                                          </p:stCondLst>
                                        </p:cTn>
                                        <p:tgtEl>
                                          <p:spTgt spid="11"/>
                                        </p:tgtEl>
                                        <p:attrNameLst>
                                          <p:attrName>style.visibility</p:attrName>
                                        </p:attrNameLst>
                                      </p:cBhvr>
                                      <p:to>
                                        <p:strVal val="visible"/>
                                      </p:to>
                                    </p:set>
                                    <p:anim calcmode="discrete" valueType="clr">
                                      <p:cBhvr override="childStyle">
                                        <p:cTn id="38" dur="80"/>
                                        <p:tgtEl>
                                          <p:spTgt spid="11"/>
                                        </p:tgtEl>
                                        <p:attrNameLst>
                                          <p:attrName>style.color</p:attrName>
                                        </p:attrNameLst>
                                      </p:cBhvr>
                                      <p:tavLst>
                                        <p:tav tm="0">
                                          <p:val>
                                            <p:clrVal>
                                              <a:schemeClr val="accent2"/>
                                            </p:clrVal>
                                          </p:val>
                                        </p:tav>
                                        <p:tav tm="50000">
                                          <p:val>
                                            <p:clrVal>
                                              <a:schemeClr val="hlink"/>
                                            </p:clrVal>
                                          </p:val>
                                        </p:tav>
                                      </p:tavLst>
                                    </p:anim>
                                    <p:anim calcmode="discrete" valueType="clr">
                                      <p:cBhvr>
                                        <p:cTn id="39" dur="80"/>
                                        <p:tgtEl>
                                          <p:spTgt spid="11"/>
                                        </p:tgtEl>
                                        <p:attrNameLst>
                                          <p:attrName>fillcolor</p:attrName>
                                        </p:attrNameLst>
                                      </p:cBhvr>
                                      <p:tavLst>
                                        <p:tav tm="0">
                                          <p:val>
                                            <p:clrVal>
                                              <a:schemeClr val="accent2"/>
                                            </p:clrVal>
                                          </p:val>
                                        </p:tav>
                                        <p:tav tm="50000">
                                          <p:val>
                                            <p:clrVal>
                                              <a:schemeClr val="hlink"/>
                                            </p:clrVal>
                                          </p:val>
                                        </p:tav>
                                      </p:tavLst>
                                    </p:anim>
                                    <p:set>
                                      <p:cBhvr>
                                        <p:cTn id="40" dur="80"/>
                                        <p:tgtEl>
                                          <p:spTgt spid="11"/>
                                        </p:tgtEl>
                                        <p:attrNameLst>
                                          <p:attrName>fill.type</p:attrName>
                                        </p:attrNameLst>
                                      </p:cBhvr>
                                      <p:to>
                                        <p:strVal val="solid"/>
                                      </p:to>
                                    </p:set>
                                  </p:childTnLst>
                                </p:cTn>
                              </p:par>
                            </p:childTnLst>
                          </p:cTn>
                        </p:par>
                      </p:childTnLst>
                    </p:cTn>
                  </p:par>
                  <p:par>
                    <p:cTn id="41" fill="hold">
                      <p:stCondLst>
                        <p:cond delay="indefinite"/>
                      </p:stCondLst>
                      <p:childTnLst>
                        <p:par>
                          <p:cTn id="42" fill="hold">
                            <p:stCondLst>
                              <p:cond delay="0"/>
                            </p:stCondLst>
                            <p:childTnLst>
                              <p:par>
                                <p:cTn id="43" presetID="21" presetClass="entr" presetSubtype="1" fill="hold" grpId="0" nodeType="click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wheel(1)">
                                      <p:cBhvr>
                                        <p:cTn id="45" dur="2000"/>
                                        <p:tgtEl>
                                          <p:spTgt spid="21"/>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fade">
                                      <p:cBhvr>
                                        <p:cTn id="50" dur="500"/>
                                        <p:tgtEl>
                                          <p:spTgt spid="8"/>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11">
                                            <p:txEl>
                                              <p:pRg st="0" end="0"/>
                                            </p:txEl>
                                          </p:spTgt>
                                        </p:tgtEl>
                                        <p:attrNameLst>
                                          <p:attrName>style.visibility</p:attrName>
                                        </p:attrNameLst>
                                      </p:cBhvr>
                                      <p:to>
                                        <p:strVal val="visible"/>
                                      </p:to>
                                    </p:set>
                                    <p:animEffect transition="in" filter="fade">
                                      <p:cBhvr>
                                        <p:cTn id="55" dur="500"/>
                                        <p:tgtEl>
                                          <p:spTgt spid="11">
                                            <p:txEl>
                                              <p:pRg st="0" end="0"/>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27" presetClass="entr" presetSubtype="0" fill="hold" grpId="0" nodeType="clickEffect">
                                  <p:stCondLst>
                                    <p:cond delay="0"/>
                                  </p:stCondLst>
                                  <p:iterate type="lt">
                                    <p:tmPct val="50000"/>
                                  </p:iterate>
                                  <p:childTnLst>
                                    <p:set>
                                      <p:cBhvr>
                                        <p:cTn id="59" dur="1" fill="hold">
                                          <p:stCondLst>
                                            <p:cond delay="0"/>
                                          </p:stCondLst>
                                        </p:cTn>
                                        <p:tgtEl>
                                          <p:spTgt spid="12"/>
                                        </p:tgtEl>
                                        <p:attrNameLst>
                                          <p:attrName>style.visibility</p:attrName>
                                        </p:attrNameLst>
                                      </p:cBhvr>
                                      <p:to>
                                        <p:strVal val="visible"/>
                                      </p:to>
                                    </p:set>
                                    <p:anim calcmode="discrete" valueType="clr">
                                      <p:cBhvr override="childStyle">
                                        <p:cTn id="60" dur="80"/>
                                        <p:tgtEl>
                                          <p:spTgt spid="12"/>
                                        </p:tgtEl>
                                        <p:attrNameLst>
                                          <p:attrName>style.color</p:attrName>
                                        </p:attrNameLst>
                                      </p:cBhvr>
                                      <p:tavLst>
                                        <p:tav tm="0">
                                          <p:val>
                                            <p:clrVal>
                                              <a:schemeClr val="accent2"/>
                                            </p:clrVal>
                                          </p:val>
                                        </p:tav>
                                        <p:tav tm="50000">
                                          <p:val>
                                            <p:clrVal>
                                              <a:schemeClr val="hlink"/>
                                            </p:clrVal>
                                          </p:val>
                                        </p:tav>
                                      </p:tavLst>
                                    </p:anim>
                                    <p:anim calcmode="discrete" valueType="clr">
                                      <p:cBhvr>
                                        <p:cTn id="61" dur="80"/>
                                        <p:tgtEl>
                                          <p:spTgt spid="12"/>
                                        </p:tgtEl>
                                        <p:attrNameLst>
                                          <p:attrName>fillcolor</p:attrName>
                                        </p:attrNameLst>
                                      </p:cBhvr>
                                      <p:tavLst>
                                        <p:tav tm="0">
                                          <p:val>
                                            <p:clrVal>
                                              <a:schemeClr val="accent2"/>
                                            </p:clrVal>
                                          </p:val>
                                        </p:tav>
                                        <p:tav tm="50000">
                                          <p:val>
                                            <p:clrVal>
                                              <a:schemeClr val="hlink"/>
                                            </p:clrVal>
                                          </p:val>
                                        </p:tav>
                                      </p:tavLst>
                                    </p:anim>
                                    <p:set>
                                      <p:cBhvr>
                                        <p:cTn id="62" dur="80"/>
                                        <p:tgtEl>
                                          <p:spTgt spid="12"/>
                                        </p:tgtEl>
                                        <p:attrNameLst>
                                          <p:attrName>fill.type</p:attrName>
                                        </p:attrNameLst>
                                      </p:cBhvr>
                                      <p:to>
                                        <p:strVal val="solid"/>
                                      </p:to>
                                    </p:set>
                                  </p:childTnLst>
                                </p:cTn>
                              </p:par>
                            </p:childTnLst>
                          </p:cTn>
                        </p:par>
                      </p:childTnLst>
                    </p:cTn>
                  </p:par>
                  <p:par>
                    <p:cTn id="63" fill="hold">
                      <p:stCondLst>
                        <p:cond delay="indefinite"/>
                      </p:stCondLst>
                      <p:childTnLst>
                        <p:par>
                          <p:cTn id="64" fill="hold">
                            <p:stCondLst>
                              <p:cond delay="0"/>
                            </p:stCondLst>
                            <p:childTnLst>
                              <p:par>
                                <p:cTn id="65" presetID="27" presetClass="entr" presetSubtype="0" fill="hold" grpId="0" nodeType="clickEffect">
                                  <p:stCondLst>
                                    <p:cond delay="0"/>
                                  </p:stCondLst>
                                  <p:iterate type="lt">
                                    <p:tmPct val="50000"/>
                                  </p:iterate>
                                  <p:childTnLst>
                                    <p:set>
                                      <p:cBhvr>
                                        <p:cTn id="66" dur="1" fill="hold">
                                          <p:stCondLst>
                                            <p:cond delay="0"/>
                                          </p:stCondLst>
                                        </p:cTn>
                                        <p:tgtEl>
                                          <p:spTgt spid="13"/>
                                        </p:tgtEl>
                                        <p:attrNameLst>
                                          <p:attrName>style.visibility</p:attrName>
                                        </p:attrNameLst>
                                      </p:cBhvr>
                                      <p:to>
                                        <p:strVal val="visible"/>
                                      </p:to>
                                    </p:set>
                                    <p:anim calcmode="discrete" valueType="clr">
                                      <p:cBhvr override="childStyle">
                                        <p:cTn id="67" dur="80"/>
                                        <p:tgtEl>
                                          <p:spTgt spid="13"/>
                                        </p:tgtEl>
                                        <p:attrNameLst>
                                          <p:attrName>style.color</p:attrName>
                                        </p:attrNameLst>
                                      </p:cBhvr>
                                      <p:tavLst>
                                        <p:tav tm="0">
                                          <p:val>
                                            <p:clrVal>
                                              <a:schemeClr val="accent2"/>
                                            </p:clrVal>
                                          </p:val>
                                        </p:tav>
                                        <p:tav tm="50000">
                                          <p:val>
                                            <p:clrVal>
                                              <a:schemeClr val="hlink"/>
                                            </p:clrVal>
                                          </p:val>
                                        </p:tav>
                                      </p:tavLst>
                                    </p:anim>
                                    <p:anim calcmode="discrete" valueType="clr">
                                      <p:cBhvr>
                                        <p:cTn id="68" dur="80"/>
                                        <p:tgtEl>
                                          <p:spTgt spid="13"/>
                                        </p:tgtEl>
                                        <p:attrNameLst>
                                          <p:attrName>fillcolor</p:attrName>
                                        </p:attrNameLst>
                                      </p:cBhvr>
                                      <p:tavLst>
                                        <p:tav tm="0">
                                          <p:val>
                                            <p:clrVal>
                                              <a:schemeClr val="accent2"/>
                                            </p:clrVal>
                                          </p:val>
                                        </p:tav>
                                        <p:tav tm="50000">
                                          <p:val>
                                            <p:clrVal>
                                              <a:schemeClr val="hlink"/>
                                            </p:clrVal>
                                          </p:val>
                                        </p:tav>
                                      </p:tavLst>
                                    </p:anim>
                                    <p:set>
                                      <p:cBhvr>
                                        <p:cTn id="69" dur="80"/>
                                        <p:tgtEl>
                                          <p:spTgt spid="13"/>
                                        </p:tgtEl>
                                        <p:attrNameLst>
                                          <p:attrName>fill.type</p:attrName>
                                        </p:attrNameLst>
                                      </p:cBhvr>
                                      <p:to>
                                        <p:strVal val="solid"/>
                                      </p:to>
                                    </p:se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13">
                                            <p:txEl>
                                              <p:pRg st="0" end="0"/>
                                            </p:txEl>
                                          </p:spTgt>
                                        </p:tgtEl>
                                        <p:attrNameLst>
                                          <p:attrName>style.visibility</p:attrName>
                                        </p:attrNameLst>
                                      </p:cBhvr>
                                      <p:to>
                                        <p:strVal val="visible"/>
                                      </p:to>
                                    </p:set>
                                    <p:animEffect transition="in" filter="fade">
                                      <p:cBhvr>
                                        <p:cTn id="74" dur="5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utoUpdateAnimBg="0"/>
      <p:bldP spid="7" grpId="0" autoUpdateAnimBg="0"/>
      <p:bldP spid="11" grpId="0"/>
      <p:bldP spid="12" grpId="0"/>
      <p:bldP spid="13" grpId="0"/>
      <p:bldP spid="21"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66527" y="303250"/>
            <a:ext cx="9832427" cy="2862322"/>
          </a:xfrm>
          <a:prstGeom prst="rect">
            <a:avLst/>
          </a:prstGeom>
        </p:spPr>
        <p:txBody>
          <a:bodyPr wrap="square">
            <a:spAutoFit/>
          </a:bodyPr>
          <a:lstStyle/>
          <a:p>
            <a:pPr lvl="0" eaLnBrk="0" fontAlgn="base" hangingPunct="0">
              <a:lnSpc>
                <a:spcPct val="150000"/>
              </a:lnSpc>
              <a:spcBef>
                <a:spcPct val="0"/>
              </a:spcBef>
              <a:spcAft>
                <a:spcPct val="0"/>
              </a:spcAft>
              <a:defRPr/>
            </a:pPr>
            <a:r>
              <a:rPr lang="en-US" sz="2400" b="1" smtClean="0">
                <a:solidFill>
                  <a:srgbClr val="FF0000"/>
                </a:solidFill>
                <a:latin typeface="Times New Roman" pitchFamily="18" charset="0"/>
                <a:cs typeface="Times New Roman" pitchFamily="18" charset="0"/>
              </a:rPr>
              <a:t>19c</a:t>
            </a:r>
            <a:r>
              <a:rPr lang="en-US" sz="2400" b="1">
                <a:solidFill>
                  <a:srgbClr val="FF0000"/>
                </a:solidFill>
                <a:latin typeface="Times New Roman" pitchFamily="18" charset="0"/>
                <a:cs typeface="Times New Roman" pitchFamily="18" charset="0"/>
              </a:rPr>
              <a:t>. </a:t>
            </a:r>
            <a:r>
              <a:rPr lang="en-US" sz="2400" b="1" u="sng">
                <a:latin typeface="Times New Roman" pitchFamily="18" charset="0"/>
                <a:cs typeface="Times New Roman" pitchFamily="18" charset="0"/>
              </a:rPr>
              <a:t>Gập đôi </a:t>
            </a:r>
            <a:r>
              <a:rPr lang="en-US" sz="2400" b="1">
                <a:latin typeface="Times New Roman" pitchFamily="18" charset="0"/>
                <a:cs typeface="Times New Roman" pitchFamily="18" charset="0"/>
              </a:rPr>
              <a:t>dây điện trở: </a:t>
            </a:r>
          </a:p>
          <a:p>
            <a:pPr lvl="0" eaLnBrk="0" fontAlgn="base" hangingPunct="0">
              <a:lnSpc>
                <a:spcPct val="150000"/>
              </a:lnSpc>
              <a:spcBef>
                <a:spcPct val="0"/>
              </a:spcBef>
              <a:spcAft>
                <a:spcPct val="0"/>
              </a:spcAft>
              <a:defRPr/>
            </a:pPr>
            <a:r>
              <a:rPr lang="en-US" sz="2400" b="1">
                <a:latin typeface="Times New Roman" pitchFamily="18" charset="0"/>
                <a:cs typeface="Times New Roman" pitchFamily="18" charset="0"/>
              </a:rPr>
              <a:t>    </a:t>
            </a:r>
            <a:r>
              <a:rPr lang="en-US" sz="2400" b="1" smtClean="0">
                <a:latin typeface="Times New Roman" pitchFamily="18" charset="0"/>
                <a:cs typeface="Times New Roman" pitchFamily="18" charset="0"/>
                <a:sym typeface="Wingdings" panose="05000000000000000000" pitchFamily="2" charset="2"/>
              </a:rPr>
              <a:t></a:t>
            </a:r>
            <a:r>
              <a:rPr lang="en-US" sz="2400" b="1" smtClean="0">
                <a:latin typeface="Times New Roman" pitchFamily="18" charset="0"/>
                <a:cs typeface="Times New Roman" pitchFamily="18" charset="0"/>
              </a:rPr>
              <a:t>Chiều </a:t>
            </a:r>
            <a:r>
              <a:rPr lang="en-US" sz="2400" b="1">
                <a:latin typeface="Times New Roman" pitchFamily="18" charset="0"/>
                <a:cs typeface="Times New Roman" pitchFamily="18" charset="0"/>
              </a:rPr>
              <a:t>dài giảm 2 lần </a:t>
            </a:r>
            <a:endParaRPr lang="en-US" sz="2400" b="1" smtClean="0">
              <a:latin typeface="Times New Roman" pitchFamily="18" charset="0"/>
              <a:cs typeface="Times New Roman" pitchFamily="18" charset="0"/>
            </a:endParaRPr>
          </a:p>
          <a:p>
            <a:pPr lvl="0" eaLnBrk="0" fontAlgn="base" hangingPunct="0">
              <a:lnSpc>
                <a:spcPct val="150000"/>
              </a:lnSpc>
              <a:spcBef>
                <a:spcPct val="0"/>
              </a:spcBef>
              <a:spcAft>
                <a:spcPct val="0"/>
              </a:spcAft>
              <a:defRPr/>
            </a:pPr>
            <a:r>
              <a:rPr lang="en-US" sz="2400" b="1" smtClean="0">
                <a:latin typeface="Times New Roman" pitchFamily="18" charset="0"/>
                <a:cs typeface="Times New Roman" pitchFamily="18" charset="0"/>
              </a:rPr>
              <a:t>    </a:t>
            </a:r>
            <a:r>
              <a:rPr lang="en-US" sz="2400" b="1" smtClean="0">
                <a:latin typeface="Times New Roman" pitchFamily="18" charset="0"/>
                <a:cs typeface="Times New Roman" pitchFamily="18" charset="0"/>
                <a:sym typeface="Wingdings" panose="05000000000000000000" pitchFamily="2" charset="2"/>
              </a:rPr>
              <a:t> </a:t>
            </a:r>
            <a:r>
              <a:rPr lang="en-US" sz="2400" b="1" smtClean="0">
                <a:latin typeface="Times New Roman" pitchFamily="18" charset="0"/>
                <a:cs typeface="Times New Roman" pitchFamily="18" charset="0"/>
              </a:rPr>
              <a:t>Tiết diện </a:t>
            </a:r>
            <a:r>
              <a:rPr lang="en-US" sz="2400" b="1">
                <a:latin typeface="Times New Roman" pitchFamily="18" charset="0"/>
                <a:cs typeface="Times New Roman" pitchFamily="18" charset="0"/>
              </a:rPr>
              <a:t>tăng 2 lần </a:t>
            </a:r>
          </a:p>
          <a:p>
            <a:pPr lvl="0" eaLnBrk="0" fontAlgn="base" hangingPunct="0">
              <a:lnSpc>
                <a:spcPct val="150000"/>
              </a:lnSpc>
              <a:spcBef>
                <a:spcPct val="0"/>
              </a:spcBef>
              <a:spcAft>
                <a:spcPct val="0"/>
              </a:spcAft>
              <a:defRPr/>
            </a:pPr>
            <a:r>
              <a:rPr lang="en-US" sz="2400" b="1" smtClean="0">
                <a:latin typeface="Times New Roman" pitchFamily="18" charset="0"/>
                <a:cs typeface="Times New Roman" pitchFamily="18" charset="0"/>
                <a:sym typeface="Wingdings" panose="05000000000000000000" pitchFamily="2" charset="2"/>
              </a:rPr>
              <a:t>     </a:t>
            </a:r>
            <a:r>
              <a:rPr lang="en-US" sz="2400" b="1" smtClean="0">
                <a:latin typeface="Times New Roman" pitchFamily="18" charset="0"/>
                <a:cs typeface="Times New Roman" pitchFamily="18" charset="0"/>
              </a:rPr>
              <a:t> </a:t>
            </a:r>
            <a:r>
              <a:rPr lang="en-US" sz="2400" b="1">
                <a:latin typeface="Times New Roman" pitchFamily="18" charset="0"/>
                <a:cs typeface="Times New Roman" pitchFamily="18" charset="0"/>
              </a:rPr>
              <a:t>suy ra R của bếp giảm 4 lần </a:t>
            </a:r>
          </a:p>
          <a:p>
            <a:pPr lvl="0" eaLnBrk="0" fontAlgn="base" hangingPunct="0">
              <a:lnSpc>
                <a:spcPct val="150000"/>
              </a:lnSpc>
              <a:spcBef>
                <a:spcPct val="0"/>
              </a:spcBef>
              <a:spcAft>
                <a:spcPct val="0"/>
              </a:spcAft>
              <a:defRPr/>
            </a:pPr>
            <a:r>
              <a:rPr lang="en-US" sz="2400" b="1">
                <a:latin typeface="Times New Roman" pitchFamily="18" charset="0"/>
                <a:cs typeface="Times New Roman" pitchFamily="18" charset="0"/>
              </a:rPr>
              <a:t>    Từ </a:t>
            </a:r>
            <a:r>
              <a:rPr lang="en-US" sz="2400" b="1">
                <a:latin typeface=".VnAristote" pitchFamily="34" charset="0"/>
                <a:cs typeface="Times New Roman" pitchFamily="18" charset="0"/>
              </a:rPr>
              <a:t>P</a:t>
            </a:r>
            <a:r>
              <a:rPr lang="en-US" sz="2400" b="1">
                <a:latin typeface="Times New Roman" pitchFamily="18" charset="0"/>
                <a:cs typeface="Times New Roman" pitchFamily="18" charset="0"/>
              </a:rPr>
              <a:t> = U</a:t>
            </a:r>
            <a:r>
              <a:rPr lang="en-US" sz="2400" b="1" baseline="30000">
                <a:latin typeface="Times New Roman" pitchFamily="18" charset="0"/>
                <a:cs typeface="Times New Roman" pitchFamily="18" charset="0"/>
              </a:rPr>
              <a:t>2 </a:t>
            </a:r>
            <a:r>
              <a:rPr lang="en-US" sz="2400" b="1">
                <a:latin typeface="Times New Roman" pitchFamily="18" charset="0"/>
                <a:cs typeface="Times New Roman" pitchFamily="18" charset="0"/>
              </a:rPr>
              <a:t> / R ; U </a:t>
            </a:r>
            <a:r>
              <a:rPr lang="en-US" sz="2400" b="1" u="sng">
                <a:latin typeface="Times New Roman" pitchFamily="18" charset="0"/>
                <a:cs typeface="Times New Roman" pitchFamily="18" charset="0"/>
              </a:rPr>
              <a:t>không đổi </a:t>
            </a:r>
            <a:r>
              <a:rPr lang="en-US" sz="2400" b="1" smtClean="0">
                <a:latin typeface="Times New Roman" pitchFamily="18" charset="0"/>
                <a:cs typeface="Times New Roman" pitchFamily="18" charset="0"/>
              </a:rPr>
              <a:t>;R </a:t>
            </a:r>
            <a:r>
              <a:rPr lang="en-US" sz="2400" b="1" u="sng" smtClean="0">
                <a:latin typeface="Times New Roman" pitchFamily="18" charset="0"/>
                <a:cs typeface="Times New Roman" pitchFamily="18" charset="0"/>
              </a:rPr>
              <a:t>giảm</a:t>
            </a:r>
            <a:r>
              <a:rPr lang="en-US" sz="2400" b="1" smtClean="0">
                <a:latin typeface="Times New Roman" pitchFamily="18" charset="0"/>
                <a:cs typeface="Times New Roman" pitchFamily="18" charset="0"/>
              </a:rPr>
              <a:t> 4 lần</a:t>
            </a:r>
            <a:r>
              <a:rPr lang="en-US" sz="2400" b="1" smtClean="0">
                <a:latin typeface="Times New Roman" pitchFamily="18" charset="0"/>
                <a:cs typeface="Times New Roman" pitchFamily="18" charset="0"/>
                <a:sym typeface="Wingdings" panose="05000000000000000000" pitchFamily="2" charset="2"/>
              </a:rPr>
              <a:t></a:t>
            </a:r>
            <a:r>
              <a:rPr lang="en-US" sz="2400" b="1" smtClean="0">
                <a:latin typeface="Times New Roman" pitchFamily="18" charset="0"/>
                <a:cs typeface="Times New Roman" pitchFamily="18" charset="0"/>
              </a:rPr>
              <a:t>  </a:t>
            </a:r>
            <a:r>
              <a:rPr lang="en-US" sz="2400" b="1">
                <a:latin typeface=".VnAristote" pitchFamily="34" charset="0"/>
                <a:cs typeface="Times New Roman" pitchFamily="18" charset="0"/>
              </a:rPr>
              <a:t>P</a:t>
            </a:r>
            <a:r>
              <a:rPr lang="en-US" sz="2400" b="1">
                <a:latin typeface="Times New Roman" pitchFamily="18" charset="0"/>
                <a:cs typeface="Times New Roman" pitchFamily="18" charset="0"/>
              </a:rPr>
              <a:t>  </a:t>
            </a:r>
            <a:r>
              <a:rPr lang="en-US" sz="2400" b="1" u="sng">
                <a:latin typeface="Times New Roman" pitchFamily="18" charset="0"/>
                <a:cs typeface="Times New Roman" pitchFamily="18" charset="0"/>
              </a:rPr>
              <a:t>tăng</a:t>
            </a:r>
            <a:r>
              <a:rPr lang="en-US" sz="2400" b="1">
                <a:latin typeface="Times New Roman" pitchFamily="18" charset="0"/>
                <a:cs typeface="Times New Roman" pitchFamily="18" charset="0"/>
              </a:rPr>
              <a:t> 4 lần</a:t>
            </a:r>
            <a:endParaRPr lang="en-US" sz="2200" b="1">
              <a:latin typeface="Times New Roman" pitchFamily="18" charset="0"/>
              <a:cs typeface="Times New Roman" pitchFamily="18" charset="0"/>
            </a:endParaRPr>
          </a:p>
        </p:txBody>
      </p:sp>
      <p:sp>
        <p:nvSpPr>
          <p:cNvPr id="5" name="Text Box 17"/>
          <p:cNvSpPr txBox="1">
            <a:spLocks noChangeArrowheads="1"/>
          </p:cNvSpPr>
          <p:nvPr/>
        </p:nvSpPr>
        <p:spPr bwMode="auto">
          <a:xfrm>
            <a:off x="1271479" y="3815256"/>
            <a:ext cx="8497887" cy="830991"/>
          </a:xfrm>
          <a:prstGeom prst="rect">
            <a:avLst/>
          </a:prstGeom>
          <a:noFill/>
          <a:ln w="9525" algn="ctr">
            <a:noFill/>
            <a:miter lim="800000"/>
            <a:headEnd/>
            <a:tailEnd/>
          </a:ln>
        </p:spPr>
        <p:txBody>
          <a:bodyPr lIns="91434" tIns="45717" rIns="91434" bIns="45717">
            <a:spAutoFit/>
          </a:bodyPr>
          <a:lstStyle/>
          <a:p>
            <a:pPr eaLnBrk="0" fontAlgn="base" hangingPunct="0">
              <a:spcBef>
                <a:spcPct val="0"/>
              </a:spcBef>
              <a:spcAft>
                <a:spcPct val="0"/>
              </a:spcAft>
              <a:defRPr/>
            </a:pPr>
            <a:r>
              <a:rPr lang="en-US" sz="2400" b="1">
                <a:latin typeface="Times New Roman" pitchFamily="18" charset="0"/>
                <a:cs typeface="Times New Roman" pitchFamily="18" charset="0"/>
              </a:rPr>
              <a:t>Từ Q = </a:t>
            </a:r>
            <a:r>
              <a:rPr lang="en-US" sz="2400" b="1">
                <a:latin typeface=".VnAristote" pitchFamily="34" charset="0"/>
                <a:cs typeface="Times New Roman" pitchFamily="18" charset="0"/>
              </a:rPr>
              <a:t>P</a:t>
            </a:r>
            <a:r>
              <a:rPr lang="en-US" sz="2400" b="1">
                <a:latin typeface="Times New Roman" pitchFamily="18" charset="0"/>
                <a:cs typeface="Times New Roman" pitchFamily="18" charset="0"/>
              </a:rPr>
              <a:t> . t  suy ra t = Q /</a:t>
            </a:r>
            <a:r>
              <a:rPr lang="en-US" sz="2400" b="1">
                <a:latin typeface=".VnAristote" pitchFamily="34" charset="0"/>
                <a:cs typeface="Times New Roman" pitchFamily="18" charset="0"/>
              </a:rPr>
              <a:t> P</a:t>
            </a:r>
            <a:r>
              <a:rPr lang="en-US" sz="2400" b="1">
                <a:latin typeface="Times New Roman" pitchFamily="18" charset="0"/>
                <a:cs typeface="Times New Roman" pitchFamily="18" charset="0"/>
              </a:rPr>
              <a:t>  </a:t>
            </a:r>
            <a:endParaRPr lang="en-US" sz="2400" b="1" smtClean="0">
              <a:latin typeface="Times New Roman" pitchFamily="18" charset="0"/>
              <a:cs typeface="Times New Roman" pitchFamily="18" charset="0"/>
            </a:endParaRPr>
          </a:p>
          <a:p>
            <a:pPr eaLnBrk="0" fontAlgn="base" hangingPunct="0">
              <a:spcBef>
                <a:spcPct val="0"/>
              </a:spcBef>
              <a:spcAft>
                <a:spcPct val="0"/>
              </a:spcAft>
              <a:defRPr/>
            </a:pPr>
            <a:r>
              <a:rPr lang="en-US" sz="2400" b="1" smtClean="0">
                <a:latin typeface="Times New Roman" pitchFamily="18" charset="0"/>
                <a:cs typeface="Times New Roman" pitchFamily="18" charset="0"/>
              </a:rPr>
              <a:t>Q không đổi </a:t>
            </a:r>
            <a:r>
              <a:rPr lang="en-US" sz="2400" b="1" smtClean="0">
                <a:latin typeface="Times New Roman" pitchFamily="18" charset="0"/>
                <a:cs typeface="Times New Roman" pitchFamily="18" charset="0"/>
                <a:sym typeface="Wingdings" panose="05000000000000000000" pitchFamily="2" charset="2"/>
              </a:rPr>
              <a:t> </a:t>
            </a:r>
            <a:r>
              <a:rPr lang="en-US" sz="2400" b="1" smtClean="0">
                <a:latin typeface="Times New Roman" pitchFamily="18" charset="0"/>
                <a:cs typeface="Times New Roman" pitchFamily="18" charset="0"/>
              </a:rPr>
              <a:t>thời </a:t>
            </a:r>
            <a:r>
              <a:rPr lang="en-US" sz="2400" b="1">
                <a:latin typeface="Times New Roman" pitchFamily="18" charset="0"/>
                <a:cs typeface="Times New Roman" pitchFamily="18" charset="0"/>
              </a:rPr>
              <a:t>gian đun nước </a:t>
            </a:r>
            <a:r>
              <a:rPr lang="en-US" sz="2400" b="1" u="sng">
                <a:latin typeface="Times New Roman" pitchFamily="18" charset="0"/>
                <a:cs typeface="Times New Roman" pitchFamily="18" charset="0"/>
              </a:rPr>
              <a:t>giảm</a:t>
            </a:r>
            <a:r>
              <a:rPr lang="en-US" sz="2400" b="1">
                <a:latin typeface="Times New Roman" pitchFamily="18" charset="0"/>
                <a:cs typeface="Times New Roman" pitchFamily="18" charset="0"/>
              </a:rPr>
              <a:t> </a:t>
            </a:r>
            <a:r>
              <a:rPr lang="en-US" sz="2400" b="1" smtClean="0">
                <a:latin typeface="Times New Roman" pitchFamily="18" charset="0"/>
                <a:cs typeface="Times New Roman" pitchFamily="18" charset="0"/>
              </a:rPr>
              <a:t> </a:t>
            </a:r>
            <a:r>
              <a:rPr lang="en-US" sz="2400" b="1">
                <a:latin typeface="Times New Roman" pitchFamily="18" charset="0"/>
                <a:cs typeface="Times New Roman" pitchFamily="18" charset="0"/>
              </a:rPr>
              <a:t>4 lần</a:t>
            </a:r>
            <a:endParaRPr lang="en-US" sz="2200" b="1">
              <a:latin typeface="Times New Roman" pitchFamily="18" charset="0"/>
              <a:cs typeface="Times New Roman" pitchFamily="18" charset="0"/>
            </a:endParaRPr>
          </a:p>
        </p:txBody>
      </p:sp>
    </p:spTree>
    <p:extLst>
      <p:ext uri="{BB962C8B-B14F-4D97-AF65-F5344CB8AC3E}">
        <p14:creationId xmlns:p14="http://schemas.microsoft.com/office/powerpoint/2010/main" val="3663728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5"/>
                                        </p:tgtEl>
                                        <p:attrNameLst>
                                          <p:attrName>style.visibility</p:attrName>
                                        </p:attrNameLst>
                                      </p:cBhvr>
                                      <p:to>
                                        <p:strVal val="visible"/>
                                      </p:to>
                                    </p:set>
                                    <p:anim calcmode="discrete" valueType="clr">
                                      <p:cBhvr override="childStyle">
                                        <p:cTn id="12" dur="80"/>
                                        <p:tgtEl>
                                          <p:spTgt spid="5"/>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5"/>
                                        </p:tgtEl>
                                        <p:attrNameLst>
                                          <p:attrName>fillcolor</p:attrName>
                                        </p:attrNameLst>
                                      </p:cBhvr>
                                      <p:tavLst>
                                        <p:tav tm="0">
                                          <p:val>
                                            <p:clrVal>
                                              <a:schemeClr val="accent2"/>
                                            </p:clrVal>
                                          </p:val>
                                        </p:tav>
                                        <p:tav tm="50000">
                                          <p:val>
                                            <p:clrVal>
                                              <a:schemeClr val="hlink"/>
                                            </p:clrVal>
                                          </p:val>
                                        </p:tav>
                                      </p:tavLst>
                                    </p:anim>
                                    <p:set>
                                      <p:cBhvr>
                                        <p:cTn id="14" dur="80"/>
                                        <p:tgtEl>
                                          <p:spTgt spid="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449</Words>
  <Application>Microsoft Office PowerPoint</Application>
  <PresentationFormat>Widescreen</PresentationFormat>
  <Paragraphs>66</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.VnAristote</vt:lpstr>
      <vt:lpstr>.VnTime</vt:lpstr>
      <vt:lpstr>Arial</vt:lpstr>
      <vt:lpstr>Calibri</vt:lpstr>
      <vt:lpstr>Calibri Light</vt:lpstr>
      <vt:lpstr>Edwardian Script ITC</vt:lpstr>
      <vt:lpstr>Tahoma</vt:lpstr>
      <vt:lpstr>Times New Roman</vt:lpstr>
      <vt:lpstr>Wingdings</vt:lpstr>
      <vt:lpstr>Office Theme</vt:lpstr>
      <vt:lpstr>Tổng kết chương phần điện học (ghi vở)</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Tổng kết chương phần điện học (ghi vở)</dc:title>
  <dc:creator>Windows 7</dc:creator>
  <cp:lastModifiedBy>Windows 7</cp:lastModifiedBy>
  <cp:revision>1</cp:revision>
  <dcterms:created xsi:type="dcterms:W3CDTF">2021-11-07T08:20:17Z</dcterms:created>
  <dcterms:modified xsi:type="dcterms:W3CDTF">2021-11-07T08:20:47Z</dcterms:modified>
</cp:coreProperties>
</file>