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0" r:id="rId2"/>
    <p:sldId id="259" r:id="rId3"/>
    <p:sldId id="287" r:id="rId4"/>
    <p:sldId id="288" r:id="rId5"/>
    <p:sldId id="284" r:id="rId6"/>
    <p:sldId id="285" r:id="rId7"/>
    <p:sldId id="286" r:id="rId8"/>
    <p:sldId id="283" r:id="rId9"/>
    <p:sldId id="260" r:id="rId10"/>
    <p:sldId id="261" r:id="rId11"/>
    <p:sldId id="262" r:id="rId12"/>
    <p:sldId id="263" r:id="rId13"/>
    <p:sldId id="264" r:id="rId14"/>
    <p:sldId id="268" r:id="rId15"/>
    <p:sldId id="270" r:id="rId16"/>
    <p:sldId id="271" r:id="rId17"/>
    <p:sldId id="272"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68"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A8E21-82DE-4D86-A295-F23B23C0ACD2}" type="datetimeFigureOut">
              <a:rPr lang="en-US" smtClean="0"/>
              <a:t>10/22/2021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8D7E5-0289-4A51-BF94-758F7F53D69F}" type="slidenum">
              <a:rPr lang="en-US" smtClean="0"/>
              <a:t>‹#›</a:t>
            </a:fld>
            <a:endParaRPr lang="en-US"/>
          </a:p>
        </p:txBody>
      </p:sp>
    </p:spTree>
    <p:extLst>
      <p:ext uri="{BB962C8B-B14F-4D97-AF65-F5344CB8AC3E}">
        <p14:creationId xmlns:p14="http://schemas.microsoft.com/office/powerpoint/2010/main" val="192247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206975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46525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12124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5289F-D69E-45F9-B949-888C33732968}"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91999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5289F-D69E-45F9-B949-888C33732968}"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401276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D5289F-D69E-45F9-B949-888C33732968}"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28228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5289F-D69E-45F9-B949-888C33732968}"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11658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5289F-D69E-45F9-B949-888C33732968}"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373815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5289F-D69E-45F9-B949-888C33732968}"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27756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5289F-D69E-45F9-B949-888C33732968}"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402885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5289F-D69E-45F9-B949-888C33732968}"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4AA3-6CD2-4662-ADF6-2539C55FD90A}" type="slidenum">
              <a:rPr lang="en-US" smtClean="0"/>
              <a:t>‹#›</a:t>
            </a:fld>
            <a:endParaRPr lang="en-US"/>
          </a:p>
        </p:txBody>
      </p:sp>
    </p:spTree>
    <p:extLst>
      <p:ext uri="{BB962C8B-B14F-4D97-AF65-F5344CB8AC3E}">
        <p14:creationId xmlns:p14="http://schemas.microsoft.com/office/powerpoint/2010/main" val="82909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289F-D69E-45F9-B949-888C33732968}"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44AA3-6CD2-4662-ADF6-2539C55FD90A}" type="slidenum">
              <a:rPr lang="en-US" smtClean="0"/>
              <a:t>‹#›</a:t>
            </a:fld>
            <a:endParaRPr lang="en-US"/>
          </a:p>
        </p:txBody>
      </p:sp>
    </p:spTree>
    <p:extLst>
      <p:ext uri="{BB962C8B-B14F-4D97-AF65-F5344CB8AC3E}">
        <p14:creationId xmlns:p14="http://schemas.microsoft.com/office/powerpoint/2010/main" val="5539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1143000" y="1044476"/>
            <a:ext cx="7010400" cy="406265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spcBef>
                <a:spcPct val="50000"/>
              </a:spcBef>
              <a:defRPr/>
            </a:pPr>
            <a:r>
              <a:rPr lang="en-US" sz="6000" b="1" dirty="0" smtClean="0">
                <a:solidFill>
                  <a:srgbClr val="FF0000"/>
                </a:solidFill>
                <a:latin typeface="Arial" pitchFamily="34" charset="0"/>
                <a:cs typeface="Arial" pitchFamily="34" charset="0"/>
              </a:rPr>
              <a:t>MĨ THUẬT 6</a:t>
            </a:r>
          </a:p>
          <a:p>
            <a:pPr algn="ctr" eaLnBrk="1" hangingPunct="1">
              <a:spcBef>
                <a:spcPct val="50000"/>
              </a:spcBef>
              <a:defRPr/>
            </a:pPr>
            <a:endParaRPr lang="en-US" sz="6000" b="1" dirty="0" smtClean="0">
              <a:solidFill>
                <a:srgbClr val="FF0000"/>
              </a:solidFill>
              <a:latin typeface="Arial" pitchFamily="34" charset="0"/>
              <a:cs typeface="Arial" pitchFamily="34" charset="0"/>
            </a:endParaRPr>
          </a:p>
          <a:p>
            <a:pPr algn="ctr" eaLnBrk="1" hangingPunct="1">
              <a:spcBef>
                <a:spcPct val="50000"/>
              </a:spcBef>
              <a:defRPr/>
            </a:pPr>
            <a:endParaRPr lang="en-US" b="1" dirty="0" smtClean="0">
              <a:solidFill>
                <a:srgbClr val="FF0000"/>
              </a:solidFill>
              <a:latin typeface="Arial" pitchFamily="34" charset="0"/>
              <a:cs typeface="Arial" pitchFamily="34" charset="0"/>
            </a:endParaRPr>
          </a:p>
          <a:p>
            <a:pPr algn="ctr" eaLnBrk="1" hangingPunct="1">
              <a:spcBef>
                <a:spcPct val="50000"/>
              </a:spcBef>
              <a:defRPr/>
            </a:pPr>
            <a:endParaRPr lang="en-US" b="1" dirty="0" smtClean="0">
              <a:solidFill>
                <a:srgbClr val="FF0000"/>
              </a:solidFill>
              <a:latin typeface="Arial" pitchFamily="34" charset="0"/>
              <a:cs typeface="Arial" pitchFamily="34" charset="0"/>
            </a:endParaRPr>
          </a:p>
          <a:p>
            <a:pPr eaLnBrk="1" hangingPunct="1">
              <a:spcBef>
                <a:spcPct val="50000"/>
              </a:spcBef>
              <a:defRPr/>
            </a:pPr>
            <a:r>
              <a:rPr lang="en-US" b="1" dirty="0" smtClean="0">
                <a:solidFill>
                  <a:srgbClr val="FF0000"/>
                </a:solidFill>
                <a:latin typeface="Arial" pitchFamily="34" charset="0"/>
                <a:cs typeface="Arial" pitchFamily="34" charset="0"/>
              </a:rPr>
              <a:t>                         </a:t>
            </a:r>
          </a:p>
          <a:p>
            <a:pPr eaLnBrk="1" hangingPunct="1">
              <a:spcBef>
                <a:spcPct val="50000"/>
              </a:spcBef>
              <a:defRPr/>
            </a:pPr>
            <a:r>
              <a:rPr lang="en-US" b="1" dirty="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                   </a:t>
            </a:r>
            <a:endParaRPr lang="en-US" b="1" dirty="0" smtClean="0">
              <a:solidFill>
                <a:schemeClr val="tx2">
                  <a:lumMod val="50000"/>
                </a:schemeClr>
              </a:solidFill>
              <a:latin typeface="Arial" pitchFamily="34" charset="0"/>
              <a:cs typeface="Arial" pitchFamily="34" charset="0"/>
            </a:endParaRPr>
          </a:p>
        </p:txBody>
      </p:sp>
      <p:sp>
        <p:nvSpPr>
          <p:cNvPr id="4" name="Text Box 3"/>
          <p:cNvSpPr txBox="1">
            <a:spLocks noChangeArrowheads="1"/>
          </p:cNvSpPr>
          <p:nvPr/>
        </p:nvSpPr>
        <p:spPr bwMode="auto">
          <a:xfrm>
            <a:off x="1143000" y="1944688"/>
            <a:ext cx="7010400" cy="2246312"/>
          </a:xfrm>
          <a:prstGeom prst="rect">
            <a:avLst/>
          </a:prstGeom>
          <a:noFill/>
          <a:ln w="9525">
            <a:noFill/>
            <a:miter lim="800000"/>
            <a:headEnd/>
            <a:tailEnd/>
          </a:ln>
        </p:spPr>
        <p:txBody>
          <a:bodyPr wrap="square">
            <a:spAutoFit/>
          </a:bodyPr>
          <a:lstStyle/>
          <a:p>
            <a:pPr algn="ctr" eaLnBrk="1" hangingPunct="1">
              <a:spcBef>
                <a:spcPct val="50000"/>
              </a:spcBef>
              <a:defRPr/>
            </a:pPr>
            <a:r>
              <a:rPr lang="en-US" sz="4000" b="1" dirty="0" err="1">
                <a:solidFill>
                  <a:srgbClr val="3333CC"/>
                </a:solidFill>
                <a:latin typeface="Times New Roman" pitchFamily="18" charset="0"/>
              </a:rPr>
              <a:t>Chủ</a:t>
            </a:r>
            <a:r>
              <a:rPr lang="en-US" sz="4000" b="1" dirty="0">
                <a:solidFill>
                  <a:srgbClr val="3333CC"/>
                </a:solidFill>
                <a:latin typeface="Times New Roman" pitchFamily="18" charset="0"/>
              </a:rPr>
              <a:t> </a:t>
            </a:r>
            <a:r>
              <a:rPr lang="en-US" sz="4000" b="1" dirty="0" err="1">
                <a:solidFill>
                  <a:srgbClr val="3333CC"/>
                </a:solidFill>
                <a:latin typeface="Times New Roman" pitchFamily="18" charset="0"/>
              </a:rPr>
              <a:t>đề</a:t>
            </a:r>
            <a:r>
              <a:rPr lang="en-US" sz="4000" b="1" dirty="0">
                <a:solidFill>
                  <a:srgbClr val="3333CC"/>
                </a:solidFill>
                <a:latin typeface="Times New Roman" pitchFamily="18" charset="0"/>
              </a:rPr>
              <a:t> 2:</a:t>
            </a:r>
          </a:p>
          <a:p>
            <a:pPr algn="ctr" eaLnBrk="1" hangingPunct="1">
              <a:spcBef>
                <a:spcPct val="50000"/>
              </a:spcBef>
              <a:defRPr/>
            </a:pPr>
            <a:r>
              <a:rPr lang="en-US" sz="4000" b="1" dirty="0">
                <a:solidFill>
                  <a:srgbClr val="3333CC"/>
                </a:solidFill>
                <a:effectLst>
                  <a:outerShdw blurRad="60007" dist="200025" dir="15000000" sy="30000" kx="-1800000" algn="bl" rotWithShape="0">
                    <a:prstClr val="black">
                      <a:alpha val="32000"/>
                    </a:prstClr>
                  </a:outerShdw>
                </a:effectLst>
                <a:latin typeface="Times New Roman" pitchFamily="18" charset="0"/>
              </a:rPr>
              <a:t>NGHỆ THUẬT TIỀN SỬ THẾ GIỚI VÀ VIỆT NAM</a:t>
            </a:r>
          </a:p>
        </p:txBody>
      </p:sp>
    </p:spTree>
    <p:extLst>
      <p:ext uri="{BB962C8B-B14F-4D97-AF65-F5344CB8AC3E}">
        <p14:creationId xmlns:p14="http://schemas.microsoft.com/office/powerpoint/2010/main" val="31032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6956425" cy="1143000"/>
          </a:xfrm>
        </p:spPr>
        <p:txBody>
          <a:bodyPr>
            <a:normAutofit/>
          </a:bodyPr>
          <a:lstStyle/>
          <a:p>
            <a:pPr algn="l"/>
            <a:r>
              <a:rPr lang="en-US" sz="2400" b="1" dirty="0" smtClean="0">
                <a:solidFill>
                  <a:srgbClr val="002060"/>
                </a:solidFill>
                <a:latin typeface="Arial" pitchFamily="34" charset="0"/>
                <a:cs typeface="Arial" pitchFamily="34" charset="0"/>
              </a:rPr>
              <a:t>III. CÁCH VẼ MÔ PHỎNG THEO HÌNH MẪU</a:t>
            </a:r>
          </a:p>
        </p:txBody>
      </p:sp>
      <p:sp>
        <p:nvSpPr>
          <p:cNvPr id="9" name="Content Placeholder 2"/>
          <p:cNvSpPr>
            <a:spLocks noGrp="1" noChangeArrowheads="1"/>
          </p:cNvSpPr>
          <p:nvPr>
            <p:ph idx="1"/>
          </p:nvPr>
        </p:nvSpPr>
        <p:spPr>
          <a:xfrm>
            <a:off x="304800" y="1066799"/>
            <a:ext cx="8458200" cy="1476375"/>
          </a:xfrm>
        </p:spPr>
        <p:txBody>
          <a:bodyPr>
            <a:noAutofit/>
          </a:bodyPr>
          <a:lstStyle/>
          <a:p>
            <a:pPr marL="0" indent="0">
              <a:buNone/>
            </a:pPr>
            <a:r>
              <a:rPr lang="en-US" sz="2400" b="1" dirty="0" err="1" smtClean="0">
                <a:solidFill>
                  <a:srgbClr val="FF0000"/>
                </a:solidFill>
                <a:latin typeface="Arial" pitchFamily="34" charset="0"/>
                <a:cs typeface="Arial" pitchFamily="34" charset="0"/>
              </a:rPr>
              <a:t>Bước</a:t>
            </a:r>
            <a:r>
              <a:rPr lang="en-US" sz="2400" b="1" dirty="0" smtClean="0">
                <a:solidFill>
                  <a:srgbClr val="FF0000"/>
                </a:solidFill>
                <a:latin typeface="Arial" pitchFamily="34" charset="0"/>
                <a:cs typeface="Arial" pitchFamily="34" charset="0"/>
              </a:rPr>
              <a:t> 2 : </a:t>
            </a:r>
            <a:r>
              <a:rPr lang="en-US" sz="2400" b="1" dirty="0" err="1" smtClean="0">
                <a:solidFill>
                  <a:srgbClr val="FF0000"/>
                </a:solidFill>
                <a:latin typeface="Arial" pitchFamily="34" charset="0"/>
                <a:cs typeface="Arial" pitchFamily="34" charset="0"/>
              </a:rPr>
              <a:t>Vẽ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điều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chỉnh</a:t>
            </a:r>
            <a:r>
              <a:rPr lang="en-US" sz="2400" b="1" dirty="0" smtClean="0">
                <a:solidFill>
                  <a:srgbClr val="FF0000"/>
                </a:solidFill>
                <a:latin typeface="Arial" pitchFamily="34" charset="0"/>
                <a:cs typeface="Arial" pitchFamily="34" charset="0"/>
              </a:rPr>
              <a:t> chi </a:t>
            </a:r>
            <a:r>
              <a:rPr lang="en-US" sz="2400" b="1" dirty="0" err="1" smtClean="0">
                <a:solidFill>
                  <a:srgbClr val="FF0000"/>
                </a:solidFill>
                <a:latin typeface="Arial" pitchFamily="34" charset="0"/>
                <a:cs typeface="Arial" pitchFamily="34" charset="0"/>
              </a:rPr>
              <a:t>tiết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lại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giống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với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mẫu</a:t>
            </a:r>
            <a:endParaRPr lang="en-US" sz="2400" b="1" dirty="0" smtClean="0">
              <a:solidFill>
                <a:srgbClr val="FF0000"/>
              </a:solidFill>
              <a:latin typeface="Arial" pitchFamily="34" charset="0"/>
              <a:cs typeface="Arial" pitchFamily="34" charset="0"/>
            </a:endParaRPr>
          </a:p>
        </p:txBody>
      </p:sp>
      <p:pic>
        <p:nvPicPr>
          <p:cNvPr id="4098" name="Picture 2" descr="D:\HINH NEN PPT\screenshot_1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639" y="2057400"/>
            <a:ext cx="6526161" cy="44958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37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6956425" cy="1143000"/>
          </a:xfrm>
        </p:spPr>
        <p:txBody>
          <a:bodyPr>
            <a:normAutofit/>
          </a:bodyPr>
          <a:lstStyle/>
          <a:p>
            <a:pPr algn="l"/>
            <a:r>
              <a:rPr lang="en-US" sz="2400" b="1" dirty="0" smtClean="0">
                <a:solidFill>
                  <a:srgbClr val="002060"/>
                </a:solidFill>
                <a:latin typeface="Arial" pitchFamily="34" charset="0"/>
                <a:cs typeface="Arial" pitchFamily="34" charset="0"/>
              </a:rPr>
              <a:t>III. CÁCH VẼ MÔ PHỎNG THEO HÌNH MẪU</a:t>
            </a:r>
          </a:p>
        </p:txBody>
      </p:sp>
      <p:sp>
        <p:nvSpPr>
          <p:cNvPr id="9" name="Content Placeholder 2"/>
          <p:cNvSpPr>
            <a:spLocks noGrp="1" noChangeArrowheads="1"/>
          </p:cNvSpPr>
          <p:nvPr>
            <p:ph idx="1"/>
          </p:nvPr>
        </p:nvSpPr>
        <p:spPr>
          <a:xfrm>
            <a:off x="304800" y="1066799"/>
            <a:ext cx="8458200" cy="1476375"/>
          </a:xfrm>
        </p:spPr>
        <p:txBody>
          <a:bodyPr>
            <a:noAutofit/>
          </a:bodyPr>
          <a:lstStyle/>
          <a:p>
            <a:pPr marL="0" indent="0">
              <a:buNone/>
            </a:pPr>
            <a:r>
              <a:rPr lang="en-US" sz="2400" b="1" dirty="0" err="1" smtClean="0">
                <a:solidFill>
                  <a:srgbClr val="FF0000"/>
                </a:solidFill>
                <a:latin typeface="Arial" pitchFamily="34" charset="0"/>
                <a:cs typeface="Arial" pitchFamily="34" charset="0"/>
              </a:rPr>
              <a:t>Bước</a:t>
            </a:r>
            <a:r>
              <a:rPr lang="en-US" sz="2400" b="1" dirty="0" smtClean="0">
                <a:solidFill>
                  <a:srgbClr val="FF0000"/>
                </a:solidFill>
                <a:latin typeface="Arial" pitchFamily="34" charset="0"/>
                <a:cs typeface="Arial" pitchFamily="34" charset="0"/>
              </a:rPr>
              <a:t> 3: </a:t>
            </a:r>
            <a:r>
              <a:rPr lang="en-US" sz="2400" b="1" dirty="0" err="1" smtClean="0">
                <a:solidFill>
                  <a:srgbClr val="FF0000"/>
                </a:solidFill>
                <a:latin typeface="Arial" pitchFamily="34" charset="0"/>
                <a:cs typeface="Arial" pitchFamily="34" charset="0"/>
              </a:rPr>
              <a:t>Vẽ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màu</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giống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mẫu</a:t>
            </a:r>
            <a:endParaRPr lang="en-US" sz="2400" b="1" dirty="0" smtClean="0">
              <a:solidFill>
                <a:srgbClr val="FF0000"/>
              </a:solidFill>
              <a:latin typeface="Arial" pitchFamily="34" charset="0"/>
              <a:cs typeface="Arial" pitchFamily="34" charset="0"/>
            </a:endParaRPr>
          </a:p>
        </p:txBody>
      </p:sp>
      <p:pic>
        <p:nvPicPr>
          <p:cNvPr id="5122" name="Picture 2" descr="D:\HINH NEN PPT\screenshot_1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840" y="2057400"/>
            <a:ext cx="6329729" cy="4343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376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8077200" cy="1143000"/>
          </a:xfrm>
        </p:spPr>
        <p:txBody>
          <a:bodyPr>
            <a:normAutofit/>
          </a:bodyPr>
          <a:lstStyle/>
          <a:p>
            <a:pPr algn="l"/>
            <a:r>
              <a:rPr lang="en-US" sz="2400" b="1" dirty="0" smtClean="0">
                <a:solidFill>
                  <a:srgbClr val="002060"/>
                </a:solidFill>
                <a:latin typeface="Arial" pitchFamily="34" charset="0"/>
                <a:cs typeface="Arial" pitchFamily="34" charset="0"/>
              </a:rPr>
              <a:t>IV. THỰC HÀNH MÔ PHỎNG HÌNH VẼ THỜI TIỀN SỬ</a:t>
            </a:r>
          </a:p>
        </p:txBody>
      </p:sp>
      <p:sp>
        <p:nvSpPr>
          <p:cNvPr id="7" name="TextBox 3"/>
          <p:cNvSpPr txBox="1">
            <a:spLocks noChangeArrowheads="1"/>
          </p:cNvSpPr>
          <p:nvPr/>
        </p:nvSpPr>
        <p:spPr bwMode="auto">
          <a:xfrm>
            <a:off x="304801" y="685800"/>
            <a:ext cx="853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a:r>
              <a:rPr lang="en-US" sz="2200" dirty="0" smtClean="0">
                <a:solidFill>
                  <a:srgbClr val="FF0000"/>
                </a:solidFill>
              </a:rPr>
              <a:t>- </a:t>
            </a:r>
            <a:r>
              <a:rPr lang="en-US" sz="2200" dirty="0" err="1" smtClean="0">
                <a:solidFill>
                  <a:srgbClr val="FF0000"/>
                </a:solidFill>
              </a:rPr>
              <a:t>Lựa</a:t>
            </a:r>
            <a:r>
              <a:rPr lang="en-US" sz="2200" dirty="0" smtClean="0">
                <a:solidFill>
                  <a:srgbClr val="FF0000"/>
                </a:solidFill>
              </a:rPr>
              <a:t> </a:t>
            </a:r>
            <a:r>
              <a:rPr lang="en-US" sz="2200" dirty="0" err="1">
                <a:solidFill>
                  <a:srgbClr val="FF0000"/>
                </a:solidFill>
              </a:rPr>
              <a:t>chọn</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quan</a:t>
            </a:r>
            <a:r>
              <a:rPr lang="en-US" sz="2200" dirty="0">
                <a:solidFill>
                  <a:srgbClr val="FF0000"/>
                </a:solidFill>
              </a:rPr>
              <a:t> </a:t>
            </a:r>
            <a:r>
              <a:rPr lang="en-US" sz="2200" dirty="0" err="1">
                <a:solidFill>
                  <a:srgbClr val="FF0000"/>
                </a:solidFill>
              </a:rPr>
              <a:t>sát</a:t>
            </a:r>
            <a:r>
              <a:rPr lang="en-US" sz="2200" dirty="0">
                <a:solidFill>
                  <a:srgbClr val="FF0000"/>
                </a:solidFill>
              </a:rPr>
              <a:t> </a:t>
            </a:r>
            <a:r>
              <a:rPr lang="en-US" sz="2200" dirty="0" err="1">
                <a:solidFill>
                  <a:srgbClr val="FF0000"/>
                </a:solidFill>
              </a:rPr>
              <a:t>hình</a:t>
            </a:r>
            <a:r>
              <a:rPr lang="en-US" sz="2200" dirty="0">
                <a:solidFill>
                  <a:srgbClr val="FF0000"/>
                </a:solidFill>
              </a:rPr>
              <a:t> </a:t>
            </a:r>
            <a:r>
              <a:rPr lang="en-US" sz="2200" dirty="0" err="1">
                <a:solidFill>
                  <a:srgbClr val="FF0000"/>
                </a:solidFill>
              </a:rPr>
              <a:t>ảnh</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mô</a:t>
            </a:r>
            <a:r>
              <a:rPr lang="en-US" sz="2200" dirty="0">
                <a:solidFill>
                  <a:srgbClr val="FF0000"/>
                </a:solidFill>
              </a:rPr>
              <a:t> </a:t>
            </a:r>
            <a:r>
              <a:rPr lang="en-US" sz="2200" dirty="0" err="1">
                <a:solidFill>
                  <a:srgbClr val="FF0000"/>
                </a:solidFill>
              </a:rPr>
              <a:t>phỏng</a:t>
            </a:r>
            <a:r>
              <a:rPr lang="en-US" sz="2200" dirty="0">
                <a:solidFill>
                  <a:srgbClr val="FF0000"/>
                </a:solidFill>
              </a:rPr>
              <a:t>. </a:t>
            </a:r>
            <a:endParaRPr lang="en-US" sz="2200" dirty="0" smtClean="0">
              <a:solidFill>
                <a:srgbClr val="FF0000"/>
              </a:solidFill>
            </a:endParaRPr>
          </a:p>
          <a:p>
            <a:pPr marL="0" indent="0" algn="just"/>
            <a:r>
              <a:rPr lang="en-US" sz="2200" dirty="0" smtClean="0">
                <a:solidFill>
                  <a:srgbClr val="FF0000"/>
                </a:solidFill>
              </a:rPr>
              <a:t>- </a:t>
            </a:r>
            <a:r>
              <a:rPr lang="en-US" sz="2200" dirty="0" err="1" smtClean="0">
                <a:solidFill>
                  <a:srgbClr val="FF0000"/>
                </a:solidFill>
              </a:rPr>
              <a:t>Lựa</a:t>
            </a:r>
            <a:r>
              <a:rPr lang="en-US" sz="2200" dirty="0" smtClean="0">
                <a:solidFill>
                  <a:srgbClr val="FF0000"/>
                </a:solidFill>
              </a:rPr>
              <a:t> </a:t>
            </a:r>
            <a:r>
              <a:rPr lang="en-US" sz="2200" dirty="0" err="1">
                <a:solidFill>
                  <a:srgbClr val="FF0000"/>
                </a:solidFill>
              </a:rPr>
              <a:t>chọn</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hiện</a:t>
            </a:r>
            <a:r>
              <a:rPr lang="en-US" sz="2200" dirty="0">
                <a:solidFill>
                  <a:srgbClr val="FF0000"/>
                </a:solidFill>
              </a:rPr>
              <a:t> </a:t>
            </a:r>
            <a:r>
              <a:rPr lang="en-US" sz="2200" dirty="0" err="1">
                <a:solidFill>
                  <a:srgbClr val="FF0000"/>
                </a:solidFill>
              </a:rPr>
              <a:t>theo</a:t>
            </a:r>
            <a:r>
              <a:rPr lang="en-US" sz="2200" dirty="0">
                <a:solidFill>
                  <a:srgbClr val="FF0000"/>
                </a:solidFill>
              </a:rPr>
              <a:t> ý </a:t>
            </a:r>
            <a:r>
              <a:rPr lang="en-US" sz="2200" dirty="0" err="1">
                <a:solidFill>
                  <a:srgbClr val="FF0000"/>
                </a:solidFill>
              </a:rPr>
              <a:t>thích</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học</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mô</a:t>
            </a:r>
            <a:r>
              <a:rPr lang="en-US" sz="2200" dirty="0">
                <a:solidFill>
                  <a:srgbClr val="FF0000"/>
                </a:solidFill>
              </a:rPr>
              <a:t> </a:t>
            </a:r>
            <a:r>
              <a:rPr lang="en-US" sz="2200" dirty="0" err="1" smtClean="0">
                <a:solidFill>
                  <a:srgbClr val="FF0000"/>
                </a:solidFill>
              </a:rPr>
              <a:t>phỏng</a:t>
            </a:r>
            <a:endParaRPr lang="en-US" sz="2200" dirty="0">
              <a:solidFill>
                <a:srgbClr val="FF0000"/>
              </a:solidFill>
            </a:endParaRPr>
          </a:p>
        </p:txBody>
      </p:sp>
      <p:pic>
        <p:nvPicPr>
          <p:cNvPr id="10" name="Picture 7" descr="A picture containing 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600200"/>
            <a:ext cx="8218487"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5270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8077200" cy="1143000"/>
          </a:xfrm>
        </p:spPr>
        <p:txBody>
          <a:bodyPr>
            <a:normAutofit/>
          </a:bodyPr>
          <a:lstStyle/>
          <a:p>
            <a:pPr algn="l"/>
            <a:r>
              <a:rPr lang="en-US" sz="2400" b="1" dirty="0" smtClean="0">
                <a:solidFill>
                  <a:srgbClr val="002060"/>
                </a:solidFill>
                <a:latin typeface="Arial" pitchFamily="34" charset="0"/>
                <a:cs typeface="Arial" pitchFamily="34" charset="0"/>
              </a:rPr>
              <a:t>IV. THỰC HÀNH MÔ PHỎNG HÌNH VẼ THỜI TIỀN SỬ</a:t>
            </a:r>
          </a:p>
        </p:txBody>
      </p:sp>
      <p:sp>
        <p:nvSpPr>
          <p:cNvPr id="7" name="TextBox 3"/>
          <p:cNvSpPr txBox="1">
            <a:spLocks noChangeArrowheads="1"/>
          </p:cNvSpPr>
          <p:nvPr/>
        </p:nvSpPr>
        <p:spPr bwMode="auto">
          <a:xfrm>
            <a:off x="533400" y="83820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a:r>
              <a:rPr lang="en-US" sz="2200" dirty="0" smtClean="0">
                <a:solidFill>
                  <a:srgbClr val="FF0000"/>
                </a:solidFill>
              </a:rPr>
              <a:t>- </a:t>
            </a:r>
            <a:r>
              <a:rPr lang="en-US" sz="2200" dirty="0" err="1" smtClean="0">
                <a:solidFill>
                  <a:srgbClr val="FF0000"/>
                </a:solidFill>
              </a:rPr>
              <a:t>Lựa</a:t>
            </a:r>
            <a:r>
              <a:rPr lang="en-US" sz="2200" dirty="0" smtClean="0">
                <a:solidFill>
                  <a:srgbClr val="FF0000"/>
                </a:solidFill>
              </a:rPr>
              <a:t> </a:t>
            </a:r>
            <a:r>
              <a:rPr lang="en-US" sz="2200" dirty="0" err="1">
                <a:solidFill>
                  <a:srgbClr val="FF0000"/>
                </a:solidFill>
              </a:rPr>
              <a:t>chọn</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quan</a:t>
            </a:r>
            <a:r>
              <a:rPr lang="en-US" sz="2200" dirty="0">
                <a:solidFill>
                  <a:srgbClr val="FF0000"/>
                </a:solidFill>
              </a:rPr>
              <a:t> </a:t>
            </a:r>
            <a:r>
              <a:rPr lang="en-US" sz="2200" dirty="0" err="1">
                <a:solidFill>
                  <a:srgbClr val="FF0000"/>
                </a:solidFill>
              </a:rPr>
              <a:t>sát</a:t>
            </a:r>
            <a:r>
              <a:rPr lang="en-US" sz="2200" dirty="0">
                <a:solidFill>
                  <a:srgbClr val="FF0000"/>
                </a:solidFill>
              </a:rPr>
              <a:t> </a:t>
            </a:r>
            <a:r>
              <a:rPr lang="en-US" sz="2200" dirty="0" err="1">
                <a:solidFill>
                  <a:srgbClr val="FF0000"/>
                </a:solidFill>
              </a:rPr>
              <a:t>hình</a:t>
            </a:r>
            <a:r>
              <a:rPr lang="en-US" sz="2200" dirty="0">
                <a:solidFill>
                  <a:srgbClr val="FF0000"/>
                </a:solidFill>
              </a:rPr>
              <a:t> </a:t>
            </a:r>
            <a:r>
              <a:rPr lang="en-US" sz="2200" dirty="0" err="1">
                <a:solidFill>
                  <a:srgbClr val="FF0000"/>
                </a:solidFill>
              </a:rPr>
              <a:t>ảnh</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mô</a:t>
            </a:r>
            <a:r>
              <a:rPr lang="en-US" sz="2200" dirty="0">
                <a:solidFill>
                  <a:srgbClr val="FF0000"/>
                </a:solidFill>
              </a:rPr>
              <a:t> </a:t>
            </a:r>
            <a:r>
              <a:rPr lang="en-US" sz="2200" dirty="0" err="1">
                <a:solidFill>
                  <a:srgbClr val="FF0000"/>
                </a:solidFill>
              </a:rPr>
              <a:t>phỏng</a:t>
            </a:r>
            <a:r>
              <a:rPr lang="en-US" sz="2200" dirty="0">
                <a:solidFill>
                  <a:srgbClr val="FF0000"/>
                </a:solidFill>
              </a:rPr>
              <a:t>. </a:t>
            </a:r>
            <a:endParaRPr lang="en-US" sz="2200" dirty="0" smtClean="0">
              <a:solidFill>
                <a:srgbClr val="FF0000"/>
              </a:solidFill>
            </a:endParaRPr>
          </a:p>
          <a:p>
            <a:pPr marL="0" indent="0" algn="just"/>
            <a:r>
              <a:rPr lang="en-US" sz="2200" dirty="0" smtClean="0">
                <a:solidFill>
                  <a:srgbClr val="FF0000"/>
                </a:solidFill>
              </a:rPr>
              <a:t>- </a:t>
            </a:r>
            <a:r>
              <a:rPr lang="en-US" sz="2200" dirty="0" err="1" smtClean="0">
                <a:solidFill>
                  <a:srgbClr val="FF0000"/>
                </a:solidFill>
              </a:rPr>
              <a:t>Lựa</a:t>
            </a:r>
            <a:r>
              <a:rPr lang="en-US" sz="2200" dirty="0" smtClean="0">
                <a:solidFill>
                  <a:srgbClr val="FF0000"/>
                </a:solidFill>
              </a:rPr>
              <a:t> </a:t>
            </a:r>
            <a:r>
              <a:rPr lang="en-US" sz="2200" dirty="0" err="1">
                <a:solidFill>
                  <a:srgbClr val="FF0000"/>
                </a:solidFill>
              </a:rPr>
              <a:t>chọn</a:t>
            </a:r>
            <a:r>
              <a:rPr lang="en-US" sz="2200" dirty="0">
                <a:solidFill>
                  <a:srgbClr val="FF0000"/>
                </a:solidFill>
              </a:rPr>
              <a:t> </a:t>
            </a:r>
            <a:r>
              <a:rPr lang="en-US" sz="2200" dirty="0" err="1">
                <a:solidFill>
                  <a:srgbClr val="FF0000"/>
                </a:solidFill>
              </a:rPr>
              <a:t>và</a:t>
            </a:r>
            <a:r>
              <a:rPr lang="en-US" sz="2200" dirty="0">
                <a:solidFill>
                  <a:srgbClr val="FF0000"/>
                </a:solidFill>
              </a:rPr>
              <a:t> </a:t>
            </a:r>
            <a:r>
              <a:rPr lang="en-US" sz="2200" dirty="0" err="1">
                <a:solidFill>
                  <a:srgbClr val="FF0000"/>
                </a:solidFill>
              </a:rPr>
              <a:t>thực</a:t>
            </a:r>
            <a:r>
              <a:rPr lang="en-US" sz="2200" dirty="0">
                <a:solidFill>
                  <a:srgbClr val="FF0000"/>
                </a:solidFill>
              </a:rPr>
              <a:t> </a:t>
            </a:r>
            <a:r>
              <a:rPr lang="en-US" sz="2200" dirty="0" err="1">
                <a:solidFill>
                  <a:srgbClr val="FF0000"/>
                </a:solidFill>
              </a:rPr>
              <a:t>hiện</a:t>
            </a:r>
            <a:r>
              <a:rPr lang="en-US" sz="2200" dirty="0">
                <a:solidFill>
                  <a:srgbClr val="FF0000"/>
                </a:solidFill>
              </a:rPr>
              <a:t> </a:t>
            </a:r>
            <a:r>
              <a:rPr lang="en-US" sz="2200" dirty="0" err="1">
                <a:solidFill>
                  <a:srgbClr val="FF0000"/>
                </a:solidFill>
              </a:rPr>
              <a:t>theo</a:t>
            </a:r>
            <a:r>
              <a:rPr lang="en-US" sz="2200" dirty="0">
                <a:solidFill>
                  <a:srgbClr val="FF0000"/>
                </a:solidFill>
              </a:rPr>
              <a:t> ý </a:t>
            </a:r>
            <a:r>
              <a:rPr lang="en-US" sz="2200" dirty="0" err="1">
                <a:solidFill>
                  <a:srgbClr val="FF0000"/>
                </a:solidFill>
              </a:rPr>
              <a:t>thích</a:t>
            </a:r>
            <a:r>
              <a:rPr lang="en-US" sz="2200" dirty="0">
                <a:solidFill>
                  <a:srgbClr val="FF0000"/>
                </a:solidFill>
              </a:rPr>
              <a:t> </a:t>
            </a:r>
            <a:r>
              <a:rPr lang="en-US" sz="2200" dirty="0" err="1">
                <a:solidFill>
                  <a:srgbClr val="FF0000"/>
                </a:solidFill>
              </a:rPr>
              <a:t>của</a:t>
            </a:r>
            <a:r>
              <a:rPr lang="en-US" sz="2200" dirty="0">
                <a:solidFill>
                  <a:srgbClr val="FF0000"/>
                </a:solidFill>
              </a:rPr>
              <a:t> </a:t>
            </a:r>
            <a:r>
              <a:rPr lang="en-US" sz="2200" dirty="0" err="1">
                <a:solidFill>
                  <a:srgbClr val="FF0000"/>
                </a:solidFill>
              </a:rPr>
              <a:t>học</a:t>
            </a:r>
            <a:r>
              <a:rPr lang="en-US" sz="2200" dirty="0">
                <a:solidFill>
                  <a:srgbClr val="FF0000"/>
                </a:solidFill>
              </a:rPr>
              <a:t> </a:t>
            </a:r>
            <a:r>
              <a:rPr lang="en-US" sz="2200" dirty="0" err="1">
                <a:solidFill>
                  <a:srgbClr val="FF0000"/>
                </a:solidFill>
              </a:rPr>
              <a:t>sinh</a:t>
            </a:r>
            <a:r>
              <a:rPr lang="en-US" sz="2200" dirty="0">
                <a:solidFill>
                  <a:srgbClr val="FF0000"/>
                </a:solidFill>
              </a:rPr>
              <a:t> </a:t>
            </a:r>
            <a:r>
              <a:rPr lang="en-US" sz="2200" dirty="0" err="1">
                <a:solidFill>
                  <a:srgbClr val="FF0000"/>
                </a:solidFill>
              </a:rPr>
              <a:t>để</a:t>
            </a:r>
            <a:r>
              <a:rPr lang="en-US" sz="2200" dirty="0">
                <a:solidFill>
                  <a:srgbClr val="FF0000"/>
                </a:solidFill>
              </a:rPr>
              <a:t> </a:t>
            </a:r>
            <a:r>
              <a:rPr lang="en-US" sz="2200" dirty="0" err="1">
                <a:solidFill>
                  <a:srgbClr val="FF0000"/>
                </a:solidFill>
              </a:rPr>
              <a:t>mô</a:t>
            </a:r>
            <a:r>
              <a:rPr lang="en-US" sz="2200" dirty="0">
                <a:solidFill>
                  <a:srgbClr val="FF0000"/>
                </a:solidFill>
              </a:rPr>
              <a:t> </a:t>
            </a:r>
            <a:r>
              <a:rPr lang="en-US" sz="2200" dirty="0" err="1" smtClean="0">
                <a:solidFill>
                  <a:srgbClr val="FF0000"/>
                </a:solidFill>
              </a:rPr>
              <a:t>phỏng</a:t>
            </a:r>
            <a:endParaRPr lang="en-US" sz="2200" dirty="0">
              <a:solidFill>
                <a:srgbClr val="FF0000"/>
              </a:solidFill>
            </a:endParaRPr>
          </a:p>
        </p:txBody>
      </p:sp>
      <p:pic>
        <p:nvPicPr>
          <p:cNvPr id="6146" name="Picture 2" descr="D:\HINH NEN PPT\tải xuống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373632" cy="4800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HINH NEN PPT\images (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37522"/>
            <a:ext cx="5018503" cy="43918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25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76200" y="0"/>
            <a:ext cx="8915400" cy="1143000"/>
          </a:xfrm>
        </p:spPr>
        <p:txBody>
          <a:bodyPr>
            <a:normAutofit/>
          </a:bodyPr>
          <a:lstStyle/>
          <a:p>
            <a:r>
              <a:rPr lang="en-US" sz="2000" b="1" dirty="0" smtClean="0">
                <a:solidFill>
                  <a:srgbClr val="FF0000"/>
                </a:solidFill>
                <a:latin typeface="Arial" pitchFamily="34" charset="0"/>
                <a:cs typeface="Arial" pitchFamily="34" charset="0"/>
              </a:rPr>
              <a:t>THAM KHẢO MỘT SỐ TRANH TRONG CÁC HANG ĐỘNG THỜI TIỀN SỬ</a:t>
            </a:r>
          </a:p>
        </p:txBody>
      </p:sp>
      <p:pic>
        <p:nvPicPr>
          <p:cNvPr id="6"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990600"/>
            <a:ext cx="4038600" cy="3171825"/>
          </a:xfrm>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0" y="990600"/>
            <a:ext cx="43148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04800" y="4419600"/>
            <a:ext cx="8550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dirty="0">
                <a:solidFill>
                  <a:srgbClr val="222222"/>
                </a:solidFill>
                <a:latin typeface="+mn-lt"/>
              </a:rPr>
              <a:t>Laas Gaal là một tổ hợp những hang động và hốc đá ở phía Tây Bắc Somalia nơi mà nghệ thuật vẽ tranh trên đá có nguồn gốc sớm nhất ở châu Phi từ 11.000 đến 5.000 năm trước. Những bức tranh trên hang này được bảo quản tốt đến mức nó giữ nguyên các chi tiết và màu sắc rất sắc nét.</a:t>
            </a:r>
            <a:endParaRPr lang="en-US" sz="2400" dirty="0">
              <a:latin typeface="+mn-lt"/>
            </a:endParaRPr>
          </a:p>
        </p:txBody>
      </p:sp>
    </p:spTree>
    <p:extLst>
      <p:ext uri="{BB962C8B-B14F-4D97-AF65-F5344CB8AC3E}">
        <p14:creationId xmlns:p14="http://schemas.microsoft.com/office/powerpoint/2010/main" val="1738431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76200" y="0"/>
            <a:ext cx="8915400" cy="1143000"/>
          </a:xfrm>
        </p:spPr>
        <p:txBody>
          <a:bodyPr>
            <a:normAutofit/>
          </a:bodyPr>
          <a:lstStyle/>
          <a:p>
            <a:r>
              <a:rPr lang="en-US" sz="2000" b="1" dirty="0" smtClean="0">
                <a:solidFill>
                  <a:srgbClr val="FF0000"/>
                </a:solidFill>
                <a:latin typeface="Arial" pitchFamily="34" charset="0"/>
                <a:cs typeface="Arial" pitchFamily="34" charset="0"/>
              </a:rPr>
              <a:t>THAM KHẢO MỘT SỐ TRANH TRONG CÁC HANG ĐỘNG THỜI TIỀN SỬ</a:t>
            </a:r>
          </a:p>
        </p:txBody>
      </p:sp>
      <p:pic>
        <p:nvPicPr>
          <p:cNvPr id="9" name="Content Placeholder 4" descr="A picture containing text, fabric&#10;&#10;Description automatically genera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762000"/>
            <a:ext cx="9144000" cy="6096000"/>
          </a:xfrm>
          <a:effectLst>
            <a:softEdge rad="317500"/>
          </a:effectLst>
        </p:spPr>
      </p:pic>
    </p:spTree>
    <p:extLst>
      <p:ext uri="{BB962C8B-B14F-4D97-AF65-F5344CB8AC3E}">
        <p14:creationId xmlns:p14="http://schemas.microsoft.com/office/powerpoint/2010/main" val="3575917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76200" y="0"/>
            <a:ext cx="8915400" cy="1143000"/>
          </a:xfrm>
        </p:spPr>
        <p:txBody>
          <a:bodyPr>
            <a:normAutofit/>
          </a:bodyPr>
          <a:lstStyle/>
          <a:p>
            <a:r>
              <a:rPr lang="en-US" sz="2000" b="1" dirty="0" smtClean="0">
                <a:solidFill>
                  <a:srgbClr val="FF0000"/>
                </a:solidFill>
                <a:latin typeface="Arial" pitchFamily="34" charset="0"/>
                <a:cs typeface="Arial" pitchFamily="34" charset="0"/>
              </a:rPr>
              <a:t>THAM KHẢO MỘT SỐ TRANH TRONG CÁC HANG ĐỘNG THỜI TIỀN SỬ</a:t>
            </a:r>
          </a:p>
        </p:txBody>
      </p:sp>
      <p:pic>
        <p:nvPicPr>
          <p:cNvPr id="9" name="Content Placeholder 4" descr="A picture containing text&#10;&#10;Description automatically genera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066800"/>
            <a:ext cx="8534400" cy="5105400"/>
          </a:xfrm>
          <a:effectLst>
            <a:softEdge rad="127000"/>
          </a:effectLst>
        </p:spPr>
      </p:pic>
    </p:spTree>
    <p:extLst>
      <p:ext uri="{BB962C8B-B14F-4D97-AF65-F5344CB8AC3E}">
        <p14:creationId xmlns:p14="http://schemas.microsoft.com/office/powerpoint/2010/main" val="357591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76200" y="0"/>
            <a:ext cx="8915400" cy="1143000"/>
          </a:xfrm>
        </p:spPr>
        <p:txBody>
          <a:bodyPr>
            <a:normAutofit/>
          </a:bodyPr>
          <a:lstStyle/>
          <a:p>
            <a:r>
              <a:rPr lang="en-US" sz="2000" b="1" dirty="0" smtClean="0">
                <a:solidFill>
                  <a:srgbClr val="FF0000"/>
                </a:solidFill>
                <a:latin typeface="Arial" pitchFamily="34" charset="0"/>
                <a:cs typeface="Arial" pitchFamily="34" charset="0"/>
              </a:rPr>
              <a:t>THAM KHẢO MỘT SỐ TRANH TRONG CÁC HANG ĐỘNG THỜI TIỀN SỬ</a:t>
            </a:r>
          </a:p>
        </p:txBody>
      </p:sp>
      <p:pic>
        <p:nvPicPr>
          <p:cNvPr id="9" name="Content Placeholder 4" descr="A picture containing text&#10;&#10;Description automatically generat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990600"/>
            <a:ext cx="8686800" cy="5486400"/>
          </a:xfrm>
          <a:effectLst>
            <a:softEdge rad="127000"/>
          </a:effectLst>
        </p:spPr>
      </p:pic>
    </p:spTree>
    <p:extLst>
      <p:ext uri="{BB962C8B-B14F-4D97-AF65-F5344CB8AC3E}">
        <p14:creationId xmlns:p14="http://schemas.microsoft.com/office/powerpoint/2010/main" val="3575917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noChangeArrowheads="1"/>
          </p:cNvSpPr>
          <p:nvPr>
            <p:ph type="title"/>
          </p:nvPr>
        </p:nvSpPr>
        <p:spPr>
          <a:xfrm>
            <a:off x="1524000" y="3276600"/>
            <a:ext cx="6705600" cy="1143000"/>
          </a:xfrm>
        </p:spPr>
        <p:txBody>
          <a:bodyPr>
            <a:noAutofit/>
          </a:bodyPr>
          <a:lstStyle/>
          <a:p>
            <a:pPr algn="l"/>
            <a:r>
              <a:rPr lang="en-US" sz="3200" b="1" dirty="0" smtClean="0">
                <a:solidFill>
                  <a:srgbClr val="002060"/>
                </a:solidFill>
                <a:latin typeface="Arial" pitchFamily="34" charset="0"/>
                <a:cs typeface="Arial" pitchFamily="34" charset="0"/>
              </a:rPr>
              <a:t>             DẶN DÒ VỀ NHÀ</a:t>
            </a:r>
            <a:br>
              <a:rPr lang="en-US" sz="3200" b="1" dirty="0" smtClean="0">
                <a:solidFill>
                  <a:srgbClr val="002060"/>
                </a:solidFill>
                <a:latin typeface="Arial" pitchFamily="34" charset="0"/>
                <a:cs typeface="Arial" pitchFamily="34" charset="0"/>
              </a:rPr>
            </a:b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a:t>
            </a:r>
            <a:r>
              <a:rPr lang="en-US" sz="2800" b="1" dirty="0" err="1" smtClean="0">
                <a:solidFill>
                  <a:srgbClr val="FF0000"/>
                </a:solidFill>
                <a:latin typeface="Arial" pitchFamily="34" charset="0"/>
                <a:cs typeface="Arial" pitchFamily="34" charset="0"/>
              </a:rPr>
              <a:t>huẩn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bị</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t>
            </a: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trang</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với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hình</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vẽ</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thời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tiền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sử</a:t>
            </a:r>
            <a:r>
              <a:rPr lang="en-US" sz="2800" b="1" dirty="0" smtClean="0">
                <a:solidFill>
                  <a:srgbClr val="FF0000"/>
                </a:solidFill>
                <a:latin typeface="Arial" pitchFamily="34" charset="0"/>
                <a:cs typeface="Arial" pitchFamily="34" charset="0"/>
              </a:rPr>
              <a:t> (SGK </a:t>
            </a:r>
            <a:r>
              <a:rPr lang="en-US" sz="2800" b="1" dirty="0" err="1" smtClean="0">
                <a:solidFill>
                  <a:srgbClr val="FF0000"/>
                </a:solidFill>
                <a:latin typeface="Arial" pitchFamily="34" charset="0"/>
                <a:cs typeface="Arial" pitchFamily="34" charset="0"/>
              </a:rPr>
              <a:t>trang</a:t>
            </a:r>
            <a:r>
              <a:rPr lang="en-US" sz="2800" b="1" dirty="0" smtClean="0">
                <a:solidFill>
                  <a:srgbClr val="FF0000"/>
                </a:solidFill>
                <a:latin typeface="Arial" pitchFamily="34" charset="0"/>
                <a:cs typeface="Arial" pitchFamily="34" charset="0"/>
              </a:rPr>
              <a:t> 24 )</a:t>
            </a:r>
            <a:br>
              <a:rPr lang="en-US" sz="2800" b="1" dirty="0" smtClean="0">
                <a:solidFill>
                  <a:srgbClr val="FF0000"/>
                </a:solidFill>
                <a:latin typeface="Arial" pitchFamily="34" charset="0"/>
                <a:cs typeface="Arial" pitchFamily="34" charset="0"/>
              </a:rPr>
            </a:b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Chuẩn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bị</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giấy</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màu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kéo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màu</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hồ</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dán</a:t>
            </a:r>
            <a:r>
              <a:rPr lang="en-US" sz="2800" b="1" dirty="0" smtClean="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3916351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2400" y="6076890"/>
            <a:ext cx="8610600" cy="646331"/>
          </a:xfrm>
          <a:prstGeom prst="rect">
            <a:avLst/>
          </a:prstGeom>
        </p:spPr>
        <p:txBody>
          <a:bodyPr wrap="square">
            <a:spAutoFit/>
          </a:bodyPr>
          <a:lstStyle/>
          <a:p>
            <a:pPr algn="ctr"/>
            <a:r>
              <a:rPr lang="en-US" sz="3600" b="1" dirty="0" err="1" smtClean="0">
                <a:solidFill>
                  <a:srgbClr val="002060"/>
                </a:solidFill>
                <a:latin typeface="Arial" pitchFamily="34" charset="0"/>
                <a:cs typeface="Arial" pitchFamily="34" charset="0"/>
              </a:rPr>
              <a:t>Sinh</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hoạt</a:t>
            </a:r>
            <a:r>
              <a:rPr lang="en-US" sz="3600" b="1" dirty="0" smtClean="0">
                <a:solidFill>
                  <a:srgbClr val="002060"/>
                </a:solidFill>
                <a:latin typeface="Arial" pitchFamily="34" charset="0"/>
                <a:cs typeface="Arial" pitchFamily="34" charset="0"/>
              </a:rPr>
              <a:t> con </a:t>
            </a:r>
            <a:r>
              <a:rPr lang="en-US" sz="3600" b="1" dirty="0" err="1" smtClean="0">
                <a:solidFill>
                  <a:srgbClr val="002060"/>
                </a:solidFill>
                <a:latin typeface="Arial" pitchFamily="34" charset="0"/>
                <a:cs typeface="Arial" pitchFamily="34" charset="0"/>
              </a:rPr>
              <a:t>người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tiền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sử</a:t>
            </a:r>
            <a:endParaRPr lang="en-US" sz="3600" b="1" dirty="0">
              <a:solidFill>
                <a:srgbClr val="002060"/>
              </a:solidFill>
              <a:latin typeface="Arial" pitchFamily="34" charset="0"/>
              <a:cs typeface="Arial" pitchFamily="34" charset="0"/>
            </a:endParaRPr>
          </a:p>
        </p:txBody>
      </p:sp>
      <p:pic>
        <p:nvPicPr>
          <p:cNvPr id="4100" name="Picture 4" descr="D:\HINH NEN PPT\can-canh-chan-dung-nguoi-me-thoi-tien-s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153400" cy="4943415"/>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noChangeArrowheads="1"/>
          </p:cNvSpPr>
          <p:nvPr/>
        </p:nvSpPr>
        <p:spPr>
          <a:xfrm>
            <a:off x="228600" y="-76200"/>
            <a:ext cx="876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solidFill>
                  <a:srgbClr val="002060"/>
                </a:solidFill>
                <a:latin typeface="Arial" pitchFamily="34" charset="0"/>
                <a:cs typeface="Arial" pitchFamily="34" charset="0"/>
              </a:rPr>
              <a:t>I. KHÁM PHÁ HOẠT ĐỘNG CON NGƯỜI THỜI TIỀN SỬ</a:t>
            </a:r>
            <a:endParaRPr lang="en-US" sz="24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405818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6076890"/>
            <a:ext cx="8610600" cy="523220"/>
          </a:xfrm>
          <a:prstGeom prst="rect">
            <a:avLst/>
          </a:prstGeom>
        </p:spPr>
        <p:txBody>
          <a:bodyPr wrap="square">
            <a:spAutoFit/>
          </a:bodyPr>
          <a:lstStyle/>
          <a:p>
            <a:pPr algn="ctr"/>
            <a:r>
              <a:rPr lang="en-US" sz="2800" b="1" dirty="0" err="1" smtClean="0">
                <a:solidFill>
                  <a:srgbClr val="002060"/>
                </a:solidFill>
                <a:latin typeface="Arial" pitchFamily="34" charset="0"/>
                <a:cs typeface="Arial" pitchFamily="34" charset="0"/>
              </a:rPr>
              <a:t>Cảnh</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sống</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trong</a:t>
            </a:r>
            <a:r>
              <a:rPr lang="en-US" sz="2800" b="1" dirty="0" smtClean="0">
                <a:solidFill>
                  <a:srgbClr val="002060"/>
                </a:solidFill>
                <a:latin typeface="Arial" pitchFamily="34" charset="0"/>
                <a:cs typeface="Arial" pitchFamily="34" charset="0"/>
              </a:rPr>
              <a:t> hang </a:t>
            </a:r>
            <a:r>
              <a:rPr lang="en-US" sz="2800" b="1" dirty="0" err="1" smtClean="0">
                <a:solidFill>
                  <a:srgbClr val="002060"/>
                </a:solidFill>
                <a:latin typeface="Arial" pitchFamily="34" charset="0"/>
                <a:cs typeface="Arial" pitchFamily="34" charset="0"/>
              </a:rPr>
              <a:t>đá</a:t>
            </a:r>
            <a:r>
              <a:rPr lang="en-US" sz="2800" b="1" dirty="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của</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người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tiền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sử</a:t>
            </a:r>
            <a:endParaRPr lang="en-US" sz="2800" b="1" dirty="0">
              <a:solidFill>
                <a:srgbClr val="002060"/>
              </a:solidFill>
              <a:latin typeface="Arial" pitchFamily="34" charset="0"/>
              <a:cs typeface="Arial" pitchFamily="34" charset="0"/>
            </a:endParaRPr>
          </a:p>
        </p:txBody>
      </p:sp>
      <p:pic>
        <p:nvPicPr>
          <p:cNvPr id="8194" name="Picture 2" descr="D:\HINH NEN PPT\van-hoa-son-v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14400"/>
            <a:ext cx="8191500" cy="514521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2898090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6076890"/>
            <a:ext cx="8610600" cy="523220"/>
          </a:xfrm>
          <a:prstGeom prst="rect">
            <a:avLst/>
          </a:prstGeom>
        </p:spPr>
        <p:txBody>
          <a:bodyPr wrap="square">
            <a:spAutoFit/>
          </a:bodyPr>
          <a:lstStyle/>
          <a:p>
            <a:pPr algn="ctr"/>
            <a:r>
              <a:rPr lang="en-US" sz="2800" b="1" dirty="0" err="1" smtClean="0">
                <a:solidFill>
                  <a:srgbClr val="002060"/>
                </a:solidFill>
                <a:latin typeface="Arial" pitchFamily="34" charset="0"/>
                <a:cs typeface="Arial" pitchFamily="34" charset="0"/>
              </a:rPr>
              <a:t>Cảnh</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săn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một</a:t>
            </a:r>
            <a:r>
              <a:rPr lang="en-US" sz="2800" b="1" dirty="0" smtClean="0">
                <a:solidFill>
                  <a:srgbClr val="002060"/>
                </a:solidFill>
                <a:latin typeface="Arial" pitchFamily="34" charset="0"/>
                <a:cs typeface="Arial" pitchFamily="34" charset="0"/>
              </a:rPr>
              <a:t> con </a:t>
            </a:r>
            <a:r>
              <a:rPr lang="en-US" sz="2800" b="1" dirty="0" err="1" smtClean="0">
                <a:solidFill>
                  <a:srgbClr val="002060"/>
                </a:solidFill>
                <a:latin typeface="Arial" pitchFamily="34" charset="0"/>
                <a:cs typeface="Arial" pitchFamily="34" charset="0"/>
              </a:rPr>
              <a:t>báo</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đốm</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người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thời</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tiền</a:t>
            </a:r>
            <a:r>
              <a:rPr lang="en-US" sz="2800" b="1" dirty="0" smtClean="0">
                <a:solidFill>
                  <a:srgbClr val="002060"/>
                </a:solidFill>
                <a:latin typeface="Arial" pitchFamily="34" charset="0"/>
                <a:cs typeface="Arial" pitchFamily="34" charset="0"/>
              </a:rPr>
              <a:t> </a:t>
            </a:r>
            <a:r>
              <a:rPr lang="en-US" sz="2800" b="1" dirty="0" err="1" smtClean="0">
                <a:solidFill>
                  <a:srgbClr val="002060"/>
                </a:solidFill>
                <a:latin typeface="Arial" pitchFamily="34" charset="0"/>
                <a:cs typeface="Arial" pitchFamily="34" charset="0"/>
              </a:rPr>
              <a:t>sử</a:t>
            </a:r>
            <a:endParaRPr lang="en-US" sz="2800" b="1" dirty="0">
              <a:solidFill>
                <a:srgbClr val="002060"/>
              </a:solidFill>
              <a:latin typeface="Arial" pitchFamily="34" charset="0"/>
              <a:cs typeface="Arial" pitchFamily="34" charset="0"/>
            </a:endParaRPr>
          </a:p>
        </p:txBody>
      </p:sp>
      <p:pic>
        <p:nvPicPr>
          <p:cNvPr id="9218" name="Picture 2" descr="D:\HINH NEN PPT\images (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01000" cy="50862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751802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5943600"/>
            <a:ext cx="8610600" cy="646331"/>
          </a:xfrm>
          <a:prstGeom prst="rect">
            <a:avLst/>
          </a:prstGeom>
        </p:spPr>
        <p:txBody>
          <a:bodyPr wrap="square">
            <a:spAutoFit/>
          </a:bodyPr>
          <a:lstStyle/>
          <a:p>
            <a:pPr algn="ctr"/>
            <a:r>
              <a:rPr lang="en-US" sz="3600" b="1" dirty="0" err="1" smtClean="0">
                <a:solidFill>
                  <a:srgbClr val="002060"/>
                </a:solidFill>
                <a:latin typeface="Arial" pitchFamily="34" charset="0"/>
                <a:cs typeface="Arial" pitchFamily="34" charset="0"/>
              </a:rPr>
              <a:t>Cảnh</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săn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voi</a:t>
            </a:r>
            <a:r>
              <a:rPr lang="en-US" sz="3600" b="1" dirty="0" smtClean="0">
                <a:solidFill>
                  <a:srgbClr val="002060"/>
                </a:solidFill>
                <a:latin typeface="Arial" pitchFamily="34" charset="0"/>
                <a:cs typeface="Arial" pitchFamily="34" charset="0"/>
              </a:rPr>
              <a:t> ma </a:t>
            </a:r>
            <a:r>
              <a:rPr lang="en-US" sz="3600" b="1" dirty="0" err="1" smtClean="0">
                <a:solidFill>
                  <a:srgbClr val="002060"/>
                </a:solidFill>
                <a:latin typeface="Arial" pitchFamily="34" charset="0"/>
                <a:cs typeface="Arial" pitchFamily="34" charset="0"/>
              </a:rPr>
              <a:t>mút</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tiền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sử</a:t>
            </a:r>
            <a:endParaRPr lang="en-US" sz="3600" b="1" dirty="0">
              <a:solidFill>
                <a:srgbClr val="002060"/>
              </a:solidFill>
              <a:latin typeface="Arial" pitchFamily="34" charset="0"/>
              <a:cs typeface="Arial" pitchFamily="34" charset="0"/>
            </a:endParaRPr>
          </a:p>
        </p:txBody>
      </p:sp>
      <p:pic>
        <p:nvPicPr>
          <p:cNvPr id="5122" name="Picture 2" descr="D:\HINH NEN PPT\images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772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3649827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5943600"/>
            <a:ext cx="8610600" cy="646331"/>
          </a:xfrm>
          <a:prstGeom prst="rect">
            <a:avLst/>
          </a:prstGeom>
        </p:spPr>
        <p:txBody>
          <a:bodyPr wrap="square">
            <a:spAutoFit/>
          </a:bodyPr>
          <a:lstStyle/>
          <a:p>
            <a:pPr algn="ctr"/>
            <a:r>
              <a:rPr lang="en-US" sz="3600" b="1" dirty="0" err="1" smtClean="0">
                <a:solidFill>
                  <a:srgbClr val="002060"/>
                </a:solidFill>
                <a:latin typeface="Arial" pitchFamily="34" charset="0"/>
                <a:cs typeface="Arial" pitchFamily="34" charset="0"/>
              </a:rPr>
              <a:t>Cảnh</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săn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voi</a:t>
            </a:r>
            <a:r>
              <a:rPr lang="en-US" sz="3600" b="1" dirty="0" smtClean="0">
                <a:solidFill>
                  <a:srgbClr val="002060"/>
                </a:solidFill>
                <a:latin typeface="Arial" pitchFamily="34" charset="0"/>
                <a:cs typeface="Arial" pitchFamily="34" charset="0"/>
              </a:rPr>
              <a:t> ma </a:t>
            </a:r>
            <a:r>
              <a:rPr lang="en-US" sz="3600" b="1" dirty="0" err="1" smtClean="0">
                <a:solidFill>
                  <a:srgbClr val="002060"/>
                </a:solidFill>
                <a:latin typeface="Arial" pitchFamily="34" charset="0"/>
                <a:cs typeface="Arial" pitchFamily="34" charset="0"/>
              </a:rPr>
              <a:t>mút</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tiền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sử</a:t>
            </a:r>
            <a:endParaRPr lang="en-US" sz="3600" b="1" dirty="0">
              <a:solidFill>
                <a:srgbClr val="002060"/>
              </a:solidFill>
              <a:latin typeface="Arial" pitchFamily="34" charset="0"/>
              <a:cs typeface="Arial" pitchFamily="34" charset="0"/>
            </a:endParaRPr>
          </a:p>
        </p:txBody>
      </p:sp>
      <p:pic>
        <p:nvPicPr>
          <p:cNvPr id="6146" name="Picture 2" descr="D:\HINH NEN PPT\nhung-su-that-khong-ngo-ve-thoi-an-long-o-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077200" cy="48767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3256144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8600" y="5943600"/>
            <a:ext cx="8610600" cy="646331"/>
          </a:xfrm>
          <a:prstGeom prst="rect">
            <a:avLst/>
          </a:prstGeom>
        </p:spPr>
        <p:txBody>
          <a:bodyPr wrap="square">
            <a:spAutoFit/>
          </a:bodyPr>
          <a:lstStyle/>
          <a:p>
            <a:pPr algn="ctr"/>
            <a:r>
              <a:rPr lang="en-US" sz="3600" b="1" dirty="0" err="1" smtClean="0">
                <a:solidFill>
                  <a:srgbClr val="002060"/>
                </a:solidFill>
                <a:latin typeface="Arial" pitchFamily="34" charset="0"/>
                <a:cs typeface="Arial" pitchFamily="34" charset="0"/>
              </a:rPr>
              <a:t>Cảnh</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săn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được</a:t>
            </a:r>
            <a:r>
              <a:rPr lang="en-US" sz="3600" b="1" dirty="0" smtClean="0">
                <a:solidFill>
                  <a:srgbClr val="002060"/>
                </a:solidFill>
                <a:latin typeface="Arial" pitchFamily="34" charset="0"/>
                <a:cs typeface="Arial" pitchFamily="34" charset="0"/>
              </a:rPr>
              <a:t> con </a:t>
            </a:r>
            <a:r>
              <a:rPr lang="en-US" sz="3600" b="1" dirty="0" err="1" smtClean="0">
                <a:solidFill>
                  <a:srgbClr val="002060"/>
                </a:solidFill>
                <a:latin typeface="Arial" pitchFamily="34" charset="0"/>
                <a:cs typeface="Arial" pitchFamily="34" charset="0"/>
              </a:rPr>
              <a:t>nai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thời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tiền</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sử</a:t>
            </a:r>
            <a:endParaRPr lang="en-US" sz="3600" b="1" dirty="0">
              <a:solidFill>
                <a:srgbClr val="002060"/>
              </a:solidFill>
              <a:latin typeface="Arial" pitchFamily="34" charset="0"/>
              <a:cs typeface="Arial" pitchFamily="34" charset="0"/>
            </a:endParaRPr>
          </a:p>
        </p:txBody>
      </p:sp>
      <p:pic>
        <p:nvPicPr>
          <p:cNvPr id="7170" name="Picture 2" descr="D:\HINH NEN PPT\images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1"/>
            <a:ext cx="8001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noChangeArrowheads="1"/>
          </p:cNvSpPr>
          <p:nvPr>
            <p:ph type="title"/>
          </p:nvPr>
        </p:nvSpPr>
        <p:spPr>
          <a:xfrm>
            <a:off x="228600" y="-76200"/>
            <a:ext cx="8763000" cy="1143000"/>
          </a:xfrm>
        </p:spPr>
        <p:txBody>
          <a:bodyPr>
            <a:normAutofit/>
          </a:bodyPr>
          <a:lstStyle/>
          <a:p>
            <a:pPr algn="l"/>
            <a:r>
              <a:rPr lang="en-US" sz="2400" b="1" dirty="0" smtClean="0">
                <a:solidFill>
                  <a:srgbClr val="002060"/>
                </a:solidFill>
                <a:latin typeface="Arial" pitchFamily="34" charset="0"/>
                <a:cs typeface="Arial" pitchFamily="34" charset="0"/>
              </a:rPr>
              <a:t>I. KHÁM PHÁ HOẠT ĐỘNG CON NGƯỜI THỜI TIỀN SỬ</a:t>
            </a:r>
          </a:p>
        </p:txBody>
      </p:sp>
    </p:spTree>
    <p:extLst>
      <p:ext uri="{BB962C8B-B14F-4D97-AF65-F5344CB8AC3E}">
        <p14:creationId xmlns:p14="http://schemas.microsoft.com/office/powerpoint/2010/main" val="3256144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6956425" cy="1143000"/>
          </a:xfrm>
        </p:spPr>
        <p:txBody>
          <a:bodyPr>
            <a:normAutofit/>
          </a:bodyPr>
          <a:lstStyle/>
          <a:p>
            <a:pPr algn="l"/>
            <a:r>
              <a:rPr lang="en-US" sz="2400" b="1" dirty="0" smtClean="0">
                <a:solidFill>
                  <a:srgbClr val="002060"/>
                </a:solidFill>
                <a:latin typeface="Arial" pitchFamily="34" charset="0"/>
                <a:cs typeface="Arial" pitchFamily="34" charset="0"/>
              </a:rPr>
              <a:t>II. KHÁM PHÁ HÌNH VẼ THỜI TIỀN SỬ </a:t>
            </a:r>
          </a:p>
        </p:txBody>
      </p:sp>
      <p:sp>
        <p:nvSpPr>
          <p:cNvPr id="9" name="Content Placeholder 2"/>
          <p:cNvSpPr>
            <a:spLocks noGrp="1" noChangeArrowheads="1"/>
          </p:cNvSpPr>
          <p:nvPr>
            <p:ph idx="1"/>
          </p:nvPr>
        </p:nvSpPr>
        <p:spPr>
          <a:xfrm>
            <a:off x="304800" y="381000"/>
            <a:ext cx="4495800" cy="2209800"/>
          </a:xfrm>
        </p:spPr>
        <p:txBody>
          <a:bodyPr>
            <a:noAutofit/>
          </a:bodyPr>
          <a:lstStyle/>
          <a:p>
            <a:pPr algn="just">
              <a:buFontTx/>
              <a:buChar char="-"/>
            </a:pPr>
            <a:endParaRPr lang="en-US" sz="2400" dirty="0" smtClean="0">
              <a:solidFill>
                <a:srgbClr val="FF0000"/>
              </a:solidFill>
              <a:latin typeface="Times New Roman" pitchFamily="18" charset="0"/>
              <a:cs typeface="Times New Roman" pitchFamily="18" charset="0"/>
            </a:endParaRPr>
          </a:p>
          <a:p>
            <a:pPr algn="just"/>
            <a:r>
              <a:rPr lang="en-US" sz="2400" b="1" dirty="0" err="1" smtClean="0">
                <a:solidFill>
                  <a:srgbClr val="FF0000"/>
                </a:solidFill>
              </a:rPr>
              <a:t>Quan</a:t>
            </a:r>
            <a:r>
              <a:rPr lang="en-US" sz="2400" b="1" dirty="0" smtClean="0">
                <a:solidFill>
                  <a:srgbClr val="FF0000"/>
                </a:solidFill>
              </a:rPr>
              <a:t> </a:t>
            </a:r>
            <a:r>
              <a:rPr lang="en-US" sz="2400" b="1" dirty="0" err="1" smtClean="0">
                <a:solidFill>
                  <a:srgbClr val="FF0000"/>
                </a:solidFill>
              </a:rPr>
              <a:t>sát</a:t>
            </a:r>
            <a:r>
              <a:rPr lang="en-US" sz="2400" b="1" dirty="0" smtClean="0">
                <a:solidFill>
                  <a:srgbClr val="FF0000"/>
                </a:solidFill>
              </a:rPr>
              <a:t> </a:t>
            </a:r>
            <a:r>
              <a:rPr lang="en-US" sz="2400" b="1" dirty="0" err="1" smtClean="0">
                <a:solidFill>
                  <a:srgbClr val="FF0000"/>
                </a:solidFill>
              </a:rPr>
              <a:t>chỉ</a:t>
            </a:r>
            <a:r>
              <a:rPr lang="en-US" sz="2400" b="1" dirty="0" smtClean="0">
                <a:solidFill>
                  <a:srgbClr val="FF0000"/>
                </a:solidFill>
              </a:rPr>
              <a:t> </a:t>
            </a:r>
            <a:r>
              <a:rPr lang="en-US" sz="2400" b="1" dirty="0" err="1" smtClean="0">
                <a:solidFill>
                  <a:srgbClr val="FF0000"/>
                </a:solidFill>
              </a:rPr>
              <a:t>ra</a:t>
            </a:r>
            <a:r>
              <a:rPr lang="en-US" sz="2400" b="1" dirty="0" smtClean="0">
                <a:solidFill>
                  <a:srgbClr val="FF0000"/>
                </a:solidFill>
              </a:rPr>
              <a:t>:</a:t>
            </a:r>
          </a:p>
          <a:p>
            <a:pPr marL="0" indent="0" algn="just">
              <a:buNone/>
            </a:pPr>
            <a:r>
              <a:rPr lang="en-US" sz="2400" b="1" dirty="0" smtClean="0">
                <a:solidFill>
                  <a:srgbClr val="FF0000"/>
                </a:solidFill>
              </a:rPr>
              <a:t>- </a:t>
            </a:r>
            <a:r>
              <a:rPr lang="en-US" sz="2400" b="1" dirty="0" err="1" smtClean="0">
                <a:solidFill>
                  <a:srgbClr val="FF0000"/>
                </a:solidFill>
              </a:rPr>
              <a:t>Đối</a:t>
            </a:r>
            <a:r>
              <a:rPr lang="en-US" sz="2400" b="1" dirty="0" smtClean="0">
                <a:solidFill>
                  <a:srgbClr val="FF0000"/>
                </a:solidFill>
              </a:rPr>
              <a:t> </a:t>
            </a:r>
            <a:r>
              <a:rPr lang="en-US" sz="2400" b="1" dirty="0" err="1" smtClean="0">
                <a:solidFill>
                  <a:srgbClr val="FF0000"/>
                </a:solidFill>
              </a:rPr>
              <a:t>tượng</a:t>
            </a:r>
            <a:r>
              <a:rPr lang="en-US" sz="2400" b="1" dirty="0" smtClean="0">
                <a:solidFill>
                  <a:srgbClr val="FF0000"/>
                </a:solidFill>
              </a:rPr>
              <a:t>, </a:t>
            </a:r>
            <a:r>
              <a:rPr lang="en-US" sz="2400" b="1" dirty="0" err="1" smtClean="0">
                <a:solidFill>
                  <a:srgbClr val="FF0000"/>
                </a:solidFill>
              </a:rPr>
              <a:t>nội</a:t>
            </a:r>
            <a:r>
              <a:rPr lang="en-US" sz="2400" b="1" dirty="0" smtClean="0">
                <a:solidFill>
                  <a:srgbClr val="FF0000"/>
                </a:solidFill>
              </a:rPr>
              <a:t> dung </a:t>
            </a:r>
            <a:r>
              <a:rPr lang="en-US" sz="2400" b="1" dirty="0" err="1" smtClean="0">
                <a:solidFill>
                  <a:srgbClr val="FF0000"/>
                </a:solidFill>
              </a:rPr>
              <a:t>thể</a:t>
            </a:r>
            <a:r>
              <a:rPr lang="en-US" sz="2400" b="1" dirty="0" smtClean="0">
                <a:solidFill>
                  <a:srgbClr val="FF0000"/>
                </a:solidFill>
              </a:rPr>
              <a:t> </a:t>
            </a:r>
            <a:r>
              <a:rPr lang="en-US" sz="2400" b="1" dirty="0" err="1" smtClean="0">
                <a:solidFill>
                  <a:srgbClr val="FF0000"/>
                </a:solidFill>
              </a:rPr>
              <a:t>hiện</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mỗi</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a:t>
            </a:r>
          </a:p>
          <a:p>
            <a:pPr marL="0" indent="0" algn="just">
              <a:buNone/>
            </a:pPr>
            <a:r>
              <a:rPr lang="en-US" sz="2400" b="1" dirty="0" smtClean="0">
                <a:solidFill>
                  <a:srgbClr val="FF0000"/>
                </a:solidFill>
              </a:rPr>
              <a:t>- </a:t>
            </a:r>
            <a:r>
              <a:rPr lang="en-US" sz="2400" b="1" dirty="0" err="1" smtClean="0">
                <a:solidFill>
                  <a:srgbClr val="FF0000"/>
                </a:solidFill>
              </a:rPr>
              <a:t>Nét</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a:t>
            </a:r>
            <a:r>
              <a:rPr lang="en-US" sz="2400" b="1" dirty="0" err="1" smtClean="0">
                <a:solidFill>
                  <a:srgbClr val="FF0000"/>
                </a:solidFill>
              </a:rPr>
              <a:t>màu</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a:t>
            </a:r>
            <a:r>
              <a:rPr lang="en-US" sz="2400" b="1" dirty="0" err="1" smtClean="0">
                <a:solidFill>
                  <a:srgbClr val="FF0000"/>
                </a:solidFill>
              </a:rPr>
              <a:t>vẽ</a:t>
            </a:r>
            <a:r>
              <a:rPr lang="en-US" sz="2400" b="1" dirty="0" smtClean="0">
                <a:solidFill>
                  <a:srgbClr val="FF0000"/>
                </a:solidFill>
              </a:rPr>
              <a:t>.</a:t>
            </a:r>
          </a:p>
          <a:p>
            <a:pPr marL="0" indent="0" algn="just">
              <a:buNone/>
            </a:pPr>
            <a:r>
              <a:rPr lang="en-US" sz="2400" b="1" dirty="0" smtClean="0">
                <a:solidFill>
                  <a:srgbClr val="FF0000"/>
                </a:solidFill>
              </a:rPr>
              <a:t>- </a:t>
            </a:r>
            <a:r>
              <a:rPr lang="en-US" sz="2400" b="1" dirty="0" err="1" smtClean="0">
                <a:solidFill>
                  <a:srgbClr val="FF0000"/>
                </a:solidFill>
              </a:rPr>
              <a:t>Chất</a:t>
            </a:r>
            <a:r>
              <a:rPr lang="en-US" sz="2400" b="1" dirty="0" smtClean="0">
                <a:solidFill>
                  <a:srgbClr val="FF0000"/>
                </a:solidFill>
              </a:rPr>
              <a:t> </a:t>
            </a:r>
            <a:r>
              <a:rPr lang="en-US" sz="2400" b="1" dirty="0" err="1" smtClean="0">
                <a:solidFill>
                  <a:srgbClr val="FF0000"/>
                </a:solidFill>
              </a:rPr>
              <a:t>liệu</a:t>
            </a:r>
            <a:r>
              <a:rPr lang="en-US" sz="2400" b="1" dirty="0" smtClean="0">
                <a:solidFill>
                  <a:srgbClr val="FF0000"/>
                </a:solidFill>
              </a:rPr>
              <a:t> </a:t>
            </a:r>
            <a:r>
              <a:rPr lang="en-US" sz="2400" b="1" dirty="0" err="1" smtClean="0">
                <a:solidFill>
                  <a:srgbClr val="FF0000"/>
                </a:solidFill>
              </a:rPr>
              <a:t>và</a:t>
            </a:r>
            <a:r>
              <a:rPr lang="en-US" sz="2400" b="1" dirty="0" smtClean="0">
                <a:solidFill>
                  <a:srgbClr val="FF0000"/>
                </a:solidFill>
              </a:rPr>
              <a:t> </a:t>
            </a:r>
            <a:r>
              <a:rPr lang="en-US" sz="2400" b="1" dirty="0" err="1" smtClean="0">
                <a:solidFill>
                  <a:srgbClr val="FF0000"/>
                </a:solidFill>
              </a:rPr>
              <a:t>cách</a:t>
            </a:r>
            <a:r>
              <a:rPr lang="en-US" sz="2400" b="1" dirty="0" smtClean="0">
                <a:solidFill>
                  <a:srgbClr val="FF0000"/>
                </a:solidFill>
              </a:rPr>
              <a:t> </a:t>
            </a:r>
            <a:r>
              <a:rPr lang="en-US" sz="2400" b="1" dirty="0" err="1" smtClean="0">
                <a:solidFill>
                  <a:srgbClr val="FF0000"/>
                </a:solidFill>
              </a:rPr>
              <a:t>thực</a:t>
            </a:r>
            <a:r>
              <a:rPr lang="en-US" sz="2400" b="1" dirty="0" smtClean="0">
                <a:solidFill>
                  <a:srgbClr val="FF0000"/>
                </a:solidFill>
              </a:rPr>
              <a:t> </a:t>
            </a:r>
            <a:r>
              <a:rPr lang="en-US" sz="2400" b="1" dirty="0" err="1" smtClean="0">
                <a:solidFill>
                  <a:srgbClr val="FF0000"/>
                </a:solidFill>
              </a:rPr>
              <a:t>hiện</a:t>
            </a:r>
            <a:r>
              <a:rPr lang="en-US" sz="2400" b="1" dirty="0" smtClean="0">
                <a:solidFill>
                  <a:srgbClr val="FF0000"/>
                </a:solidFill>
              </a:rPr>
              <a:t>.</a:t>
            </a:r>
            <a:endParaRPr lang="en-US" sz="2400" dirty="0" smtClean="0">
              <a:solidFill>
                <a:srgbClr val="FF0000"/>
              </a:solidFill>
            </a:endParaRPr>
          </a:p>
          <a:p>
            <a:pPr algn="just">
              <a:buFontTx/>
              <a:buChar char="-"/>
            </a:pPr>
            <a:endParaRPr lang="en-US" sz="2400" dirty="0" smtClean="0">
              <a:solidFill>
                <a:srgbClr val="FF0000"/>
              </a:solidFill>
            </a:endParaRPr>
          </a:p>
          <a:p>
            <a:pPr algn="just">
              <a:buFontTx/>
              <a:buChar char="-"/>
            </a:pPr>
            <a:endParaRPr lang="en-US" sz="2400" dirty="0" smtClean="0">
              <a:solidFill>
                <a:srgbClr val="FF0000"/>
              </a:solidFill>
            </a:endParaRPr>
          </a:p>
        </p:txBody>
      </p:sp>
      <p:pic>
        <p:nvPicPr>
          <p:cNvPr id="3076" name="Picture 4" descr="D:\HINH NEN PPT\tải xuống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10000"/>
            <a:ext cx="27813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HINH NEN PPT\tải xuống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971800"/>
            <a:ext cx="2590800" cy="320351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HINH NEN PPT\tải xuống (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829" y="749560"/>
            <a:ext cx="3907771" cy="2374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071" y="6200775"/>
            <a:ext cx="2662460" cy="461665"/>
          </a:xfrm>
          <a:prstGeom prst="rect">
            <a:avLst/>
          </a:prstGeom>
        </p:spPr>
        <p:txBody>
          <a:bodyPr wrap="none">
            <a:spAutoFit/>
          </a:bodyPr>
          <a:lstStyle/>
          <a:p>
            <a:pPr algn="ctr"/>
            <a:r>
              <a:rPr lang="vi-VN" sz="1200" b="1" dirty="0">
                <a:latin typeface="Arial" pitchFamily="34" charset="0"/>
                <a:cs typeface="Arial" pitchFamily="34" charset="0"/>
              </a:rPr>
              <a:t>Tranh săn </a:t>
            </a:r>
            <a:r>
              <a:rPr lang="vi-VN" sz="1200" b="1" dirty="0" smtClean="0">
                <a:latin typeface="Arial" pitchFamily="34" charset="0"/>
                <a:cs typeface="Arial" pitchFamily="34" charset="0"/>
              </a:rPr>
              <a:t>hươu</a:t>
            </a:r>
            <a:r>
              <a:rPr lang="en-US" sz="1200" b="1" dirty="0" smtClean="0">
                <a:latin typeface="Arial" pitchFamily="34" charset="0"/>
                <a:cs typeface="Arial" pitchFamily="34" charset="0"/>
              </a:rPr>
              <a:t> hang </a:t>
            </a:r>
            <a:r>
              <a:rPr lang="en-US" sz="1200" b="1" dirty="0" err="1" smtClean="0">
                <a:latin typeface="Arial" pitchFamily="34" charset="0"/>
                <a:cs typeface="Arial" pitchFamily="34" charset="0"/>
              </a:rPr>
              <a:t>động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Pháp</a:t>
            </a:r>
            <a:r>
              <a:rPr lang="vi-VN" sz="1200" b="1" dirty="0" smtClean="0">
                <a:latin typeface="Arial" pitchFamily="34" charset="0"/>
                <a:cs typeface="Arial" pitchFamily="34" charset="0"/>
              </a:rPr>
              <a:t> </a:t>
            </a:r>
            <a:endParaRPr lang="en-US" sz="1200" b="1" dirty="0" smtClean="0">
              <a:latin typeface="Arial" pitchFamily="34" charset="0"/>
              <a:cs typeface="Arial" pitchFamily="34" charset="0"/>
            </a:endParaRPr>
          </a:p>
          <a:p>
            <a:pPr algn="ctr"/>
            <a:r>
              <a:rPr lang="vi-VN" sz="1200" b="1" dirty="0" smtClean="0">
                <a:latin typeface="Arial" pitchFamily="34" charset="0"/>
                <a:cs typeface="Arial" pitchFamily="34" charset="0"/>
              </a:rPr>
              <a:t>15.000 </a:t>
            </a:r>
            <a:r>
              <a:rPr lang="vi-VN" sz="1200" b="1" dirty="0">
                <a:latin typeface="Arial" pitchFamily="34" charset="0"/>
                <a:cs typeface="Arial" pitchFamily="34" charset="0"/>
              </a:rPr>
              <a:t>năm TCN</a:t>
            </a:r>
            <a:endParaRPr lang="en-US" sz="1200" b="1" dirty="0">
              <a:latin typeface="Arial" pitchFamily="34" charset="0"/>
              <a:cs typeface="Arial" pitchFamily="34" charset="0"/>
            </a:endParaRPr>
          </a:p>
        </p:txBody>
      </p:sp>
      <p:sp>
        <p:nvSpPr>
          <p:cNvPr id="7" name="Rectangle 6"/>
          <p:cNvSpPr/>
          <p:nvPr/>
        </p:nvSpPr>
        <p:spPr>
          <a:xfrm>
            <a:off x="6290976" y="6172200"/>
            <a:ext cx="2311402" cy="461665"/>
          </a:xfrm>
          <a:prstGeom prst="rect">
            <a:avLst/>
          </a:prstGeom>
        </p:spPr>
        <p:txBody>
          <a:bodyPr wrap="none">
            <a:spAutoFit/>
          </a:bodyPr>
          <a:lstStyle/>
          <a:p>
            <a:pPr algn="ctr"/>
            <a:r>
              <a:rPr lang="vi-VN" sz="1200" b="1" dirty="0">
                <a:latin typeface="Arial" pitchFamily="34" charset="0"/>
                <a:cs typeface="Arial" pitchFamily="34" charset="0"/>
              </a:rPr>
              <a:t>Tranh </a:t>
            </a:r>
            <a:r>
              <a:rPr lang="en-US" sz="1200" b="1" dirty="0" err="1" smtClean="0">
                <a:latin typeface="Arial" pitchFamily="34" charset="0"/>
                <a:cs typeface="Arial" pitchFamily="34" charset="0"/>
              </a:rPr>
              <a:t>hươu</a:t>
            </a:r>
            <a:r>
              <a:rPr lang="vi-VN" sz="1200" b="1" dirty="0" smtClean="0">
                <a:latin typeface="Arial" pitchFamily="34" charset="0"/>
                <a:cs typeface="Arial" pitchFamily="34" charset="0"/>
              </a:rPr>
              <a:t> </a:t>
            </a:r>
            <a:r>
              <a:rPr lang="en-US" sz="1200" b="1" dirty="0" smtClean="0">
                <a:latin typeface="Arial" pitchFamily="34" charset="0"/>
                <a:cs typeface="Arial" pitchFamily="34" charset="0"/>
              </a:rPr>
              <a:t>hang </a:t>
            </a:r>
            <a:r>
              <a:rPr lang="en-US" sz="1200" b="1" dirty="0" err="1" smtClean="0">
                <a:latin typeface="Arial" pitchFamily="34" charset="0"/>
                <a:cs typeface="Arial" pitchFamily="34" charset="0"/>
              </a:rPr>
              <a:t>động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Pháp</a:t>
            </a: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27</a:t>
            </a:r>
            <a:r>
              <a:rPr lang="vi-VN" sz="1200" b="1" dirty="0" smtClean="0">
                <a:latin typeface="Arial" pitchFamily="34" charset="0"/>
                <a:cs typeface="Arial" pitchFamily="34" charset="0"/>
              </a:rPr>
              <a:t>.000 </a:t>
            </a:r>
            <a:r>
              <a:rPr lang="vi-VN" sz="1200" b="1" dirty="0">
                <a:latin typeface="Arial" pitchFamily="34" charset="0"/>
                <a:cs typeface="Arial" pitchFamily="34" charset="0"/>
              </a:rPr>
              <a:t>năm TCN</a:t>
            </a:r>
            <a:endParaRPr lang="en-US" sz="1200" b="1" dirty="0">
              <a:latin typeface="Arial" pitchFamily="34" charset="0"/>
              <a:cs typeface="Arial" pitchFamily="34" charset="0"/>
            </a:endParaRPr>
          </a:p>
        </p:txBody>
      </p:sp>
      <p:sp>
        <p:nvSpPr>
          <p:cNvPr id="18" name="Rectangle 17"/>
          <p:cNvSpPr/>
          <p:nvPr/>
        </p:nvSpPr>
        <p:spPr>
          <a:xfrm>
            <a:off x="2847133" y="6211669"/>
            <a:ext cx="3048783" cy="461665"/>
          </a:xfrm>
          <a:prstGeom prst="rect">
            <a:avLst/>
          </a:prstGeom>
        </p:spPr>
        <p:txBody>
          <a:bodyPr wrap="none">
            <a:spAutoFit/>
          </a:bodyPr>
          <a:lstStyle/>
          <a:p>
            <a:pPr algn="ctr"/>
            <a:r>
              <a:rPr lang="vi-VN" sz="1200" b="1" dirty="0">
                <a:latin typeface="Arial" pitchFamily="34" charset="0"/>
                <a:cs typeface="Arial" pitchFamily="34" charset="0"/>
              </a:rPr>
              <a:t>Tranh </a:t>
            </a:r>
            <a:r>
              <a:rPr lang="en-US" sz="1200" b="1" dirty="0" err="1" smtClean="0">
                <a:latin typeface="Arial" pitchFamily="34" charset="0"/>
                <a:cs typeface="Arial" pitchFamily="34" charset="0"/>
              </a:rPr>
              <a:t>bò</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rừng</a:t>
            </a:r>
            <a:r>
              <a:rPr lang="vi-VN" sz="1200" b="1" dirty="0" smtClean="0">
                <a:latin typeface="Arial" pitchFamily="34" charset="0"/>
                <a:cs typeface="Arial" pitchFamily="34" charset="0"/>
              </a:rPr>
              <a:t> </a:t>
            </a:r>
            <a:r>
              <a:rPr lang="en-US" sz="1200" b="1" dirty="0" smtClean="0">
                <a:latin typeface="Arial" pitchFamily="34" charset="0"/>
                <a:cs typeface="Arial" pitchFamily="34" charset="0"/>
              </a:rPr>
              <a:t>hang </a:t>
            </a:r>
            <a:r>
              <a:rPr lang="en-US" sz="1200" b="1" dirty="0" err="1" smtClean="0">
                <a:latin typeface="Arial" pitchFamily="34" charset="0"/>
                <a:cs typeface="Arial" pitchFamily="34" charset="0"/>
              </a:rPr>
              <a:t>động</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Tây</a:t>
            </a:r>
            <a:r>
              <a:rPr lang="en-US" sz="1200" b="1" dirty="0" smtClean="0">
                <a:latin typeface="Arial" pitchFamily="34" charset="0"/>
                <a:cs typeface="Arial" pitchFamily="34" charset="0"/>
              </a:rPr>
              <a:t> Ban </a:t>
            </a:r>
            <a:r>
              <a:rPr lang="en-US" sz="1200" b="1" dirty="0" err="1" smtClean="0">
                <a:latin typeface="Arial" pitchFamily="34" charset="0"/>
                <a:cs typeface="Arial" pitchFamily="34" charset="0"/>
              </a:rPr>
              <a:t>Nha</a:t>
            </a:r>
            <a:endParaRPr lang="en-US" sz="1200" b="1" dirty="0" smtClean="0">
              <a:latin typeface="Arial" pitchFamily="34" charset="0"/>
              <a:cs typeface="Arial" pitchFamily="34" charset="0"/>
            </a:endParaRPr>
          </a:p>
          <a:p>
            <a:pPr algn="ctr"/>
            <a:r>
              <a:rPr lang="vi-VN" sz="1200" b="1" dirty="0" smtClean="0">
                <a:latin typeface="Arial" pitchFamily="34" charset="0"/>
                <a:cs typeface="Arial" pitchFamily="34" charset="0"/>
              </a:rPr>
              <a:t>15.000 </a:t>
            </a:r>
            <a:r>
              <a:rPr lang="vi-VN" sz="1200" b="1" dirty="0">
                <a:latin typeface="Arial" pitchFamily="34" charset="0"/>
                <a:cs typeface="Arial" pitchFamily="34" charset="0"/>
              </a:rPr>
              <a:t>năm TCN</a:t>
            </a:r>
            <a:endParaRPr lang="en-US" sz="1200" b="1" dirty="0">
              <a:latin typeface="Arial" pitchFamily="34" charset="0"/>
              <a:cs typeface="Arial" pitchFamily="34" charset="0"/>
            </a:endParaRPr>
          </a:p>
        </p:txBody>
      </p:sp>
      <p:pic>
        <p:nvPicPr>
          <p:cNvPr id="3081" name="Picture 9" descr="D:\HINH NEN PPT\66558-12757989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810000"/>
            <a:ext cx="3087166" cy="235210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424195" y="3124200"/>
            <a:ext cx="3262605" cy="523220"/>
          </a:xfrm>
          <a:prstGeom prst="rect">
            <a:avLst/>
          </a:prstGeom>
        </p:spPr>
        <p:txBody>
          <a:bodyPr wrap="square">
            <a:spAutoFit/>
          </a:bodyPr>
          <a:lstStyle/>
          <a:p>
            <a:pPr algn="ctr"/>
            <a:r>
              <a:rPr lang="vi-VN" sz="1400" b="1" dirty="0"/>
              <a:t>Tranh </a:t>
            </a:r>
            <a:r>
              <a:rPr lang="en-US" sz="1400" b="1" dirty="0" err="1" smtClean="0"/>
              <a:t>mặt</a:t>
            </a:r>
            <a:r>
              <a:rPr lang="en-US" sz="1400" b="1" dirty="0" smtClean="0"/>
              <a:t> </a:t>
            </a:r>
            <a:r>
              <a:rPr lang="en-US" sz="1400" b="1" dirty="0" err="1" smtClean="0"/>
              <a:t>người</a:t>
            </a:r>
            <a:endParaRPr lang="en-US" sz="1400" b="1" dirty="0" smtClean="0"/>
          </a:p>
          <a:p>
            <a:pPr algn="ctr"/>
            <a:r>
              <a:rPr lang="en-US" sz="1400" b="1" dirty="0" smtClean="0"/>
              <a:t>Hang </a:t>
            </a:r>
            <a:r>
              <a:rPr lang="en-US" sz="1400" b="1" dirty="0" err="1" smtClean="0"/>
              <a:t>đá</a:t>
            </a:r>
            <a:r>
              <a:rPr lang="en-US" sz="1400" b="1" dirty="0" smtClean="0"/>
              <a:t> </a:t>
            </a:r>
            <a:r>
              <a:rPr lang="en-US" sz="1400" b="1" dirty="0" err="1" smtClean="0"/>
              <a:t>Đồng</a:t>
            </a:r>
            <a:r>
              <a:rPr lang="en-US" sz="1400" b="1" dirty="0" smtClean="0"/>
              <a:t> </a:t>
            </a:r>
            <a:r>
              <a:rPr lang="en-US" sz="1400" b="1" dirty="0" err="1" smtClean="0"/>
              <a:t>Nội-Hòa</a:t>
            </a:r>
            <a:r>
              <a:rPr lang="en-US" sz="1400" b="1" dirty="0" smtClean="0"/>
              <a:t> </a:t>
            </a:r>
            <a:r>
              <a:rPr lang="en-US" sz="1400" b="1" dirty="0" err="1" smtClean="0"/>
              <a:t>Bình-Việt</a:t>
            </a:r>
            <a:r>
              <a:rPr lang="en-US" sz="1400" b="1" dirty="0" smtClean="0"/>
              <a:t> Nam</a:t>
            </a:r>
            <a:endParaRPr lang="en-US" sz="1400" b="1" dirty="0"/>
          </a:p>
        </p:txBody>
      </p:sp>
      <p:sp>
        <p:nvSpPr>
          <p:cNvPr id="13" name="Rectangle 12"/>
          <p:cNvSpPr/>
          <p:nvPr/>
        </p:nvSpPr>
        <p:spPr>
          <a:xfrm>
            <a:off x="-76200" y="5540514"/>
            <a:ext cx="1018198" cy="707886"/>
          </a:xfrm>
          <a:prstGeom prst="rect">
            <a:avLst/>
          </a:prstGeom>
        </p:spPr>
        <p:txBody>
          <a:bodyPr wrap="square">
            <a:spAutoFit/>
          </a:bodyPr>
          <a:lstStyle/>
          <a:p>
            <a:pPr algn="ctr"/>
            <a:r>
              <a:rPr lang="en-US" sz="4000" b="1" dirty="0" smtClean="0">
                <a:solidFill>
                  <a:srgbClr val="FFFF00"/>
                </a:solidFill>
                <a:latin typeface="Arial" pitchFamily="34" charset="0"/>
                <a:cs typeface="Arial" pitchFamily="34" charset="0"/>
              </a:rPr>
              <a:t>2</a:t>
            </a:r>
            <a:endParaRPr lang="en-US" sz="4000" b="1" dirty="0">
              <a:solidFill>
                <a:srgbClr val="FFFF00"/>
              </a:solidFill>
              <a:latin typeface="Arial" pitchFamily="34" charset="0"/>
              <a:cs typeface="Arial" pitchFamily="34" charset="0"/>
            </a:endParaRPr>
          </a:p>
        </p:txBody>
      </p:sp>
      <p:sp>
        <p:nvSpPr>
          <p:cNvPr id="14" name="Rectangle 13"/>
          <p:cNvSpPr/>
          <p:nvPr/>
        </p:nvSpPr>
        <p:spPr>
          <a:xfrm>
            <a:off x="5562600" y="5562600"/>
            <a:ext cx="1018198" cy="707886"/>
          </a:xfrm>
          <a:prstGeom prst="rect">
            <a:avLst/>
          </a:prstGeom>
        </p:spPr>
        <p:txBody>
          <a:bodyPr wrap="square">
            <a:spAutoFit/>
          </a:bodyPr>
          <a:lstStyle/>
          <a:p>
            <a:pPr algn="ctr"/>
            <a:r>
              <a:rPr lang="en-US" sz="4000" b="1" dirty="0">
                <a:solidFill>
                  <a:srgbClr val="FFFF00"/>
                </a:solidFill>
                <a:latin typeface="Arial" pitchFamily="34" charset="0"/>
                <a:cs typeface="Arial" pitchFamily="34" charset="0"/>
              </a:rPr>
              <a:t>4</a:t>
            </a:r>
          </a:p>
        </p:txBody>
      </p:sp>
      <p:sp>
        <p:nvSpPr>
          <p:cNvPr id="15" name="Rectangle 14"/>
          <p:cNvSpPr/>
          <p:nvPr/>
        </p:nvSpPr>
        <p:spPr>
          <a:xfrm>
            <a:off x="4800600" y="2492514"/>
            <a:ext cx="1018198" cy="707886"/>
          </a:xfrm>
          <a:prstGeom prst="rect">
            <a:avLst/>
          </a:prstGeom>
        </p:spPr>
        <p:txBody>
          <a:bodyPr wrap="square">
            <a:spAutoFit/>
          </a:bodyPr>
          <a:lstStyle/>
          <a:p>
            <a:pPr algn="ctr"/>
            <a:r>
              <a:rPr lang="en-US" sz="4000" b="1" dirty="0">
                <a:solidFill>
                  <a:srgbClr val="FFFF00"/>
                </a:solidFill>
                <a:latin typeface="Arial" pitchFamily="34" charset="0"/>
                <a:cs typeface="Arial" pitchFamily="34" charset="0"/>
              </a:rPr>
              <a:t>1</a:t>
            </a:r>
          </a:p>
        </p:txBody>
      </p:sp>
      <p:sp>
        <p:nvSpPr>
          <p:cNvPr id="16" name="Rectangle 15"/>
          <p:cNvSpPr/>
          <p:nvPr/>
        </p:nvSpPr>
        <p:spPr>
          <a:xfrm>
            <a:off x="2667000" y="5562600"/>
            <a:ext cx="1018198" cy="707886"/>
          </a:xfrm>
          <a:prstGeom prst="rect">
            <a:avLst/>
          </a:prstGeom>
        </p:spPr>
        <p:txBody>
          <a:bodyPr wrap="square">
            <a:spAutoFit/>
          </a:bodyPr>
          <a:lstStyle/>
          <a:p>
            <a:pPr algn="ctr"/>
            <a:r>
              <a:rPr lang="en-US" sz="4000" b="1" dirty="0">
                <a:solidFill>
                  <a:srgbClr val="FFFF00"/>
                </a:solidFill>
                <a:latin typeface="Arial" pitchFamily="34" charset="0"/>
                <a:cs typeface="Arial" pitchFamily="34" charset="0"/>
              </a:rPr>
              <a:t>3</a:t>
            </a:r>
          </a:p>
        </p:txBody>
      </p:sp>
    </p:spTree>
    <p:extLst>
      <p:ext uri="{BB962C8B-B14F-4D97-AF65-F5344CB8AC3E}">
        <p14:creationId xmlns:p14="http://schemas.microsoft.com/office/powerpoint/2010/main" val="35559378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p:bldP spid="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HINH NEN PPT\hinh-nen-powerpoint-don-gian-dep-74_04541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 y="0"/>
            <a:ext cx="9140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noChangeArrowheads="1"/>
          </p:cNvSpPr>
          <p:nvPr>
            <p:ph type="title"/>
          </p:nvPr>
        </p:nvSpPr>
        <p:spPr>
          <a:xfrm>
            <a:off x="228600" y="-76200"/>
            <a:ext cx="6956425" cy="1143000"/>
          </a:xfrm>
        </p:spPr>
        <p:txBody>
          <a:bodyPr>
            <a:normAutofit/>
          </a:bodyPr>
          <a:lstStyle/>
          <a:p>
            <a:pPr algn="l"/>
            <a:r>
              <a:rPr lang="en-US" sz="2400" b="1" dirty="0" smtClean="0">
                <a:solidFill>
                  <a:srgbClr val="002060"/>
                </a:solidFill>
                <a:latin typeface="Arial" pitchFamily="34" charset="0"/>
                <a:cs typeface="Arial" pitchFamily="34" charset="0"/>
              </a:rPr>
              <a:t>III. CÁCH VẼ MÔ PHỎNG THEO HÌNH MẪU</a:t>
            </a:r>
          </a:p>
        </p:txBody>
      </p:sp>
      <p:sp>
        <p:nvSpPr>
          <p:cNvPr id="9" name="Content Placeholder 2"/>
          <p:cNvSpPr>
            <a:spLocks noGrp="1" noChangeArrowheads="1"/>
          </p:cNvSpPr>
          <p:nvPr>
            <p:ph idx="1"/>
          </p:nvPr>
        </p:nvSpPr>
        <p:spPr>
          <a:xfrm>
            <a:off x="304800" y="1066799"/>
            <a:ext cx="8458200" cy="1476375"/>
          </a:xfrm>
        </p:spPr>
        <p:txBody>
          <a:bodyPr>
            <a:noAutofit/>
          </a:bodyPr>
          <a:lstStyle/>
          <a:p>
            <a:pPr marL="0" indent="0">
              <a:buNone/>
            </a:pPr>
            <a:r>
              <a:rPr lang="en-US" sz="2400" b="1" dirty="0" err="1" smtClean="0">
                <a:solidFill>
                  <a:srgbClr val="FF0000"/>
                </a:solidFill>
                <a:latin typeface="Arial" pitchFamily="34" charset="0"/>
                <a:cs typeface="Arial" pitchFamily="34" charset="0"/>
              </a:rPr>
              <a:t>Bước</a:t>
            </a:r>
            <a:r>
              <a:rPr lang="en-US" sz="2400" b="1" dirty="0" smtClean="0">
                <a:solidFill>
                  <a:srgbClr val="FF0000"/>
                </a:solidFill>
                <a:latin typeface="Arial" pitchFamily="34" charset="0"/>
                <a:cs typeface="Arial" pitchFamily="34" charset="0"/>
              </a:rPr>
              <a:t> 1: </a:t>
            </a:r>
            <a:r>
              <a:rPr lang="en-US" sz="2400" b="1" dirty="0" err="1" smtClean="0">
                <a:solidFill>
                  <a:srgbClr val="FF0000"/>
                </a:solidFill>
                <a:latin typeface="Arial" pitchFamily="34" charset="0"/>
                <a:cs typeface="Arial" pitchFamily="34" charset="0"/>
              </a:rPr>
              <a:t>Xác</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định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bố</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cục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cần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và</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vẽ</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phác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nét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đơn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giản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khái</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quát</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thể</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hiện</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đặc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điểm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của</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hình</a:t>
            </a:r>
            <a:endParaRPr lang="en-US" sz="2400" b="1" dirty="0" smtClean="0">
              <a:solidFill>
                <a:srgbClr val="FF0000"/>
              </a:solidFill>
              <a:latin typeface="Arial" pitchFamily="34" charset="0"/>
              <a:cs typeface="Arial" pitchFamily="34" charset="0"/>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1"/>
            <a:ext cx="8610600" cy="45656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379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490</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I. KHÁM PHÁ HOẠT ĐỘNG CON NGƯỜI THỜI TIỀN SỬ</vt:lpstr>
      <vt:lpstr>I. KHÁM PHÁ HOẠT ĐỘNG CON NGƯỜI THỜI TIỀN SỬ</vt:lpstr>
      <vt:lpstr>I. KHÁM PHÁ HOẠT ĐỘNG CON NGƯỜI THỜI TIỀN SỬ</vt:lpstr>
      <vt:lpstr>I. KHÁM PHÁ HOẠT ĐỘNG CON NGƯỜI THỜI TIỀN SỬ</vt:lpstr>
      <vt:lpstr>I. KHÁM PHÁ HOẠT ĐỘNG CON NGƯỜI THỜI TIỀN SỬ</vt:lpstr>
      <vt:lpstr>II. KHÁM PHÁ HÌNH VẼ THỜI TIỀN SỬ </vt:lpstr>
      <vt:lpstr>III. CÁCH VẼ MÔ PHỎNG THEO HÌNH MẪU</vt:lpstr>
      <vt:lpstr>III. CÁCH VẼ MÔ PHỎNG THEO HÌNH MẪU</vt:lpstr>
      <vt:lpstr>III. CÁCH VẼ MÔ PHỎNG THEO HÌNH MẪU</vt:lpstr>
      <vt:lpstr>IV. THỰC HÀNH MÔ PHỎNG HÌNH VẼ THỜI TIỀN SỬ</vt:lpstr>
      <vt:lpstr>IV. THỰC HÀNH MÔ PHỎNG HÌNH VẼ THỜI TIỀN SỬ</vt:lpstr>
      <vt:lpstr>THAM KHẢO MỘT SỐ TRANH TRONG CÁC HANG ĐỘNG THỜI TIỀN SỬ</vt:lpstr>
      <vt:lpstr>THAM KHẢO MỘT SỐ TRANH TRONG CÁC HANG ĐỘNG THỜI TIỀN SỬ</vt:lpstr>
      <vt:lpstr>THAM KHẢO MỘT SỐ TRANH TRONG CÁC HANG ĐỘNG THỜI TIỀN SỬ</vt:lpstr>
      <vt:lpstr>THAM KHẢO MỘT SỐ TRANH TRONG CÁC HANG ĐỘNG THỜI TIỀN SỬ</vt:lpstr>
      <vt:lpstr>             DẶN DÒ VỀ NHÀ - Chuẩn bị bài 2: Thời trang với hình vẽ thời tiền sử (SGK trang 24 ) - Chuẩn bị: giấy màu, kéo màu, hồ dán……</vt:lpstr>
    </vt:vector>
  </TitlesOfParts>
  <Company>www.phuongcloudit.com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saocodon</cp:lastModifiedBy>
  <cp:revision>112</cp:revision>
  <dcterms:created xsi:type="dcterms:W3CDTF">2021-10-09T13:19:09Z</dcterms:created>
  <dcterms:modified xsi:type="dcterms:W3CDTF">2021-10-22T12:34:44Z</dcterms:modified>
</cp:coreProperties>
</file>