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62" r:id="rId4"/>
    <p:sldId id="258" r:id="rId5"/>
    <p:sldId id="268" r:id="rId6"/>
    <p:sldId id="269" r:id="rId7"/>
    <p:sldId id="270" r:id="rId8"/>
    <p:sldId id="263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8ED83-CEE1-4CDB-9C83-0889541EB9B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95C5-E069-41FF-ACE9-90C76744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413EF5-71DC-4505-8F95-5A4AE7D7934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674A-C4D8-49AD-9716-3C38E46F29A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92DF-3077-404A-8698-3D947F1D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5867400" cy="376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33800" y="5118100"/>
            <a:ext cx="495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Nguyễn Quốc Hùng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5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73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B050"/>
                </a:solidFill>
              </a:rPr>
              <a:t>Chào các em học sinh</a:t>
            </a:r>
            <a:endParaRPr lang="en-US" sz="6000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IV. DẶN DÒ: </a:t>
            </a:r>
            <a:endParaRPr lang="en-US"/>
          </a:p>
          <a:p>
            <a:r>
              <a:rPr lang="nl-NL"/>
              <a:t>- Vẽ hoàn tất bài, tô màu hoàn chỉnh</a:t>
            </a:r>
            <a:endParaRPr lang="en-US"/>
          </a:p>
          <a:p>
            <a:r>
              <a:rPr lang="nl-NL"/>
              <a:t>- Xem trước bài mới</a:t>
            </a:r>
            <a:endParaRPr lang="en-US"/>
          </a:p>
          <a:p>
            <a:r>
              <a:rPr lang="nl-NL"/>
              <a:t>- Bài tập sẽ kiểm tra trên lớp</a:t>
            </a:r>
            <a:r>
              <a:rPr lang="nl-NL"/>
              <a:t>, </a:t>
            </a:r>
            <a:endParaRPr lang="nl-NL" smtClean="0"/>
          </a:p>
          <a:p>
            <a:r>
              <a:rPr lang="nl-NL" u="sng" smtClean="0"/>
              <a:t>không </a:t>
            </a:r>
            <a:r>
              <a:rPr lang="nl-NL" u="sng"/>
              <a:t>nộp bài vào email</a:t>
            </a:r>
            <a:r>
              <a:rPr lang="nl-NL"/>
              <a:t>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8"/>
          <p:cNvSpPr>
            <a:spLocks noChangeArrowheads="1"/>
          </p:cNvSpPr>
          <p:nvPr/>
        </p:nvSpPr>
        <p:spPr bwMode="auto">
          <a:xfrm>
            <a:off x="304800" y="2057400"/>
            <a:ext cx="2057400" cy="144780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479925" y="228600"/>
            <a:ext cx="4511675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352800" y="4724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20650" y="136525"/>
            <a:ext cx="3276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914400" y="228600"/>
            <a:ext cx="2073275" cy="1447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479925" y="5715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D.</a:t>
            </a:r>
            <a:r>
              <a:rPr lang="en-US" sz="2000" b="1">
                <a:solidFill>
                  <a:srgbClr val="000000"/>
                </a:solidFill>
              </a:rPr>
              <a:t> Tìm và chọn nội dung đề tài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603750" y="3962400"/>
            <a:ext cx="3549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C.</a:t>
            </a:r>
            <a:r>
              <a:rPr lang="en-US" sz="2000" b="1"/>
              <a:t> </a:t>
            </a:r>
            <a:r>
              <a:rPr lang="en-US" sz="2000" b="1">
                <a:solidFill>
                  <a:srgbClr val="000000"/>
                </a:solidFill>
              </a:rPr>
              <a:t>Tìm, vẽ phác bố cục</a:t>
            </a:r>
          </a:p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   (mảng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chính, m</a:t>
            </a:r>
            <a:r>
              <a:rPr lang="en-US" sz="2000" b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¶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ng ph</a:t>
            </a:r>
            <a:r>
              <a:rPr lang="en-US" sz="2000" b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ô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eaLnBrk="1" hangingPunct="1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479925" y="609600"/>
            <a:ext cx="32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A.</a:t>
            </a:r>
            <a:r>
              <a:rPr lang="en-US" sz="2000" b="1">
                <a:solidFill>
                  <a:srgbClr val="000000"/>
                </a:solidFill>
              </a:rPr>
              <a:t> Vẽ màu (theo cảm xúc)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556125" y="22098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B.</a:t>
            </a:r>
            <a:r>
              <a:rPr lang="en-US" sz="2000" b="1">
                <a:solidFill>
                  <a:srgbClr val="000000"/>
                </a:solidFill>
              </a:rPr>
              <a:t> Tìm, vẽ hình (chính phụ) phù  hợp vào các mảng.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117475" y="25146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CỘT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  A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4098925" y="4583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777875" y="152400"/>
            <a:ext cx="47625" cy="657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2971800" y="762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2971800" y="575786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2971800" y="40052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3</a:t>
            </a:r>
          </a:p>
        </p:txBody>
      </p:sp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2971800" y="22526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6162" name="Line 20"/>
          <p:cNvSpPr>
            <a:spLocks noChangeShapeType="1"/>
          </p:cNvSpPr>
          <p:nvPr/>
        </p:nvSpPr>
        <p:spPr bwMode="auto">
          <a:xfrm>
            <a:off x="8334375" y="2286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8337550" y="26670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CỘT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  B</a:t>
            </a: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3276600" y="990600"/>
            <a:ext cx="129540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3276600" y="990600"/>
            <a:ext cx="129540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3276600" y="2514600"/>
            <a:ext cx="13716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3276600" y="2590800"/>
            <a:ext cx="1295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8" name="Picture 6" descr="IMG_1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3250"/>
            <a:ext cx="2057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" descr="IMG_12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57575"/>
            <a:ext cx="205740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7" descr="IMG_1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20574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1" name="Line 34"/>
          <p:cNvSpPr>
            <a:spLocks noChangeShapeType="1"/>
          </p:cNvSpPr>
          <p:nvPr/>
        </p:nvSpPr>
        <p:spPr bwMode="auto">
          <a:xfrm>
            <a:off x="16764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36"/>
          <p:cNvSpPr>
            <a:spLocks noChangeShapeType="1"/>
          </p:cNvSpPr>
          <p:nvPr/>
        </p:nvSpPr>
        <p:spPr bwMode="auto">
          <a:xfrm>
            <a:off x="24384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37"/>
          <p:cNvSpPr>
            <a:spLocks noChangeShapeType="1"/>
          </p:cNvSpPr>
          <p:nvPr/>
        </p:nvSpPr>
        <p:spPr bwMode="auto">
          <a:xfrm>
            <a:off x="2438400" y="276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8"/>
          <p:cNvSpPr>
            <a:spLocks noChangeShapeType="1"/>
          </p:cNvSpPr>
          <p:nvPr/>
        </p:nvSpPr>
        <p:spPr bwMode="auto">
          <a:xfrm>
            <a:off x="9144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9"/>
          <p:cNvSpPr>
            <a:spLocks noChangeShapeType="1"/>
          </p:cNvSpPr>
          <p:nvPr/>
        </p:nvSpPr>
        <p:spPr bwMode="auto">
          <a:xfrm>
            <a:off x="914400" y="254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13" grpId="0"/>
      <p:bldP spid="72714" grpId="0"/>
      <p:bldP spid="72715" grpId="0"/>
      <p:bldP spid="72716" grpId="0"/>
      <p:bldP spid="72725" grpId="0"/>
      <p:bldP spid="72726" grpId="0" animBg="1"/>
      <p:bldP spid="72727" grpId="0" animBg="1"/>
      <p:bldP spid="72728" grpId="0" animBg="1"/>
      <p:bldP spid="727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hoptretho.com.vn/upload/image/news/ngay-2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2438400" cy="2955925"/>
          </a:xfrm>
          <a:noFill/>
        </p:spPr>
      </p:pic>
      <p:pic>
        <p:nvPicPr>
          <p:cNvPr id="7171" name="Picture 4" descr="ho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43434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20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510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TRANH VẼ THAM KHẢO</a:t>
            </a:r>
          </a:p>
        </p:txBody>
      </p:sp>
      <p:pic>
        <p:nvPicPr>
          <p:cNvPr id="7173" name="Picture 11" descr="hoa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vietstamp.net.vn/data%5C2009%5C09%5C10%5C23150007_produ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514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15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458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Tuần 13: </a:t>
            </a:r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nl-NL" sz="4400" b="1">
                <a:solidFill>
                  <a:srgbClr val="FF0000"/>
                </a:solidFill>
              </a:rPr>
              <a:t>CHÀO MỪNG </a:t>
            </a:r>
            <a:r>
              <a:rPr lang="nl-NL" sz="4400" b="1">
                <a:solidFill>
                  <a:srgbClr val="FF0000"/>
                </a:solidFill>
              </a:rPr>
              <a:t>NGÀY </a:t>
            </a:r>
            <a:endParaRPr lang="nl-NL" sz="4400" b="1" smtClean="0">
              <a:solidFill>
                <a:srgbClr val="FF0000"/>
              </a:solidFill>
            </a:endParaRPr>
          </a:p>
          <a:p>
            <a:pPr algn="ctr"/>
            <a:r>
              <a:rPr lang="nl-NL" sz="4400" b="1" smtClean="0">
                <a:solidFill>
                  <a:srgbClr val="FF0000"/>
                </a:solidFill>
              </a:rPr>
              <a:t>NHÀ </a:t>
            </a:r>
            <a:r>
              <a:rPr lang="nl-NL" sz="4400" b="1">
                <a:solidFill>
                  <a:srgbClr val="FF0000"/>
                </a:solidFill>
              </a:rPr>
              <a:t>GIÁO VIỆT NAM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 sz="4400" b="1">
                <a:solidFill>
                  <a:srgbClr val="C00000"/>
                </a:solidFill>
              </a:rPr>
              <a:t> </a:t>
            </a:r>
            <a:r>
              <a:rPr lang="nl-NL" sz="3200" b="1" smtClean="0">
                <a:solidFill>
                  <a:srgbClr val="C00000"/>
                </a:solidFill>
              </a:rPr>
              <a:t>I</a:t>
            </a:r>
            <a:r>
              <a:rPr lang="nl-NL" sz="3200" b="1">
                <a:solidFill>
                  <a:srgbClr val="C00000"/>
                </a:solidFill>
              </a:rPr>
              <a:t>. Tìm và chọ nội dung</a:t>
            </a:r>
            <a:endParaRPr lang="en-US" sz="3200">
              <a:solidFill>
                <a:srgbClr val="C00000"/>
              </a:solidFill>
            </a:endParaRPr>
          </a:p>
          <a:p>
            <a:r>
              <a:rPr lang="nl-NL" sz="3200" b="1" smtClean="0">
                <a:solidFill>
                  <a:srgbClr val="C00000"/>
                </a:solidFill>
              </a:rPr>
              <a:t> II</a:t>
            </a:r>
            <a:r>
              <a:rPr lang="nl-NL" sz="3200" b="1">
                <a:solidFill>
                  <a:srgbClr val="C00000"/>
                </a:solidFill>
              </a:rPr>
              <a:t>. Cách vẽ: </a:t>
            </a:r>
            <a:endParaRPr lang="en-US" sz="3200">
              <a:solidFill>
                <a:srgbClr val="C00000"/>
              </a:solidFill>
            </a:endParaRPr>
          </a:p>
          <a:p>
            <a:r>
              <a:rPr lang="nl-NL" sz="3200" smtClean="0"/>
              <a:t>  Gồm </a:t>
            </a:r>
            <a:r>
              <a:rPr lang="nl-NL" sz="3200"/>
              <a:t>4 bước</a:t>
            </a:r>
            <a:endParaRPr lang="en-US" sz="3200"/>
          </a:p>
          <a:p>
            <a:r>
              <a:rPr lang="nl-NL" sz="3200" smtClean="0"/>
              <a:t>1 </a:t>
            </a:r>
            <a:r>
              <a:rPr lang="nl-NL" sz="3200"/>
              <a:t>Chỉnh sửa dáng người</a:t>
            </a:r>
            <a:endParaRPr lang="en-US" sz="3200"/>
          </a:p>
          <a:p>
            <a:r>
              <a:rPr lang="nl-NL" sz="3200"/>
              <a:t>2 Hoàn chỉnh bài</a:t>
            </a:r>
            <a:endParaRPr lang="en-US" sz="3200"/>
          </a:p>
          <a:p>
            <a:r>
              <a:rPr lang="nl-NL" sz="3200"/>
              <a:t>3 Vẽ thêm chi tiết phụ</a:t>
            </a:r>
            <a:endParaRPr lang="en-US" sz="3200"/>
          </a:p>
          <a:p>
            <a:r>
              <a:rPr lang="nl-NL" sz="3200"/>
              <a:t>4 Lên màu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118816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18382" r="16361" b="18137"/>
          <a:stretch/>
        </p:blipFill>
        <p:spPr bwMode="auto">
          <a:xfrm>
            <a:off x="304800" y="152400"/>
            <a:ext cx="866149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0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17810" r="13664" b="16013"/>
          <a:stretch/>
        </p:blipFill>
        <p:spPr bwMode="auto">
          <a:xfrm>
            <a:off x="228600" y="116540"/>
            <a:ext cx="8675446" cy="613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4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15197" r="11213" b="14215"/>
          <a:stretch/>
        </p:blipFill>
        <p:spPr bwMode="auto">
          <a:xfrm>
            <a:off x="304800" y="304800"/>
            <a:ext cx="863679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Copy of 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IMG_1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9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51339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TRANH VẼ CỦA HỌC SINH 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http://t2.gstatic.com/images?q=tbn:ANd9GcSbCWU0MS6aM94TsgM_SYOKtr6SXrwdSfVX1QZS-aWivHiukW_TVHTMvIX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990600"/>
            <a:ext cx="3962400" cy="2438400"/>
          </a:xfrm>
          <a:noFill/>
        </p:spPr>
      </p:pic>
    </p:spTree>
    <p:extLst>
      <p:ext uri="{BB962C8B-B14F-4D97-AF65-F5344CB8AC3E}">
        <p14:creationId xmlns:p14="http://schemas.microsoft.com/office/powerpoint/2010/main" val="36233320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86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124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các em học sinh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8</cp:revision>
  <dcterms:created xsi:type="dcterms:W3CDTF">2021-11-19T14:05:12Z</dcterms:created>
  <dcterms:modified xsi:type="dcterms:W3CDTF">2021-11-26T14:15:01Z</dcterms:modified>
</cp:coreProperties>
</file>