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59" r:id="rId3"/>
    <p:sldId id="287" r:id="rId4"/>
    <p:sldId id="288" r:id="rId5"/>
    <p:sldId id="289" r:id="rId6"/>
    <p:sldId id="290" r:id="rId7"/>
    <p:sldId id="291" r:id="rId8"/>
    <p:sldId id="292" r:id="rId9"/>
    <p:sldId id="295" r:id="rId10"/>
    <p:sldId id="293" r:id="rId11"/>
    <p:sldId id="294" r:id="rId12"/>
    <p:sldId id="28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78" y="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A8E21-82DE-4D86-A295-F23B23C0ACD2}" type="datetimeFigureOut">
              <a:rPr lang="en-US" smtClean="0"/>
              <a:t>11/12/2021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8D7E5-0289-4A51-BF94-758F7F53D69F}" type="slidenum">
              <a:rPr lang="en-US" smtClean="0"/>
              <a:t>‹#›</a:t>
            </a:fld>
            <a:endParaRPr lang="en-US"/>
          </a:p>
        </p:txBody>
      </p:sp>
    </p:spTree>
    <p:extLst>
      <p:ext uri="{BB962C8B-B14F-4D97-AF65-F5344CB8AC3E}">
        <p14:creationId xmlns:p14="http://schemas.microsoft.com/office/powerpoint/2010/main" val="192247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20697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46525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12124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391999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D5289F-D69E-45F9-B949-888C33732968}"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401276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D5289F-D69E-45F9-B949-888C33732968}"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328228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5289F-D69E-45F9-B949-888C33732968}"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11658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5289F-D69E-45F9-B949-888C33732968}"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373815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5289F-D69E-45F9-B949-888C33732968}"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77569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5289F-D69E-45F9-B949-888C33732968}"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402885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5289F-D69E-45F9-B949-888C33732968}"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82909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5289F-D69E-45F9-B949-888C33732968}" type="datetimeFigureOut">
              <a:rPr lang="en-US" smtClean="0"/>
              <a:t>11/12/2021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44AA3-6CD2-4662-ADF6-2539C55FD90A}" type="slidenum">
              <a:rPr lang="en-US" smtClean="0"/>
              <a:t>‹#›</a:t>
            </a:fld>
            <a:endParaRPr lang="en-US"/>
          </a:p>
        </p:txBody>
      </p:sp>
    </p:spTree>
    <p:extLst>
      <p:ext uri="{BB962C8B-B14F-4D97-AF65-F5344CB8AC3E}">
        <p14:creationId xmlns:p14="http://schemas.microsoft.com/office/powerpoint/2010/main" val="5539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1143000" y="1044476"/>
            <a:ext cx="7010400" cy="406265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spcBef>
                <a:spcPct val="50000"/>
              </a:spcBef>
              <a:defRPr/>
            </a:pPr>
            <a:r>
              <a:rPr lang="en-US" sz="6000" b="1" dirty="0" smtClean="0">
                <a:solidFill>
                  <a:srgbClr val="FF0000"/>
                </a:solidFill>
                <a:latin typeface="Arial" pitchFamily="34" charset="0"/>
                <a:cs typeface="Arial" pitchFamily="34" charset="0"/>
              </a:rPr>
              <a:t>MĨ THUẬT 6</a:t>
            </a:r>
          </a:p>
          <a:p>
            <a:pPr algn="ctr" eaLnBrk="1" hangingPunct="1">
              <a:spcBef>
                <a:spcPct val="50000"/>
              </a:spcBef>
              <a:defRPr/>
            </a:pPr>
            <a:endParaRPr lang="en-US" sz="6000" b="1" dirty="0" smtClean="0">
              <a:solidFill>
                <a:srgbClr val="FF0000"/>
              </a:solidFill>
              <a:latin typeface="Arial" pitchFamily="34" charset="0"/>
              <a:cs typeface="Arial" pitchFamily="34" charset="0"/>
            </a:endParaRPr>
          </a:p>
          <a:p>
            <a:pPr algn="ctr" eaLnBrk="1" hangingPunct="1">
              <a:spcBef>
                <a:spcPct val="50000"/>
              </a:spcBef>
              <a:defRPr/>
            </a:pPr>
            <a:endParaRPr lang="en-US" b="1" dirty="0" smtClean="0">
              <a:solidFill>
                <a:srgbClr val="FF0000"/>
              </a:solidFill>
              <a:latin typeface="Arial" pitchFamily="34" charset="0"/>
              <a:cs typeface="Arial" pitchFamily="34" charset="0"/>
            </a:endParaRPr>
          </a:p>
          <a:p>
            <a:pPr algn="ctr" eaLnBrk="1" hangingPunct="1">
              <a:spcBef>
                <a:spcPct val="50000"/>
              </a:spcBef>
              <a:defRPr/>
            </a:pPr>
            <a:endParaRPr lang="en-US" b="1" dirty="0" smtClean="0">
              <a:solidFill>
                <a:srgbClr val="FF0000"/>
              </a:solidFill>
              <a:latin typeface="Arial" pitchFamily="34" charset="0"/>
              <a:cs typeface="Arial" pitchFamily="34" charset="0"/>
            </a:endParaRPr>
          </a:p>
          <a:p>
            <a:pPr eaLnBrk="1" hangingPunct="1">
              <a:spcBef>
                <a:spcPct val="50000"/>
              </a:spcBef>
              <a:defRPr/>
            </a:pPr>
            <a:r>
              <a:rPr lang="en-US" b="1" dirty="0" smtClean="0">
                <a:solidFill>
                  <a:srgbClr val="FF0000"/>
                </a:solidFill>
                <a:latin typeface="Arial" pitchFamily="34" charset="0"/>
                <a:cs typeface="Arial" pitchFamily="34" charset="0"/>
              </a:rPr>
              <a:t>                         </a:t>
            </a:r>
          </a:p>
          <a:p>
            <a:pPr eaLnBrk="1" hangingPunct="1">
              <a:spcBef>
                <a:spcPct val="50000"/>
              </a:spcBef>
              <a:defRPr/>
            </a:pPr>
            <a:r>
              <a:rPr lang="en-US" b="1" dirty="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                   </a:t>
            </a:r>
            <a:endParaRPr lang="en-US" b="1" dirty="0" smtClean="0">
              <a:solidFill>
                <a:schemeClr val="tx2">
                  <a:lumMod val="50000"/>
                </a:schemeClr>
              </a:solidFill>
              <a:latin typeface="Arial" pitchFamily="34" charset="0"/>
              <a:cs typeface="Arial" pitchFamily="34" charset="0"/>
            </a:endParaRPr>
          </a:p>
        </p:txBody>
      </p:sp>
      <p:sp>
        <p:nvSpPr>
          <p:cNvPr id="4" name="Text Box 3"/>
          <p:cNvSpPr txBox="1">
            <a:spLocks noChangeArrowheads="1"/>
          </p:cNvSpPr>
          <p:nvPr/>
        </p:nvSpPr>
        <p:spPr bwMode="auto">
          <a:xfrm>
            <a:off x="1143000" y="1944688"/>
            <a:ext cx="7010400" cy="1938992"/>
          </a:xfrm>
          <a:prstGeom prst="rect">
            <a:avLst/>
          </a:prstGeom>
          <a:noFill/>
          <a:ln w="9525">
            <a:noFill/>
            <a:miter lim="800000"/>
            <a:headEnd/>
            <a:tailEnd/>
          </a:ln>
        </p:spPr>
        <p:txBody>
          <a:bodyPr wrap="square">
            <a:spAutoFit/>
          </a:bodyPr>
          <a:lstStyle/>
          <a:p>
            <a:pPr algn="ctr" eaLnBrk="1" hangingPunct="1">
              <a:spcBef>
                <a:spcPct val="50000"/>
              </a:spcBef>
              <a:defRPr/>
            </a:pPr>
            <a:r>
              <a:rPr lang="en-US" sz="4000" b="1" dirty="0" err="1">
                <a:solidFill>
                  <a:schemeClr val="bg1"/>
                </a:solidFill>
                <a:latin typeface="Times New Roman" pitchFamily="18" charset="0"/>
              </a:rPr>
              <a:t>Chủ</a:t>
            </a:r>
            <a:r>
              <a:rPr lang="en-US" sz="4000" b="1" dirty="0">
                <a:solidFill>
                  <a:schemeClr val="bg1"/>
                </a:solidFill>
                <a:latin typeface="Times New Roman" pitchFamily="18" charset="0"/>
              </a:rPr>
              <a:t> </a:t>
            </a:r>
            <a:r>
              <a:rPr lang="en-US" sz="4000" b="1" err="1">
                <a:solidFill>
                  <a:schemeClr val="bg1"/>
                </a:solidFill>
                <a:latin typeface="Times New Roman" pitchFamily="18" charset="0"/>
              </a:rPr>
              <a:t>đề</a:t>
            </a:r>
            <a:r>
              <a:rPr lang="en-US" sz="4000" b="1">
                <a:solidFill>
                  <a:schemeClr val="bg1"/>
                </a:solidFill>
                <a:latin typeface="Times New Roman" pitchFamily="18" charset="0"/>
              </a:rPr>
              <a:t> </a:t>
            </a:r>
            <a:r>
              <a:rPr lang="en-US" sz="4000" b="1" smtClean="0">
                <a:solidFill>
                  <a:schemeClr val="bg1"/>
                </a:solidFill>
                <a:latin typeface="Times New Roman" pitchFamily="18" charset="0"/>
              </a:rPr>
              <a:t>2 – Tuần </a:t>
            </a:r>
            <a:r>
              <a:rPr lang="en-US" sz="4000" b="1" smtClean="0">
                <a:solidFill>
                  <a:schemeClr val="bg1"/>
                </a:solidFill>
                <a:latin typeface="Times New Roman" pitchFamily="18" charset="0"/>
              </a:rPr>
              <a:t>11</a:t>
            </a:r>
            <a:endParaRPr lang="en-US" sz="4000" b="1" dirty="0">
              <a:solidFill>
                <a:schemeClr val="bg1"/>
              </a:solidFill>
              <a:latin typeface="Times New Roman" pitchFamily="18" charset="0"/>
            </a:endParaRPr>
          </a:p>
          <a:p>
            <a:pPr algn="ctr" eaLnBrk="1" hangingPunct="1">
              <a:spcBef>
                <a:spcPct val="50000"/>
              </a:spcBef>
              <a:defRPr/>
            </a:pPr>
            <a:r>
              <a:rPr lang="en-US" sz="3200" b="1" dirty="0">
                <a:solidFill>
                  <a:srgbClr val="FF0000"/>
                </a:solidFill>
                <a:effectLst>
                  <a:outerShdw blurRad="60007" dist="200025" dir="15000000" sy="30000" kx="-1800000" algn="bl" rotWithShape="0">
                    <a:prstClr val="black">
                      <a:alpha val="32000"/>
                    </a:prstClr>
                  </a:outerShdw>
                </a:effectLst>
                <a:latin typeface="Times New Roman" pitchFamily="18" charset="0"/>
              </a:rPr>
              <a:t>NGHỆ THUẬT TIỀN SỬ THẾ GIỚI VÀ </a:t>
            </a:r>
            <a:r>
              <a:rPr lang="en-US" sz="3200" b="1">
                <a:solidFill>
                  <a:srgbClr val="FF0000"/>
                </a:solidFill>
                <a:effectLst>
                  <a:outerShdw blurRad="60007" dist="200025" dir="15000000" sy="30000" kx="-1800000" algn="bl" rotWithShape="0">
                    <a:prstClr val="black">
                      <a:alpha val="32000"/>
                    </a:prstClr>
                  </a:outerShdw>
                </a:effectLst>
                <a:latin typeface="Times New Roman" pitchFamily="18" charset="0"/>
              </a:rPr>
              <a:t>VIỆT </a:t>
            </a:r>
            <a:r>
              <a:rPr lang="en-US" sz="3200" b="1" smtClean="0">
                <a:solidFill>
                  <a:srgbClr val="FF0000"/>
                </a:solidFill>
                <a:effectLst>
                  <a:outerShdw blurRad="60007" dist="200025" dir="15000000" sy="30000" kx="-1800000" algn="bl" rotWithShape="0">
                    <a:prstClr val="black">
                      <a:alpha val="32000"/>
                    </a:prstClr>
                  </a:outerShdw>
                </a:effectLst>
                <a:latin typeface="Times New Roman" pitchFamily="18" charset="0"/>
              </a:rPr>
              <a:t>NAM (TIẾP THEO)</a:t>
            </a:r>
            <a:endParaRPr lang="en-US" sz="3200" b="1" dirty="0">
              <a:solidFill>
                <a:srgbClr val="FF0000"/>
              </a:solidFill>
              <a:effectLst>
                <a:outerShdw blurRad="60007" dist="200025" dir="15000000" sy="30000" kx="-1800000" algn="bl" rotWithShape="0">
                  <a:prstClr val="black">
                    <a:alpha val="32000"/>
                  </a:prstClr>
                </a:outerShdw>
              </a:effectLst>
              <a:latin typeface="Times New Roman" pitchFamily="18" charset="0"/>
            </a:endParaRPr>
          </a:p>
        </p:txBody>
      </p:sp>
    </p:spTree>
    <p:extLst>
      <p:ext uri="{BB962C8B-B14F-4D97-AF65-F5344CB8AC3E}">
        <p14:creationId xmlns:p14="http://schemas.microsoft.com/office/powerpoint/2010/main" val="310326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81000" y="457200"/>
            <a:ext cx="8001000" cy="5016758"/>
          </a:xfrm>
          <a:prstGeom prst="rect">
            <a:avLst/>
          </a:prstGeom>
        </p:spPr>
        <p:txBody>
          <a:bodyPr wrap="square">
            <a:spAutoFit/>
          </a:bodyPr>
          <a:lstStyle/>
          <a:p>
            <a:r>
              <a:rPr lang="vi-VN" sz="3200">
                <a:solidFill>
                  <a:srgbClr val="C00000"/>
                </a:solidFill>
              </a:rPr>
              <a:t>2. Bước đầu các nghệ nhân nguyên thủy đã bộc lộ khả năng quan sát, thể hiện đặc điểm đặc trưng của một số sự vật, hình tượng. Tỷ lệ tương đối cân đối. Ở một số hình còn thể hiện ý thức bố cục. Ngoài khả năng vẽ hình, người nguyên thủy Việt Nam còn bắt đầu tìm cách sử dụng màu để vẽ trên các bình gốm hoặc nhuộm những mảnh đá, vỏ sò, vỏ ốc, những vật thiêng dành cho người đã khuất</a:t>
            </a:r>
            <a:r>
              <a:rPr lang="vi-VN" sz="3200" smtClean="0">
                <a:solidFill>
                  <a:srgbClr val="C00000"/>
                </a:solidFill>
              </a:rPr>
              <a:t>.</a:t>
            </a:r>
            <a:endParaRPr lang="vi-VN" sz="3200">
              <a:solidFill>
                <a:srgbClr val="C00000"/>
              </a:solidFill>
            </a:endParaRPr>
          </a:p>
        </p:txBody>
      </p:sp>
    </p:spTree>
    <p:extLst>
      <p:ext uri="{BB962C8B-B14F-4D97-AF65-F5344CB8AC3E}">
        <p14:creationId xmlns:p14="http://schemas.microsoft.com/office/powerpoint/2010/main" val="405896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228600"/>
            <a:ext cx="8382000" cy="5509200"/>
          </a:xfrm>
          <a:prstGeom prst="rect">
            <a:avLst/>
          </a:prstGeom>
        </p:spPr>
        <p:txBody>
          <a:bodyPr wrap="square">
            <a:spAutoFit/>
          </a:bodyPr>
          <a:lstStyle/>
          <a:p>
            <a:r>
              <a:rPr lang="vi-VN" sz="3200">
                <a:solidFill>
                  <a:srgbClr val="C00000"/>
                </a:solidFill>
              </a:rPr>
              <a:t>3. Một số hình khắc người và thú ở hang Đồng Nội, những hình trang trí trên đồ đá, đồ trang sức và đặc biệt là đồ gốm thời đá mới đã cho thấy sự đặc sắc của tạo dáng và trang trí bằng hoa văn hình học. Từ dáng rìu tứ giác mài lưỡi Bắc Sơn là một trong những chiếc rìu đẹp xuất hiện sớm trên thế giới đến kiểu dáng và hoa văn trang trí các đồ gốm Hạ Long- Hoa Lộc đã cho thấy cảm hứng phong phú của người Việt </a:t>
            </a:r>
            <a:r>
              <a:rPr lang="vi-VN" sz="3200" smtClean="0">
                <a:solidFill>
                  <a:srgbClr val="C00000"/>
                </a:solidFill>
              </a:rPr>
              <a:t>cổ, </a:t>
            </a:r>
            <a:r>
              <a:rPr lang="vi-VN" sz="3200">
                <a:solidFill>
                  <a:srgbClr val="C00000"/>
                </a:solidFill>
              </a:rPr>
              <a:t>những dấu vết về nghệ thuật tạo hình mới xuất </a:t>
            </a:r>
            <a:r>
              <a:rPr lang="vi-VN" sz="3200" smtClean="0">
                <a:solidFill>
                  <a:srgbClr val="C00000"/>
                </a:solidFill>
              </a:rPr>
              <a:t>hiện</a:t>
            </a:r>
            <a:r>
              <a:rPr lang="en-US" sz="3200" smtClean="0">
                <a:solidFill>
                  <a:srgbClr val="C00000"/>
                </a:solidFill>
              </a:rPr>
              <a:t>.</a:t>
            </a:r>
            <a:endParaRPr lang="vi-VN" sz="3200">
              <a:solidFill>
                <a:srgbClr val="C00000"/>
              </a:solidFill>
            </a:endParaRPr>
          </a:p>
        </p:txBody>
      </p:sp>
    </p:spTree>
    <p:extLst>
      <p:ext uri="{BB962C8B-B14F-4D97-AF65-F5344CB8AC3E}">
        <p14:creationId xmlns:p14="http://schemas.microsoft.com/office/powerpoint/2010/main" val="419858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noChangeArrowheads="1"/>
          </p:cNvSpPr>
          <p:nvPr>
            <p:ph type="title"/>
          </p:nvPr>
        </p:nvSpPr>
        <p:spPr>
          <a:xfrm>
            <a:off x="1524000" y="3276600"/>
            <a:ext cx="6705600" cy="1143000"/>
          </a:xfrm>
        </p:spPr>
        <p:txBody>
          <a:bodyPr>
            <a:noAutofit/>
          </a:bodyPr>
          <a:lstStyle/>
          <a:p>
            <a:pPr algn="l"/>
            <a:r>
              <a:rPr lang="en-US" sz="3200" b="1" dirty="0" smtClean="0">
                <a:solidFill>
                  <a:srgbClr val="002060"/>
                </a:solidFill>
                <a:latin typeface="Arial" pitchFamily="34" charset="0"/>
                <a:cs typeface="Arial" pitchFamily="34" charset="0"/>
              </a:rPr>
              <a:t>             DẶN DÒ VỀ NHÀ</a:t>
            </a:r>
            <a:br>
              <a:rPr lang="en-US" sz="3200" b="1" dirty="0" smtClean="0">
                <a:solidFill>
                  <a:srgbClr val="002060"/>
                </a:solidFill>
                <a:latin typeface="Arial" pitchFamily="34" charset="0"/>
                <a:cs typeface="Arial" pitchFamily="34" charset="0"/>
              </a:rPr>
            </a:b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a:t>
            </a:r>
            <a:r>
              <a:rPr lang="en-US" sz="2800" b="1" dirty="0" err="1" smtClean="0">
                <a:solidFill>
                  <a:srgbClr val="FF0000"/>
                </a:solidFill>
                <a:latin typeface="Arial" pitchFamily="34" charset="0"/>
                <a:cs typeface="Arial" pitchFamily="34" charset="0"/>
              </a:rPr>
              <a:t>huẩn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bị</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bài</a:t>
            </a:r>
            <a:r>
              <a:rPr lang="en-US" sz="2800" b="1" dirty="0" smtClean="0">
                <a:solidFill>
                  <a:srgbClr val="FF0000"/>
                </a:solidFill>
                <a:latin typeface="Arial" pitchFamily="34" charset="0"/>
                <a:cs typeface="Arial" pitchFamily="34" charset="0"/>
              </a:rPr>
              <a:t> 2: </a:t>
            </a:r>
            <a:r>
              <a:rPr lang="en-US" sz="2800" b="1" dirty="0" err="1" smtClean="0">
                <a:solidFill>
                  <a:srgbClr val="FF0000"/>
                </a:solidFill>
                <a:latin typeface="Arial" pitchFamily="34" charset="0"/>
                <a:cs typeface="Arial" pitchFamily="34" charset="0"/>
              </a:rPr>
              <a:t>Thời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trang</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với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hình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vẽ</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thời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tiền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sử</a:t>
            </a:r>
            <a:r>
              <a:rPr lang="en-US" sz="2800" b="1" dirty="0" smtClean="0">
                <a:solidFill>
                  <a:srgbClr val="FF0000"/>
                </a:solidFill>
                <a:latin typeface="Arial" pitchFamily="34" charset="0"/>
                <a:cs typeface="Arial" pitchFamily="34" charset="0"/>
              </a:rPr>
              <a:t> (SGK </a:t>
            </a:r>
            <a:r>
              <a:rPr lang="en-US" sz="2800" b="1" dirty="0" err="1" smtClean="0">
                <a:solidFill>
                  <a:srgbClr val="FF0000"/>
                </a:solidFill>
                <a:latin typeface="Arial" pitchFamily="34" charset="0"/>
                <a:cs typeface="Arial" pitchFamily="34" charset="0"/>
              </a:rPr>
              <a:t>trang</a:t>
            </a:r>
            <a:r>
              <a:rPr lang="en-US" sz="2800" b="1" dirty="0" smtClean="0">
                <a:solidFill>
                  <a:srgbClr val="FF0000"/>
                </a:solidFill>
                <a:latin typeface="Arial" pitchFamily="34" charset="0"/>
                <a:cs typeface="Arial" pitchFamily="34" charset="0"/>
              </a:rPr>
              <a:t> 24 )</a:t>
            </a:r>
            <a:br>
              <a:rPr lang="en-US" sz="2800" b="1" dirty="0" smtClean="0">
                <a:solidFill>
                  <a:srgbClr val="FF0000"/>
                </a:solidFill>
                <a:latin typeface="Arial" pitchFamily="34" charset="0"/>
                <a:cs typeface="Arial" pitchFamily="34" charset="0"/>
              </a:rPr>
            </a:b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Chuẩn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bị</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giấy</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màu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kéo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màu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hồ</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dán</a:t>
            </a:r>
            <a:r>
              <a:rPr lang="en-US" sz="2800" b="1" dirty="0" smtClean="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39163516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2400" y="6076890"/>
            <a:ext cx="8610600" cy="646331"/>
          </a:xfrm>
          <a:prstGeom prst="rect">
            <a:avLst/>
          </a:prstGeom>
        </p:spPr>
        <p:txBody>
          <a:bodyPr wrap="square">
            <a:spAutoFit/>
          </a:bodyPr>
          <a:lstStyle/>
          <a:p>
            <a:pPr algn="ctr"/>
            <a:r>
              <a:rPr lang="en-US" sz="3600" b="1" dirty="0" err="1" smtClean="0">
                <a:solidFill>
                  <a:srgbClr val="002060"/>
                </a:solidFill>
                <a:latin typeface="Arial" pitchFamily="34" charset="0"/>
                <a:cs typeface="Arial" pitchFamily="34" charset="0"/>
              </a:rPr>
              <a:t>Sinh</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hoạt</a:t>
            </a:r>
            <a:r>
              <a:rPr lang="en-US" sz="3600" b="1" dirty="0" smtClean="0">
                <a:solidFill>
                  <a:srgbClr val="002060"/>
                </a:solidFill>
                <a:latin typeface="Arial" pitchFamily="34" charset="0"/>
                <a:cs typeface="Arial" pitchFamily="34" charset="0"/>
              </a:rPr>
              <a:t> con </a:t>
            </a:r>
            <a:r>
              <a:rPr lang="en-US" sz="3600" b="1" dirty="0" err="1" smtClean="0">
                <a:solidFill>
                  <a:srgbClr val="002060"/>
                </a:solidFill>
                <a:latin typeface="Arial" pitchFamily="34" charset="0"/>
                <a:cs typeface="Arial" pitchFamily="34" charset="0"/>
              </a:rPr>
              <a:t>người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thời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tiền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sử</a:t>
            </a:r>
            <a:endParaRPr lang="en-US" sz="3600" b="1" dirty="0">
              <a:solidFill>
                <a:srgbClr val="002060"/>
              </a:solidFill>
              <a:latin typeface="Arial" pitchFamily="34" charset="0"/>
              <a:cs typeface="Arial" pitchFamily="34" charset="0"/>
            </a:endParaRPr>
          </a:p>
        </p:txBody>
      </p:sp>
      <p:pic>
        <p:nvPicPr>
          <p:cNvPr id="4100" name="Picture 4" descr="D:\HINH NEN PPT\can-canh-chan-dung-nguoi-me-thoi-tien-s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153400" cy="494341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noChangeArrowheads="1"/>
          </p:cNvSpPr>
          <p:nvPr/>
        </p:nvSpPr>
        <p:spPr>
          <a:xfrm>
            <a:off x="228600" y="-76200"/>
            <a:ext cx="876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solidFill>
                  <a:srgbClr val="002060"/>
                </a:solidFill>
                <a:latin typeface="Arial" pitchFamily="34" charset="0"/>
                <a:cs typeface="Arial" pitchFamily="34" charset="0"/>
              </a:rPr>
              <a:t>I. KHÁM PHÁ HOẠT ĐỘNG CON NGƯỜI THỜI TIỀN SỬ VIỆT NAM</a:t>
            </a:r>
            <a:endParaRPr lang="en-US" sz="24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5818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6076890"/>
            <a:ext cx="8610600" cy="523220"/>
          </a:xfrm>
          <a:prstGeom prst="rect">
            <a:avLst/>
          </a:prstGeom>
        </p:spPr>
        <p:txBody>
          <a:bodyPr wrap="square">
            <a:spAutoFit/>
          </a:bodyPr>
          <a:lstStyle/>
          <a:p>
            <a:pPr algn="ctr"/>
            <a:r>
              <a:rPr lang="en-US" sz="2800" b="1" dirty="0" err="1" smtClean="0">
                <a:solidFill>
                  <a:srgbClr val="002060"/>
                </a:solidFill>
                <a:latin typeface="Arial" pitchFamily="34" charset="0"/>
                <a:cs typeface="Arial" pitchFamily="34" charset="0"/>
              </a:rPr>
              <a:t>Cảnh</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sống</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trong</a:t>
            </a:r>
            <a:r>
              <a:rPr lang="en-US" sz="2800" b="1" dirty="0" smtClean="0">
                <a:solidFill>
                  <a:srgbClr val="002060"/>
                </a:solidFill>
                <a:latin typeface="Arial" pitchFamily="34" charset="0"/>
                <a:cs typeface="Arial" pitchFamily="34" charset="0"/>
              </a:rPr>
              <a:t> hang </a:t>
            </a:r>
            <a:r>
              <a:rPr lang="en-US" sz="2800" b="1" dirty="0" err="1" smtClean="0">
                <a:solidFill>
                  <a:srgbClr val="002060"/>
                </a:solidFill>
                <a:latin typeface="Arial" pitchFamily="34" charset="0"/>
                <a:cs typeface="Arial" pitchFamily="34" charset="0"/>
              </a:rPr>
              <a:t>đá</a:t>
            </a:r>
            <a:r>
              <a:rPr lang="en-US" sz="2800" b="1" dirty="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của</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người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thời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tiền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sử</a:t>
            </a:r>
            <a:endParaRPr lang="en-US" sz="2800" b="1" dirty="0">
              <a:solidFill>
                <a:srgbClr val="002060"/>
              </a:solidFill>
              <a:latin typeface="Arial" pitchFamily="34" charset="0"/>
              <a:cs typeface="Arial" pitchFamily="34" charset="0"/>
            </a:endParaRPr>
          </a:p>
        </p:txBody>
      </p:sp>
      <p:pic>
        <p:nvPicPr>
          <p:cNvPr id="8194" name="Picture 2" descr="D:\HINH NEN PPT\van-hoa-son-v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14400"/>
            <a:ext cx="8191500" cy="514521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noChangeArrowheads="1"/>
          </p:cNvSpPr>
          <p:nvPr>
            <p:ph type="title"/>
          </p:nvPr>
        </p:nvSpPr>
        <p:spPr>
          <a:xfrm>
            <a:off x="228600" y="-76200"/>
            <a:ext cx="8763000" cy="1143000"/>
          </a:xfrm>
        </p:spPr>
        <p:txBody>
          <a:bodyPr>
            <a:normAutofit/>
          </a:bodyPr>
          <a:lstStyle/>
          <a:p>
            <a:pPr algn="l"/>
            <a:r>
              <a:rPr lang="en-US" sz="2400" b="1" dirty="0" smtClean="0">
                <a:solidFill>
                  <a:srgbClr val="002060"/>
                </a:solidFill>
                <a:latin typeface="Arial" pitchFamily="34" charset="0"/>
                <a:cs typeface="Arial" pitchFamily="34" charset="0"/>
              </a:rPr>
              <a:t>I. KHÁM PHÁ HOẠT ĐỘNG CON NGƯỜI THỜI TIỀN SỬ</a:t>
            </a:r>
          </a:p>
        </p:txBody>
      </p:sp>
    </p:spTree>
    <p:extLst>
      <p:ext uri="{BB962C8B-B14F-4D97-AF65-F5344CB8AC3E}">
        <p14:creationId xmlns:p14="http://schemas.microsoft.com/office/powerpoint/2010/main" val="2898090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57200"/>
            <a:ext cx="8229600" cy="923330"/>
          </a:xfrm>
          <a:prstGeom prst="rect">
            <a:avLst/>
          </a:prstGeom>
        </p:spPr>
        <p:txBody>
          <a:bodyPr wrap="square">
            <a:spAutoFit/>
          </a:bodyPr>
          <a:lstStyle/>
          <a:p>
            <a:r>
              <a:rPr lang="vi-VN"/>
              <a:t>Ở thời kì này, người nguyên thủy đã biết tạo ra công cụ lao động bằng đá và có ý thức tìm tòi hình dáng để thích ứng khi sử dụng, sau này họ còn quan tâm đến mặt thẩm mĩ trong việc chế tác các công cụ trên. </a:t>
            </a:r>
            <a:endParaRPr lang="en-US"/>
          </a:p>
        </p:txBody>
      </p:sp>
      <p:pic>
        <p:nvPicPr>
          <p:cNvPr id="1026" name="Picture 2" descr="D:\bai-3-xa-hoi-nguyen-thuy.png"/>
          <p:cNvPicPr>
            <a:picLocks noChangeAspect="1" noChangeArrowheads="1"/>
          </p:cNvPicPr>
          <p:nvPr/>
        </p:nvPicPr>
        <p:blipFill rotWithShape="1">
          <a:blip r:embed="rId2">
            <a:extLst>
              <a:ext uri="{28A0092B-C50C-407E-A947-70E740481C1C}">
                <a14:useLocalDpi xmlns:a14="http://schemas.microsoft.com/office/drawing/2010/main" val="0"/>
              </a:ext>
            </a:extLst>
          </a:blip>
          <a:srcRect b="2941"/>
          <a:stretch/>
        </p:blipFill>
        <p:spPr bwMode="auto">
          <a:xfrm>
            <a:off x="457200" y="1447800"/>
            <a:ext cx="825332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8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077200" cy="2308324"/>
          </a:xfrm>
          <a:prstGeom prst="rect">
            <a:avLst/>
          </a:prstGeom>
        </p:spPr>
        <p:txBody>
          <a:bodyPr wrap="square">
            <a:spAutoFit/>
          </a:bodyPr>
          <a:lstStyle/>
          <a:p>
            <a:r>
              <a:rPr lang="vi-VN"/>
              <a:t>Việc phát hiện và chế tạo ra đồ gốm đã tạo điều kiện cho sự phát triển trang trí và tạo hình của người Việt cổ, làm nền tảng cho nghệ thuật trang trí đồ gốm và đồ đồng sau này.- Mĩ thuật thời đồ đá được thể hiện qua các di vật như: công cụ lao động bằng đá, đồ gốm, đồ trang sức (bằng vỏ ốc biển mài thủng lỗ, hạt chuỗi bằng đất nung, bằng phiến đá có lỗ), thổ hoàng (đất màu vàng để vẽ lên người trong các buổi tế lễ, vẽ trên vỏ ốc, trên rìu đá, trên đồ gốm), hình khắc mặt người, các con thú, lá cây trên vách đá, vách hang, trên đá cuội, </a:t>
            </a:r>
            <a:r>
              <a:rPr lang="vi-VN" smtClean="0"/>
              <a:t>…</a:t>
            </a: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625" t="41865" r="6655" b="37269"/>
          <a:stretch/>
        </p:blipFill>
        <p:spPr bwMode="auto">
          <a:xfrm>
            <a:off x="762000" y="2896152"/>
            <a:ext cx="7391400" cy="284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7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6781800" cy="2031325"/>
          </a:xfrm>
          <a:prstGeom prst="rect">
            <a:avLst/>
          </a:prstGeom>
        </p:spPr>
        <p:txBody>
          <a:bodyPr wrap="square">
            <a:spAutoFit/>
          </a:bodyPr>
          <a:lstStyle/>
          <a:p>
            <a:r>
              <a:rPr lang="vi-VN"/>
              <a:t>Những di vật trên được tìm thấy tại Núi Đọ (Thanh Hóa), hang Đồng Nội (Hoà Bình), Bắc Sơn, Quỳnh Văn (đồng bằng ven biển miền Trung), … có đặc điểm: công cụ lao động còn thô sơ, đơn giản nhưng có hình thể nhất định; hình mặt người khắc trên vách hang Đồng Nội có đường nét dứt khoát, hình rõ ràng, cách sắp xếp cân xứng; đồ gốm còn thô,dần dần có nhiều hình dạng và hoa văn phong phú, …</a:t>
            </a:r>
            <a:endParaRPr lang="en-US"/>
          </a:p>
        </p:txBody>
      </p:sp>
      <p:pic>
        <p:nvPicPr>
          <p:cNvPr id="3074" name="Picture 2" descr="D:\download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81400"/>
            <a:ext cx="336103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0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Trong_dong_ngoc_l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04800"/>
            <a:ext cx="4572000" cy="1477328"/>
          </a:xfrm>
          <a:prstGeom prst="rect">
            <a:avLst/>
          </a:prstGeom>
        </p:spPr>
        <p:txBody>
          <a:bodyPr>
            <a:spAutoFit/>
          </a:bodyPr>
          <a:lstStyle/>
          <a:p>
            <a:r>
              <a:rPr lang="vi-VN" b="1">
                <a:solidFill>
                  <a:schemeClr val="tx2">
                    <a:lumMod val="50000"/>
                  </a:schemeClr>
                </a:solidFill>
                <a:latin typeface="+mj-lt"/>
              </a:rPr>
              <a:t>Văn hóa Đông Sơn</a:t>
            </a:r>
            <a:r>
              <a:rPr lang="vi-VN">
                <a:solidFill>
                  <a:schemeClr val="tx2">
                    <a:lumMod val="50000"/>
                  </a:schemeClr>
                </a:solidFill>
                <a:latin typeface="+mj-lt"/>
              </a:rPr>
              <a:t> là một </a:t>
            </a:r>
            <a:r>
              <a:rPr lang="en-US" smtClean="0">
                <a:solidFill>
                  <a:schemeClr val="tx2">
                    <a:lumMod val="50000"/>
                  </a:schemeClr>
                </a:solidFill>
                <a:latin typeface="+mj-lt"/>
              </a:rPr>
              <a:t>nề văn hóa cổ</a:t>
            </a:r>
            <a:r>
              <a:rPr lang="vi-VN">
                <a:solidFill>
                  <a:schemeClr val="tx2">
                    <a:lumMod val="50000"/>
                  </a:schemeClr>
                </a:solidFill>
                <a:latin typeface="+mj-lt"/>
              </a:rPr>
              <a:t> đã xuất hiện vào khoảng năm 800 trước công nguyên, từng tồn tại ở một số tỉnh miền Bắc Việt Nam và Bắc Trung bộ Việt </a:t>
            </a:r>
            <a:r>
              <a:rPr lang="vi-VN" smtClean="0">
                <a:solidFill>
                  <a:schemeClr val="tx2">
                    <a:lumMod val="50000"/>
                  </a:schemeClr>
                </a:solidFill>
                <a:latin typeface="+mj-lt"/>
              </a:rPr>
              <a:t>và </a:t>
            </a:r>
            <a:r>
              <a:rPr lang="en-US" smtClean="0">
                <a:solidFill>
                  <a:schemeClr val="tx2">
                    <a:lumMod val="50000"/>
                  </a:schemeClr>
                </a:solidFill>
                <a:latin typeface="+mj-lt"/>
              </a:rPr>
              <a:t>các</a:t>
            </a:r>
            <a:r>
              <a:rPr lang="vi-VN" smtClean="0">
                <a:solidFill>
                  <a:schemeClr val="tx2">
                    <a:lumMod val="50000"/>
                  </a:schemeClr>
                </a:solidFill>
                <a:latin typeface="+mj-lt"/>
              </a:rPr>
              <a:t> </a:t>
            </a:r>
            <a:r>
              <a:rPr lang="vi-VN">
                <a:solidFill>
                  <a:schemeClr val="tx2">
                    <a:lumMod val="50000"/>
                  </a:schemeClr>
                </a:solidFill>
                <a:latin typeface="+mj-lt"/>
              </a:rPr>
              <a:t>con sông lớn và chính của đồng bằng Bắc </a:t>
            </a:r>
            <a:r>
              <a:rPr lang="vi-VN" smtClean="0">
                <a:solidFill>
                  <a:schemeClr val="tx2">
                    <a:lumMod val="50000"/>
                  </a:schemeClr>
                </a:solidFill>
                <a:latin typeface="+mj-lt"/>
              </a:rPr>
              <a:t>Bộ</a:t>
            </a:r>
            <a:r>
              <a:rPr lang="en-US" smtClean="0">
                <a:solidFill>
                  <a:schemeClr val="tx2">
                    <a:lumMod val="50000"/>
                  </a:schemeClr>
                </a:solidFill>
                <a:latin typeface="+mj-lt"/>
              </a:rPr>
              <a:t>. </a:t>
            </a:r>
            <a:endParaRPr lang="en-US">
              <a:solidFill>
                <a:schemeClr val="tx2">
                  <a:lumMod val="50000"/>
                </a:schemeClr>
              </a:solidFill>
              <a:latin typeface="+mj-lt"/>
            </a:endParaRPr>
          </a:p>
        </p:txBody>
      </p:sp>
      <p:pic>
        <p:nvPicPr>
          <p:cNvPr id="4101" name="Picture 5" descr="D:\Den-nguoi-qu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
            <a:ext cx="392553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0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81000" y="152400"/>
            <a:ext cx="8458200" cy="4832092"/>
          </a:xfrm>
          <a:prstGeom prst="rect">
            <a:avLst/>
          </a:prstGeom>
        </p:spPr>
        <p:txBody>
          <a:bodyPr wrap="square">
            <a:spAutoFit/>
          </a:bodyPr>
          <a:lstStyle/>
          <a:p>
            <a:r>
              <a:rPr lang="vi-VN" sz="2800" b="1">
                <a:solidFill>
                  <a:srgbClr val="C00000"/>
                </a:solidFill>
              </a:rPr>
              <a:t>ĐẶC ĐIỂM MỸ THUẬT NGUYÊN THỦY VIỆT NAM</a:t>
            </a:r>
            <a:endParaRPr lang="vi-VN" sz="2800">
              <a:solidFill>
                <a:srgbClr val="C00000"/>
              </a:solidFill>
            </a:endParaRPr>
          </a:p>
          <a:p>
            <a:endParaRPr lang="en-US" sz="2800" smtClean="0">
              <a:solidFill>
                <a:srgbClr val="C00000"/>
              </a:solidFill>
            </a:endParaRPr>
          </a:p>
          <a:p>
            <a:r>
              <a:rPr lang="vi-VN" sz="2800" smtClean="0">
                <a:solidFill>
                  <a:srgbClr val="C00000"/>
                </a:solidFill>
              </a:rPr>
              <a:t>1</a:t>
            </a:r>
            <a:r>
              <a:rPr lang="vi-VN" sz="2800">
                <a:solidFill>
                  <a:srgbClr val="C00000"/>
                </a:solidFill>
              </a:rPr>
              <a:t>. Những hiện vật liên quan tới tư duy thẩm mỹ nghệ thuật đã tìm thấy ở Việt Nam cách đây khoảng 30 vạn năm, cho đến nay chưa tìm thấy những tác phẩm Điêu khắc, Kiến trúc, hội họa to lớn như ở Pháp, Tây Ban Nha, Ý, Anh mà chỉ tìm được một số tác phẩm chạm khắc trên chất liệu đá, đất, xương thú. Có lẽ do đặc điểm địa lý, khí hậu, vật liệu xây dựng, đặc điểm đời sống đã không đòi hỏi, không làm nảy sinh những cái to lớn đồ sộ</a:t>
            </a:r>
            <a:r>
              <a:rPr lang="vi-VN" sz="2800" smtClean="0">
                <a:solidFill>
                  <a:srgbClr val="C00000"/>
                </a:solidFill>
              </a:rPr>
              <a:t>.</a:t>
            </a:r>
            <a:endParaRPr lang="vi-VN" sz="2800">
              <a:solidFill>
                <a:srgbClr val="C00000"/>
              </a:solidFill>
            </a:endParaRPr>
          </a:p>
        </p:txBody>
      </p:sp>
    </p:spTree>
    <p:extLst>
      <p:ext uri="{BB962C8B-B14F-4D97-AF65-F5344CB8AC3E}">
        <p14:creationId xmlns:p14="http://schemas.microsoft.com/office/powerpoint/2010/main" val="257303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47" t="15476" r="17411" b="19047"/>
          <a:stretch/>
        </p:blipFill>
        <p:spPr bwMode="auto">
          <a:xfrm>
            <a:off x="762000" y="653143"/>
            <a:ext cx="719766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75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697</Words>
  <Application>Microsoft Office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I. KHÁM PHÁ HOẠT ĐỘNG CON NGƯỜI THỜI TIỀN SỬ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DẶN DÒ VỀ NHÀ - Chuẩn bị bài 2: Thời trang với hình vẽ thời tiền sử (SGK trang 24 ) - Chuẩn bị: giấy màu, kéo màu, hồ dán……</vt:lpstr>
    </vt:vector>
  </TitlesOfParts>
  <Company>www.phuongcloudit.com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saocodon</cp:lastModifiedBy>
  <cp:revision>118</cp:revision>
  <dcterms:created xsi:type="dcterms:W3CDTF">2021-10-09T13:19:09Z</dcterms:created>
  <dcterms:modified xsi:type="dcterms:W3CDTF">2021-11-12T07:07:04Z</dcterms:modified>
</cp:coreProperties>
</file>