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1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7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1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0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8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4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9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9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BB298-9BA1-4BA9-829A-12ED54E5BC2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25F53-A5EF-4E75-8F4D-B60FF72C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8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3270380133_20dede02dd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0" b="15601"/>
          <a:stretch>
            <a:fillRect/>
          </a:stretch>
        </p:blipFill>
        <p:spPr bwMode="auto">
          <a:xfrm>
            <a:off x="1524000" y="0"/>
            <a:ext cx="144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3270380133_20dede02dd_o"/>
          <p:cNvPicPr>
            <a:picLocks noChangeAspect="1" noChangeArrowheads="1"/>
          </p:cNvPicPr>
          <p:nvPr/>
        </p:nvPicPr>
        <p:blipFill>
          <a:blip r:embed="rId3">
            <a:lum bright="5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9" r="29576"/>
          <a:stretch>
            <a:fillRect/>
          </a:stretch>
        </p:blipFill>
        <p:spPr bwMode="auto">
          <a:xfrm>
            <a:off x="2971800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2895600" y="533400"/>
            <a:ext cx="7772400" cy="5943600"/>
          </a:xfrm>
        </p:spPr>
        <p:txBody>
          <a:bodyPr/>
          <a:lstStyle/>
          <a:p>
            <a:r>
              <a:rPr lang="en-US" altLang="en-US" u="sng" dirty="0" err="1" smtClean="0">
                <a:solidFill>
                  <a:srgbClr val="FF0000"/>
                </a:solidFill>
              </a:rPr>
              <a:t>Kiến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thức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: - </a:t>
            </a:r>
            <a:r>
              <a:rPr lang="en-US" altLang="en-US" dirty="0" smtClean="0">
                <a:latin typeface="VNI-Times" pitchFamily="2" charset="0"/>
              </a:rPr>
              <a:t>HS </a:t>
            </a:r>
            <a:r>
              <a:rPr lang="en-US" altLang="en-US" dirty="0" err="1" smtClean="0">
                <a:latin typeface="VNI-Times" pitchFamily="2" charset="0"/>
              </a:rPr>
              <a:t>bieát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caùch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veõ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tranh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veà</a:t>
            </a:r>
            <a:r>
              <a:rPr lang="en-US" altLang="en-US" dirty="0" smtClean="0">
                <a:latin typeface="VNI-Times" pitchFamily="2" charset="0"/>
              </a:rPr>
              <a:t> </a:t>
            </a:r>
          </a:p>
          <a:p>
            <a:r>
              <a:rPr lang="en-US" altLang="en-US" dirty="0" smtClean="0">
                <a:latin typeface="VNI-Times" pitchFamily="2" charset="0"/>
              </a:rPr>
              <a:t>                    </a:t>
            </a:r>
            <a:r>
              <a:rPr lang="en-US" altLang="en-US" dirty="0" err="1" smtClean="0">
                <a:latin typeface="VNI-Times" pitchFamily="2" charset="0"/>
              </a:rPr>
              <a:t>ñeà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taøi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gia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ñình</a:t>
            </a:r>
            <a:endParaRPr lang="en-US" altLang="en-US" dirty="0" smtClean="0">
              <a:latin typeface="VNI-Times" pitchFamily="2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latin typeface="VNI-Times" pitchFamily="2" charset="0"/>
              </a:rPr>
              <a:t>                        - HS </a:t>
            </a:r>
            <a:r>
              <a:rPr lang="en-US" altLang="en-US" dirty="0" err="1" smtClean="0">
                <a:latin typeface="VNI-Times" pitchFamily="2" charset="0"/>
              </a:rPr>
              <a:t>theâm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yeâu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thöông</a:t>
            </a:r>
            <a:r>
              <a:rPr lang="en-US" altLang="en-US" dirty="0" smtClean="0">
                <a:latin typeface="VNI-Times" pitchFamily="2" charset="0"/>
              </a:rPr>
              <a:t>, </a:t>
            </a:r>
            <a:r>
              <a:rPr lang="en-US" altLang="en-US" dirty="0" err="1" smtClean="0">
                <a:latin typeface="VNI-Times" pitchFamily="2" charset="0"/>
              </a:rPr>
              <a:t>quyù</a:t>
            </a:r>
            <a:r>
              <a:rPr lang="en-US" altLang="en-US" dirty="0" smtClean="0">
                <a:latin typeface="VNI-Times" pitchFamily="2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VNI-Times" pitchFamily="2" charset="0"/>
              </a:rPr>
              <a:t>                       </a:t>
            </a:r>
            <a:r>
              <a:rPr lang="en-US" altLang="en-US" dirty="0" err="1" smtClean="0">
                <a:latin typeface="VNI-Times" pitchFamily="2" charset="0"/>
              </a:rPr>
              <a:t>troïng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gia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ñình</a:t>
            </a:r>
            <a:endParaRPr lang="en-US" altLang="en-US" dirty="0" smtClean="0"/>
          </a:p>
          <a:p>
            <a:r>
              <a:rPr lang="en-US" altLang="en-US" u="sng" dirty="0" err="1" smtClean="0">
                <a:solidFill>
                  <a:srgbClr val="FF0000"/>
                </a:solidFill>
              </a:rPr>
              <a:t>Kĩ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năng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: </a:t>
            </a:r>
          </a:p>
          <a:p>
            <a:pPr>
              <a:buFontTx/>
              <a:buNone/>
            </a:pPr>
            <a:r>
              <a:rPr lang="en-US" altLang="en-US" dirty="0" smtClean="0"/>
              <a:t>          - </a:t>
            </a:r>
            <a:r>
              <a:rPr lang="en-US" altLang="en-US" dirty="0" smtClean="0">
                <a:latin typeface="VNI-Times" pitchFamily="2" charset="0"/>
              </a:rPr>
              <a:t>HS </a:t>
            </a:r>
            <a:r>
              <a:rPr lang="en-US" altLang="en-US" dirty="0" err="1" smtClean="0">
                <a:latin typeface="VNI-Times" pitchFamily="2" charset="0"/>
              </a:rPr>
              <a:t>coù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theå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veõ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ñöôïc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tranh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veà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gia</a:t>
            </a:r>
            <a:r>
              <a:rPr lang="en-US" altLang="en-US" dirty="0" smtClean="0">
                <a:latin typeface="VNI-Times" pitchFamily="2" charset="0"/>
              </a:rPr>
              <a:t>      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VNI-Times" pitchFamily="2" charset="0"/>
              </a:rPr>
              <a:t>             </a:t>
            </a:r>
            <a:r>
              <a:rPr lang="en-US" altLang="en-US" dirty="0" err="1" smtClean="0">
                <a:latin typeface="VNI-Times" pitchFamily="2" charset="0"/>
              </a:rPr>
              <a:t>ñình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baèng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khaû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naêng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vaø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caûm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xuùc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cuûa</a:t>
            </a:r>
            <a:endParaRPr lang="en-US" altLang="en-US" dirty="0" smtClean="0">
              <a:latin typeface="VNI-Times" pitchFamily="2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latin typeface="VNI-Times" pitchFamily="2" charset="0"/>
              </a:rPr>
              <a:t>             </a:t>
            </a:r>
            <a:r>
              <a:rPr lang="en-US" altLang="en-US" dirty="0" err="1" smtClean="0">
                <a:latin typeface="VNI-Times" pitchFamily="2" charset="0"/>
              </a:rPr>
              <a:t>mình</a:t>
            </a:r>
            <a:endParaRPr lang="en-US" altLang="en-US" dirty="0" smtClean="0"/>
          </a:p>
          <a:p>
            <a:r>
              <a:rPr lang="en-US" altLang="en-US" u="sng" dirty="0" err="1" smtClean="0">
                <a:solidFill>
                  <a:srgbClr val="FF0000"/>
                </a:solidFill>
              </a:rPr>
              <a:t>Thái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độ</a:t>
            </a:r>
            <a:r>
              <a:rPr lang="en-US" altLang="en-US" dirty="0" smtClean="0"/>
              <a:t>:</a:t>
            </a:r>
          </a:p>
          <a:p>
            <a:pPr>
              <a:buFontTx/>
              <a:buNone/>
            </a:pPr>
            <a:r>
              <a:rPr lang="en-US" altLang="en-US" dirty="0" smtClean="0"/>
              <a:t>          - </a:t>
            </a:r>
            <a:r>
              <a:rPr lang="en-US" altLang="en-US" dirty="0" err="1" smtClean="0">
                <a:latin typeface="VNI-Times" pitchFamily="2" charset="0"/>
              </a:rPr>
              <a:t>Bieát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yeâu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thích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moân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hoïc</a:t>
            </a:r>
            <a:r>
              <a:rPr lang="en-US" altLang="en-US" dirty="0" smtClean="0">
                <a:latin typeface="VNI-Times" pitchFamily="2" charset="0"/>
              </a:rPr>
              <a:t>, </a:t>
            </a:r>
            <a:r>
              <a:rPr lang="en-US" altLang="en-US" dirty="0" err="1" smtClean="0">
                <a:latin typeface="VNI-Times" pitchFamily="2" charset="0"/>
              </a:rPr>
              <a:t>gia</a:t>
            </a:r>
            <a:r>
              <a:rPr lang="en-US" altLang="en-US" dirty="0" smtClean="0">
                <a:latin typeface="VNI-Times" pitchFamily="2" charset="0"/>
              </a:rPr>
              <a:t> </a:t>
            </a:r>
            <a:r>
              <a:rPr lang="en-US" altLang="en-US" dirty="0" err="1" smtClean="0">
                <a:latin typeface="VNI-Times" pitchFamily="2" charset="0"/>
              </a:rPr>
              <a:t>ñình</a:t>
            </a:r>
            <a:endParaRPr lang="en-US" altLang="en-US" dirty="0" smtClean="0">
              <a:latin typeface="VNI-Times" pitchFamily="2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latin typeface="VNI-Times" pitchFamily="2" charset="0"/>
              </a:rPr>
              <a:t>           </a:t>
            </a:r>
            <a:r>
              <a:rPr lang="en-US" altLang="en-US" dirty="0" smtClean="0"/>
              <a:t>          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3077" name="Picture 4" descr="10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479426"/>
            <a:ext cx="8937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10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895601"/>
            <a:ext cx="893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10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5257801"/>
            <a:ext cx="893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0" y="88901"/>
            <a:ext cx="11430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 ỤC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 ÊU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ÀI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 ỌC</a:t>
            </a:r>
          </a:p>
        </p:txBody>
      </p:sp>
    </p:spTree>
    <p:extLst>
      <p:ext uri="{BB962C8B-B14F-4D97-AF65-F5344CB8AC3E}">
        <p14:creationId xmlns:p14="http://schemas.microsoft.com/office/powerpoint/2010/main" val="4285949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8" descr="floral_background_03-450x368.jpg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8" b="8163"/>
          <a:stretch>
            <a:fillRect/>
          </a:stretch>
        </p:blipFill>
        <p:spPr bwMode="auto">
          <a:xfrm>
            <a:off x="6667500" y="0"/>
            <a:ext cx="400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7" descr="floral_background_03-450x368.jpg"/>
          <p:cNvPicPr>
            <a:picLocks noChangeAspect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9091" b="8163"/>
          <a:stretch>
            <a:fillRect/>
          </a:stretch>
        </p:blipFill>
        <p:spPr bwMode="auto">
          <a:xfrm>
            <a:off x="1524000" y="0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0" y="1676400"/>
            <a:ext cx="5638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4000" kern="0" dirty="0">
                <a:solidFill>
                  <a:schemeClr val="bg1"/>
                </a:solidFill>
              </a:rPr>
              <a:t> </a:t>
            </a:r>
            <a:r>
              <a:rPr lang="vi-VN" sz="4000" kern="0" dirty="0">
                <a:solidFill>
                  <a:schemeClr val="bg1"/>
                </a:solidFill>
              </a:rPr>
              <a:t>Nhận xét bài vẽ đề tài của các nhóm</a:t>
            </a:r>
          </a:p>
          <a:p>
            <a:pPr marL="571500" indent="-5715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vi-VN" sz="4000" kern="0" dirty="0">
                <a:solidFill>
                  <a:schemeClr val="bg1"/>
                </a:solidFill>
              </a:rPr>
              <a:t>Bố cục</a:t>
            </a:r>
          </a:p>
          <a:p>
            <a:pPr marL="571500" indent="-5715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vi-VN" sz="4000" kern="0" dirty="0">
                <a:solidFill>
                  <a:schemeClr val="bg1"/>
                </a:solidFill>
              </a:rPr>
              <a:t>Hình vẽ</a:t>
            </a:r>
          </a:p>
          <a:p>
            <a:pPr marL="571500" indent="-5715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vi-VN" sz="4000" kern="0" dirty="0">
                <a:solidFill>
                  <a:schemeClr val="bg1"/>
                </a:solidFill>
              </a:rPr>
              <a:t>Màu sắc</a:t>
            </a:r>
            <a:endParaRPr lang="en-US" sz="4000" kern="0" dirty="0">
              <a:solidFill>
                <a:schemeClr val="bg1"/>
              </a:solidFill>
            </a:endParaRPr>
          </a:p>
        </p:txBody>
      </p:sp>
      <p:sp>
        <p:nvSpPr>
          <p:cNvPr id="4101" name="WordArt 98"/>
          <p:cNvSpPr>
            <a:spLocks noChangeArrowheads="1" noChangeShapeType="1" noTextEdit="1"/>
          </p:cNvSpPr>
          <p:nvPr/>
        </p:nvSpPr>
        <p:spPr bwMode="auto">
          <a:xfrm>
            <a:off x="1905000" y="1171576"/>
            <a:ext cx="1981200" cy="657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44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VNI-Times" pitchFamily="2" charset="0"/>
              </a:rPr>
              <a:t>KIEÅM TRA</a:t>
            </a:r>
          </a:p>
          <a:p>
            <a:r>
              <a:rPr lang="en-US" sz="44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VNI-Times" pitchFamily="2" charset="0"/>
              </a:rPr>
              <a:t>BAØI CUÕ</a:t>
            </a:r>
          </a:p>
        </p:txBody>
      </p:sp>
      <p:pic>
        <p:nvPicPr>
          <p:cNvPr id="44" name="Picture 43" descr="0830js5b15daddi012pz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0005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1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676400" y="152400"/>
            <a:ext cx="8839200" cy="990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52600" y="1219200"/>
            <a:ext cx="8763000" cy="5486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28800" y="1371600"/>
            <a:ext cx="8610600" cy="5105400"/>
          </a:xfrm>
          <a:prstGeom prst="roundRect">
            <a:avLst>
              <a:gd name="adj" fmla="val 8458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1000">
                <a:schemeClr val="accent1">
                  <a:shade val="67500"/>
                  <a:satMod val="115000"/>
                  <a:alpha val="1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371600" y="3810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FF00"/>
                </a:solidFill>
              </a:rPr>
              <a:t>      </a:t>
            </a:r>
            <a:r>
              <a:rPr lang="en-US" altLang="en-US" sz="3200">
                <a:solidFill>
                  <a:srgbClr val="FFFF00"/>
                </a:solidFill>
              </a:rPr>
              <a:t>Vẽ tranh </a:t>
            </a:r>
            <a:r>
              <a:rPr lang="en-US" altLang="en-US" sz="3200" i="1">
                <a:solidFill>
                  <a:srgbClr val="FFFF00"/>
                </a:solidFill>
              </a:rPr>
              <a:t>“Đề tài gia đình”</a:t>
            </a:r>
            <a:r>
              <a:rPr lang="en-US" altLang="en-US" sz="3200">
                <a:solidFill>
                  <a:srgbClr val="FFFF00"/>
                </a:solidFill>
              </a:rPr>
              <a:t> là vẽ về những gì?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239000" y="21336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en-US" sz="28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Vẽ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về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những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sinh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hoạt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đời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thường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của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một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gia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đình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.</a:t>
            </a:r>
          </a:p>
        </p:txBody>
      </p:sp>
      <p:pic>
        <p:nvPicPr>
          <p:cNvPr id="24" name="Picture 16" descr="IMG083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188" y="2370909"/>
            <a:ext cx="4621213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61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71601" y="1284288"/>
            <a:ext cx="62785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VNI-Times" pitchFamily="2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VNI-Times" pitchFamily="2" charset="0"/>
              </a:rPr>
              <a:t>/ TÌM VAØ CHOÏN  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VNI-Times" pitchFamily="2" charset="0"/>
              </a:rPr>
              <a:t>NỘI DUNG  ĐỀ TAØI</a:t>
            </a:r>
          </a:p>
        </p:txBody>
      </p:sp>
    </p:spTree>
    <p:extLst>
      <p:ext uri="{BB962C8B-B14F-4D97-AF65-F5344CB8AC3E}">
        <p14:creationId xmlns:p14="http://schemas.microsoft.com/office/powerpoint/2010/main" val="6670978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2" descr="npchanh1-3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1108363" y="292697"/>
            <a:ext cx="9386455" cy="6565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7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0192" y="866806"/>
            <a:ext cx="571630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r>
              <a:rPr kumimoji="0" lang="fr-FR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 </a:t>
            </a:r>
            <a:r>
              <a:rPr kumimoji="0" lang="fr-FR" alt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kumimoji="0" lang="fr-FR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r>
              <a:rPr kumimoji="0" lang="pt-B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B1: Tìm và chọn nội dung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r>
              <a:rPr kumimoji="0" lang="pt-B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B2: Phác thảo bố cục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r>
              <a:rPr kumimoji="0" lang="pt-B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B3: Vẽ hình, dáng người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r>
              <a:rPr kumimoji="0" lang="pt-BR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B4: Vẽ màu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8" descr="IMG072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73" y="137072"/>
            <a:ext cx="48196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4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921944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kumimoji="0" lang="pt-BR" alt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III. Thực hành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</a:pPr>
            <a:r>
              <a:rPr kumimoji="0" lang="pt-BR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Vẽ một bức tranh đề tài gia đình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" y="2275390"/>
            <a:ext cx="6943280" cy="4338135"/>
          </a:xfrm>
          <a:prstGeom prst="rect">
            <a:avLst/>
          </a:prstGeom>
          <a:ln w="1905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674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2021-12-17T14:34:08Z</dcterms:created>
  <dcterms:modified xsi:type="dcterms:W3CDTF">2021-12-17T14:36:41Z</dcterms:modified>
</cp:coreProperties>
</file>