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12"/>
  </p:notesMasterIdLst>
  <p:handoutMasterIdLst>
    <p:handoutMasterId r:id="rId13"/>
  </p:handoutMasterIdLst>
  <p:sldIdLst>
    <p:sldId id="256" r:id="rId3"/>
    <p:sldId id="257" r:id="rId4"/>
    <p:sldId id="261" r:id="rId5"/>
    <p:sldId id="264" r:id="rId6"/>
    <p:sldId id="262" r:id="rId7"/>
    <p:sldId id="263" r:id="rId8"/>
    <p:sldId id="265" r:id="rId9"/>
    <p:sldId id="266" r:id="rId10"/>
    <p:sldId id="260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00FE"/>
    <a:srgbClr val="377F85"/>
    <a:srgbClr val="5D8223"/>
    <a:srgbClr val="397B0D"/>
    <a:srgbClr val="6E8F15"/>
    <a:srgbClr val="000000"/>
    <a:srgbClr val="00499F"/>
    <a:srgbClr val="0CC1E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93" autoAdjust="0"/>
    <p:restoredTop sz="94648" autoAdjust="0"/>
  </p:normalViewPr>
  <p:slideViewPr>
    <p:cSldViewPr>
      <p:cViewPr varScale="1">
        <p:scale>
          <a:sx n="65" d="100"/>
          <a:sy n="65" d="100"/>
        </p:scale>
        <p:origin x="16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1716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578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ru-RU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86B94FDE-E46D-4E0F-8F55-50F82D52FCE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2392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71775" y="3141663"/>
            <a:ext cx="5903913" cy="1109662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vi-VN" noProof="0"/>
              <a:t>Bấm &amp; sửa kiểu tiêu đề</a:t>
            </a:r>
            <a:endParaRPr lang="ru-RU" noProof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71775" y="3813175"/>
            <a:ext cx="5903913" cy="696913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 algn="r">
              <a:buFontTx/>
              <a:buNone/>
              <a:defRPr sz="2400" b="1"/>
            </a:lvl1pPr>
          </a:lstStyle>
          <a:p>
            <a:pPr lvl="0"/>
            <a:r>
              <a:rPr lang="vi-VN" noProof="0"/>
              <a:t>Bấm &amp; sửa kiểu phụ đề</a:t>
            </a:r>
            <a:endParaRPr lang="ru-RU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207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084888" y="1268413"/>
            <a:ext cx="1871662" cy="5472112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68313" y="1268413"/>
            <a:ext cx="5464175" cy="5472112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828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382CF1-3234-4647-891B-FE14D2DB66E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27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2F1C06-1F0B-46EF-8295-4D9BE2768F6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32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750AC-D79C-4E41-8BEE-5B587B2436A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266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1908175" y="1600200"/>
            <a:ext cx="33131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5373688" y="1600200"/>
            <a:ext cx="33131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4C8FD-A0B8-4281-B996-B3DBFF4BAFF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4774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260B2-B998-421E-8D3A-756CA182F75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126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EF02F-31BD-4F65-AB4F-844C6C368EF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0842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91A8A9-E69C-4CE7-8C43-7DF281418AF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2084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3D6F9-81C5-4C7A-917C-D68F83EA9C0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004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1007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7120D-9118-4253-B38D-3EFC2E1BF09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5199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CC426-D804-4A61-BBD0-64AEC6A0A4E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6431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992938" y="274638"/>
            <a:ext cx="1693862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1908175" y="274638"/>
            <a:ext cx="4932363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376D6C-CACB-4606-88BC-AB46C114466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441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</p:spTree>
    <p:extLst>
      <p:ext uri="{BB962C8B-B14F-4D97-AF65-F5344CB8AC3E}">
        <p14:creationId xmlns:p14="http://schemas.microsoft.com/office/powerpoint/2010/main" val="1500643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539750" y="1844675"/>
            <a:ext cx="3632200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324350" y="1844675"/>
            <a:ext cx="3632200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053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929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578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1936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</p:spTree>
    <p:extLst>
      <p:ext uri="{BB962C8B-B14F-4D97-AF65-F5344CB8AC3E}">
        <p14:creationId xmlns:p14="http://schemas.microsoft.com/office/powerpoint/2010/main" val="3305941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Bấm biểu tượng để thêm hình ảnh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</p:spTree>
    <p:extLst>
      <p:ext uri="{BB962C8B-B14F-4D97-AF65-F5344CB8AC3E}">
        <p14:creationId xmlns:p14="http://schemas.microsoft.com/office/powerpoint/2010/main" val="4120341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268413"/>
            <a:ext cx="74168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/>
              <a:t>Bấm &amp; sửa kiểu tiêu đề</a:t>
            </a:r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844675"/>
            <a:ext cx="7416800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79613" y="274638"/>
            <a:ext cx="670718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title style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5" y="1600200"/>
            <a:ext cx="67786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ru-RU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ru-RU"/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D0635CF8-5B74-47FE-9A74-1E9044471B6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0C674E2-342D-4764-9E2C-77B688342B29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-76200" y="-228600"/>
            <a:ext cx="4319588" cy="151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 b="1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i="1">
                <a:solidFill>
                  <a:srgbClr val="FF0000"/>
                </a:solidFill>
                <a:latin typeface="Verdana" panose="020B0604030504040204" pitchFamily="34" charset="0"/>
              </a:rPr>
              <a:t>Trường THCS Nguyễn Văn Bé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i="1">
                <a:solidFill>
                  <a:srgbClr val="FF0000"/>
                </a:solidFill>
                <a:latin typeface="Verdana" panose="020B0604030504040204" pitchFamily="34" charset="0"/>
              </a:rPr>
              <a:t>Bộ môn: Tin học </a:t>
            </a:r>
          </a:p>
        </p:txBody>
      </p:sp>
      <p:sp>
        <p:nvSpPr>
          <p:cNvPr id="5" name="WordArt 5">
            <a:extLst>
              <a:ext uri="{FF2B5EF4-FFF2-40B4-BE49-F238E27FC236}">
                <a16:creationId xmlns:a16="http://schemas.microsoft.com/office/drawing/2014/main" id="{2D105FD8-34C7-4979-AB39-0A0E6D2305E0}"/>
              </a:ext>
            </a:extLst>
          </p:cNvPr>
          <p:cNvSpPr>
            <a:spLocks noGrp="1" noChangeArrowheads="1" noChangeShapeType="1" noTextEdit="1"/>
          </p:cNvSpPr>
          <p:nvPr>
            <p:ph type="ctrTitle"/>
          </p:nvPr>
        </p:nvSpPr>
        <p:spPr bwMode="auto">
          <a:xfrm>
            <a:off x="990600" y="5105400"/>
            <a:ext cx="7348538" cy="976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28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BÀI TRÌNH CHIẾU ĐẦU TIÊN CỦA EM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13D988D-F66C-4936-8A21-2F5F991BB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6286500"/>
            <a:ext cx="22828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3"/>
          <p:cNvGrpSpPr>
            <a:grpSpLocks/>
          </p:cNvGrpSpPr>
          <p:nvPr/>
        </p:nvGrpSpPr>
        <p:grpSpPr bwMode="auto">
          <a:xfrm>
            <a:off x="1752600" y="1398898"/>
            <a:ext cx="5884782" cy="1245877"/>
            <a:chOff x="912" y="1008"/>
            <a:chExt cx="4175" cy="912"/>
          </a:xfrm>
        </p:grpSpPr>
        <p:sp>
          <p:nvSpPr>
            <p:cNvPr id="48" name="AutoShape 4"/>
            <p:cNvSpPr>
              <a:spLocks noChangeArrowheads="1"/>
            </p:cNvSpPr>
            <p:nvPr/>
          </p:nvSpPr>
          <p:spPr bwMode="gray">
            <a:xfrm>
              <a:off x="912" y="1008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9" name="Group 5"/>
            <p:cNvGrpSpPr>
              <a:grpSpLocks/>
            </p:cNvGrpSpPr>
            <p:nvPr/>
          </p:nvGrpSpPr>
          <p:grpSpPr bwMode="auto">
            <a:xfrm>
              <a:off x="999" y="1092"/>
              <a:ext cx="768" cy="746"/>
              <a:chOff x="999" y="1092"/>
              <a:chExt cx="768" cy="746"/>
            </a:xfrm>
          </p:grpSpPr>
          <p:sp>
            <p:nvSpPr>
              <p:cNvPr id="51" name="AutoShape 6"/>
              <p:cNvSpPr>
                <a:spLocks noChangeArrowheads="1"/>
              </p:cNvSpPr>
              <p:nvPr/>
            </p:nvSpPr>
            <p:spPr bwMode="gray">
              <a:xfrm>
                <a:off x="999" y="1092"/>
                <a:ext cx="768" cy="74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69804"/>
                      <a:invGamma/>
                    </a:schemeClr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Freeform 7"/>
              <p:cNvSpPr>
                <a:spLocks/>
              </p:cNvSpPr>
              <p:nvPr/>
            </p:nvSpPr>
            <p:spPr bwMode="gray">
              <a:xfrm>
                <a:off x="1047" y="1140"/>
                <a:ext cx="383" cy="373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Text Box 8"/>
              <p:cNvSpPr txBox="1">
                <a:spLocks noChangeArrowheads="1"/>
              </p:cNvSpPr>
              <p:nvPr/>
            </p:nvSpPr>
            <p:spPr bwMode="gray">
              <a:xfrm>
                <a:off x="1238" y="1295"/>
                <a:ext cx="273" cy="3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8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1</a:t>
                </a:r>
              </a:p>
            </p:txBody>
          </p:sp>
        </p:grpSp>
        <p:sp>
          <p:nvSpPr>
            <p:cNvPr id="50" name="Text Box 9"/>
            <p:cNvSpPr txBox="1">
              <a:spLocks noChangeArrowheads="1"/>
            </p:cNvSpPr>
            <p:nvPr/>
          </p:nvSpPr>
          <p:spPr bwMode="gray">
            <a:xfrm>
              <a:off x="1824" y="1277"/>
              <a:ext cx="3263" cy="4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altLang="en-US" sz="1800" b="1" u="sng">
                  <a:solidFill>
                    <a:schemeClr val="hlink"/>
                  </a:solidFill>
                  <a:latin typeface="Tahoma" panose="020B0604030504040204" pitchFamily="34" charset="0"/>
                </a:rPr>
                <a:t>Bài 1</a:t>
              </a:r>
              <a:r>
                <a:rPr lang="en-US" altLang="en-US" sz="1800" b="1">
                  <a:solidFill>
                    <a:schemeClr val="hlink"/>
                  </a:solidFill>
                  <a:latin typeface="Tahoma" panose="020B0604030504040204" pitchFamily="34" charset="0"/>
                </a:rPr>
                <a:t>.Khởi động và làm quen với Powerpoint.</a:t>
              </a:r>
              <a:endParaRPr lang="en-US" i="1">
                <a:solidFill>
                  <a:srgbClr val="5D8223"/>
                </a:solidFill>
              </a:endParaRPr>
            </a:p>
          </p:txBody>
        </p:sp>
      </p:grpSp>
      <p:grpSp>
        <p:nvGrpSpPr>
          <p:cNvPr id="54" name="Group 10"/>
          <p:cNvGrpSpPr>
            <a:grpSpLocks/>
          </p:cNvGrpSpPr>
          <p:nvPr/>
        </p:nvGrpSpPr>
        <p:grpSpPr bwMode="auto">
          <a:xfrm>
            <a:off x="1752600" y="2929248"/>
            <a:ext cx="5615562" cy="1245877"/>
            <a:chOff x="912" y="2016"/>
            <a:chExt cx="3984" cy="912"/>
          </a:xfrm>
        </p:grpSpPr>
        <p:sp>
          <p:nvSpPr>
            <p:cNvPr id="55" name="AutoShape 11"/>
            <p:cNvSpPr>
              <a:spLocks noChangeArrowheads="1"/>
            </p:cNvSpPr>
            <p:nvPr/>
          </p:nvSpPr>
          <p:spPr bwMode="gray">
            <a:xfrm>
              <a:off x="912" y="2016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9216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6" name="Group 12"/>
            <p:cNvGrpSpPr>
              <a:grpSpLocks/>
            </p:cNvGrpSpPr>
            <p:nvPr/>
          </p:nvGrpSpPr>
          <p:grpSpPr bwMode="auto">
            <a:xfrm>
              <a:off x="999" y="2100"/>
              <a:ext cx="768" cy="746"/>
              <a:chOff x="999" y="2100"/>
              <a:chExt cx="768" cy="746"/>
            </a:xfrm>
          </p:grpSpPr>
          <p:sp>
            <p:nvSpPr>
              <p:cNvPr id="58" name="AutoShape 13"/>
              <p:cNvSpPr>
                <a:spLocks noChangeArrowheads="1"/>
              </p:cNvSpPr>
              <p:nvPr/>
            </p:nvSpPr>
            <p:spPr bwMode="gray">
              <a:xfrm>
                <a:off x="999" y="2100"/>
                <a:ext cx="768" cy="74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hlink">
                      <a:gamma/>
                      <a:tint val="72549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Freeform 14"/>
              <p:cNvSpPr>
                <a:spLocks/>
              </p:cNvSpPr>
              <p:nvPr/>
            </p:nvSpPr>
            <p:spPr bwMode="gray">
              <a:xfrm>
                <a:off x="1047" y="2148"/>
                <a:ext cx="383" cy="373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Text Box 15"/>
              <p:cNvSpPr txBox="1">
                <a:spLocks noChangeArrowheads="1"/>
              </p:cNvSpPr>
              <p:nvPr/>
            </p:nvSpPr>
            <p:spPr bwMode="gray">
              <a:xfrm>
                <a:off x="1238" y="2304"/>
                <a:ext cx="273" cy="3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8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2</a:t>
                </a:r>
              </a:p>
            </p:txBody>
          </p:sp>
        </p:grpSp>
        <p:sp>
          <p:nvSpPr>
            <p:cNvPr id="57" name="Text Box 16"/>
            <p:cNvSpPr txBox="1">
              <a:spLocks noChangeArrowheads="1"/>
            </p:cNvSpPr>
            <p:nvPr/>
          </p:nvSpPr>
          <p:spPr bwMode="gray">
            <a:xfrm>
              <a:off x="1872" y="2270"/>
              <a:ext cx="2928" cy="4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1800" b="1" u="sng">
                  <a:solidFill>
                    <a:schemeClr val="hlink"/>
                  </a:solidFill>
                  <a:latin typeface="Tahoma" panose="020B0604030504040204" pitchFamily="34" charset="0"/>
                </a:rPr>
                <a:t>Bài 2</a:t>
              </a:r>
              <a:r>
                <a:rPr lang="en-US" altLang="en-US" sz="1800" b="1">
                  <a:solidFill>
                    <a:schemeClr val="hlink"/>
                  </a:solidFill>
                  <a:latin typeface="Tahoma" panose="020B0604030504040204" pitchFamily="34" charset="0"/>
                </a:rPr>
                <a:t>. Nhập nội dung cho bài trình chiếu.</a:t>
              </a:r>
              <a:endParaRPr lang="en-US" i="1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61" name="Group 17"/>
          <p:cNvGrpSpPr>
            <a:grpSpLocks/>
          </p:cNvGrpSpPr>
          <p:nvPr/>
        </p:nvGrpSpPr>
        <p:grpSpPr bwMode="auto">
          <a:xfrm>
            <a:off x="1752600" y="4469123"/>
            <a:ext cx="5615562" cy="1245877"/>
            <a:chOff x="912" y="3036"/>
            <a:chExt cx="3984" cy="912"/>
          </a:xfrm>
        </p:grpSpPr>
        <p:sp>
          <p:nvSpPr>
            <p:cNvPr id="62" name="AutoShape 18"/>
            <p:cNvSpPr>
              <a:spLocks noChangeArrowheads="1"/>
            </p:cNvSpPr>
            <p:nvPr/>
          </p:nvSpPr>
          <p:spPr bwMode="gray">
            <a:xfrm>
              <a:off x="912" y="3036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48627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3" name="Group 19"/>
            <p:cNvGrpSpPr>
              <a:grpSpLocks/>
            </p:cNvGrpSpPr>
            <p:nvPr/>
          </p:nvGrpSpPr>
          <p:grpSpPr bwMode="auto">
            <a:xfrm>
              <a:off x="999" y="3120"/>
              <a:ext cx="768" cy="746"/>
              <a:chOff x="999" y="3120"/>
              <a:chExt cx="768" cy="746"/>
            </a:xfrm>
          </p:grpSpPr>
          <p:sp>
            <p:nvSpPr>
              <p:cNvPr id="65" name="AutoShape 20"/>
              <p:cNvSpPr>
                <a:spLocks noChangeArrowheads="1"/>
              </p:cNvSpPr>
              <p:nvPr/>
            </p:nvSpPr>
            <p:spPr bwMode="gray">
              <a:xfrm>
                <a:off x="999" y="3120"/>
                <a:ext cx="768" cy="74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folHlink">
                      <a:gamma/>
                      <a:tint val="63529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Freeform 21"/>
              <p:cNvSpPr>
                <a:spLocks/>
              </p:cNvSpPr>
              <p:nvPr/>
            </p:nvSpPr>
            <p:spPr bwMode="gray">
              <a:xfrm>
                <a:off x="1047" y="3168"/>
                <a:ext cx="383" cy="373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tint val="48627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Text Box 22"/>
              <p:cNvSpPr txBox="1">
                <a:spLocks noChangeArrowheads="1"/>
              </p:cNvSpPr>
              <p:nvPr/>
            </p:nvSpPr>
            <p:spPr bwMode="gray">
              <a:xfrm>
                <a:off x="1238" y="3324"/>
                <a:ext cx="273" cy="3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8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3</a:t>
                </a:r>
              </a:p>
            </p:txBody>
          </p:sp>
        </p:grpSp>
        <p:sp>
          <p:nvSpPr>
            <p:cNvPr id="64" name="Text Box 23"/>
            <p:cNvSpPr txBox="1">
              <a:spLocks noChangeArrowheads="1"/>
            </p:cNvSpPr>
            <p:nvPr/>
          </p:nvSpPr>
          <p:spPr bwMode="gray">
            <a:xfrm>
              <a:off x="1872" y="3371"/>
              <a:ext cx="2928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i="1">
                  <a:solidFill>
                    <a:schemeClr val="accent6">
                      <a:lumMod val="75000"/>
                    </a:schemeClr>
                  </a:solidFill>
                </a:rPr>
                <a:t>Bài 3. Trình chiếu</a:t>
              </a:r>
            </a:p>
          </p:txBody>
        </p:sp>
      </p:grpSp>
      <p:pic>
        <p:nvPicPr>
          <p:cNvPr id="24" name="Picture 2">
            <a:extLst>
              <a:ext uri="{FF2B5EF4-FFF2-40B4-BE49-F238E27FC236}">
                <a16:creationId xmlns:a16="http://schemas.microsoft.com/office/drawing/2014/main" id="{4786C082-CC01-4FA9-9A17-2FAB9158B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6286500"/>
            <a:ext cx="22828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">
            <a:extLst>
              <a:ext uri="{FF2B5EF4-FFF2-40B4-BE49-F238E27FC236}">
                <a16:creationId xmlns:a16="http://schemas.microsoft.com/office/drawing/2014/main" id="{77BB4954-5AD2-4792-84E9-81B031838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854" y="331757"/>
            <a:ext cx="890088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l"/>
            <a:r>
              <a:rPr lang="en-US" sz="3200" kern="0">
                <a:solidFill>
                  <a:srgbClr val="FF0000"/>
                </a:solidFill>
              </a:rPr>
              <a:t>Bài trình chiếu đầu tiên của em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>
            <a:extLst>
              <a:ext uri="{FF2B5EF4-FFF2-40B4-BE49-F238E27FC236}">
                <a16:creationId xmlns:a16="http://schemas.microsoft.com/office/drawing/2014/main" id="{4786C082-CC01-4FA9-9A17-2FAB9158B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6286500"/>
            <a:ext cx="22828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">
            <a:extLst>
              <a:ext uri="{FF2B5EF4-FFF2-40B4-BE49-F238E27FC236}">
                <a16:creationId xmlns:a16="http://schemas.microsoft.com/office/drawing/2014/main" id="{77BB4954-5AD2-4792-84E9-81B031838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854" y="331757"/>
            <a:ext cx="890088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l"/>
            <a:r>
              <a:rPr lang="en-US" sz="3200" kern="0">
                <a:solidFill>
                  <a:srgbClr val="FF0000"/>
                </a:solidFill>
              </a:rPr>
              <a:t>Bài trình chiếu đầu tiên của em</a:t>
            </a:r>
          </a:p>
        </p:txBody>
      </p:sp>
      <p:grpSp>
        <p:nvGrpSpPr>
          <p:cNvPr id="26" name="Group 3">
            <a:extLst>
              <a:ext uri="{FF2B5EF4-FFF2-40B4-BE49-F238E27FC236}">
                <a16:creationId xmlns:a16="http://schemas.microsoft.com/office/drawing/2014/main" id="{9F71B061-8555-4DBC-A5E7-DAC9294616A0}"/>
              </a:ext>
            </a:extLst>
          </p:cNvPr>
          <p:cNvGrpSpPr>
            <a:grpSpLocks/>
          </p:cNvGrpSpPr>
          <p:nvPr/>
        </p:nvGrpSpPr>
        <p:grpSpPr bwMode="auto">
          <a:xfrm>
            <a:off x="380999" y="804197"/>
            <a:ext cx="8531225" cy="571501"/>
            <a:chOff x="912" y="1008"/>
            <a:chExt cx="4175" cy="912"/>
          </a:xfrm>
        </p:grpSpPr>
        <p:sp>
          <p:nvSpPr>
            <p:cNvPr id="27" name="AutoShape 4">
              <a:extLst>
                <a:ext uri="{FF2B5EF4-FFF2-40B4-BE49-F238E27FC236}">
                  <a16:creationId xmlns:a16="http://schemas.microsoft.com/office/drawing/2014/main" id="{B660CBB4-2268-4002-B8C1-4852A48FEE7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12" y="1008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8" name="Group 5">
              <a:extLst>
                <a:ext uri="{FF2B5EF4-FFF2-40B4-BE49-F238E27FC236}">
                  <a16:creationId xmlns:a16="http://schemas.microsoft.com/office/drawing/2014/main" id="{3E787E3E-33E7-44BF-AD68-91331F913E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99" y="1092"/>
              <a:ext cx="768" cy="746"/>
              <a:chOff x="999" y="1092"/>
              <a:chExt cx="768" cy="746"/>
            </a:xfrm>
          </p:grpSpPr>
          <p:sp>
            <p:nvSpPr>
              <p:cNvPr id="30" name="AutoShape 6">
                <a:extLst>
                  <a:ext uri="{FF2B5EF4-FFF2-40B4-BE49-F238E27FC236}">
                    <a16:creationId xmlns:a16="http://schemas.microsoft.com/office/drawing/2014/main" id="{3229DB40-5617-4634-AC43-DF0F76B46C2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999" y="1092"/>
                <a:ext cx="768" cy="74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69804"/>
                      <a:invGamma/>
                    </a:schemeClr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Freeform 7">
                <a:extLst>
                  <a:ext uri="{FF2B5EF4-FFF2-40B4-BE49-F238E27FC236}">
                    <a16:creationId xmlns:a16="http://schemas.microsoft.com/office/drawing/2014/main" id="{C117B350-21BA-4321-91C7-4540928DF87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047" y="1140"/>
                <a:ext cx="383" cy="373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Text Box 8">
                <a:extLst>
                  <a:ext uri="{FF2B5EF4-FFF2-40B4-BE49-F238E27FC236}">
                    <a16:creationId xmlns:a16="http://schemas.microsoft.com/office/drawing/2014/main" id="{6AEAC698-83C3-41EA-95C6-54CCA98B8B0A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305" y="1295"/>
                <a:ext cx="139" cy="4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400" i="1" u="sng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1</a:t>
                </a:r>
              </a:p>
            </p:txBody>
          </p:sp>
        </p:grpSp>
        <p:sp>
          <p:nvSpPr>
            <p:cNvPr id="29" name="Text Box 9">
              <a:extLst>
                <a:ext uri="{FF2B5EF4-FFF2-40B4-BE49-F238E27FC236}">
                  <a16:creationId xmlns:a16="http://schemas.microsoft.com/office/drawing/2014/main" id="{DF29E6E2-6FDC-435D-B4A2-6287CC8B4F2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824" y="1277"/>
              <a:ext cx="3263" cy="4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altLang="en-US" sz="1800" b="1" u="sng">
                  <a:solidFill>
                    <a:schemeClr val="hlink"/>
                  </a:solidFill>
                  <a:latin typeface="Tahoma" panose="020B0604030504040204" pitchFamily="34" charset="0"/>
                </a:rPr>
                <a:t>Bài 1</a:t>
              </a:r>
              <a:r>
                <a:rPr lang="en-US" altLang="en-US" sz="1800" b="1">
                  <a:solidFill>
                    <a:schemeClr val="hlink"/>
                  </a:solidFill>
                  <a:latin typeface="Tahoma" panose="020B0604030504040204" pitchFamily="34" charset="0"/>
                </a:rPr>
                <a:t>.Khởi động và làm quen với Powerpoint.</a:t>
              </a:r>
              <a:endParaRPr lang="en-US" i="1">
                <a:solidFill>
                  <a:srgbClr val="5D8223"/>
                </a:solidFill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6973CE9D-D5E7-4825-A559-73F208EFF0DA}"/>
              </a:ext>
            </a:extLst>
          </p:cNvPr>
          <p:cNvSpPr txBox="1"/>
          <p:nvPr/>
        </p:nvSpPr>
        <p:spPr>
          <a:xfrm>
            <a:off x="1078651" y="1559506"/>
            <a:ext cx="480822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2200" b="1">
                <a:solidFill>
                  <a:srgbClr val="FF0000"/>
                </a:solidFill>
              </a:rPr>
              <a:t>1. Khởi động Powerpoint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F8CCB55-C501-438C-8F13-7C2C093A5A7B}"/>
              </a:ext>
            </a:extLst>
          </p:cNvPr>
          <p:cNvSpPr txBox="1"/>
          <p:nvPr/>
        </p:nvSpPr>
        <p:spPr>
          <a:xfrm>
            <a:off x="1508063" y="2158961"/>
            <a:ext cx="65413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1800">
                <a:solidFill>
                  <a:srgbClr val="000099"/>
                </a:solidFill>
                <a:latin typeface="Arial" panose="020B0604020202020204" pitchFamily="34" charset="0"/>
              </a:rPr>
              <a:t>-C1: Nháy đúp biểu tượng              hình nền.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sz="1800" b="1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FEB896-AF13-4E5C-828D-15F2222C24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4375" y="1987754"/>
            <a:ext cx="657225" cy="73342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B79BFE45-AD00-4F51-89D0-A05C0458719E}"/>
              </a:ext>
            </a:extLst>
          </p:cNvPr>
          <p:cNvSpPr txBox="1"/>
          <p:nvPr/>
        </p:nvSpPr>
        <p:spPr>
          <a:xfrm>
            <a:off x="1424244" y="2695585"/>
            <a:ext cx="48082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1800">
                <a:solidFill>
                  <a:srgbClr val="000099"/>
                </a:solidFill>
                <a:latin typeface="Arial" panose="020B0604020202020204" pitchFamily="34" charset="0"/>
              </a:rPr>
              <a:t>- C2: Start</a:t>
            </a:r>
            <a:r>
              <a:rPr lang="en-US" altLang="en-US" sz="1800">
                <a:solidFill>
                  <a:srgbClr val="000099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 Microsoft Powerpoint 2013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5110DD-9D87-4343-B70B-1611DBFCCA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421" y="3372396"/>
            <a:ext cx="3219450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995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>
            <a:extLst>
              <a:ext uri="{FF2B5EF4-FFF2-40B4-BE49-F238E27FC236}">
                <a16:creationId xmlns:a16="http://schemas.microsoft.com/office/drawing/2014/main" id="{4786C082-CC01-4FA9-9A17-2FAB9158B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6286500"/>
            <a:ext cx="22828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3">
            <a:extLst>
              <a:ext uri="{FF2B5EF4-FFF2-40B4-BE49-F238E27FC236}">
                <a16:creationId xmlns:a16="http://schemas.microsoft.com/office/drawing/2014/main" id="{9F71B061-8555-4DBC-A5E7-DAC9294616A0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195346"/>
            <a:ext cx="8531225" cy="571501"/>
            <a:chOff x="912" y="1008"/>
            <a:chExt cx="4175" cy="912"/>
          </a:xfrm>
        </p:grpSpPr>
        <p:sp>
          <p:nvSpPr>
            <p:cNvPr id="27" name="AutoShape 4">
              <a:extLst>
                <a:ext uri="{FF2B5EF4-FFF2-40B4-BE49-F238E27FC236}">
                  <a16:creationId xmlns:a16="http://schemas.microsoft.com/office/drawing/2014/main" id="{B660CBB4-2268-4002-B8C1-4852A48FEE7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12" y="1008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8" name="Group 5">
              <a:extLst>
                <a:ext uri="{FF2B5EF4-FFF2-40B4-BE49-F238E27FC236}">
                  <a16:creationId xmlns:a16="http://schemas.microsoft.com/office/drawing/2014/main" id="{3E787E3E-33E7-44BF-AD68-91331F913E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99" y="1092"/>
              <a:ext cx="768" cy="746"/>
              <a:chOff x="999" y="1092"/>
              <a:chExt cx="768" cy="746"/>
            </a:xfrm>
          </p:grpSpPr>
          <p:sp>
            <p:nvSpPr>
              <p:cNvPr id="30" name="AutoShape 6">
                <a:extLst>
                  <a:ext uri="{FF2B5EF4-FFF2-40B4-BE49-F238E27FC236}">
                    <a16:creationId xmlns:a16="http://schemas.microsoft.com/office/drawing/2014/main" id="{3229DB40-5617-4634-AC43-DF0F76B46C2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999" y="1092"/>
                <a:ext cx="768" cy="74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69804"/>
                      <a:invGamma/>
                    </a:schemeClr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Freeform 7">
                <a:extLst>
                  <a:ext uri="{FF2B5EF4-FFF2-40B4-BE49-F238E27FC236}">
                    <a16:creationId xmlns:a16="http://schemas.microsoft.com/office/drawing/2014/main" id="{C117B350-21BA-4321-91C7-4540928DF87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047" y="1140"/>
                <a:ext cx="383" cy="373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Text Box 8">
                <a:extLst>
                  <a:ext uri="{FF2B5EF4-FFF2-40B4-BE49-F238E27FC236}">
                    <a16:creationId xmlns:a16="http://schemas.microsoft.com/office/drawing/2014/main" id="{6AEAC698-83C3-41EA-95C6-54CCA98B8B0A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305" y="1295"/>
                <a:ext cx="139" cy="4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400" i="1" u="sng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1</a:t>
                </a:r>
              </a:p>
            </p:txBody>
          </p:sp>
        </p:grpSp>
        <p:sp>
          <p:nvSpPr>
            <p:cNvPr id="29" name="Text Box 9">
              <a:extLst>
                <a:ext uri="{FF2B5EF4-FFF2-40B4-BE49-F238E27FC236}">
                  <a16:creationId xmlns:a16="http://schemas.microsoft.com/office/drawing/2014/main" id="{DF29E6E2-6FDC-435D-B4A2-6287CC8B4F2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824" y="1277"/>
              <a:ext cx="3263" cy="4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altLang="en-US" sz="1800" b="1" u="sng">
                  <a:solidFill>
                    <a:schemeClr val="hlink"/>
                  </a:solidFill>
                  <a:latin typeface="Tahoma" panose="020B0604030504040204" pitchFamily="34" charset="0"/>
                </a:rPr>
                <a:t>Bài 1</a:t>
              </a:r>
              <a:r>
                <a:rPr lang="en-US" altLang="en-US" sz="1800" b="1">
                  <a:solidFill>
                    <a:schemeClr val="hlink"/>
                  </a:solidFill>
                  <a:latin typeface="Tahoma" panose="020B0604030504040204" pitchFamily="34" charset="0"/>
                </a:rPr>
                <a:t>.Khởi động và làm quen với Powerpoint.</a:t>
              </a:r>
              <a:endParaRPr lang="en-US" i="1">
                <a:solidFill>
                  <a:srgbClr val="5D8223"/>
                </a:solidFill>
              </a:endParaRPr>
            </a:p>
          </p:txBody>
        </p:sp>
      </p:grpSp>
      <p:sp>
        <p:nvSpPr>
          <p:cNvPr id="12" name="Text Box 11">
            <a:extLst>
              <a:ext uri="{FF2B5EF4-FFF2-40B4-BE49-F238E27FC236}">
                <a16:creationId xmlns:a16="http://schemas.microsoft.com/office/drawing/2014/main" id="{AE784E4D-CEB0-48D9-A679-6214BB985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767" y="857911"/>
            <a:ext cx="7391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200" b="1">
                <a:solidFill>
                  <a:srgbClr val="FF0000"/>
                </a:solidFill>
                <a:latin typeface="Arial" panose="020B0604020202020204" pitchFamily="34" charset="0"/>
              </a:rPr>
              <a:t>2. Em hãy liệt kê các điểm giống và khác nhau giữa màn  hình Word với màn hình Powerpoint.</a:t>
            </a:r>
          </a:p>
        </p:txBody>
      </p:sp>
      <p:sp>
        <p:nvSpPr>
          <p:cNvPr id="13" name="Rectangle 31">
            <a:extLst>
              <a:ext uri="{FF2B5EF4-FFF2-40B4-BE49-F238E27FC236}">
                <a16:creationId xmlns:a16="http://schemas.microsoft.com/office/drawing/2014/main" id="{452DF2AC-1989-4EE2-9AF1-34980AE7F0FA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92175" y="1752600"/>
            <a:ext cx="1898650" cy="3667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b="1">
                <a:solidFill>
                  <a:schemeClr val="hlink"/>
                </a:solidFill>
                <a:latin typeface="Arial" panose="020B0604020202020204" pitchFamily="34" charset="0"/>
              </a:rPr>
              <a:t>Màn  hình Word</a:t>
            </a:r>
          </a:p>
        </p:txBody>
      </p:sp>
      <p:sp>
        <p:nvSpPr>
          <p:cNvPr id="14" name="Rectangle 32">
            <a:extLst>
              <a:ext uri="{FF2B5EF4-FFF2-40B4-BE49-F238E27FC236}">
                <a16:creationId xmlns:a16="http://schemas.microsoft.com/office/drawing/2014/main" id="{C135D36A-0B6E-447C-AFAF-C52148685FD4}"/>
              </a:ext>
            </a:extLst>
          </p:cNvPr>
          <p:cNvSpPr>
            <a:spLocks noChangeArrowheads="1"/>
          </p:cNvSpPr>
          <p:nvPr/>
        </p:nvSpPr>
        <p:spPr bwMode="gray">
          <a:xfrm>
            <a:off x="5206975" y="1752600"/>
            <a:ext cx="2559050" cy="3667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>
                <a:solidFill>
                  <a:schemeClr val="hlink"/>
                </a:solidFill>
                <a:latin typeface="Arial" panose="020B0604020202020204" pitchFamily="34" charset="0"/>
              </a:rPr>
              <a:t>Màn hình Powerpoint.</a:t>
            </a:r>
          </a:p>
        </p:txBody>
      </p:sp>
      <p:pic>
        <p:nvPicPr>
          <p:cNvPr id="15" name="Picture 27" descr="Untitled">
            <a:extLst>
              <a:ext uri="{FF2B5EF4-FFF2-40B4-BE49-F238E27FC236}">
                <a16:creationId xmlns:a16="http://schemas.microsoft.com/office/drawing/2014/main" id="{FAFF01C0-A6ED-4F8F-B686-215E0AE23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75" y="2133600"/>
            <a:ext cx="35052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8" descr="Untitled">
            <a:extLst>
              <a:ext uri="{FF2B5EF4-FFF2-40B4-BE49-F238E27FC236}">
                <a16:creationId xmlns:a16="http://schemas.microsoft.com/office/drawing/2014/main" id="{463F9FAE-AB8A-4AA1-B898-AB77FA5C9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175" y="2133600"/>
            <a:ext cx="33909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9923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>
            <a:extLst>
              <a:ext uri="{FF2B5EF4-FFF2-40B4-BE49-F238E27FC236}">
                <a16:creationId xmlns:a16="http://schemas.microsoft.com/office/drawing/2014/main" id="{4786C082-CC01-4FA9-9A17-2FAB9158B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6286500"/>
            <a:ext cx="22828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3">
            <a:extLst>
              <a:ext uri="{FF2B5EF4-FFF2-40B4-BE49-F238E27FC236}">
                <a16:creationId xmlns:a16="http://schemas.microsoft.com/office/drawing/2014/main" id="{9F71B061-8555-4DBC-A5E7-DAC9294616A0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152400"/>
            <a:ext cx="8531225" cy="571501"/>
            <a:chOff x="912" y="1008"/>
            <a:chExt cx="4175" cy="912"/>
          </a:xfrm>
        </p:grpSpPr>
        <p:sp>
          <p:nvSpPr>
            <p:cNvPr id="27" name="AutoShape 4">
              <a:extLst>
                <a:ext uri="{FF2B5EF4-FFF2-40B4-BE49-F238E27FC236}">
                  <a16:creationId xmlns:a16="http://schemas.microsoft.com/office/drawing/2014/main" id="{B660CBB4-2268-4002-B8C1-4852A48FEE7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12" y="1008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8" name="Group 5">
              <a:extLst>
                <a:ext uri="{FF2B5EF4-FFF2-40B4-BE49-F238E27FC236}">
                  <a16:creationId xmlns:a16="http://schemas.microsoft.com/office/drawing/2014/main" id="{3E787E3E-33E7-44BF-AD68-91331F913E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99" y="1092"/>
              <a:ext cx="768" cy="746"/>
              <a:chOff x="999" y="1092"/>
              <a:chExt cx="768" cy="746"/>
            </a:xfrm>
          </p:grpSpPr>
          <p:sp>
            <p:nvSpPr>
              <p:cNvPr id="30" name="AutoShape 6">
                <a:extLst>
                  <a:ext uri="{FF2B5EF4-FFF2-40B4-BE49-F238E27FC236}">
                    <a16:creationId xmlns:a16="http://schemas.microsoft.com/office/drawing/2014/main" id="{3229DB40-5617-4634-AC43-DF0F76B46C2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999" y="1092"/>
                <a:ext cx="768" cy="74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69804"/>
                      <a:invGamma/>
                    </a:schemeClr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Freeform 7">
                <a:extLst>
                  <a:ext uri="{FF2B5EF4-FFF2-40B4-BE49-F238E27FC236}">
                    <a16:creationId xmlns:a16="http://schemas.microsoft.com/office/drawing/2014/main" id="{C117B350-21BA-4321-91C7-4540928DF87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047" y="1140"/>
                <a:ext cx="383" cy="373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Text Box 8">
                <a:extLst>
                  <a:ext uri="{FF2B5EF4-FFF2-40B4-BE49-F238E27FC236}">
                    <a16:creationId xmlns:a16="http://schemas.microsoft.com/office/drawing/2014/main" id="{6AEAC698-83C3-41EA-95C6-54CCA98B8B0A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305" y="1295"/>
                <a:ext cx="139" cy="4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400" i="1" u="sng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1</a:t>
                </a:r>
              </a:p>
            </p:txBody>
          </p:sp>
        </p:grpSp>
        <p:sp>
          <p:nvSpPr>
            <p:cNvPr id="29" name="Text Box 9">
              <a:extLst>
                <a:ext uri="{FF2B5EF4-FFF2-40B4-BE49-F238E27FC236}">
                  <a16:creationId xmlns:a16="http://schemas.microsoft.com/office/drawing/2014/main" id="{DF29E6E2-6FDC-435D-B4A2-6287CC8B4F2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824" y="1277"/>
              <a:ext cx="3263" cy="4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altLang="en-US" sz="1800" b="1" u="sng">
                  <a:solidFill>
                    <a:schemeClr val="hlink"/>
                  </a:solidFill>
                  <a:latin typeface="Tahoma" panose="020B0604030504040204" pitchFamily="34" charset="0"/>
                </a:rPr>
                <a:t>Bài 1</a:t>
              </a:r>
              <a:r>
                <a:rPr lang="en-US" altLang="en-US" sz="1800" b="1">
                  <a:solidFill>
                    <a:schemeClr val="hlink"/>
                  </a:solidFill>
                  <a:latin typeface="Tahoma" panose="020B0604030504040204" pitchFamily="34" charset="0"/>
                </a:rPr>
                <a:t>.Khởi động và làm quen với Powerpoint.</a:t>
              </a:r>
              <a:endParaRPr lang="en-US" i="1">
                <a:solidFill>
                  <a:srgbClr val="5D8223"/>
                </a:solidFill>
              </a:endParaRPr>
            </a:p>
          </p:txBody>
        </p:sp>
      </p:grpSp>
      <p:sp>
        <p:nvSpPr>
          <p:cNvPr id="16" name="Text Box 7">
            <a:extLst>
              <a:ext uri="{FF2B5EF4-FFF2-40B4-BE49-F238E27FC236}">
                <a16:creationId xmlns:a16="http://schemas.microsoft.com/office/drawing/2014/main" id="{B161B9AC-4550-4E8F-9856-5DF639C7E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" y="973746"/>
            <a:ext cx="8382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200" b="1">
                <a:solidFill>
                  <a:schemeClr val="tx1"/>
                </a:solidFill>
                <a:latin typeface="Arial" panose="020B0604020202020204" pitchFamily="34" charset="0"/>
              </a:rPr>
              <a:t>3. Mở các bảng chọn và quan sát các lệnh trong các bảng chọn đó.</a:t>
            </a:r>
          </a:p>
        </p:txBody>
      </p:sp>
      <p:pic>
        <p:nvPicPr>
          <p:cNvPr id="17" name="Picture 24" descr="huong-dan-chen-hinh-nen-background-vao-slide-powerpoint-1">
            <a:extLst>
              <a:ext uri="{FF2B5EF4-FFF2-40B4-BE49-F238E27FC236}">
                <a16:creationId xmlns:a16="http://schemas.microsoft.com/office/drawing/2014/main" id="{1777E9D1-97DC-4B39-B6F8-721F8C849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" y="1797537"/>
            <a:ext cx="88392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4">
            <a:extLst>
              <a:ext uri="{FF2B5EF4-FFF2-40B4-BE49-F238E27FC236}">
                <a16:creationId xmlns:a16="http://schemas.microsoft.com/office/drawing/2014/main" id="{304291E8-9EA0-4CA8-85F7-DB9C33B772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822394" y="3683487"/>
            <a:ext cx="6400800" cy="503238"/>
          </a:xfrm>
        </p:spPr>
        <p:txBody>
          <a:bodyPr/>
          <a:lstStyle/>
          <a:p>
            <a:pPr eaLnBrk="1" hangingPunct="1"/>
            <a:r>
              <a:rPr lang="en-US" altLang="en-US" sz="2000" b="1">
                <a:solidFill>
                  <a:schemeClr val="tx1"/>
                </a:solidFill>
              </a:rPr>
              <a:t>4. Chèn thêm một trang chiếu mới.</a:t>
            </a: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CFC777F4-0DE7-453C-9493-EB99ACBE3FB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7340" y="4177853"/>
            <a:ext cx="6629400" cy="685800"/>
          </a:xfrm>
        </p:spPr>
        <p:txBody>
          <a:bodyPr/>
          <a:lstStyle/>
          <a:p>
            <a:pPr eaLnBrk="1" hangingPunct="1"/>
            <a:r>
              <a:rPr lang="en-US" altLang="en-US" sz="2000">
                <a:solidFill>
                  <a:srgbClr val="000099"/>
                </a:solidFill>
              </a:rPr>
              <a:t>Chọn Home </a:t>
            </a:r>
            <a:r>
              <a:rPr lang="en-US" altLang="en-US" sz="2000">
                <a:solidFill>
                  <a:srgbClr val="000099"/>
                </a:solidFill>
                <a:sym typeface="Wingdings" panose="05000000000000000000" pitchFamily="2" charset="2"/>
              </a:rPr>
              <a:t> New slide</a:t>
            </a:r>
          </a:p>
          <a:p>
            <a:pPr eaLnBrk="1" hangingPunct="1"/>
            <a:endParaRPr lang="en-US" altLang="en-US" sz="2000">
              <a:solidFill>
                <a:srgbClr val="000099"/>
              </a:solidFill>
              <a:sym typeface="Wingdings" panose="05000000000000000000" pitchFamily="2" charset="2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000">
              <a:solidFill>
                <a:srgbClr val="000099"/>
              </a:solidFill>
              <a:sym typeface="Wingdings" panose="05000000000000000000" pitchFamily="2" charset="2"/>
            </a:endParaRPr>
          </a:p>
          <a:p>
            <a:pPr marL="0" indent="0" eaLnBrk="1" hangingPunct="1">
              <a:buNone/>
            </a:pPr>
            <a:endParaRPr lang="en-US" altLang="en-US" sz="2000">
              <a:solidFill>
                <a:srgbClr val="000099"/>
              </a:solidFill>
              <a:sym typeface="Wingdings" panose="05000000000000000000" pitchFamily="2" charset="2"/>
            </a:endParaRPr>
          </a:p>
          <a:p>
            <a:pPr eaLnBrk="1" hangingPunct="1"/>
            <a:endParaRPr lang="en-US" altLang="en-US" sz="2000">
              <a:solidFill>
                <a:srgbClr val="000099"/>
              </a:solidFill>
              <a:sym typeface="Wingdings" panose="05000000000000000000" pitchFamily="2" charset="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CB5E0D-2ABD-4A9F-8965-97724B6836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4681091"/>
            <a:ext cx="2282825" cy="15891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1608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>
            <a:extLst>
              <a:ext uri="{FF2B5EF4-FFF2-40B4-BE49-F238E27FC236}">
                <a16:creationId xmlns:a16="http://schemas.microsoft.com/office/drawing/2014/main" id="{4786C082-CC01-4FA9-9A17-2FAB9158B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6286500"/>
            <a:ext cx="22828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3">
            <a:extLst>
              <a:ext uri="{FF2B5EF4-FFF2-40B4-BE49-F238E27FC236}">
                <a16:creationId xmlns:a16="http://schemas.microsoft.com/office/drawing/2014/main" id="{9F71B061-8555-4DBC-A5E7-DAC9294616A0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228600"/>
            <a:ext cx="8531225" cy="571501"/>
            <a:chOff x="912" y="1008"/>
            <a:chExt cx="4175" cy="912"/>
          </a:xfrm>
        </p:grpSpPr>
        <p:sp>
          <p:nvSpPr>
            <p:cNvPr id="27" name="AutoShape 4">
              <a:extLst>
                <a:ext uri="{FF2B5EF4-FFF2-40B4-BE49-F238E27FC236}">
                  <a16:creationId xmlns:a16="http://schemas.microsoft.com/office/drawing/2014/main" id="{B660CBB4-2268-4002-B8C1-4852A48FEE7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12" y="1008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8" name="Group 5">
              <a:extLst>
                <a:ext uri="{FF2B5EF4-FFF2-40B4-BE49-F238E27FC236}">
                  <a16:creationId xmlns:a16="http://schemas.microsoft.com/office/drawing/2014/main" id="{3E787E3E-33E7-44BF-AD68-91331F913E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99" y="1092"/>
              <a:ext cx="768" cy="746"/>
              <a:chOff x="999" y="1092"/>
              <a:chExt cx="768" cy="746"/>
            </a:xfrm>
          </p:grpSpPr>
          <p:sp>
            <p:nvSpPr>
              <p:cNvPr id="30" name="AutoShape 6">
                <a:extLst>
                  <a:ext uri="{FF2B5EF4-FFF2-40B4-BE49-F238E27FC236}">
                    <a16:creationId xmlns:a16="http://schemas.microsoft.com/office/drawing/2014/main" id="{3229DB40-5617-4634-AC43-DF0F76B46C2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999" y="1092"/>
                <a:ext cx="768" cy="74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69804"/>
                      <a:invGamma/>
                    </a:schemeClr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Freeform 7">
                <a:extLst>
                  <a:ext uri="{FF2B5EF4-FFF2-40B4-BE49-F238E27FC236}">
                    <a16:creationId xmlns:a16="http://schemas.microsoft.com/office/drawing/2014/main" id="{C117B350-21BA-4321-91C7-4540928DF87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047" y="1140"/>
                <a:ext cx="383" cy="373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Text Box 8">
                <a:extLst>
                  <a:ext uri="{FF2B5EF4-FFF2-40B4-BE49-F238E27FC236}">
                    <a16:creationId xmlns:a16="http://schemas.microsoft.com/office/drawing/2014/main" id="{6AEAC698-83C3-41EA-95C6-54CCA98B8B0A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305" y="1295"/>
                <a:ext cx="139" cy="4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400" i="1" u="sng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1</a:t>
                </a:r>
              </a:p>
            </p:txBody>
          </p:sp>
        </p:grpSp>
        <p:sp>
          <p:nvSpPr>
            <p:cNvPr id="29" name="Text Box 9">
              <a:extLst>
                <a:ext uri="{FF2B5EF4-FFF2-40B4-BE49-F238E27FC236}">
                  <a16:creationId xmlns:a16="http://schemas.microsoft.com/office/drawing/2014/main" id="{DF29E6E2-6FDC-435D-B4A2-6287CC8B4F2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824" y="1277"/>
              <a:ext cx="3263" cy="4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altLang="en-US" sz="1800" b="1" u="sng">
                  <a:solidFill>
                    <a:schemeClr val="hlink"/>
                  </a:solidFill>
                  <a:latin typeface="Tahoma" panose="020B0604030504040204" pitchFamily="34" charset="0"/>
                </a:rPr>
                <a:t>Bài 1</a:t>
              </a:r>
              <a:r>
                <a:rPr lang="en-US" altLang="en-US" sz="1800" b="1">
                  <a:solidFill>
                    <a:schemeClr val="hlink"/>
                  </a:solidFill>
                  <a:latin typeface="Tahoma" panose="020B0604030504040204" pitchFamily="34" charset="0"/>
                </a:rPr>
                <a:t>.Khởi động và làm quen với Powerpoint.</a:t>
              </a:r>
              <a:endParaRPr lang="en-US" i="1">
                <a:solidFill>
                  <a:srgbClr val="5D8223"/>
                </a:solidFill>
              </a:endParaRPr>
            </a:p>
          </p:txBody>
        </p:sp>
      </p:grpSp>
      <p:sp>
        <p:nvSpPr>
          <p:cNvPr id="12" name="Rectangle 2">
            <a:extLst>
              <a:ext uri="{FF2B5EF4-FFF2-40B4-BE49-F238E27FC236}">
                <a16:creationId xmlns:a16="http://schemas.microsoft.com/office/drawing/2014/main" id="{D792217B-E915-4ED7-9542-5A5A467DA0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8534" y="1219200"/>
            <a:ext cx="8153400" cy="762000"/>
          </a:xfrm>
        </p:spPr>
        <p:txBody>
          <a:bodyPr rtlCol="0">
            <a:normAutofit fontScale="9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Để làm việc với trang chiếu (xóa, sao chép, di chuyển)  ta cần chọn slide ở ngăn bên trái.</a:t>
            </a: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5FC6E9B1-6BCC-465D-8DA9-D5A80BD3E5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534" y="2070368"/>
            <a:ext cx="7772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Nháy vào từng biểu tượng của ngăn bên trái và quan sát các mẫu bố trí.</a:t>
            </a:r>
          </a:p>
        </p:txBody>
      </p:sp>
      <p:sp>
        <p:nvSpPr>
          <p:cNvPr id="14" name="Text Box 2">
            <a:extLst>
              <a:ext uri="{FF2B5EF4-FFF2-40B4-BE49-F238E27FC236}">
                <a16:creationId xmlns:a16="http://schemas.microsoft.com/office/drawing/2014/main" id="{85EA9945-EAD0-4ED7-B732-85E41BD7F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990533"/>
            <a:ext cx="8229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7. Nháy lần lượt các nút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đề quan sát sự thay đổi của màn hình</a:t>
            </a:r>
            <a:r>
              <a:rPr lang="en-US" altLang="en-US" sz="2000" b="1" u="sng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E9849A-9E95-441F-9685-C24DE58977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3171274"/>
            <a:ext cx="2212592" cy="446237"/>
          </a:xfrm>
          <a:prstGeom prst="rect">
            <a:avLst/>
          </a:prstGeom>
        </p:spPr>
      </p:pic>
      <p:sp>
        <p:nvSpPr>
          <p:cNvPr id="17" name="Text Box 2">
            <a:extLst>
              <a:ext uri="{FF2B5EF4-FFF2-40B4-BE49-F238E27FC236}">
                <a16:creationId xmlns:a16="http://schemas.microsoft.com/office/drawing/2014/main" id="{250DC67B-C57D-437F-8C62-5830227BF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076" y="3726621"/>
            <a:ext cx="822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8. Thoát khỏi Powerpoint</a:t>
            </a:r>
            <a:endParaRPr lang="en-US" altLang="en-US" sz="2000" b="1" u="sng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8" name="Text Box 23">
            <a:extLst>
              <a:ext uri="{FF2B5EF4-FFF2-40B4-BE49-F238E27FC236}">
                <a16:creationId xmlns:a16="http://schemas.microsoft.com/office/drawing/2014/main" id="{33AB42FC-B04C-4C5C-AC26-260066F12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485" y="4179694"/>
            <a:ext cx="213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rgbClr val="1B00FE"/>
                </a:solidFill>
                <a:latin typeface="Arial" panose="020B0604020202020204" pitchFamily="34" charset="0"/>
              </a:rPr>
              <a:t>C1. File </a:t>
            </a:r>
            <a:r>
              <a:rPr lang="en-US" altLang="en-US" sz="2000" b="1">
                <a:solidFill>
                  <a:srgbClr val="1B00FE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 Exit</a:t>
            </a:r>
            <a:endParaRPr lang="en-US" altLang="en-US" sz="2000" b="1" u="sng">
              <a:solidFill>
                <a:srgbClr val="1B00FE"/>
              </a:solidFill>
              <a:latin typeface="Arial" panose="020B0604020202020204" pitchFamily="34" charset="0"/>
            </a:endParaRPr>
          </a:p>
        </p:txBody>
      </p:sp>
      <p:sp>
        <p:nvSpPr>
          <p:cNvPr id="19" name="Text Box 24">
            <a:extLst>
              <a:ext uri="{FF2B5EF4-FFF2-40B4-BE49-F238E27FC236}">
                <a16:creationId xmlns:a16="http://schemas.microsoft.com/office/drawing/2014/main" id="{6231CD44-2880-4F58-9059-816957A93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485" y="4560694"/>
            <a:ext cx="213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rgbClr val="1B00FE"/>
                </a:solidFill>
                <a:latin typeface="Arial" panose="020B0604020202020204" pitchFamily="34" charset="0"/>
              </a:rPr>
              <a:t>C2. Nháy Nút </a:t>
            </a:r>
            <a:endParaRPr lang="en-US" altLang="en-US" sz="2000" b="1" u="sng">
              <a:solidFill>
                <a:srgbClr val="1B00FE"/>
              </a:solidFill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06CEE0-A901-4480-AC95-E454FDE7FA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538" y="4517464"/>
            <a:ext cx="1812391" cy="39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38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>
            <a:extLst>
              <a:ext uri="{FF2B5EF4-FFF2-40B4-BE49-F238E27FC236}">
                <a16:creationId xmlns:a16="http://schemas.microsoft.com/office/drawing/2014/main" id="{4786C082-CC01-4FA9-9A17-2FAB9158B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6286500"/>
            <a:ext cx="22828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6973CE9D-D5E7-4825-A559-73F208EFF0DA}"/>
              </a:ext>
            </a:extLst>
          </p:cNvPr>
          <p:cNvSpPr txBox="1"/>
          <p:nvPr/>
        </p:nvSpPr>
        <p:spPr>
          <a:xfrm>
            <a:off x="1105076" y="2665057"/>
            <a:ext cx="695282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2200">
                <a:solidFill>
                  <a:srgbClr val="FF0000"/>
                </a:solidFill>
              </a:rPr>
              <a:t>Nhập nội dung vào </a:t>
            </a:r>
            <a:r>
              <a:rPr lang="en-US" sz="2200" b="1">
                <a:solidFill>
                  <a:srgbClr val="FF0000"/>
                </a:solidFill>
              </a:rPr>
              <a:t>Powerpoint thao tác như nhập nội dung trong Word</a:t>
            </a:r>
          </a:p>
        </p:txBody>
      </p:sp>
      <p:grpSp>
        <p:nvGrpSpPr>
          <p:cNvPr id="12" name="Group 10">
            <a:extLst>
              <a:ext uri="{FF2B5EF4-FFF2-40B4-BE49-F238E27FC236}">
                <a16:creationId xmlns:a16="http://schemas.microsoft.com/office/drawing/2014/main" id="{B11AA0E5-3708-4AA2-A7A7-E4F67F7E9648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533401"/>
            <a:ext cx="7696200" cy="838200"/>
            <a:chOff x="912" y="2016"/>
            <a:chExt cx="3984" cy="912"/>
          </a:xfrm>
        </p:grpSpPr>
        <p:sp>
          <p:nvSpPr>
            <p:cNvPr id="13" name="AutoShape 11">
              <a:extLst>
                <a:ext uri="{FF2B5EF4-FFF2-40B4-BE49-F238E27FC236}">
                  <a16:creationId xmlns:a16="http://schemas.microsoft.com/office/drawing/2014/main" id="{D9F4BFB6-A488-459B-9623-3EED5CE0BDA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12" y="2016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9216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" name="Group 12">
              <a:extLst>
                <a:ext uri="{FF2B5EF4-FFF2-40B4-BE49-F238E27FC236}">
                  <a16:creationId xmlns:a16="http://schemas.microsoft.com/office/drawing/2014/main" id="{F76679EE-277F-4C2D-8FDA-446F0E7E89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99" y="2100"/>
              <a:ext cx="768" cy="746"/>
              <a:chOff x="999" y="2100"/>
              <a:chExt cx="768" cy="746"/>
            </a:xfrm>
          </p:grpSpPr>
          <p:sp>
            <p:nvSpPr>
              <p:cNvPr id="16" name="AutoShape 13">
                <a:extLst>
                  <a:ext uri="{FF2B5EF4-FFF2-40B4-BE49-F238E27FC236}">
                    <a16:creationId xmlns:a16="http://schemas.microsoft.com/office/drawing/2014/main" id="{E5949901-C104-4C16-BDE2-4B30DA7CED6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999" y="2100"/>
                <a:ext cx="768" cy="74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hlink">
                      <a:gamma/>
                      <a:tint val="72549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Freeform 14">
                <a:extLst>
                  <a:ext uri="{FF2B5EF4-FFF2-40B4-BE49-F238E27FC236}">
                    <a16:creationId xmlns:a16="http://schemas.microsoft.com/office/drawing/2014/main" id="{70FA047A-985A-4233-AE3D-E52EEB06BEE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047" y="2148"/>
                <a:ext cx="383" cy="373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Text Box 15">
                <a:extLst>
                  <a:ext uri="{FF2B5EF4-FFF2-40B4-BE49-F238E27FC236}">
                    <a16:creationId xmlns:a16="http://schemas.microsoft.com/office/drawing/2014/main" id="{5CFBFF34-E18A-4488-9DEF-3A5EE779C294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286" y="2304"/>
                <a:ext cx="177" cy="4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2</a:t>
                </a:r>
              </a:p>
            </p:txBody>
          </p:sp>
        </p:grpSp>
        <p:sp>
          <p:nvSpPr>
            <p:cNvPr id="15" name="Text Box 16">
              <a:extLst>
                <a:ext uri="{FF2B5EF4-FFF2-40B4-BE49-F238E27FC236}">
                  <a16:creationId xmlns:a16="http://schemas.microsoft.com/office/drawing/2014/main" id="{CFCC795B-3DF1-441D-81A4-EA801BC1774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872" y="2270"/>
              <a:ext cx="2928" cy="4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1800" b="1" u="sng">
                  <a:solidFill>
                    <a:schemeClr val="hlink"/>
                  </a:solidFill>
                  <a:latin typeface="Tahoma" panose="020B0604030504040204" pitchFamily="34" charset="0"/>
                </a:rPr>
                <a:t>Bài 2</a:t>
              </a:r>
              <a:r>
                <a:rPr lang="en-US" altLang="en-US" sz="1800" b="1">
                  <a:solidFill>
                    <a:schemeClr val="hlink"/>
                  </a:solidFill>
                  <a:latin typeface="Tahoma" panose="020B0604030504040204" pitchFamily="34" charset="0"/>
                </a:rPr>
                <a:t>. Nhập nội dung cho bài trình chiếu.</a:t>
              </a:r>
              <a:endParaRPr lang="en-US" i="1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211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>
            <a:extLst>
              <a:ext uri="{FF2B5EF4-FFF2-40B4-BE49-F238E27FC236}">
                <a16:creationId xmlns:a16="http://schemas.microsoft.com/office/drawing/2014/main" id="{4786C082-CC01-4FA9-9A17-2FAB9158B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6286500"/>
            <a:ext cx="22828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7">
            <a:extLst>
              <a:ext uri="{FF2B5EF4-FFF2-40B4-BE49-F238E27FC236}">
                <a16:creationId xmlns:a16="http://schemas.microsoft.com/office/drawing/2014/main" id="{6B6385C2-7C0E-409E-8139-5B1BFD45EB91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152400"/>
            <a:ext cx="5615562" cy="1245877"/>
            <a:chOff x="912" y="3036"/>
            <a:chExt cx="3984" cy="912"/>
          </a:xfrm>
        </p:grpSpPr>
        <p:sp>
          <p:nvSpPr>
            <p:cNvPr id="13" name="AutoShape 18">
              <a:extLst>
                <a:ext uri="{FF2B5EF4-FFF2-40B4-BE49-F238E27FC236}">
                  <a16:creationId xmlns:a16="http://schemas.microsoft.com/office/drawing/2014/main" id="{0CD3D6CD-A7DB-4525-8457-35CDDE6D2D1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12" y="3036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48627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" name="Group 19">
              <a:extLst>
                <a:ext uri="{FF2B5EF4-FFF2-40B4-BE49-F238E27FC236}">
                  <a16:creationId xmlns:a16="http://schemas.microsoft.com/office/drawing/2014/main" id="{7B24F892-D555-46B7-B62F-072B72FA85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99" y="3120"/>
              <a:ext cx="768" cy="746"/>
              <a:chOff x="999" y="3120"/>
              <a:chExt cx="768" cy="746"/>
            </a:xfrm>
          </p:grpSpPr>
          <p:sp>
            <p:nvSpPr>
              <p:cNvPr id="16" name="AutoShape 20">
                <a:extLst>
                  <a:ext uri="{FF2B5EF4-FFF2-40B4-BE49-F238E27FC236}">
                    <a16:creationId xmlns:a16="http://schemas.microsoft.com/office/drawing/2014/main" id="{D0929BDF-3847-4D2D-A2A5-3CE51652D9A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999" y="3120"/>
                <a:ext cx="768" cy="74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folHlink">
                      <a:gamma/>
                      <a:tint val="63529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Freeform 21">
                <a:extLst>
                  <a:ext uri="{FF2B5EF4-FFF2-40B4-BE49-F238E27FC236}">
                    <a16:creationId xmlns:a16="http://schemas.microsoft.com/office/drawing/2014/main" id="{0E4BE789-3073-4225-95EF-A2B6EAD31D7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047" y="3168"/>
                <a:ext cx="383" cy="373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tint val="48627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Text Box 22">
                <a:extLst>
                  <a:ext uri="{FF2B5EF4-FFF2-40B4-BE49-F238E27FC236}">
                    <a16:creationId xmlns:a16="http://schemas.microsoft.com/office/drawing/2014/main" id="{E0B9FC63-1CFD-40C3-A64E-E8C4E4BE9FB0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238" y="3324"/>
                <a:ext cx="273" cy="3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8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3</a:t>
                </a:r>
              </a:p>
            </p:txBody>
          </p:sp>
        </p:grpSp>
        <p:sp>
          <p:nvSpPr>
            <p:cNvPr id="15" name="Text Box 23">
              <a:extLst>
                <a:ext uri="{FF2B5EF4-FFF2-40B4-BE49-F238E27FC236}">
                  <a16:creationId xmlns:a16="http://schemas.microsoft.com/office/drawing/2014/main" id="{6F8CA97B-1551-4092-A4B3-9289AFBB612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872" y="3371"/>
              <a:ext cx="2928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i="1">
                  <a:solidFill>
                    <a:schemeClr val="accent6">
                      <a:lumMod val="75000"/>
                    </a:schemeClr>
                  </a:solidFill>
                </a:rPr>
                <a:t>Bài 3. Trình chiếu</a:t>
              </a:r>
            </a:p>
          </p:txBody>
        </p:sp>
      </p:grpSp>
      <p:sp>
        <p:nvSpPr>
          <p:cNvPr id="19" name="AutoShape 6">
            <a:extLst>
              <a:ext uri="{FF2B5EF4-FFF2-40B4-BE49-F238E27FC236}">
                <a16:creationId xmlns:a16="http://schemas.microsoft.com/office/drawing/2014/main" id="{4F1645BF-0036-41A1-8A3B-2945C4906B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819400"/>
            <a:ext cx="6858000" cy="2938140"/>
          </a:xfrm>
          <a:prstGeom prst="wedgeEllipseCallout">
            <a:avLst>
              <a:gd name="adj1" fmla="val -23775"/>
              <a:gd name="adj2" fmla="val 34023"/>
            </a:avLst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1">
                <a:solidFill>
                  <a:srgbClr val="000099"/>
                </a:solidFill>
                <a:latin typeface="Arial" panose="020B0604020202020204" pitchFamily="34" charset="0"/>
              </a:rPr>
              <a:t>Em nháy chọn trang chiếu đấu tiên             và nháy ở góc trái hoặc chọn slide</a:t>
            </a:r>
            <a:r>
              <a:rPr lang="en-US" altLang="en-US" sz="2800" b="1">
                <a:solidFill>
                  <a:srgbClr val="000099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view?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800" b="1">
              <a:solidFill>
                <a:srgbClr val="000099"/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800" b="1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827157-A07E-411F-ABF7-9EF862487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3733800"/>
            <a:ext cx="545703" cy="41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15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7066" y="5196114"/>
            <a:ext cx="4258278" cy="838200"/>
          </a:xfrm>
        </p:spPr>
        <p:txBody>
          <a:bodyPr/>
          <a:lstStyle/>
          <a:p>
            <a:pPr algn="l"/>
            <a:r>
              <a:rPr lang="en-US" sz="4000" i="1"/>
              <a:t>"CẢM ƠN!"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2B70646-C5FD-455E-8C67-FF71E9AAA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6286500"/>
            <a:ext cx="22828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924918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D5E1F3"/>
        </a:lt2>
        <a:accent1>
          <a:srgbClr val="BC4417"/>
        </a:accent1>
        <a:accent2>
          <a:srgbClr val="CF9C1C"/>
        </a:accent2>
        <a:accent3>
          <a:srgbClr val="FFFFFF"/>
        </a:accent3>
        <a:accent4>
          <a:srgbClr val="404040"/>
        </a:accent4>
        <a:accent5>
          <a:srgbClr val="DAB0AB"/>
        </a:accent5>
        <a:accent6>
          <a:srgbClr val="BB8D18"/>
        </a:accent6>
        <a:hlink>
          <a:srgbClr val="E8C97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986615"/>
        </a:lt2>
        <a:accent1>
          <a:srgbClr val="BF4413"/>
        </a:accent1>
        <a:accent2>
          <a:srgbClr val="FFAB21"/>
        </a:accent2>
        <a:accent3>
          <a:srgbClr val="FFFFFF"/>
        </a:accent3>
        <a:accent4>
          <a:srgbClr val="404040"/>
        </a:accent4>
        <a:accent5>
          <a:srgbClr val="DCB0AA"/>
        </a:accent5>
        <a:accent6>
          <a:srgbClr val="E79B1D"/>
        </a:accent6>
        <a:hlink>
          <a:srgbClr val="C5A3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4A1B17"/>
        </a:lt2>
        <a:accent1>
          <a:srgbClr val="C66C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DFBAAA"/>
        </a:accent5>
        <a:accent6>
          <a:srgbClr val="E6C013"/>
        </a:accent6>
        <a:hlink>
          <a:srgbClr val="FFDE9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9B6902"/>
        </a:lt2>
        <a:accent1>
          <a:srgbClr val="C75E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E0B6AA"/>
        </a:accent5>
        <a:accent6>
          <a:srgbClr val="E6C013"/>
        </a:accent6>
        <a:hlink>
          <a:srgbClr val="EE6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570301"/>
        </a:lt2>
        <a:accent1>
          <a:srgbClr val="D37E00"/>
        </a:accent1>
        <a:accent2>
          <a:srgbClr val="F5CB03"/>
        </a:accent2>
        <a:accent3>
          <a:srgbClr val="FFFFFF"/>
        </a:accent3>
        <a:accent4>
          <a:srgbClr val="404040"/>
        </a:accent4>
        <a:accent5>
          <a:srgbClr val="E6C0AA"/>
        </a:accent5>
        <a:accent6>
          <a:srgbClr val="DEB802"/>
        </a:accent6>
        <a:hlink>
          <a:srgbClr val="D860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713C0C"/>
        </a:lt2>
        <a:accent1>
          <a:srgbClr val="E4B058"/>
        </a:accent1>
        <a:accent2>
          <a:srgbClr val="FDD912"/>
        </a:accent2>
        <a:accent3>
          <a:srgbClr val="FFFFFF"/>
        </a:accent3>
        <a:accent4>
          <a:srgbClr val="404040"/>
        </a:accent4>
        <a:accent5>
          <a:srgbClr val="EFD4B4"/>
        </a:accent5>
        <a:accent6>
          <a:srgbClr val="E5C40F"/>
        </a:accent6>
        <a:hlink>
          <a:srgbClr val="E063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953900"/>
        </a:lt2>
        <a:accent1>
          <a:srgbClr val="B65300"/>
        </a:accent1>
        <a:accent2>
          <a:srgbClr val="CE6A00"/>
        </a:accent2>
        <a:accent3>
          <a:srgbClr val="FFFFFF"/>
        </a:accent3>
        <a:accent4>
          <a:srgbClr val="404040"/>
        </a:accent4>
        <a:accent5>
          <a:srgbClr val="D7B3AA"/>
        </a:accent5>
        <a:accent6>
          <a:srgbClr val="BA5F00"/>
        </a:accent6>
        <a:hlink>
          <a:srgbClr val="F0A806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D87200"/>
        </a:lt2>
        <a:accent1>
          <a:srgbClr val="E29B07"/>
        </a:accent1>
        <a:accent2>
          <a:srgbClr val="EDBF03"/>
        </a:accent2>
        <a:accent3>
          <a:srgbClr val="FFFFFF"/>
        </a:accent3>
        <a:accent4>
          <a:srgbClr val="404040"/>
        </a:accent4>
        <a:accent5>
          <a:srgbClr val="EECBAA"/>
        </a:accent5>
        <a:accent6>
          <a:srgbClr val="D7AD02"/>
        </a:accent6>
        <a:hlink>
          <a:srgbClr val="7CA43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D24D06"/>
        </a:lt2>
        <a:accent1>
          <a:srgbClr val="E59709"/>
        </a:accent1>
        <a:accent2>
          <a:srgbClr val="E9AC24"/>
        </a:accent2>
        <a:accent3>
          <a:srgbClr val="FFFFFF"/>
        </a:accent3>
        <a:accent4>
          <a:srgbClr val="404040"/>
        </a:accent4>
        <a:accent5>
          <a:srgbClr val="F0C9AA"/>
        </a:accent5>
        <a:accent6>
          <a:srgbClr val="D39B20"/>
        </a:accent6>
        <a:hlink>
          <a:srgbClr val="F7B80B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CD5003"/>
        </a:lt2>
        <a:accent1>
          <a:srgbClr val="419DCF"/>
        </a:accent1>
        <a:accent2>
          <a:srgbClr val="BC1F1F"/>
        </a:accent2>
        <a:accent3>
          <a:srgbClr val="FFFFFF"/>
        </a:accent3>
        <a:accent4>
          <a:srgbClr val="404040"/>
        </a:accent4>
        <a:accent5>
          <a:srgbClr val="B0CCE4"/>
        </a:accent5>
        <a:accent6>
          <a:srgbClr val="AA1B1B"/>
        </a:accent6>
        <a:hlink>
          <a:srgbClr val="FFE42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DF2905"/>
        </a:lt2>
        <a:accent1>
          <a:srgbClr val="D05203"/>
        </a:accent1>
        <a:accent2>
          <a:srgbClr val="72A3E1"/>
        </a:accent2>
        <a:accent3>
          <a:srgbClr val="FFFFFF"/>
        </a:accent3>
        <a:accent4>
          <a:srgbClr val="404040"/>
        </a:accent4>
        <a:accent5>
          <a:srgbClr val="E4B3AA"/>
        </a:accent5>
        <a:accent6>
          <a:srgbClr val="6793CC"/>
        </a:accent6>
        <a:hlink>
          <a:srgbClr val="F3A10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hủ đề của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hủ đề của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76</TotalTime>
  <Words>320</Words>
  <Application>Microsoft Office PowerPoint</Application>
  <PresentationFormat>On-screen Show (4:3)</PresentationFormat>
  <Paragraphs>44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Tahoma</vt:lpstr>
      <vt:lpstr>Times New Roman</vt:lpstr>
      <vt:lpstr>Verdana</vt:lpstr>
      <vt:lpstr>Wingdings</vt:lpstr>
      <vt:lpstr>template</vt:lpstr>
      <vt:lpstr>Custom Design</vt:lpstr>
      <vt:lpstr>BÀI TRÌNH CHIẾU ĐẦU TIÊN CỦA EM</vt:lpstr>
      <vt:lpstr>PowerPoint Presentation</vt:lpstr>
      <vt:lpstr>PowerPoint Presentation</vt:lpstr>
      <vt:lpstr>PowerPoint Presentation</vt:lpstr>
      <vt:lpstr>4. Chèn thêm một trang chiếu mới.</vt:lpstr>
      <vt:lpstr>5. Để làm việc với trang chiếu (xóa, sao chép, di chuyển)  ta cần chọn slide ở ngăn bên trái.</vt:lpstr>
      <vt:lpstr>PowerPoint Presentation</vt:lpstr>
      <vt:lpstr>PowerPoint Presentation</vt:lpstr>
      <vt:lpstr>"CẢM ƠN!"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Bản trình bày của PowerPoint</dc:title>
  <dc:creator>Carcassonno</dc:creator>
  <cp:lastModifiedBy>VIET HUY NVB</cp:lastModifiedBy>
  <cp:revision>6</cp:revision>
  <dcterms:created xsi:type="dcterms:W3CDTF">2013-04-15T07:54:58Z</dcterms:created>
  <dcterms:modified xsi:type="dcterms:W3CDTF">2021-12-24T07:59:53Z</dcterms:modified>
</cp:coreProperties>
</file>