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23" r:id="rId3"/>
    <p:sldId id="296" r:id="rId4"/>
    <p:sldId id="302" r:id="rId5"/>
    <p:sldId id="283" r:id="rId6"/>
    <p:sldId id="288" r:id="rId7"/>
    <p:sldId id="317" r:id="rId8"/>
    <p:sldId id="297" r:id="rId9"/>
    <p:sldId id="258" r:id="rId10"/>
    <p:sldId id="291" r:id="rId11"/>
    <p:sldId id="320" r:id="rId12"/>
    <p:sldId id="321" r:id="rId13"/>
    <p:sldId id="290" r:id="rId14"/>
    <p:sldId id="319" r:id="rId15"/>
    <p:sldId id="298" r:id="rId16"/>
    <p:sldId id="294" r:id="rId17"/>
    <p:sldId id="273" r:id="rId18"/>
    <p:sldId id="264" r:id="rId19"/>
    <p:sldId id="274" r:id="rId20"/>
    <p:sldId id="299" r:id="rId21"/>
    <p:sldId id="313" r:id="rId22"/>
    <p:sldId id="309" r:id="rId23"/>
    <p:sldId id="314" r:id="rId24"/>
    <p:sldId id="3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6" autoAdjust="0"/>
    <p:restoredTop sz="95127" autoAdjust="0"/>
  </p:normalViewPr>
  <p:slideViewPr>
    <p:cSldViewPr>
      <p:cViewPr>
        <p:scale>
          <a:sx n="81" d="100"/>
          <a:sy n="81" d="100"/>
        </p:scale>
        <p:origin x="-11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7F39F0-6F5B-418C-8195-32BE1D3E1578}"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387076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F39F0-6F5B-418C-8195-32BE1D3E1578}"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357360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F39F0-6F5B-418C-8195-32BE1D3E1578}"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278094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F39F0-6F5B-418C-8195-32BE1D3E1578}"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411596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7F39F0-6F5B-418C-8195-32BE1D3E1578}"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375023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F39F0-6F5B-418C-8195-32BE1D3E1578}"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184442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7F39F0-6F5B-418C-8195-32BE1D3E1578}"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4224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7F39F0-6F5B-418C-8195-32BE1D3E1578}"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56292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F39F0-6F5B-418C-8195-32BE1D3E1578}"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11211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7F39F0-6F5B-418C-8195-32BE1D3E1578}"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357021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7F39F0-6F5B-418C-8195-32BE1D3E1578}"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0F223-08BE-4252-B68A-723FF7DE2213}" type="slidenum">
              <a:rPr lang="en-US" smtClean="0"/>
              <a:t>‹#›</a:t>
            </a:fld>
            <a:endParaRPr lang="en-US"/>
          </a:p>
        </p:txBody>
      </p:sp>
    </p:spTree>
    <p:extLst>
      <p:ext uri="{BB962C8B-B14F-4D97-AF65-F5344CB8AC3E}">
        <p14:creationId xmlns:p14="http://schemas.microsoft.com/office/powerpoint/2010/main" val="63245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F39F0-6F5B-418C-8195-32BE1D3E1578}" type="datetimeFigureOut">
              <a:rPr lang="en-US" smtClean="0"/>
              <a:t>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0F223-08BE-4252-B68A-723FF7DE2213}" type="slidenum">
              <a:rPr lang="en-US" smtClean="0"/>
              <a:t>‹#›</a:t>
            </a:fld>
            <a:endParaRPr lang="en-US"/>
          </a:p>
        </p:txBody>
      </p:sp>
    </p:spTree>
    <p:extLst>
      <p:ext uri="{BB962C8B-B14F-4D97-AF65-F5344CB8AC3E}">
        <p14:creationId xmlns:p14="http://schemas.microsoft.com/office/powerpoint/2010/main" val="8351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gif"/><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5300"/>
            <a:ext cx="8458200" cy="1015663"/>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     BÀI 45 : KINH TẾ TRUNG VÀ NAM MĨ </a:t>
            </a:r>
          </a:p>
          <a:p>
            <a:r>
              <a:rPr lang="en-US" sz="3000" b="1" dirty="0">
                <a:solidFill>
                  <a:srgbClr val="FF000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                                ( TIẾT 2 ) </a:t>
            </a:r>
            <a:endParaRPr lang="en-US" sz="3000" b="1" dirty="0">
              <a:solidFill>
                <a:srgbClr val="FF0000"/>
              </a:solidFill>
              <a:latin typeface="Times New Roman" pitchFamily="18" charset="0"/>
              <a:cs typeface="Times New Roman" pitchFamily="18" charset="0"/>
            </a:endParaRPr>
          </a:p>
        </p:txBody>
      </p:sp>
      <p:pic>
        <p:nvPicPr>
          <p:cNvPr id="2050" name="Picture 2" descr="C:\Users\Dell\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89145"/>
            <a:ext cx="350428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087" y="1689145"/>
            <a:ext cx="3581400" cy="22987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a:extLst>
              <a:ext uri="{FF2B5EF4-FFF2-40B4-BE49-F238E27FC236}">
                <a16:creationId xmlns:a16="http://schemas.microsoft.com/office/drawing/2014/main" xmlns="" id="{AF8794DE-7B58-4BEB-877B-0A6E73736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73" y="3975145"/>
            <a:ext cx="3453606" cy="2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534" y="3987889"/>
            <a:ext cx="3599166" cy="260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a:extLst>
              <a:ext uri="{FF2B5EF4-FFF2-40B4-BE49-F238E27FC236}">
                <a16:creationId xmlns:a16="http://schemas.microsoft.com/office/drawing/2014/main" xmlns="" id="{9243F1EC-51D3-4876-B4ED-88E5BE997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50" y="3194050"/>
            <a:ext cx="2303488" cy="1981200"/>
          </a:xfrm>
          <a:prstGeom prst="rect">
            <a:avLst/>
          </a:prstGeom>
          <a:noFill/>
          <a:ln w="9525">
            <a:solidFill>
              <a:srgbClr val="99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a:extLst>
              <a:ext uri="{FF2B5EF4-FFF2-40B4-BE49-F238E27FC236}">
                <a16:creationId xmlns:a16="http://schemas.microsoft.com/office/drawing/2014/main" xmlns="" id="{189B6D16-A243-4D05-9DDA-FC4BA5646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672" y="3194050"/>
            <a:ext cx="2209800" cy="1981200"/>
          </a:xfrm>
          <a:prstGeom prst="rect">
            <a:avLst/>
          </a:prstGeom>
          <a:noFill/>
          <a:ln w="9525">
            <a:solidFill>
              <a:srgbClr val="99FF33"/>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5">
            <a:extLst>
              <a:ext uri="{FF2B5EF4-FFF2-40B4-BE49-F238E27FC236}">
                <a16:creationId xmlns:a16="http://schemas.microsoft.com/office/drawing/2014/main" xmlns="" id="{91FFA98A-6F4F-466A-9492-9B99B7E9E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 y="3194050"/>
            <a:ext cx="2209800" cy="1984375"/>
          </a:xfrm>
          <a:prstGeom prst="rect">
            <a:avLst/>
          </a:prstGeom>
          <a:noFill/>
          <a:ln w="9525">
            <a:solidFill>
              <a:srgbClr val="99FF33"/>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7">
            <a:extLst>
              <a:ext uri="{FF2B5EF4-FFF2-40B4-BE49-F238E27FC236}">
                <a16:creationId xmlns:a16="http://schemas.microsoft.com/office/drawing/2014/main" xmlns="" id="{AF8794DE-7B58-4BEB-877B-0A6E73736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 y="0"/>
            <a:ext cx="4419600"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a:extLst>
              <a:ext uri="{FF2B5EF4-FFF2-40B4-BE49-F238E27FC236}">
                <a16:creationId xmlns:a16="http://schemas.microsoft.com/office/drawing/2014/main" xmlns="" id="{A6AF8330-4903-4E92-9432-979C281609DE}"/>
              </a:ext>
            </a:extLst>
          </p:cNvPr>
          <p:cNvPicPr>
            <a:picLocks noChangeAspect="1" noChangeArrowheads="1"/>
          </p:cNvPicPr>
          <p:nvPr/>
        </p:nvPicPr>
        <p:blipFill>
          <a:blip r:embed="rId6" cstate="print">
            <a:lum contrast="24000"/>
            <a:extLst>
              <a:ext uri="{28A0092B-C50C-407E-A947-70E740481C1C}">
                <a14:useLocalDpi xmlns:a14="http://schemas.microsoft.com/office/drawing/2010/main" val="0"/>
              </a:ext>
            </a:extLst>
          </a:blip>
          <a:srcRect l="1010" t="1134" r="1010"/>
          <a:stretch>
            <a:fillRect/>
          </a:stretch>
        </p:blipFill>
        <p:spPr bwMode="auto">
          <a:xfrm>
            <a:off x="6780172" y="3194050"/>
            <a:ext cx="2296370" cy="1947863"/>
          </a:xfrm>
          <a:prstGeom prst="rect">
            <a:avLst/>
          </a:prstGeom>
          <a:noFill/>
          <a:ln w="9525">
            <a:solidFill>
              <a:srgbClr val="99FF33"/>
            </a:solidFill>
            <a:miter lim="800000"/>
            <a:headEnd/>
            <a:tailEnd/>
          </a:ln>
          <a:extLst>
            <a:ext uri="{909E8E84-426E-40DD-AFC4-6F175D3DCCD1}">
              <a14:hiddenFill xmlns:a14="http://schemas.microsoft.com/office/drawing/2010/main">
                <a:solidFill>
                  <a:srgbClr val="FFFFFF"/>
                </a:solidFill>
              </a14:hiddenFill>
            </a:ext>
          </a:extLst>
        </p:spPr>
      </p:pic>
      <p:sp>
        <p:nvSpPr>
          <p:cNvPr id="40969" name="Text Box 9">
            <a:extLst>
              <a:ext uri="{FF2B5EF4-FFF2-40B4-BE49-F238E27FC236}">
                <a16:creationId xmlns:a16="http://schemas.microsoft.com/office/drawing/2014/main" xmlns="" id="{22EAAFCF-999A-4A2F-BEA8-CFE09BBE0533}"/>
              </a:ext>
            </a:extLst>
          </p:cNvPr>
          <p:cNvSpPr txBox="1">
            <a:spLocks noChangeArrowheads="1"/>
          </p:cNvSpPr>
          <p:nvPr/>
        </p:nvSpPr>
        <p:spPr bwMode="auto">
          <a:xfrm>
            <a:off x="24606" y="2825294"/>
            <a:ext cx="4547394" cy="338554"/>
          </a:xfrm>
          <a:prstGeom prst="rect">
            <a:avLst/>
          </a:prstGeom>
          <a:solidFill>
            <a:srgbClr val="FFFF00"/>
          </a:solidFill>
          <a:ln>
            <a:noFill/>
          </a:ln>
          <a:effec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600" dirty="0" err="1">
                <a:latin typeface="Times New Roman" panose="02020603050405020304" pitchFamily="18" charset="0"/>
                <a:cs typeface="Times New Roman" panose="02020603050405020304" pitchFamily="18" charset="0"/>
              </a:rPr>
              <a:t>Mạng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lưới</a:t>
            </a:r>
            <a:r>
              <a:rPr lang="en-US" altLang="en-US" sz="1600" dirty="0">
                <a:latin typeface="Times New Roman" panose="02020603050405020304" pitchFamily="18" charset="0"/>
                <a:cs typeface="Times New Roman" panose="02020603050405020304" pitchFamily="18" charset="0"/>
              </a:rPr>
              <a:t> song </a:t>
            </a:r>
            <a:r>
              <a:rPr lang="en-US" altLang="en-US" sz="1600" dirty="0" err="1">
                <a:latin typeface="Times New Roman" panose="02020603050405020304" pitchFamily="18" charset="0"/>
                <a:cs typeface="Times New Roman" panose="02020603050405020304" pitchFamily="18" charset="0"/>
              </a:rPr>
              <a:t>ngòi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dày</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đặc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với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hơn</a:t>
            </a:r>
            <a:r>
              <a:rPr lang="en-US" altLang="en-US" sz="1600" dirty="0">
                <a:latin typeface="Times New Roman" panose="02020603050405020304" pitchFamily="18" charset="0"/>
                <a:cs typeface="Times New Roman" panose="02020603050405020304" pitchFamily="18" charset="0"/>
              </a:rPr>
              <a:t> 1000 </a:t>
            </a:r>
            <a:r>
              <a:rPr lang="en-US" altLang="en-US" sz="1600" dirty="0" err="1">
                <a:latin typeface="Times New Roman" panose="02020603050405020304" pitchFamily="18" charset="0"/>
                <a:cs typeface="Times New Roman" panose="02020603050405020304" pitchFamily="18" charset="0"/>
              </a:rPr>
              <a:t>phụ</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lưu</a:t>
            </a:r>
            <a:endParaRPr lang="en-US" altLang="en-US" sz="1600" dirty="0">
              <a:latin typeface="Times New Roman" panose="02020603050405020304" pitchFamily="18" charset="0"/>
              <a:cs typeface="Times New Roman" panose="02020603050405020304" pitchFamily="18" charset="0"/>
            </a:endParaRPr>
          </a:p>
        </p:txBody>
      </p:sp>
      <p:sp>
        <p:nvSpPr>
          <p:cNvPr id="40971" name="Text Box 11">
            <a:extLst>
              <a:ext uri="{FF2B5EF4-FFF2-40B4-BE49-F238E27FC236}">
                <a16:creationId xmlns:a16="http://schemas.microsoft.com/office/drawing/2014/main" xmlns="" id="{95EA1D71-4C0A-480B-9E13-06C55A75A9CF}"/>
              </a:ext>
            </a:extLst>
          </p:cNvPr>
          <p:cNvSpPr txBox="1">
            <a:spLocks noChangeArrowheads="1"/>
          </p:cNvSpPr>
          <p:nvPr/>
        </p:nvSpPr>
        <p:spPr bwMode="auto">
          <a:xfrm>
            <a:off x="3048000" y="4741803"/>
            <a:ext cx="3155031" cy="400110"/>
          </a:xfrm>
          <a:prstGeom prst="rect">
            <a:avLst/>
          </a:prstGeom>
          <a:solidFill>
            <a:srgbClr val="FFFF00"/>
          </a:solidFill>
          <a:ln>
            <a:noFill/>
          </a:ln>
          <a:effec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2000" dirty="0" err="1">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dạng</a:t>
            </a:r>
            <a:endParaRPr lang="en-US" altLang="en-US" sz="2000" dirty="0">
              <a:latin typeface="Times New Roman" panose="02020603050405020304" pitchFamily="18" charset="0"/>
              <a:cs typeface="Times New Roman" panose="02020603050405020304" pitchFamily="18" charset="0"/>
            </a:endParaRPr>
          </a:p>
        </p:txBody>
      </p:sp>
      <p:pic>
        <p:nvPicPr>
          <p:cNvPr id="40973" name="Picture 13">
            <a:extLst>
              <a:ext uri="{FF2B5EF4-FFF2-40B4-BE49-F238E27FC236}">
                <a16:creationId xmlns:a16="http://schemas.microsoft.com/office/drawing/2014/main" xmlns="" id="{88B2DB93-A1C6-48C3-9A09-4A1BED412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4206" y="37150"/>
            <a:ext cx="4632336" cy="3124200"/>
          </a:xfrm>
          <a:prstGeom prst="rect">
            <a:avLst/>
          </a:prstGeom>
          <a:solidFill>
            <a:srgbClr val="FFFF00"/>
          </a:solidFill>
          <a:ln>
            <a:noFill/>
          </a:ln>
          <a:effectLst/>
        </p:spPr>
      </p:pic>
      <p:sp>
        <p:nvSpPr>
          <p:cNvPr id="2" name="TextBox 1">
            <a:extLst>
              <a:ext uri="{FF2B5EF4-FFF2-40B4-BE49-F238E27FC236}">
                <a16:creationId xmlns:a16="http://schemas.microsoft.com/office/drawing/2014/main" xmlns="" id="{7D6E9250-F846-4B70-AFB0-295EB94DB90C}"/>
              </a:ext>
            </a:extLst>
          </p:cNvPr>
          <p:cNvSpPr txBox="1"/>
          <p:nvPr/>
        </p:nvSpPr>
        <p:spPr>
          <a:xfrm>
            <a:off x="4795285" y="2792018"/>
            <a:ext cx="3732432" cy="369332"/>
          </a:xfrm>
          <a:prstGeom prst="rect">
            <a:avLst/>
          </a:prstGeom>
          <a:solidFill>
            <a:srgbClr val="FFFF00"/>
          </a:solidFill>
        </p:spPr>
        <p:txBody>
          <a:bodyPr wrap="none" rtlCol="0">
            <a:spAutoFit/>
          </a:bodyPr>
          <a:lstStyle/>
          <a:p>
            <a:r>
              <a:rPr lang="en-US" dirty="0" err="1"/>
              <a:t>Cây</a:t>
            </a:r>
            <a:r>
              <a:rPr lang="en-US" dirty="0"/>
              <a:t> </a:t>
            </a:r>
            <a:r>
              <a:rPr lang="en-US" dirty="0" err="1"/>
              <a:t>cối</a:t>
            </a:r>
            <a:r>
              <a:rPr lang="en-US" dirty="0"/>
              <a:t> </a:t>
            </a:r>
            <a:r>
              <a:rPr lang="en-US" dirty="0" err="1"/>
              <a:t>xanh</a:t>
            </a:r>
            <a:r>
              <a:rPr lang="en-US" dirty="0"/>
              <a:t> </a:t>
            </a:r>
            <a:r>
              <a:rPr lang="en-US" dirty="0" err="1"/>
              <a:t>tốt</a:t>
            </a:r>
            <a:r>
              <a:rPr lang="en-US" dirty="0"/>
              <a:t> </a:t>
            </a:r>
            <a:r>
              <a:rPr lang="en-US" dirty="0" err="1"/>
              <a:t>nhiều</a:t>
            </a:r>
            <a:r>
              <a:rPr lang="en-US" dirty="0"/>
              <a:t> </a:t>
            </a:r>
            <a:r>
              <a:rPr lang="en-US" dirty="0" err="1"/>
              <a:t>tầng</a:t>
            </a:r>
            <a:r>
              <a:rPr lang="en-US" dirty="0"/>
              <a:t>, </a:t>
            </a:r>
            <a:r>
              <a:rPr lang="en-US" dirty="0" err="1"/>
              <a:t>nhiều</a:t>
            </a:r>
            <a:r>
              <a:rPr lang="en-US" dirty="0"/>
              <a:t> </a:t>
            </a:r>
            <a:r>
              <a:rPr lang="en-US" dirty="0" err="1"/>
              <a:t>tán</a:t>
            </a:r>
            <a:endParaRPr lang="en-US" dirty="0"/>
          </a:p>
        </p:txBody>
      </p:sp>
      <p:sp>
        <p:nvSpPr>
          <p:cNvPr id="3" name="TextBox 2">
            <a:extLst>
              <a:ext uri="{FF2B5EF4-FFF2-40B4-BE49-F238E27FC236}">
                <a16:creationId xmlns:a16="http://schemas.microsoft.com/office/drawing/2014/main" xmlns="" id="{32495B9A-8FA8-4447-86E8-89094D9674FD}"/>
              </a:ext>
            </a:extLst>
          </p:cNvPr>
          <p:cNvSpPr txBox="1"/>
          <p:nvPr/>
        </p:nvSpPr>
        <p:spPr>
          <a:xfrm>
            <a:off x="895265" y="5672719"/>
            <a:ext cx="7649851" cy="461665"/>
          </a:xfrm>
          <a:prstGeom prst="rect">
            <a:avLst/>
          </a:prstGeom>
          <a:noFill/>
        </p:spPr>
        <p:txBody>
          <a:bodyPr wrap="non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trữ</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giá</a:t>
            </a:r>
            <a:endParaRPr lang="en-US" sz="2400" b="1" dirty="0">
              <a:solidFill>
                <a:srgbClr val="002060"/>
              </a:solidFill>
              <a:latin typeface="Times New Roman" panose="02020603050405020304" pitchFamily="18" charset="0"/>
              <a:cs typeface="Times New Roman" panose="02020603050405020304" pitchFamily="18" charset="0"/>
            </a:endParaRPr>
          </a:p>
        </p:txBody>
      </p:sp>
      <p:grpSp>
        <p:nvGrpSpPr>
          <p:cNvPr id="20" name="Group 3">
            <a:extLst>
              <a:ext uri="{FF2B5EF4-FFF2-40B4-BE49-F238E27FC236}">
                <a16:creationId xmlns:a16="http://schemas.microsoft.com/office/drawing/2014/main" xmlns="" id="{1604C26A-CFCC-44A5-ADEC-9232A02FDD82}"/>
              </a:ext>
            </a:extLst>
          </p:cNvPr>
          <p:cNvGrpSpPr>
            <a:grpSpLocks/>
          </p:cNvGrpSpPr>
          <p:nvPr/>
        </p:nvGrpSpPr>
        <p:grpSpPr bwMode="auto">
          <a:xfrm>
            <a:off x="133265" y="5619411"/>
            <a:ext cx="762000" cy="665162"/>
            <a:chOff x="1110" y="2656"/>
            <a:chExt cx="1549" cy="1351"/>
          </a:xfrm>
        </p:grpSpPr>
        <p:sp>
          <p:nvSpPr>
            <p:cNvPr id="21" name="AutoShape 4">
              <a:extLst>
                <a:ext uri="{FF2B5EF4-FFF2-40B4-BE49-F238E27FC236}">
                  <a16:creationId xmlns:a16="http://schemas.microsoft.com/office/drawing/2014/main" xmlns="" id="{DED77CB5-66A7-40A8-A830-9E67376FF22A}"/>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AutoShape 5">
              <a:extLst>
                <a:ext uri="{FF2B5EF4-FFF2-40B4-BE49-F238E27FC236}">
                  <a16:creationId xmlns:a16="http://schemas.microsoft.com/office/drawing/2014/main" xmlns="" id="{887DC614-1618-4F6E-963A-2C371CD5BB45}"/>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 name="AutoShape 6">
              <a:extLst>
                <a:ext uri="{FF2B5EF4-FFF2-40B4-BE49-F238E27FC236}">
                  <a16:creationId xmlns:a16="http://schemas.microsoft.com/office/drawing/2014/main" xmlns="" id="{7CC63804-C167-4117-86D6-2B44A41E3724}"/>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24" name="Text Box 13">
            <a:extLst>
              <a:ext uri="{FF2B5EF4-FFF2-40B4-BE49-F238E27FC236}">
                <a16:creationId xmlns:a16="http://schemas.microsoft.com/office/drawing/2014/main" xmlns="" id="{2318F4E1-188A-48A8-9ED9-24CE132BD4EF}"/>
              </a:ext>
            </a:extLst>
          </p:cNvPr>
          <p:cNvSpPr txBox="1">
            <a:spLocks noChangeArrowheads="1"/>
          </p:cNvSpPr>
          <p:nvPr/>
        </p:nvSpPr>
        <p:spPr bwMode="gray">
          <a:xfrm>
            <a:off x="330115" y="571783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0969"/>
                                        </p:tgtEl>
                                        <p:attrNameLst>
                                          <p:attrName>style.visibility</p:attrName>
                                        </p:attrNameLst>
                                      </p:cBhvr>
                                      <p:to>
                                        <p:strVal val="visible"/>
                                      </p:to>
                                    </p:set>
                                    <p:animEffect transition="in" filter="fade">
                                      <p:cBhvr>
                                        <p:cTn id="7" dur="500"/>
                                        <p:tgtEl>
                                          <p:spTgt spid="40969"/>
                                        </p:tgtEl>
                                      </p:cBhvr>
                                    </p:animEffect>
                                    <p:anim calcmode="lin" valueType="num">
                                      <p:cBhvr>
                                        <p:cTn id="8" dur="500" fill="hold"/>
                                        <p:tgtEl>
                                          <p:spTgt spid="40969"/>
                                        </p:tgtEl>
                                        <p:attrNameLst>
                                          <p:attrName>ppt_x</p:attrName>
                                        </p:attrNameLst>
                                      </p:cBhvr>
                                      <p:tavLst>
                                        <p:tav tm="0">
                                          <p:val>
                                            <p:strVal val="#ppt_x-.1"/>
                                          </p:val>
                                        </p:tav>
                                        <p:tav tm="100000">
                                          <p:val>
                                            <p:strVal val="#ppt_x"/>
                                          </p:val>
                                        </p:tav>
                                      </p:tavLst>
                                    </p:anim>
                                    <p:anim calcmode="lin" valueType="num">
                                      <p:cBhvr>
                                        <p:cTn id="9" dur="500" fill="hold"/>
                                        <p:tgtEl>
                                          <p:spTgt spid="40969"/>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350"/>
                            </p:stCondLst>
                            <p:childTnLst>
                              <p:par>
                                <p:cTn id="11" presetID="21" presetClass="entr" presetSubtype="4" fill="hold" nodeType="afterEffect">
                                  <p:stCondLst>
                                    <p:cond delay="0"/>
                                  </p:stCondLst>
                                  <p:childTnLst>
                                    <p:set>
                                      <p:cBhvr>
                                        <p:cTn id="12" dur="1" fill="hold">
                                          <p:stCondLst>
                                            <p:cond delay="0"/>
                                          </p:stCondLst>
                                        </p:cTn>
                                        <p:tgtEl>
                                          <p:spTgt spid="40965"/>
                                        </p:tgtEl>
                                        <p:attrNameLst>
                                          <p:attrName>style.visibility</p:attrName>
                                        </p:attrNameLst>
                                      </p:cBhvr>
                                      <p:to>
                                        <p:strVal val="visible"/>
                                      </p:to>
                                    </p:set>
                                    <p:animEffect transition="in" filter="wheel(4)">
                                      <p:cBhvr>
                                        <p:cTn id="13" dur="2000"/>
                                        <p:tgtEl>
                                          <p:spTgt spid="40965"/>
                                        </p:tgtEl>
                                      </p:cBhvr>
                                    </p:animEffect>
                                  </p:childTnLst>
                                </p:cTn>
                              </p:par>
                              <p:par>
                                <p:cTn id="14" presetID="21" presetClass="entr" presetSubtype="4"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wheel(4)">
                                      <p:cBhvr>
                                        <p:cTn id="16" dur="2000"/>
                                        <p:tgtEl>
                                          <p:spTgt spid="40964"/>
                                        </p:tgtEl>
                                      </p:cBhvr>
                                    </p:animEffect>
                                  </p:childTnLst>
                                </p:cTn>
                              </p:par>
                              <p:par>
                                <p:cTn id="17" presetID="21" presetClass="entr" presetSubtype="4" fill="hold" nodeType="withEffect">
                                  <p:stCondLst>
                                    <p:cond delay="0"/>
                                  </p:stCondLst>
                                  <p:childTnLst>
                                    <p:set>
                                      <p:cBhvr>
                                        <p:cTn id="18" dur="1" fill="hold">
                                          <p:stCondLst>
                                            <p:cond delay="0"/>
                                          </p:stCondLst>
                                        </p:cTn>
                                        <p:tgtEl>
                                          <p:spTgt spid="40963"/>
                                        </p:tgtEl>
                                        <p:attrNameLst>
                                          <p:attrName>style.visibility</p:attrName>
                                        </p:attrNameLst>
                                      </p:cBhvr>
                                      <p:to>
                                        <p:strVal val="visible"/>
                                      </p:to>
                                    </p:set>
                                    <p:animEffect transition="in" filter="wheel(4)">
                                      <p:cBhvr>
                                        <p:cTn id="19" dur="2000"/>
                                        <p:tgtEl>
                                          <p:spTgt spid="40963"/>
                                        </p:tgtEl>
                                      </p:cBhvr>
                                    </p:animEffect>
                                  </p:childTnLst>
                                </p:cTn>
                              </p:par>
                              <p:par>
                                <p:cTn id="20" presetID="21" presetClass="entr" presetSubtype="4" fill="hold" nodeType="withEffect">
                                  <p:stCondLst>
                                    <p:cond delay="0"/>
                                  </p:stCondLst>
                                  <p:childTnLst>
                                    <p:set>
                                      <p:cBhvr>
                                        <p:cTn id="21" dur="1" fill="hold">
                                          <p:stCondLst>
                                            <p:cond delay="0"/>
                                          </p:stCondLst>
                                        </p:cTn>
                                        <p:tgtEl>
                                          <p:spTgt spid="40968"/>
                                        </p:tgtEl>
                                        <p:attrNameLst>
                                          <p:attrName>style.visibility</p:attrName>
                                        </p:attrNameLst>
                                      </p:cBhvr>
                                      <p:to>
                                        <p:strVal val="visible"/>
                                      </p:to>
                                    </p:set>
                                    <p:animEffect transition="in" filter="wheel(4)">
                                      <p:cBhvr>
                                        <p:cTn id="22" dur="2000"/>
                                        <p:tgtEl>
                                          <p:spTgt spid="40968"/>
                                        </p:tgtEl>
                                      </p:cBhvr>
                                    </p:animEffect>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40971"/>
                                        </p:tgtEl>
                                        <p:attrNameLst>
                                          <p:attrName>style.visibility</p:attrName>
                                        </p:attrNameLst>
                                      </p:cBhvr>
                                      <p:to>
                                        <p:strVal val="visible"/>
                                      </p:to>
                                    </p:set>
                                    <p:animEffect transition="in" filter="fade">
                                      <p:cBhvr>
                                        <p:cTn id="25" dur="1000"/>
                                        <p:tgtEl>
                                          <p:spTgt spid="40971"/>
                                        </p:tgtEl>
                                      </p:cBhvr>
                                    </p:animEffect>
                                    <p:anim calcmode="lin" valueType="num">
                                      <p:cBhvr>
                                        <p:cTn id="26" dur="1000" fill="hold"/>
                                        <p:tgtEl>
                                          <p:spTgt spid="40971"/>
                                        </p:tgtEl>
                                        <p:attrNameLst>
                                          <p:attrName>ppt_x</p:attrName>
                                        </p:attrNameLst>
                                      </p:cBhvr>
                                      <p:tavLst>
                                        <p:tav tm="0">
                                          <p:val>
                                            <p:strVal val="#ppt_x-.1"/>
                                          </p:val>
                                        </p:tav>
                                        <p:tav tm="100000">
                                          <p:val>
                                            <p:strVal val="#ppt_x"/>
                                          </p:val>
                                        </p:tav>
                                      </p:tavLst>
                                    </p:anim>
                                    <p:anim calcmode="lin" valueType="num">
                                      <p:cBhvr>
                                        <p:cTn id="27" dur="1000" fill="hold"/>
                                        <p:tgtEl>
                                          <p:spTgt spid="40971"/>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350"/>
                            </p:stCondLst>
                            <p:childTnLst>
                              <p:par>
                                <p:cTn id="29" presetID="21" presetClass="entr" presetSubtype="4" fill="hold" nodeType="afterEffect">
                                  <p:stCondLst>
                                    <p:cond delay="3000"/>
                                  </p:stCondLst>
                                  <p:childTnLst>
                                    <p:set>
                                      <p:cBhvr>
                                        <p:cTn id="30" dur="1" fill="hold">
                                          <p:stCondLst>
                                            <p:cond delay="0"/>
                                          </p:stCondLst>
                                        </p:cTn>
                                        <p:tgtEl>
                                          <p:spTgt spid="40967"/>
                                        </p:tgtEl>
                                        <p:attrNameLst>
                                          <p:attrName>style.visibility</p:attrName>
                                        </p:attrNameLst>
                                      </p:cBhvr>
                                      <p:to>
                                        <p:strVal val="visible"/>
                                      </p:to>
                                    </p:set>
                                    <p:animEffect transition="in" filter="wheel(4)">
                                      <p:cBhvr>
                                        <p:cTn id="31" dur="2000"/>
                                        <p:tgtEl>
                                          <p:spTgt spid="40967"/>
                                        </p:tgtEl>
                                      </p:cBhvr>
                                    </p:animEffect>
                                  </p:childTnLst>
                                </p:cTn>
                              </p:par>
                            </p:childTnLst>
                          </p:cTn>
                        </p:par>
                        <p:par>
                          <p:cTn id="32" fill="hold" nodeType="afterGroup">
                            <p:stCondLst>
                              <p:cond delay="10350"/>
                            </p:stCondLst>
                            <p:childTnLst>
                              <p:par>
                                <p:cTn id="33" presetID="21" presetClass="entr" presetSubtype="4" fill="hold" nodeType="afterEffect">
                                  <p:stCondLst>
                                    <p:cond delay="0"/>
                                  </p:stCondLst>
                                  <p:childTnLst>
                                    <p:set>
                                      <p:cBhvr>
                                        <p:cTn id="34" dur="1" fill="hold">
                                          <p:stCondLst>
                                            <p:cond delay="0"/>
                                          </p:stCondLst>
                                        </p:cTn>
                                        <p:tgtEl>
                                          <p:spTgt spid="40973"/>
                                        </p:tgtEl>
                                        <p:attrNameLst>
                                          <p:attrName>style.visibility</p:attrName>
                                        </p:attrNameLst>
                                      </p:cBhvr>
                                      <p:to>
                                        <p:strVal val="visible"/>
                                      </p:to>
                                    </p:set>
                                    <p:animEffect transition="in" filter="wheel(4)">
                                      <p:cBhvr>
                                        <p:cTn id="35" dur="2000"/>
                                        <p:tgtEl>
                                          <p:spTgt spid="4097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2000"/>
                                        <p:tgtEl>
                                          <p:spTgt spid="3"/>
                                        </p:tgtEl>
                                      </p:cBhvr>
                                    </p:animEffect>
                                  </p:childTnLst>
                                </p:cTn>
                              </p:par>
                              <p:par>
                                <p:cTn id="41" presetID="21"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2000"/>
                                        <p:tgtEl>
                                          <p:spTgt spid="20"/>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p:bldP spid="40971" grpId="0" animBg="1"/>
      <p:bldP spid="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Harlequin-poison-dart-frog-leaf-Amazon-rainfor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85800"/>
            <a:ext cx="2618359"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l\Desktop\harlequin-poison-dart-frog-colombia-thomas-m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674077"/>
            <a:ext cx="2438400" cy="20427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ll\Desktop\unname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85799"/>
            <a:ext cx="2762992" cy="21177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ell\Desktop\a4a63b4a600a8954d0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1" y="2895601"/>
            <a:ext cx="276299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Dell\Desktop\ech-harlequ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2901951"/>
            <a:ext cx="2424620" cy="24320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Dell\Desktop\image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492" y="2919536"/>
            <a:ext cx="2647667" cy="2414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1085" y="5606534"/>
            <a:ext cx="5648315" cy="369332"/>
          </a:xfrm>
          <a:prstGeom prst="rect">
            <a:avLst/>
          </a:prstGeom>
          <a:noFill/>
        </p:spPr>
        <p:txBody>
          <a:bodyPr wrap="square" rtlCol="0">
            <a:spAutoFit/>
          </a:bodyPr>
          <a:lstStyle/>
          <a:p>
            <a:r>
              <a:rPr lang="en-US" dirty="0" err="1" smtClean="0">
                <a:solidFill>
                  <a:srgbClr val="FF0000"/>
                </a:solidFill>
                <a:latin typeface="Times New Roman" pitchFamily="18" charset="0"/>
                <a:cs typeface="Times New Roman" pitchFamily="18" charset="0"/>
              </a:rPr>
              <a:t>Sự</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phú</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dạng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về</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loài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ếch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rừng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Amadon</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27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circle(in)">
                                      <p:cBhvr>
                                        <p:cTn id="14" dur="20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circle(in)">
                                      <p:cBhvr>
                                        <p:cTn id="19" dur="20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ipe(down)">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wheel(1)">
                                      <p:cBhvr>
                                        <p:cTn id="29"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400"/>
            <a:ext cx="4267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ell\Desktop\ca-hai-tuong-khong-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846"/>
            <a:ext cx="4267200" cy="3253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114800"/>
            <a:ext cx="8077200" cy="1754326"/>
          </a:xfrm>
          <a:prstGeom prst="rect">
            <a:avLst/>
          </a:prstGeom>
        </p:spPr>
        <p:txBody>
          <a:bodyPr wrap="square">
            <a:spAutoFit/>
          </a:bodyPr>
          <a:lstStyle/>
          <a:p>
            <a:r>
              <a:rPr lang="en-US" dirty="0" err="1" smtClean="0">
                <a:solidFill>
                  <a:srgbClr val="FF0000"/>
                </a:solidFill>
                <a:latin typeface="Times New Roman" pitchFamily="18" charset="0"/>
                <a:cs typeface="Times New Roman" pitchFamily="18" charset="0"/>
              </a:rPr>
              <a:t>Đọc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thêm</a:t>
            </a:r>
            <a:r>
              <a:rPr lang="en-US" dirty="0" smtClean="0">
                <a:solidFill>
                  <a:srgbClr val="FF0000"/>
                </a:solidFill>
                <a:latin typeface="Times New Roman" pitchFamily="18" charset="0"/>
                <a:cs typeface="Times New Roman" pitchFamily="18" charset="0"/>
              </a:rPr>
              <a:t> </a:t>
            </a:r>
          </a:p>
          <a:p>
            <a:r>
              <a:rPr lang="en-US" dirty="0" smtClean="0">
                <a:solidFill>
                  <a:schemeClr val="tx2"/>
                </a:solidFill>
                <a:latin typeface="+mj-lt"/>
              </a:rPr>
              <a:t>‘’… </a:t>
            </a:r>
            <a:r>
              <a:rPr lang="vi-VN" dirty="0" smtClean="0">
                <a:solidFill>
                  <a:schemeClr val="tx2"/>
                </a:solidFill>
                <a:latin typeface="+mj-lt"/>
              </a:rPr>
              <a:t>Cá </a:t>
            </a:r>
            <a:r>
              <a:rPr lang="vi-VN" dirty="0">
                <a:solidFill>
                  <a:schemeClr val="tx2"/>
                </a:solidFill>
                <a:latin typeface="+mj-lt"/>
              </a:rPr>
              <a:t>Hải </a:t>
            </a:r>
            <a:r>
              <a:rPr lang="vi-VN" dirty="0" smtClean="0">
                <a:solidFill>
                  <a:schemeClr val="tx2"/>
                </a:solidFill>
                <a:latin typeface="+mj-lt"/>
              </a:rPr>
              <a:t>Tượng</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là</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loài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cá</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nước</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ngọt</a:t>
            </a:r>
            <a:r>
              <a:rPr lang="vi-VN" dirty="0" smtClean="0">
                <a:solidFill>
                  <a:schemeClr val="tx2"/>
                </a:solidFill>
                <a:latin typeface="Times New Roman" pitchFamily="18" charset="0"/>
                <a:cs typeface="Times New Roman" pitchFamily="18" charset="0"/>
              </a:rPr>
              <a:t> </a:t>
            </a:r>
            <a:r>
              <a:rPr lang="vi-VN" dirty="0">
                <a:solidFill>
                  <a:schemeClr val="tx2"/>
                </a:solidFill>
                <a:latin typeface="+mj-lt"/>
              </a:rPr>
              <a:t>có nguồn gốc và phân bố chủ yếu tại khu vực Nam </a:t>
            </a:r>
            <a:r>
              <a:rPr lang="vi-VN" dirty="0" smtClean="0">
                <a:solidFill>
                  <a:schemeClr val="tx2"/>
                </a:solidFill>
                <a:latin typeface="+mj-lt"/>
              </a:rPr>
              <a:t>M</a:t>
            </a:r>
            <a:r>
              <a:rPr lang="en-US" dirty="0">
                <a:solidFill>
                  <a:schemeClr val="tx2"/>
                </a:solidFill>
                <a:latin typeface="+mj-lt"/>
              </a:rPr>
              <a:t>ĩ</a:t>
            </a:r>
            <a:r>
              <a:rPr lang="vi-VN" dirty="0" smtClean="0">
                <a:solidFill>
                  <a:schemeClr val="tx2"/>
                </a:solidFill>
                <a:latin typeface="+mj-lt"/>
              </a:rPr>
              <a:t>, </a:t>
            </a:r>
            <a:r>
              <a:rPr lang="vi-VN" dirty="0">
                <a:solidFill>
                  <a:schemeClr val="tx2"/>
                </a:solidFill>
                <a:latin typeface="+mj-lt"/>
              </a:rPr>
              <a:t>lưu vực sông Amazon với tên gọi khoa hoạc là Arapaima. Đây là một trong những loài cá nước ngọt lớn nhất thế giới và được nuôi thương phẩm tại một số nước như Brazil, Peru</a:t>
            </a:r>
            <a:r>
              <a:rPr lang="vi-VN" dirty="0" smtClean="0">
                <a:solidFill>
                  <a:schemeClr val="tx2"/>
                </a:solidFill>
                <a:latin typeface="+mj-lt"/>
              </a:rPr>
              <a:t>.</a:t>
            </a:r>
            <a:r>
              <a:rPr lang="en-US" dirty="0" smtClean="0">
                <a:solidFill>
                  <a:schemeClr val="tx2"/>
                </a:solidFill>
                <a:latin typeface="+mj-lt"/>
              </a:rPr>
              <a:t> </a:t>
            </a:r>
            <a:r>
              <a:rPr lang="en-US" dirty="0" err="1" smtClean="0">
                <a:solidFill>
                  <a:schemeClr val="tx2"/>
                </a:solidFill>
                <a:latin typeface="+mj-lt"/>
              </a:rPr>
              <a:t>Cá</a:t>
            </a:r>
            <a:r>
              <a:rPr lang="en-US" dirty="0" smtClean="0">
                <a:solidFill>
                  <a:schemeClr val="tx2"/>
                </a:solidFill>
                <a:latin typeface="+mj-lt"/>
              </a:rPr>
              <a:t> </a:t>
            </a:r>
            <a:r>
              <a:rPr lang="en-US" dirty="0" err="1" smtClean="0">
                <a:solidFill>
                  <a:schemeClr val="tx2"/>
                </a:solidFill>
                <a:latin typeface="+mj-lt"/>
              </a:rPr>
              <a:t>có</a:t>
            </a:r>
            <a:r>
              <a:rPr lang="en-US" dirty="0" smtClean="0">
                <a:solidFill>
                  <a:schemeClr val="tx2"/>
                </a:solidFill>
                <a:latin typeface="+mj-lt"/>
              </a:rPr>
              <a:t> </a:t>
            </a:r>
            <a:r>
              <a:rPr lang="en-US" dirty="0" err="1" smtClean="0">
                <a:solidFill>
                  <a:schemeClr val="tx2"/>
                </a:solidFill>
                <a:latin typeface="Times New Roman" pitchFamily="18" charset="0"/>
                <a:cs typeface="Times New Roman" pitchFamily="18" charset="0"/>
              </a:rPr>
              <a:t>chiều</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dài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lên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tới</a:t>
            </a:r>
            <a:r>
              <a:rPr lang="en-US" dirty="0" smtClean="0">
                <a:solidFill>
                  <a:schemeClr val="tx2"/>
                </a:solidFill>
                <a:latin typeface="Times New Roman" pitchFamily="18" charset="0"/>
                <a:cs typeface="Times New Roman" pitchFamily="18" charset="0"/>
              </a:rPr>
              <a:t> 2 m </a:t>
            </a:r>
            <a:r>
              <a:rPr lang="en-US" dirty="0" err="1" smtClean="0">
                <a:solidFill>
                  <a:schemeClr val="tx2"/>
                </a:solidFill>
                <a:latin typeface="Times New Roman" pitchFamily="18" charset="0"/>
                <a:cs typeface="Times New Roman" pitchFamily="18" charset="0"/>
              </a:rPr>
              <a:t>và</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cân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nặng</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hơn</a:t>
            </a:r>
            <a:r>
              <a:rPr lang="en-US" dirty="0" smtClean="0">
                <a:solidFill>
                  <a:schemeClr val="tx2"/>
                </a:solidFill>
                <a:latin typeface="Times New Roman" pitchFamily="18" charset="0"/>
                <a:cs typeface="Times New Roman" pitchFamily="18" charset="0"/>
              </a:rPr>
              <a:t> 100kg. </a:t>
            </a:r>
            <a:r>
              <a:rPr lang="en-US" dirty="0" err="1" smtClean="0">
                <a:solidFill>
                  <a:schemeClr val="tx2"/>
                </a:solidFill>
                <a:latin typeface="Times New Roman" pitchFamily="18" charset="0"/>
                <a:cs typeface="Times New Roman" pitchFamily="18" charset="0"/>
              </a:rPr>
              <a:t>Tại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Việt</a:t>
            </a:r>
            <a:r>
              <a:rPr lang="en-US" dirty="0" smtClean="0">
                <a:solidFill>
                  <a:schemeClr val="tx2"/>
                </a:solidFill>
                <a:latin typeface="Times New Roman" pitchFamily="18" charset="0"/>
                <a:cs typeface="Times New Roman" pitchFamily="18" charset="0"/>
              </a:rPr>
              <a:t> Nam </a:t>
            </a:r>
            <a:r>
              <a:rPr lang="en-US" dirty="0" err="1" smtClean="0">
                <a:solidFill>
                  <a:schemeClr val="tx2"/>
                </a:solidFill>
                <a:latin typeface="Times New Roman" pitchFamily="18" charset="0"/>
                <a:cs typeface="Times New Roman" pitchFamily="18" charset="0"/>
              </a:rPr>
              <a:t>đây</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là</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loài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cá</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được</a:t>
            </a:r>
            <a:r>
              <a:rPr lang="en-US" dirty="0" smtClean="0">
                <a:solidFill>
                  <a:schemeClr val="tx2"/>
                </a:solidFill>
                <a:latin typeface="Times New Roman" pitchFamily="18" charset="0"/>
                <a:cs typeface="Times New Roman" pitchFamily="18" charset="0"/>
              </a:rPr>
              <a:t> du </a:t>
            </a:r>
            <a:r>
              <a:rPr lang="en-US" dirty="0" err="1" smtClean="0">
                <a:solidFill>
                  <a:schemeClr val="tx2"/>
                </a:solidFill>
                <a:latin typeface="Times New Roman" pitchFamily="18" charset="0"/>
                <a:cs typeface="Times New Roman" pitchFamily="18" charset="0"/>
              </a:rPr>
              <a:t>nhập</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với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thú</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chơi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cá</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cảnh</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và</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có</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giá</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rất</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đắt</a:t>
            </a:r>
            <a:r>
              <a:rPr lang="en-US" dirty="0" smtClean="0">
                <a:solidFill>
                  <a:schemeClr val="tx2"/>
                </a:solidFill>
                <a:latin typeface="Times New Roman" pitchFamily="18" charset="0"/>
                <a:cs typeface="Times New Roman" pitchFamily="18" charset="0"/>
              </a:rPr>
              <a:t>…”</a:t>
            </a:r>
            <a:endParaRPr lang="en-US"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921520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3783EB2-0496-4542-9D96-0BB919487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19600" cy="2895600"/>
          </a:xfrm>
          <a:prstGeom prst="rect">
            <a:avLst/>
          </a:prstGeom>
        </p:spPr>
      </p:pic>
      <p:pic>
        <p:nvPicPr>
          <p:cNvPr id="13" name="Picture 12">
            <a:extLst>
              <a:ext uri="{FF2B5EF4-FFF2-40B4-BE49-F238E27FC236}">
                <a16:creationId xmlns:a16="http://schemas.microsoft.com/office/drawing/2014/main" xmlns="" id="{82766385-B1D7-4A2E-963B-CDACC8CEE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571"/>
            <a:ext cx="4495800" cy="2880029"/>
          </a:xfrm>
          <a:prstGeom prst="rect">
            <a:avLst/>
          </a:prstGeom>
          <a:solidFill>
            <a:srgbClr val="FFFF00"/>
          </a:solidFill>
        </p:spPr>
      </p:pic>
      <p:sp>
        <p:nvSpPr>
          <p:cNvPr id="14" name="Rectangle 13">
            <a:extLst>
              <a:ext uri="{FF2B5EF4-FFF2-40B4-BE49-F238E27FC236}">
                <a16:creationId xmlns:a16="http://schemas.microsoft.com/office/drawing/2014/main" xmlns="" id="{AF5C0379-2629-44B4-9B24-475F22C218CC}"/>
              </a:ext>
            </a:extLst>
          </p:cNvPr>
          <p:cNvSpPr/>
          <p:nvPr/>
        </p:nvSpPr>
        <p:spPr>
          <a:xfrm>
            <a:off x="868656" y="5855020"/>
            <a:ext cx="8305800" cy="830997"/>
          </a:xfrm>
          <a:prstGeom prst="rect">
            <a:avLst/>
          </a:prstGeom>
        </p:spPr>
        <p:txBody>
          <a:bodyPr wrap="square">
            <a:spAutoFit/>
          </a:bodyPr>
          <a:lstStyle/>
          <a:p>
            <a:r>
              <a:rPr lang="en-US" sz="2400" b="1" dirty="0" err="1">
                <a:solidFill>
                  <a:srgbClr val="0070C0"/>
                </a:solidFill>
                <a:latin typeface="Times New Roman"/>
                <a:ea typeface="Times New Roman"/>
              </a:rPr>
              <a:t>có</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nhiều</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tiềm</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năng</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phát</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triển</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nông</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nghiệp</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công</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nghiệp</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và</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giao</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thông</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vận</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tải</a:t>
            </a:r>
            <a:r>
              <a:rPr lang="en-US" sz="2400" b="1" dirty="0">
                <a:solidFill>
                  <a:srgbClr val="0070C0"/>
                </a:solidFill>
                <a:latin typeface="Times New Roman"/>
                <a:ea typeface="Times New Roman"/>
              </a:rPr>
              <a:t> đ</a:t>
            </a:r>
            <a:r>
              <a:rPr lang="vi-VN" sz="2400" b="1" dirty="0">
                <a:solidFill>
                  <a:srgbClr val="0070C0"/>
                </a:solidFill>
                <a:latin typeface="Times New Roman"/>
                <a:ea typeface="Times New Roman"/>
              </a:rPr>
              <a:t>ư</a:t>
            </a:r>
            <a:r>
              <a:rPr lang="en-US" sz="2400" b="1" dirty="0" err="1">
                <a:solidFill>
                  <a:srgbClr val="0070C0"/>
                </a:solidFill>
                <a:latin typeface="Times New Roman"/>
                <a:ea typeface="Times New Roman"/>
              </a:rPr>
              <a:t>ờng</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sông</a:t>
            </a:r>
            <a:endParaRPr lang="en-US" sz="2400" b="1" dirty="0"/>
          </a:p>
        </p:txBody>
      </p:sp>
      <p:pic>
        <p:nvPicPr>
          <p:cNvPr id="16" name="Picture 15">
            <a:extLst>
              <a:ext uri="{FF2B5EF4-FFF2-40B4-BE49-F238E27FC236}">
                <a16:creationId xmlns:a16="http://schemas.microsoft.com/office/drawing/2014/main" xmlns="" id="{95AD1AD6-9497-4CB3-A5E3-124892A99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05125"/>
            <a:ext cx="4419600" cy="2809875"/>
          </a:xfrm>
          <a:prstGeom prst="rect">
            <a:avLst/>
          </a:prstGeom>
        </p:spPr>
      </p:pic>
      <p:pic>
        <p:nvPicPr>
          <p:cNvPr id="18" name="Picture 17">
            <a:extLst>
              <a:ext uri="{FF2B5EF4-FFF2-40B4-BE49-F238E27FC236}">
                <a16:creationId xmlns:a16="http://schemas.microsoft.com/office/drawing/2014/main" xmlns="" id="{709F51B7-375B-47AC-843C-83802F5DE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924330"/>
            <a:ext cx="4419600" cy="2790669"/>
          </a:xfrm>
          <a:prstGeom prst="rect">
            <a:avLst/>
          </a:prstGeom>
        </p:spPr>
      </p:pic>
      <p:sp>
        <p:nvSpPr>
          <p:cNvPr id="19" name="TextBox 18">
            <a:extLst>
              <a:ext uri="{FF2B5EF4-FFF2-40B4-BE49-F238E27FC236}">
                <a16:creationId xmlns:a16="http://schemas.microsoft.com/office/drawing/2014/main" xmlns="" id="{6303E9EE-A9F4-42FC-A484-0A78804965D4}"/>
              </a:ext>
            </a:extLst>
          </p:cNvPr>
          <p:cNvSpPr txBox="1"/>
          <p:nvPr/>
        </p:nvSpPr>
        <p:spPr>
          <a:xfrm>
            <a:off x="1295400" y="2518773"/>
            <a:ext cx="1441420" cy="369332"/>
          </a:xfrm>
          <a:prstGeom prst="rect">
            <a:avLst/>
          </a:prstGeom>
          <a:solidFill>
            <a:srgbClr val="FFFF00"/>
          </a:solidFill>
        </p:spPr>
        <p:txBody>
          <a:bodyPr wrap="none" rtlCol="0">
            <a:spAutoFit/>
          </a:bodyPr>
          <a:lstStyle/>
          <a:p>
            <a:r>
              <a:rPr lang="en-US" b="1" dirty="0" err="1">
                <a:latin typeface="Times New Roman" panose="02020603050405020304" pitchFamily="18" charset="0"/>
                <a:cs typeface="Times New Roman" panose="02020603050405020304" pitchFamily="18" charset="0"/>
              </a:rPr>
              <a:t>Khai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gỗ</a:t>
            </a:r>
            <a:endParaRPr lang="en-US"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A8CB8081-8EB4-421D-A568-EF42D56FFAB4}"/>
              </a:ext>
            </a:extLst>
          </p:cNvPr>
          <p:cNvSpPr txBox="1"/>
          <p:nvPr/>
        </p:nvSpPr>
        <p:spPr>
          <a:xfrm>
            <a:off x="6237032" y="2497535"/>
            <a:ext cx="1377300" cy="369332"/>
          </a:xfrm>
          <a:prstGeom prst="rect">
            <a:avLst/>
          </a:prstGeom>
          <a:solidFill>
            <a:srgbClr val="FFFF00"/>
          </a:solidFill>
        </p:spPr>
        <p:txBody>
          <a:bodyPr wrap="none" rtlCol="0">
            <a:spAutoFit/>
          </a:bodyPr>
          <a:lstStyle/>
          <a:p>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bắt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endParaRPr lang="en-US"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D38A6D34-E159-4479-A7FA-34C715552A1A}"/>
              </a:ext>
            </a:extLst>
          </p:cNvPr>
          <p:cNvSpPr txBox="1"/>
          <p:nvPr/>
        </p:nvSpPr>
        <p:spPr>
          <a:xfrm>
            <a:off x="932319" y="5345667"/>
            <a:ext cx="2332690" cy="369332"/>
          </a:xfrm>
          <a:prstGeom prst="rect">
            <a:avLst/>
          </a:prstGeom>
          <a:solidFill>
            <a:srgbClr val="FFFF00"/>
          </a:solidFill>
        </p:spPr>
        <p:txBody>
          <a:bodyPr wrap="none" rtlCol="0">
            <a:spAutoFit/>
          </a:bodyPr>
          <a:lstStyle/>
          <a:p>
            <a:r>
              <a:rPr lang="en-US" b="1" dirty="0" err="1">
                <a:latin typeface="Times New Roman" panose="02020603050405020304" pitchFamily="18" charset="0"/>
                <a:cs typeface="Times New Roman" panose="02020603050405020304" pitchFamily="18" charset="0"/>
              </a:rPr>
              <a:t>Khai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khoáng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endParaRPr lang="en-US"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74FA3133-C0DB-4E60-BBE9-7F1687FD700B}"/>
              </a:ext>
            </a:extLst>
          </p:cNvPr>
          <p:cNvSpPr txBox="1"/>
          <p:nvPr/>
        </p:nvSpPr>
        <p:spPr>
          <a:xfrm>
            <a:off x="5804221" y="5341762"/>
            <a:ext cx="2242922" cy="369332"/>
          </a:xfrm>
          <a:prstGeom prst="rect">
            <a:avLst/>
          </a:prstGeom>
          <a:solidFill>
            <a:srgbClr val="FFFF00"/>
          </a:solidFill>
        </p:spPr>
        <p:txBody>
          <a:bodyPr wrap="none" rtlCol="0">
            <a:spAutoFit/>
          </a:bodyPr>
          <a:lstStyle/>
          <a:p>
            <a:r>
              <a:rPr lang="en-US" b="1" dirty="0" err="1">
                <a:latin typeface="Times New Roman" panose="02020603050405020304" pitchFamily="18" charset="0"/>
                <a:cs typeface="Times New Roman" panose="02020603050405020304" pitchFamily="18" charset="0"/>
              </a:rPr>
              <a:t>Đập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thủy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Itaipu</a:t>
            </a:r>
            <a:endParaRPr lang="en-US" b="1" dirty="0">
              <a:latin typeface="Times New Roman" panose="02020603050405020304" pitchFamily="18" charset="0"/>
              <a:cs typeface="Times New Roman" panose="02020603050405020304" pitchFamily="18" charset="0"/>
            </a:endParaRPr>
          </a:p>
        </p:txBody>
      </p:sp>
      <p:grpSp>
        <p:nvGrpSpPr>
          <p:cNvPr id="12" name="Group 7">
            <a:extLst>
              <a:ext uri="{FF2B5EF4-FFF2-40B4-BE49-F238E27FC236}">
                <a16:creationId xmlns:a16="http://schemas.microsoft.com/office/drawing/2014/main" xmlns="" id="{A55DC25F-364F-4B98-8181-5F6C5A88B2C1}"/>
              </a:ext>
            </a:extLst>
          </p:cNvPr>
          <p:cNvGrpSpPr>
            <a:grpSpLocks/>
          </p:cNvGrpSpPr>
          <p:nvPr/>
        </p:nvGrpSpPr>
        <p:grpSpPr bwMode="auto">
          <a:xfrm>
            <a:off x="8744" y="5943600"/>
            <a:ext cx="762000" cy="665162"/>
            <a:chOff x="3174" y="2656"/>
            <a:chExt cx="1549" cy="1351"/>
          </a:xfrm>
        </p:grpSpPr>
        <p:sp>
          <p:nvSpPr>
            <p:cNvPr id="15" name="AutoShape 8">
              <a:extLst>
                <a:ext uri="{FF2B5EF4-FFF2-40B4-BE49-F238E27FC236}">
                  <a16:creationId xmlns:a16="http://schemas.microsoft.com/office/drawing/2014/main" xmlns="" id="{21E88200-8B73-406E-97D5-D5D3780B824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AutoShape 9">
              <a:extLst>
                <a:ext uri="{FF2B5EF4-FFF2-40B4-BE49-F238E27FC236}">
                  <a16:creationId xmlns:a16="http://schemas.microsoft.com/office/drawing/2014/main" xmlns="" id="{C382991D-C475-4D92-B6FE-4B80CF95AE68}"/>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 name="AutoShape 10">
              <a:extLst>
                <a:ext uri="{FF2B5EF4-FFF2-40B4-BE49-F238E27FC236}">
                  <a16:creationId xmlns:a16="http://schemas.microsoft.com/office/drawing/2014/main" xmlns="" id="{5F4B7988-1120-4E95-8944-B47075DF6A22}"/>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24" name="Text Box 16">
            <a:extLst>
              <a:ext uri="{FF2B5EF4-FFF2-40B4-BE49-F238E27FC236}">
                <a16:creationId xmlns:a16="http://schemas.microsoft.com/office/drawing/2014/main" xmlns="" id="{0C10267F-8EB7-4416-98D1-8AF5B0955515}"/>
              </a:ext>
            </a:extLst>
          </p:cNvPr>
          <p:cNvSpPr txBox="1">
            <a:spLocks noChangeArrowheads="1"/>
          </p:cNvSpPr>
          <p:nvPr/>
        </p:nvSpPr>
        <p:spPr bwMode="gray">
          <a:xfrm>
            <a:off x="205594" y="60420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bg1"/>
                </a:solidFill>
              </a:rPr>
              <a:t>2</a:t>
            </a:r>
          </a:p>
        </p:txBody>
      </p:sp>
    </p:spTree>
    <p:extLst>
      <p:ext uri="{BB962C8B-B14F-4D97-AF65-F5344CB8AC3E}">
        <p14:creationId xmlns:p14="http://schemas.microsoft.com/office/powerpoint/2010/main" val="20794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nationalgeo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6" y="257908"/>
            <a:ext cx="40386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l\Desktop\rtx2d0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67447"/>
            <a:ext cx="4267200" cy="24622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ll\Desktop\1566816367-117-chay-rung-kinh-hoang-o-amazon-xung-quanh-chi-con-la-su-chet-choc-chay-1-1566806378-width780height4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7429500" cy="2419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034397"/>
            <a:ext cx="8153400" cy="646331"/>
          </a:xfrm>
          <a:prstGeom prst="rect">
            <a:avLst/>
          </a:prstGeom>
          <a:noFill/>
        </p:spPr>
        <p:txBody>
          <a:bodyPr wrap="square" rtlCol="0">
            <a:spAutoFit/>
          </a:bodyPr>
          <a:lstStyle/>
          <a:p>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rừng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xảy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làm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thiêu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rụi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hàng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nghìn</a:t>
            </a:r>
            <a:r>
              <a:rPr lang="en-US" dirty="0" smtClean="0">
                <a:solidFill>
                  <a:srgbClr val="FF0000"/>
                </a:solidFill>
                <a:latin typeface="Times New Roman" pitchFamily="18" charset="0"/>
                <a:cs typeface="Times New Roman" pitchFamily="18" charset="0"/>
              </a:rPr>
              <a:t>  ha </a:t>
            </a:r>
            <a:r>
              <a:rPr lang="en-US" dirty="0" err="1" smtClean="0">
                <a:solidFill>
                  <a:srgbClr val="FF0000"/>
                </a:solidFill>
                <a:latin typeface="Times New Roman" pitchFamily="18" charset="0"/>
                <a:cs typeface="Times New Roman" pitchFamily="18" charset="0"/>
              </a:rPr>
              <a:t>diện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tích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rừng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lớn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rừng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Amadon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năm</a:t>
            </a:r>
            <a:r>
              <a:rPr lang="en-US" dirty="0" smtClean="0">
                <a:solidFill>
                  <a:srgbClr val="FF0000"/>
                </a:solidFill>
                <a:latin typeface="Times New Roman" pitchFamily="18" charset="0"/>
                <a:cs typeface="Times New Roman" pitchFamily="18" charset="0"/>
              </a:rPr>
              <a:t> 2019</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78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down)">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26" y="762000"/>
            <a:ext cx="6800260" cy="584775"/>
          </a:xfrm>
          <a:prstGeom prst="rect">
            <a:avLst/>
          </a:prstGeom>
        </p:spPr>
        <p:txBody>
          <a:bodyPr wrap="none">
            <a:spAutoFit/>
          </a:bodyPr>
          <a:lstStyle/>
          <a:p>
            <a:r>
              <a:rPr lang="vi-VN" sz="3200" b="1" dirty="0">
                <a:solidFill>
                  <a:srgbClr val="FF0000"/>
                </a:solidFill>
                <a:latin typeface="Times New Roman"/>
                <a:ea typeface="Times New Roman"/>
              </a:rPr>
              <a:t>4. Khối thị trường chung Mec-cô-xua </a:t>
            </a:r>
            <a:endParaRPr lang="en-US" sz="3200" dirty="0">
              <a:solidFill>
                <a:srgbClr val="FF0000"/>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4871445" cy="339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6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amerique-lat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922" y="2471993"/>
            <a:ext cx="3531126" cy="41759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286" y="0"/>
            <a:ext cx="8991600" cy="2554545"/>
          </a:xfrm>
          <a:prstGeom prst="rect">
            <a:avLst/>
          </a:prstGeom>
        </p:spPr>
        <p:txBody>
          <a:bodyPr wrap="square">
            <a:spAutoFit/>
          </a:bodyPr>
          <a:lstStyle/>
          <a:p>
            <a:pPr>
              <a:spcAft>
                <a:spcPts val="0"/>
              </a:spcAft>
            </a:pPr>
            <a:r>
              <a:rPr lang="en-US" sz="3200" b="1" dirty="0">
                <a:solidFill>
                  <a:srgbClr val="FF0000"/>
                </a:solidFill>
                <a:latin typeface="Times New Roman"/>
                <a:ea typeface="Times New Roman"/>
              </a:rPr>
              <a:t>	 </a:t>
            </a:r>
            <a:r>
              <a:rPr lang="en-US" sz="3200" dirty="0" err="1">
                <a:solidFill>
                  <a:schemeClr val="tx2"/>
                </a:solidFill>
                <a:latin typeface="Times New Roman"/>
                <a:ea typeface="Times New Roman"/>
              </a:rPr>
              <a:t>Mec-cô-xua</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thành</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lập</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thời</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gian</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nào?Bao</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gồm</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các</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thành</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viên</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nào</a:t>
            </a:r>
            <a:r>
              <a:rPr lang="en-US" sz="3200" dirty="0">
                <a:solidFill>
                  <a:schemeClr val="tx2"/>
                </a:solidFill>
                <a:latin typeface="Times New Roman"/>
                <a:ea typeface="Times New Roman"/>
              </a:rPr>
              <a:t>?</a:t>
            </a:r>
            <a:endParaRPr lang="en-US" sz="2800" dirty="0">
              <a:solidFill>
                <a:schemeClr val="tx2"/>
              </a:solidFill>
              <a:latin typeface="Times New Roman"/>
              <a:ea typeface="Times New Roman"/>
            </a:endParaRPr>
          </a:p>
          <a:p>
            <a:pPr>
              <a:spcAft>
                <a:spcPts val="0"/>
              </a:spcAft>
            </a:pP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Mục</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tiêu</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của</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khối</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Mec-cô-xua</a:t>
            </a:r>
            <a:r>
              <a:rPr lang="en-US" sz="3200" dirty="0">
                <a:solidFill>
                  <a:schemeClr val="tx2"/>
                </a:solidFill>
                <a:latin typeface="Times New Roman"/>
                <a:ea typeface="Times New Roman"/>
              </a:rPr>
              <a:t>?</a:t>
            </a:r>
            <a:endParaRPr lang="en-US" sz="2800" dirty="0">
              <a:solidFill>
                <a:schemeClr val="tx2"/>
              </a:solidFill>
              <a:latin typeface="Times New Roman"/>
              <a:ea typeface="Times New Roman"/>
            </a:endParaRPr>
          </a:p>
          <a:p>
            <a:pPr>
              <a:spcAft>
                <a:spcPts val="0"/>
              </a:spcAft>
            </a:pPr>
            <a:r>
              <a:rPr lang="en-US" sz="3200" dirty="0">
                <a:solidFill>
                  <a:schemeClr val="tx2"/>
                </a:solidFill>
                <a:latin typeface="Times New Roman"/>
                <a:ea typeface="Times New Roman"/>
              </a:rPr>
              <a:t>	 Theo </a:t>
            </a:r>
            <a:r>
              <a:rPr lang="en-US" sz="3200" dirty="0" err="1">
                <a:solidFill>
                  <a:schemeClr val="tx2"/>
                </a:solidFill>
                <a:latin typeface="Times New Roman"/>
                <a:ea typeface="Times New Roman"/>
              </a:rPr>
              <a:t>thời</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gian</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khối</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Mec-cô-xua</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kết</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nạp</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thêm</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thành</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viên</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mới</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nhằm</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mục</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đích</a:t>
            </a:r>
            <a:r>
              <a:rPr lang="en-US" sz="3200" dirty="0">
                <a:solidFill>
                  <a:schemeClr val="tx2"/>
                </a:solidFill>
                <a:latin typeface="Times New Roman"/>
                <a:ea typeface="Times New Roman"/>
              </a:rPr>
              <a:t> </a:t>
            </a:r>
            <a:r>
              <a:rPr lang="en-US" sz="3200" dirty="0" err="1">
                <a:solidFill>
                  <a:schemeClr val="tx2"/>
                </a:solidFill>
                <a:latin typeface="Times New Roman"/>
                <a:ea typeface="Times New Roman"/>
              </a:rPr>
              <a:t>gì</a:t>
            </a:r>
            <a:r>
              <a:rPr lang="en-US" sz="3200" dirty="0">
                <a:solidFill>
                  <a:schemeClr val="tx2"/>
                </a:solidFill>
                <a:latin typeface="Times New Roman"/>
                <a:ea typeface="Times New Roman"/>
              </a:rPr>
              <a:t>?</a:t>
            </a:r>
            <a:endParaRPr lang="en-US" sz="2800" dirty="0">
              <a:solidFill>
                <a:schemeClr val="tx2"/>
              </a:solidFill>
              <a:effectLst/>
              <a:latin typeface="Times New Roman"/>
              <a:ea typeface="Times New Roman"/>
            </a:endParaRPr>
          </a:p>
        </p:txBody>
      </p:sp>
      <p:sp>
        <p:nvSpPr>
          <p:cNvPr id="6" name="TextBox 5"/>
          <p:cNvSpPr txBox="1"/>
          <p:nvPr/>
        </p:nvSpPr>
        <p:spPr>
          <a:xfrm>
            <a:off x="1447800" y="6488668"/>
            <a:ext cx="5283200" cy="369332"/>
          </a:xfrm>
          <a:prstGeom prst="rect">
            <a:avLst/>
          </a:prstGeom>
          <a:noFill/>
          <a:ln>
            <a:noFill/>
          </a:ln>
        </p:spPr>
        <p:txBody>
          <a:bodyPr wrap="square" rtlCol="0">
            <a:spAutoFit/>
          </a:bodyPr>
          <a:lstStyle/>
          <a:p>
            <a:pPr algn="ctr"/>
            <a:r>
              <a:rPr lang="en-US" b="1">
                <a:solidFill>
                  <a:srgbClr val="0070C0"/>
                </a:solidFill>
                <a:latin typeface="Times New Roman" pitchFamily="18" charset="0"/>
                <a:cs typeface="Times New Roman" pitchFamily="18" charset="0"/>
              </a:rPr>
              <a:t>HÌNH 45.1 </a:t>
            </a:r>
            <a:r>
              <a:rPr lang="vi-VN" b="1">
                <a:solidFill>
                  <a:srgbClr val="0070C0"/>
                </a:solidFill>
                <a:latin typeface="Times New Roman" pitchFamily="18" charset="0"/>
                <a:cs typeface="Times New Roman" pitchFamily="18" charset="0"/>
              </a:rPr>
              <a:t>Lượ</a:t>
            </a:r>
            <a:r>
              <a:rPr lang="en-US" b="1">
                <a:solidFill>
                  <a:srgbClr val="0070C0"/>
                </a:solidFill>
                <a:latin typeface="Times New Roman" pitchFamily="18" charset="0"/>
                <a:cs typeface="Times New Roman" pitchFamily="18" charset="0"/>
              </a:rPr>
              <a:t>c đồ các quốc gia Trung và Nam Mĩ</a:t>
            </a:r>
          </a:p>
        </p:txBody>
      </p:sp>
      <p:pic>
        <p:nvPicPr>
          <p:cNvPr id="7" name="Picture 18" descr="Cau hoi">
            <a:extLst>
              <a:ext uri="{FF2B5EF4-FFF2-40B4-BE49-F238E27FC236}">
                <a16:creationId xmlns:a16="http://schemas.microsoft.com/office/drawing/2014/main" xmlns="" id="{3D5EA090-6B34-4E8C-BDF3-D73BB0A8C7B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88473"/>
            <a:ext cx="520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au hoi">
            <a:extLst>
              <a:ext uri="{FF2B5EF4-FFF2-40B4-BE49-F238E27FC236}">
                <a16:creationId xmlns:a16="http://schemas.microsoft.com/office/drawing/2014/main" xmlns="" id="{62132F82-C512-489D-B12D-6FAD2F4D382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2315"/>
            <a:ext cx="520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Cau hoi">
            <a:extLst>
              <a:ext uri="{FF2B5EF4-FFF2-40B4-BE49-F238E27FC236}">
                <a16:creationId xmlns:a16="http://schemas.microsoft.com/office/drawing/2014/main" xmlns="" id="{DDCAF886-E1AB-4440-8306-4624C6AB2E5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520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xit" presetSubtype="0" fill="hold"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00009" y="990600"/>
            <a:ext cx="1839191" cy="267765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solidFill>
                  <a:srgbClr val="0070C0"/>
                </a:solidFill>
                <a:latin typeface="Times New Roman" pitchFamily="18" charset="0"/>
                <a:cs typeface="Times New Roman" pitchFamily="18" charset="0"/>
              </a:rPr>
              <a:t>Hình45.1 </a:t>
            </a:r>
            <a:r>
              <a:rPr lang="vi-VN" sz="2800" b="1" dirty="0">
                <a:solidFill>
                  <a:srgbClr val="0070C0"/>
                </a:solidFill>
                <a:latin typeface="Times New Roman" pitchFamily="18" charset="0"/>
                <a:cs typeface="Times New Roman" pitchFamily="18" charset="0"/>
              </a:rPr>
              <a:t>Lượ</a:t>
            </a:r>
            <a:r>
              <a:rPr lang="en-US" sz="2800" b="1" dirty="0">
                <a:solidFill>
                  <a:srgbClr val="0070C0"/>
                </a:solidFill>
                <a:latin typeface="Times New Roman" pitchFamily="18" charset="0"/>
                <a:cs typeface="Times New Roman" pitchFamily="18" charset="0"/>
              </a:rPr>
              <a:t>c </a:t>
            </a:r>
            <a:r>
              <a:rPr lang="en-US" sz="2800" b="1" dirty="0" err="1">
                <a:solidFill>
                  <a:srgbClr val="0070C0"/>
                </a:solidFill>
                <a:latin typeface="Times New Roman" pitchFamily="18" charset="0"/>
                <a:cs typeface="Times New Roman" pitchFamily="18" charset="0"/>
              </a:rPr>
              <a:t>đồ</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các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quốc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gia</a:t>
            </a:r>
            <a:endParaRPr lang="en-US" sz="2800" b="1" dirty="0">
              <a:solidFill>
                <a:srgbClr val="0070C0"/>
              </a:solidFill>
              <a:latin typeface="Times New Roman" pitchFamily="18" charset="0"/>
              <a:cs typeface="Times New Roman" pitchFamily="18" charset="0"/>
            </a:endParaRPr>
          </a:p>
          <a:p>
            <a:pPr algn="ctr"/>
            <a:r>
              <a:rPr lang="en-US" sz="2800" b="1" dirty="0" err="1">
                <a:solidFill>
                  <a:srgbClr val="0070C0"/>
                </a:solidFill>
                <a:latin typeface="Times New Roman" pitchFamily="18" charset="0"/>
                <a:cs typeface="Times New Roman" pitchFamily="18" charset="0"/>
              </a:rPr>
              <a:t>Trung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và</a:t>
            </a:r>
            <a:r>
              <a:rPr lang="en-US" sz="2800" b="1" dirty="0">
                <a:solidFill>
                  <a:srgbClr val="0070C0"/>
                </a:solidFill>
                <a:latin typeface="Times New Roman" pitchFamily="18" charset="0"/>
                <a:cs typeface="Times New Roman" pitchFamily="18" charset="0"/>
              </a:rPr>
              <a:t> Nam </a:t>
            </a:r>
            <a:r>
              <a:rPr lang="en-US" sz="2800" b="1" dirty="0" err="1">
                <a:solidFill>
                  <a:srgbClr val="0070C0"/>
                </a:solidFill>
                <a:latin typeface="Times New Roman" pitchFamily="18" charset="0"/>
                <a:cs typeface="Times New Roman" pitchFamily="18" charset="0"/>
              </a:rPr>
              <a:t>Mĩ</a:t>
            </a:r>
            <a:endParaRPr lang="en-US" sz="2800" b="1" dirty="0">
              <a:solidFill>
                <a:srgbClr val="0070C0"/>
              </a:solidFill>
              <a:latin typeface="Times New Roman" pitchFamily="18" charset="0"/>
              <a:cs typeface="Times New Roman" pitchFamily="18" charset="0"/>
            </a:endParaRPr>
          </a:p>
        </p:txBody>
      </p:sp>
      <p:pic>
        <p:nvPicPr>
          <p:cNvPr id="2050" name="Picture 2" descr="C:\Users\Administrator\Desktop\amerique-lat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43" y="130838"/>
            <a:ext cx="5676136" cy="67126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848302"/>
            <a:ext cx="54746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2459" y="5094749"/>
            <a:ext cx="54746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529" y="4419600"/>
            <a:ext cx="27373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5390" y="4932744"/>
            <a:ext cx="297873" cy="20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xmlns="" id="{14D144EA-9BBF-4D50-9242-9703032DA0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390" y="4139180"/>
            <a:ext cx="297873" cy="20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xmlns="" id="{43A10532-E049-4D02-803F-A36B31FB2E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7263" y="3684241"/>
            <a:ext cx="297873" cy="20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5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3">
            <a:extLst>
              <a:ext uri="{FF2B5EF4-FFF2-40B4-BE49-F238E27FC236}">
                <a16:creationId xmlns:a16="http://schemas.microsoft.com/office/drawing/2014/main" xmlns="" id="{3FA3F120-FB4D-41C7-A5CA-86FE51099A21}"/>
              </a:ext>
            </a:extLst>
          </p:cNvPr>
          <p:cNvSpPr>
            <a:spLocks noChangeArrowheads="1"/>
          </p:cNvSpPr>
          <p:nvPr/>
        </p:nvSpPr>
        <p:spPr bwMode="gray">
          <a:xfrm>
            <a:off x="0" y="381000"/>
            <a:ext cx="6934200" cy="5486400"/>
          </a:xfrm>
          <a:prstGeom prst="rightArrow">
            <a:avLst>
              <a:gd name="adj1" fmla="val 79306"/>
              <a:gd name="adj2" fmla="val 32920"/>
            </a:avLst>
          </a:prstGeom>
          <a:gradFill rotWithShape="1">
            <a:gsLst>
              <a:gs pos="0">
                <a:schemeClr val="accent1">
                  <a:gamma/>
                  <a:tint val="3137"/>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48132" name="AutoShape 4">
            <a:extLst>
              <a:ext uri="{FF2B5EF4-FFF2-40B4-BE49-F238E27FC236}">
                <a16:creationId xmlns:a16="http://schemas.microsoft.com/office/drawing/2014/main" xmlns="" id="{2DD228E4-4783-4D4C-A292-A87D2606CE3C}"/>
              </a:ext>
            </a:extLst>
          </p:cNvPr>
          <p:cNvSpPr>
            <a:spLocks noChangeArrowheads="1"/>
          </p:cNvSpPr>
          <p:nvPr/>
        </p:nvSpPr>
        <p:spPr bwMode="blackWhite">
          <a:xfrm>
            <a:off x="306830" y="1180095"/>
            <a:ext cx="4874770" cy="1208868"/>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500" b="1" dirty="0" err="1">
                <a:solidFill>
                  <a:schemeClr val="bg1"/>
                </a:solidFill>
                <a:latin typeface="Times New Roman" panose="02020603050405020304" pitchFamily="18" charset="0"/>
                <a:cs typeface="Times New Roman" panose="02020603050405020304" pitchFamily="18" charset="0"/>
              </a:rPr>
              <a:t>Thành</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lập</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năm</a:t>
            </a:r>
            <a:r>
              <a:rPr lang="en-US" sz="2500" b="1" dirty="0">
                <a:solidFill>
                  <a:schemeClr val="bg1"/>
                </a:solidFill>
                <a:latin typeface="Times New Roman" panose="02020603050405020304" pitchFamily="18" charset="0"/>
                <a:cs typeface="Times New Roman" panose="02020603050405020304" pitchFamily="18" charset="0"/>
              </a:rPr>
              <a:t> 1991</a:t>
            </a:r>
          </a:p>
        </p:txBody>
      </p:sp>
      <p:sp>
        <p:nvSpPr>
          <p:cNvPr id="12293" name="AutoShape 5">
            <a:extLst>
              <a:ext uri="{FF2B5EF4-FFF2-40B4-BE49-F238E27FC236}">
                <a16:creationId xmlns:a16="http://schemas.microsoft.com/office/drawing/2014/main" xmlns="" id="{D8F12248-677D-4C45-BBCC-508E123B1AA4}"/>
              </a:ext>
            </a:extLst>
          </p:cNvPr>
          <p:cNvSpPr>
            <a:spLocks noChangeArrowheads="1"/>
          </p:cNvSpPr>
          <p:nvPr/>
        </p:nvSpPr>
        <p:spPr bwMode="blackWhite">
          <a:xfrm>
            <a:off x="306830" y="2519766"/>
            <a:ext cx="4874770" cy="1208868"/>
          </a:xfrm>
          <a:prstGeom prst="roundRect">
            <a:avLst>
              <a:gd name="adj" fmla="val 9106"/>
            </a:avLst>
          </a:prstGeom>
          <a:gradFill rotWithShape="1">
            <a:gsLst>
              <a:gs pos="0">
                <a:srgbClr val="699D5F"/>
              </a:gs>
              <a:gs pos="100000">
                <a:srgbClr val="31492C"/>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pPr>
            <a:endParaRPr lang="en-US" altLang="en-US" sz="1800" dirty="0">
              <a:solidFill>
                <a:srgbClr val="CC00FF"/>
              </a:solidFill>
              <a:latin typeface="Times New Roman" panose="02020603050405020304" pitchFamily="18" charset="0"/>
            </a:endParaRPr>
          </a:p>
        </p:txBody>
      </p:sp>
      <p:sp>
        <p:nvSpPr>
          <p:cNvPr id="48134" name="AutoShape 6">
            <a:extLst>
              <a:ext uri="{FF2B5EF4-FFF2-40B4-BE49-F238E27FC236}">
                <a16:creationId xmlns:a16="http://schemas.microsoft.com/office/drawing/2014/main" xmlns="" id="{9E0C65F7-4E3F-4E63-9B51-4BF1F9B4952F}"/>
              </a:ext>
            </a:extLst>
          </p:cNvPr>
          <p:cNvSpPr>
            <a:spLocks noChangeArrowheads="1"/>
          </p:cNvSpPr>
          <p:nvPr/>
        </p:nvSpPr>
        <p:spPr bwMode="blackWhite">
          <a:xfrm>
            <a:off x="285594" y="3809142"/>
            <a:ext cx="4896006" cy="1208868"/>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dirty="0">
              <a:solidFill>
                <a:schemeClr val="bg1"/>
              </a:solidFill>
            </a:endParaRPr>
          </a:p>
        </p:txBody>
      </p:sp>
      <p:sp>
        <p:nvSpPr>
          <p:cNvPr id="10" name="Text Box 22">
            <a:extLst>
              <a:ext uri="{FF2B5EF4-FFF2-40B4-BE49-F238E27FC236}">
                <a16:creationId xmlns:a16="http://schemas.microsoft.com/office/drawing/2014/main" xmlns="" id="{D3D1C0EE-8AFE-4AD7-9714-833D901B10A5}"/>
              </a:ext>
            </a:extLst>
          </p:cNvPr>
          <p:cNvSpPr txBox="1">
            <a:spLocks noChangeArrowheads="1"/>
          </p:cNvSpPr>
          <p:nvPr/>
        </p:nvSpPr>
        <p:spPr bwMode="auto">
          <a:xfrm>
            <a:off x="402262" y="2781373"/>
            <a:ext cx="4495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50000"/>
              </a:spcBef>
            </a:pPr>
            <a:r>
              <a:rPr lang="en-US" altLang="en-US" sz="2000" b="1" dirty="0" err="1">
                <a:solidFill>
                  <a:schemeClr val="bg1"/>
                </a:solidFill>
                <a:latin typeface="Times New Roman" panose="02020603050405020304" pitchFamily="18" charset="0"/>
              </a:rPr>
              <a:t>Thành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viên</a:t>
            </a:r>
            <a:r>
              <a:rPr lang="en-US" altLang="en-US" sz="2000" b="1" dirty="0">
                <a:solidFill>
                  <a:schemeClr val="bg1"/>
                </a:solidFill>
                <a:latin typeface="Times New Roman" panose="02020603050405020304" pitchFamily="18" charset="0"/>
              </a:rPr>
              <a:t>: Bra-</a:t>
            </a:r>
            <a:r>
              <a:rPr lang="en-US" altLang="en-US" sz="2000" b="1" dirty="0" err="1">
                <a:solidFill>
                  <a:schemeClr val="bg1"/>
                </a:solidFill>
                <a:latin typeface="Times New Roman" panose="02020603050405020304" pitchFamily="18" charset="0"/>
              </a:rPr>
              <a:t>xin,Ac</a:t>
            </a:r>
            <a:r>
              <a:rPr lang="en-US" altLang="en-US" sz="2000" b="1" dirty="0">
                <a:solidFill>
                  <a:schemeClr val="bg1"/>
                </a:solidFill>
                <a:latin typeface="Times New Roman" panose="02020603050405020304" pitchFamily="18" charset="0"/>
              </a:rPr>
              <a:t>-hen-</a:t>
            </a:r>
            <a:r>
              <a:rPr lang="en-US" altLang="en-US" sz="2000" b="1" dirty="0" err="1">
                <a:solidFill>
                  <a:schemeClr val="bg1"/>
                </a:solidFill>
                <a:latin typeface="Times New Roman" panose="02020603050405020304" pitchFamily="18" charset="0"/>
              </a:rPr>
              <a:t>ti</a:t>
            </a:r>
            <a:r>
              <a:rPr lang="en-US" altLang="en-US" sz="2000" b="1" dirty="0">
                <a:solidFill>
                  <a:schemeClr val="bg1"/>
                </a:solidFill>
                <a:latin typeface="Times New Roman" panose="02020603050405020304" pitchFamily="18" charset="0"/>
              </a:rPr>
              <a:t>-</a:t>
            </a:r>
            <a:r>
              <a:rPr lang="en-US" altLang="en-US" sz="2000" b="1" dirty="0" err="1">
                <a:solidFill>
                  <a:schemeClr val="bg1"/>
                </a:solidFill>
                <a:latin typeface="Times New Roman" panose="02020603050405020304" pitchFamily="18" charset="0"/>
              </a:rPr>
              <a:t>na</a:t>
            </a:r>
            <a:r>
              <a:rPr lang="en-US" altLang="en-US" sz="2000" b="1" dirty="0">
                <a:solidFill>
                  <a:schemeClr val="bg1"/>
                </a:solidFill>
                <a:latin typeface="Times New Roman" panose="02020603050405020304" pitchFamily="18" charset="0"/>
              </a:rPr>
              <a:t>, U-</a:t>
            </a:r>
            <a:r>
              <a:rPr lang="en-US" altLang="en-US" sz="2000" b="1" dirty="0" err="1">
                <a:solidFill>
                  <a:schemeClr val="bg1"/>
                </a:solidFill>
                <a:latin typeface="Times New Roman" panose="02020603050405020304" pitchFamily="18" charset="0"/>
              </a:rPr>
              <a:t>ru</a:t>
            </a:r>
            <a:r>
              <a:rPr lang="en-US" altLang="en-US" sz="2000" b="1" dirty="0">
                <a:solidFill>
                  <a:schemeClr val="bg1"/>
                </a:solidFill>
                <a:latin typeface="Times New Roman" panose="02020603050405020304" pitchFamily="18" charset="0"/>
              </a:rPr>
              <a:t>-</a:t>
            </a:r>
            <a:r>
              <a:rPr lang="en-US" altLang="en-US" sz="2000" b="1" dirty="0" err="1">
                <a:solidFill>
                  <a:schemeClr val="bg1"/>
                </a:solidFill>
                <a:latin typeface="Times New Roman" panose="02020603050405020304" pitchFamily="18" charset="0"/>
              </a:rPr>
              <a:t>guay</a:t>
            </a:r>
            <a:r>
              <a:rPr lang="en-US" altLang="en-US" sz="2000" b="1" dirty="0">
                <a:solidFill>
                  <a:schemeClr val="bg1"/>
                </a:solidFill>
                <a:latin typeface="Times New Roman" panose="02020603050405020304" pitchFamily="18" charset="0"/>
              </a:rPr>
              <a:t>, Pa-ra-</a:t>
            </a:r>
            <a:r>
              <a:rPr lang="en-US" altLang="en-US" sz="2000" b="1" dirty="0" err="1">
                <a:solidFill>
                  <a:schemeClr val="bg1"/>
                </a:solidFill>
                <a:latin typeface="Times New Roman" panose="02020603050405020304" pitchFamily="18" charset="0"/>
              </a:rPr>
              <a:t>guay</a:t>
            </a:r>
            <a:r>
              <a:rPr lang="en-US" altLang="en-US" sz="2000" b="1" dirty="0">
                <a:solidFill>
                  <a:schemeClr val="bg1"/>
                </a:solidFill>
                <a:latin typeface="Times New Roman" panose="02020603050405020304" pitchFamily="18" charset="0"/>
              </a:rPr>
              <a:t>, Chi-</a:t>
            </a:r>
            <a:r>
              <a:rPr lang="en-US" altLang="en-US" sz="2000" b="1" dirty="0" err="1">
                <a:solidFill>
                  <a:schemeClr val="bg1"/>
                </a:solidFill>
                <a:latin typeface="Times New Roman" panose="02020603050405020304" pitchFamily="18" charset="0"/>
              </a:rPr>
              <a:t>lê</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Bô</a:t>
            </a:r>
            <a:r>
              <a:rPr lang="en-US" altLang="en-US" sz="2000" b="1" dirty="0">
                <a:solidFill>
                  <a:schemeClr val="bg1"/>
                </a:solidFill>
                <a:latin typeface="Times New Roman" panose="02020603050405020304" pitchFamily="18" charset="0"/>
              </a:rPr>
              <a:t>-li-vi-a</a:t>
            </a:r>
          </a:p>
          <a:p>
            <a:pPr eaLnBrk="1" hangingPunct="1">
              <a:spcBef>
                <a:spcPct val="50000"/>
              </a:spcBef>
            </a:pPr>
            <a:endParaRPr lang="en-US" altLang="en-US" sz="2000" b="1" dirty="0">
              <a:solidFill>
                <a:schemeClr val="bg1"/>
              </a:solidFill>
              <a:latin typeface="Times New Roman" panose="02020603050405020304" pitchFamily="18" charset="0"/>
            </a:endParaRPr>
          </a:p>
        </p:txBody>
      </p:sp>
      <p:sp>
        <p:nvSpPr>
          <p:cNvPr id="11" name="Text Box 24">
            <a:extLst>
              <a:ext uri="{FF2B5EF4-FFF2-40B4-BE49-F238E27FC236}">
                <a16:creationId xmlns:a16="http://schemas.microsoft.com/office/drawing/2014/main" xmlns="" id="{9042093E-3F0C-451F-8EB5-8898890F59A3}"/>
              </a:ext>
            </a:extLst>
          </p:cNvPr>
          <p:cNvSpPr txBox="1">
            <a:spLocks noChangeArrowheads="1"/>
          </p:cNvSpPr>
          <p:nvPr/>
        </p:nvSpPr>
        <p:spPr bwMode="auto">
          <a:xfrm>
            <a:off x="220012" y="3751856"/>
            <a:ext cx="504840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000" b="1" dirty="0">
                <a:solidFill>
                  <a:schemeClr val="bg1"/>
                </a:solidFill>
                <a:latin typeface="Times New Roman" panose="02020603050405020304" pitchFamily="18" charset="0"/>
              </a:rPr>
              <a:t>-</a:t>
            </a:r>
            <a:r>
              <a:rPr lang="en-US" altLang="en-US" sz="2000" b="1" dirty="0" err="1">
                <a:solidFill>
                  <a:schemeClr val="bg1"/>
                </a:solidFill>
                <a:latin typeface="Times New Roman" panose="02020603050405020304" pitchFamily="18" charset="0"/>
              </a:rPr>
              <a:t>Tháo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dỡ</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hàng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rào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thuế</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quan</a:t>
            </a:r>
            <a:r>
              <a:rPr lang="en-US" altLang="en-US" sz="2000" b="1" dirty="0">
                <a:solidFill>
                  <a:schemeClr val="bg1"/>
                </a:solidFill>
                <a:latin typeface="Times New Roman" panose="02020603050405020304" pitchFamily="18" charset="0"/>
              </a:rPr>
              <a:t>.</a:t>
            </a:r>
          </a:p>
          <a:p>
            <a:pPr eaLnBrk="1" hangingPunct="1">
              <a:spcBef>
                <a:spcPct val="50000"/>
              </a:spcBef>
            </a:pPr>
            <a:r>
              <a:rPr lang="en-US" altLang="en-US" sz="2000" b="1" dirty="0">
                <a:solidFill>
                  <a:schemeClr val="bg1"/>
                </a:solidFill>
                <a:latin typeface="Times New Roman" panose="02020603050405020304" pitchFamily="18" charset="0"/>
              </a:rPr>
              <a:t>-</a:t>
            </a:r>
            <a:r>
              <a:rPr lang="en-US" altLang="en-US" sz="2000" b="1" dirty="0" err="1">
                <a:solidFill>
                  <a:schemeClr val="bg1"/>
                </a:solidFill>
                <a:latin typeface="Times New Roman" panose="02020603050405020304" pitchFamily="18" charset="0"/>
              </a:rPr>
              <a:t>Tăng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cường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trao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đổi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thương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mại</a:t>
            </a:r>
            <a:endParaRPr lang="en-US" altLang="en-US" sz="2000" b="1" dirty="0">
              <a:solidFill>
                <a:schemeClr val="bg1"/>
              </a:solidFill>
              <a:latin typeface="Times New Roman" panose="02020603050405020304" pitchFamily="18" charset="0"/>
            </a:endParaRPr>
          </a:p>
          <a:p>
            <a:pPr eaLnBrk="1" hangingPunct="1">
              <a:spcBef>
                <a:spcPct val="50000"/>
              </a:spcBef>
            </a:pPr>
            <a:r>
              <a:rPr lang="en-US" altLang="en-US" sz="2000" b="1" dirty="0">
                <a:solidFill>
                  <a:schemeClr val="bg1"/>
                </a:solidFill>
                <a:latin typeface="Times New Roman" panose="02020603050405020304" pitchFamily="18" charset="0"/>
              </a:rPr>
              <a:t>-</a:t>
            </a:r>
            <a:r>
              <a:rPr lang="en-US" altLang="en-US" sz="2000" b="1" dirty="0" err="1">
                <a:solidFill>
                  <a:schemeClr val="bg1"/>
                </a:solidFill>
                <a:latin typeface="Times New Roman" panose="02020603050405020304" pitchFamily="18" charset="0"/>
              </a:rPr>
              <a:t>Thoát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khỏi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sự</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lũng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đoạn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kinh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tế</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của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Hoa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Kì</a:t>
            </a:r>
            <a:endParaRPr lang="en-US" altLang="en-US" sz="2000" b="1" dirty="0">
              <a:solidFill>
                <a:schemeClr val="bg1"/>
              </a:solidFill>
              <a:latin typeface="Times New Roman" panose="02020603050405020304" pitchFamily="18" charset="0"/>
            </a:endParaRPr>
          </a:p>
        </p:txBody>
      </p:sp>
      <p:sp>
        <p:nvSpPr>
          <p:cNvPr id="4" name="TextBox 3">
            <a:extLst>
              <a:ext uri="{FF2B5EF4-FFF2-40B4-BE49-F238E27FC236}">
                <a16:creationId xmlns:a16="http://schemas.microsoft.com/office/drawing/2014/main" xmlns="" id="{40CF31F3-0E56-456B-8230-9D6914070C5B}"/>
              </a:ext>
            </a:extLst>
          </p:cNvPr>
          <p:cNvSpPr txBox="1"/>
          <p:nvPr/>
        </p:nvSpPr>
        <p:spPr>
          <a:xfrm>
            <a:off x="6989789" y="2381264"/>
            <a:ext cx="203816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err="1">
                <a:solidFill>
                  <a:srgbClr val="C00000"/>
                </a:solidFill>
                <a:latin typeface="Times New Roman" panose="02020603050405020304" pitchFamily="18" charset="0"/>
                <a:cs typeface="Times New Roman" panose="02020603050405020304" pitchFamily="18" charset="0"/>
              </a:rPr>
              <a:t>Tăng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thịnh</a:t>
            </a:r>
            <a:r>
              <a:rPr lang="en-US" sz="2400" b="1" dirty="0">
                <a:solidFill>
                  <a:srgbClr val="C00000"/>
                </a:solidFill>
                <a:latin typeface="Times New Roman" panose="02020603050405020304" pitchFamily="18" charset="0"/>
                <a:cs typeface="Times New Roman" panose="02020603050405020304" pitchFamily="18" charset="0"/>
              </a:rPr>
              <a:t> v</a:t>
            </a:r>
            <a:r>
              <a:rPr lang="vi-VN" sz="2400" b="1" dirty="0">
                <a:solidFill>
                  <a:srgbClr val="C00000"/>
                </a:solidFill>
                <a:latin typeface="Times New Roman" panose="02020603050405020304" pitchFamily="18" charset="0"/>
                <a:cs typeface="Times New Roman" panose="02020603050405020304" pitchFamily="18" charset="0"/>
              </a:rPr>
              <a:t>ư</a:t>
            </a:r>
            <a:r>
              <a:rPr lang="en-US" sz="2400" b="1" dirty="0" err="1">
                <a:solidFill>
                  <a:srgbClr val="C00000"/>
                </a:solidFill>
                <a:latin typeface="Times New Roman" panose="02020603050405020304" pitchFamily="18" charset="0"/>
                <a:cs typeface="Times New Roman" panose="02020603050405020304" pitchFamily="18" charset="0"/>
              </a:rPr>
              <a:t>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của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các</a:t>
            </a:r>
            <a:r>
              <a:rPr lang="en-US" sz="2400" b="1" dirty="0">
                <a:solidFill>
                  <a:srgbClr val="C00000"/>
                </a:solidFill>
                <a:latin typeface="Times New Roman" panose="02020603050405020304" pitchFamily="18" charset="0"/>
                <a:cs typeface="Times New Roman" panose="02020603050405020304" pitchFamily="18" charset="0"/>
              </a:rPr>
              <a:t> n</a:t>
            </a:r>
            <a:r>
              <a:rPr lang="vi-VN" sz="2400" b="1" dirty="0">
                <a:solidFill>
                  <a:srgbClr val="C00000"/>
                </a:solidFill>
                <a:latin typeface="Times New Roman" panose="02020603050405020304" pitchFamily="18" charset="0"/>
                <a:cs typeface="Times New Roman" panose="02020603050405020304" pitchFamily="18" charset="0"/>
              </a:rPr>
              <a:t>ư</a:t>
            </a:r>
            <a:r>
              <a:rPr lang="en-US" sz="2400" b="1" dirty="0" err="1">
                <a:solidFill>
                  <a:srgbClr val="C00000"/>
                </a:solidFill>
                <a:latin typeface="Times New Roman" panose="02020603050405020304" pitchFamily="18" charset="0"/>
                <a:cs typeface="Times New Roman" panose="02020603050405020304" pitchFamily="18" charset="0"/>
              </a:rPr>
              <a:t>ớc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viên</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112537_mercosur-2495245w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 y="228600"/>
            <a:ext cx="9144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527964"/>
            <a:ext cx="8534400" cy="369332"/>
          </a:xfrm>
          <a:prstGeom prst="rect">
            <a:avLst/>
          </a:prstGeom>
          <a:noFill/>
        </p:spPr>
        <p:txBody>
          <a:bodyPr wrap="square" rtlCol="0">
            <a:spAutoFit/>
          </a:bodyPr>
          <a:lstStyle/>
          <a:p>
            <a:r>
              <a:rPr lang="vi-VN" b="1" dirty="0">
                <a:solidFill>
                  <a:srgbClr val="0070C0"/>
                </a:solidFill>
                <a:latin typeface="+mj-lt"/>
              </a:rPr>
              <a:t>Ngày 21/7</a:t>
            </a:r>
            <a:r>
              <a:rPr lang="en-US" b="1" dirty="0">
                <a:solidFill>
                  <a:srgbClr val="0070C0"/>
                </a:solidFill>
                <a:latin typeface="+mj-lt"/>
              </a:rPr>
              <a:t>/2017</a:t>
            </a:r>
            <a:r>
              <a:rPr lang="vi-VN" b="1" dirty="0">
                <a:solidFill>
                  <a:srgbClr val="0070C0"/>
                </a:solidFill>
                <a:latin typeface="+mj-lt"/>
              </a:rPr>
              <a:t>, Hội nghị thượng đỉnh khối Thị trường chung Nam Mỹ (Mercosur)</a:t>
            </a:r>
            <a:endParaRPr lang="vi-VN" dirty="0">
              <a:solidFill>
                <a:srgbClr val="0070C0"/>
              </a:solidFill>
              <a:latin typeface="+mj-lt"/>
            </a:endParaRPr>
          </a:p>
        </p:txBody>
      </p:sp>
    </p:spTree>
    <p:extLst>
      <p:ext uri="{BB962C8B-B14F-4D97-AF65-F5344CB8AC3E}">
        <p14:creationId xmlns:p14="http://schemas.microsoft.com/office/powerpoint/2010/main" val="82760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extLst>
          </p:cNvPr>
          <p:cNvSpPr>
            <a:spLocks noChangeArrowheads="1"/>
          </p:cNvSpPr>
          <p:nvPr/>
        </p:nvSpPr>
        <p:spPr bwMode="auto">
          <a:xfrm>
            <a:off x="571500" y="582067"/>
            <a:ext cx="8001000" cy="3108543"/>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DẶN DÒ :</a:t>
            </a:r>
            <a:endParaRPr lang="en-US" altLang="en-US" sz="2800" b="1" dirty="0">
              <a:latin typeface="Times New Roman" panose="02020603050405020304" pitchFamily="18" charset="0"/>
              <a:cs typeface="Times New Roman" panose="02020603050405020304" pitchFamily="18" charset="0"/>
            </a:endParaRPr>
          </a:p>
          <a:p>
            <a:pPr eaLnBrk="1" hangingPunct="1">
              <a:defRPr/>
            </a:pPr>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 </a:t>
            </a:r>
            <a:r>
              <a:rPr lang="en-US" altLang="en-US" sz="2800" b="1" u="sng" dirty="0" err="1" smtClean="0">
                <a:latin typeface="Times New Roman" panose="02020603050405020304" pitchFamily="18" charset="0"/>
                <a:cs typeface="Times New Roman" panose="02020603050405020304" pitchFamily="18" charset="0"/>
              </a:rPr>
              <a:t>nội</a:t>
            </a:r>
            <a:r>
              <a:rPr lang="en-US" altLang="en-US" sz="2800" b="1" u="sng" dirty="0" smtClean="0">
                <a:latin typeface="Times New Roman" panose="02020603050405020304" pitchFamily="18" charset="0"/>
                <a:cs typeface="Times New Roman" panose="02020603050405020304" pitchFamily="18" charset="0"/>
              </a:rPr>
              <a:t> dung </a:t>
            </a:r>
            <a:r>
              <a:rPr lang="en-US" altLang="en-US" sz="2800" b="1" u="sng" dirty="0" err="1" smtClean="0">
                <a:latin typeface="Times New Roman" panose="02020603050405020304" pitchFamily="18" charset="0"/>
                <a:cs typeface="Times New Roman" panose="02020603050405020304" pitchFamily="18" charset="0"/>
              </a:rPr>
              <a:t>ghi</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err="1" smtClean="0">
                <a:latin typeface="Times New Roman" panose="02020603050405020304" pitchFamily="18" charset="0"/>
                <a:cs typeface="Times New Roman" panose="02020603050405020304" pitchFamily="18" charset="0"/>
              </a:rPr>
              <a:t>bài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tập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vở</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Mục</a:t>
            </a:r>
            <a:r>
              <a:rPr lang="en-US" altLang="en-US" sz="2800" dirty="0" smtClean="0">
                <a:latin typeface="Times New Roman" panose="02020603050405020304" pitchFamily="18" charset="0"/>
                <a:cs typeface="Times New Roman" panose="02020603050405020304" pitchFamily="18" charset="0"/>
              </a:rPr>
              <a:t> 2,3,4.  </a:t>
            </a:r>
            <a:endParaRPr lang="en-US" altLang="en-US" sz="2800" dirty="0">
              <a:latin typeface="Times New Roman" panose="02020603050405020304" pitchFamily="18" charset="0"/>
              <a:cs typeface="Times New Roman" panose="02020603050405020304" pitchFamily="18" charset="0"/>
            </a:endParaRPr>
          </a:p>
          <a:p>
            <a:pPr eaLnBrk="1" hangingPunct="1">
              <a:defRPr/>
            </a:pPr>
            <a:r>
              <a:rPr lang="en-US" altLang="en-US" sz="2800" dirty="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Làm</a:t>
            </a:r>
            <a:r>
              <a:rPr lang="en-US" altLang="en-US" sz="2800" dirty="0" smtClean="0">
                <a:latin typeface="Times New Roman" panose="02020603050405020304" pitchFamily="18" charset="0"/>
                <a:cs typeface="Times New Roman" panose="02020603050405020304" pitchFamily="18" charset="0"/>
              </a:rPr>
              <a:t> 6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bài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tập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tập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trắc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nghiệm</a:t>
            </a:r>
            <a:r>
              <a:rPr lang="en-US" altLang="en-US" sz="2800" dirty="0" smtClean="0">
                <a:latin typeface="Times New Roman" panose="02020603050405020304" pitchFamily="18" charset="0"/>
                <a:cs typeface="Times New Roman" panose="02020603050405020304" pitchFamily="18" charset="0"/>
              </a:rPr>
              <a:t> ở </a:t>
            </a:r>
            <a:r>
              <a:rPr lang="en-US" altLang="en-US" sz="2800" dirty="0" err="1" smtClean="0">
                <a:latin typeface="Times New Roman" panose="02020603050405020304" pitchFamily="18" charset="0"/>
                <a:cs typeface="Times New Roman" panose="02020603050405020304" pitchFamily="18" charset="0"/>
              </a:rPr>
              <a:t>cuối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bài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giấy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kiểm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nộp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lại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thầy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lại</a:t>
            </a:r>
            <a:r>
              <a:rPr lang="en-US" altLang="en-US" sz="2800" dirty="0" smtClean="0">
                <a:latin typeface="Times New Roman" panose="02020603050405020304" pitchFamily="18" charset="0"/>
                <a:cs typeface="Times New Roman" panose="02020603050405020304" pitchFamily="18" charset="0"/>
              </a:rPr>
              <a:t>.</a:t>
            </a:r>
          </a:p>
          <a:p>
            <a:pPr eaLnBrk="1" hangingPunct="1">
              <a:defRPr/>
            </a:pP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Thầy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cô</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kiểm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tra,chấm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điểm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tập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ghi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bài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của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sinh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lại</a:t>
            </a:r>
            <a:r>
              <a:rPr lang="en-US" altLang="en-US" sz="2800" dirty="0" smtClean="0">
                <a:latin typeface="Times New Roman" panose="02020603050405020304" pitchFamily="18" charset="0"/>
                <a:cs typeface="Times New Roman" panose="02020603050405020304" pitchFamily="18" charset="0"/>
              </a:rPr>
              <a:t> ở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a:t>
            </a:r>
          </a:p>
          <a:p>
            <a:pPr eaLnBrk="1" hangingPunct="1">
              <a:defRPr/>
            </a:pPr>
            <a:r>
              <a:rPr lang="en-US" altLang="en-US" sz="2800" b="1" dirty="0" smtClean="0">
                <a:latin typeface="Times New Roman" panose="02020603050405020304" pitchFamily="18" charset="0"/>
                <a:cs typeface="Times New Roman" panose="02020603050405020304" pitchFamily="18" charset="0"/>
              </a:rPr>
              <a:t>                 CHÚC </a:t>
            </a:r>
            <a:r>
              <a:rPr lang="en-US" altLang="en-US" sz="2800" b="1" dirty="0">
                <a:latin typeface="Times New Roman" panose="02020603050405020304" pitchFamily="18" charset="0"/>
                <a:cs typeface="Times New Roman" panose="02020603050405020304" pitchFamily="18" charset="0"/>
              </a:rPr>
              <a:t>CÁC EM HỌC TẬP TỐT</a:t>
            </a:r>
            <a:endParaRPr lang="en-US" altLang="en-US" sz="2800" dirty="0"/>
          </a:p>
        </p:txBody>
      </p:sp>
    </p:spTree>
    <p:extLst>
      <p:ext uri="{BB962C8B-B14F-4D97-AF65-F5344CB8AC3E}">
        <p14:creationId xmlns:p14="http://schemas.microsoft.com/office/powerpoint/2010/main" val="3457999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2AB8124-B0B5-41DF-B2BE-DA211DCEEA03}"/>
              </a:ext>
            </a:extLst>
          </p:cNvPr>
          <p:cNvSpPr/>
          <p:nvPr/>
        </p:nvSpPr>
        <p:spPr>
          <a:xfrm>
            <a:off x="-7495" y="76200"/>
            <a:ext cx="9144000" cy="6382516"/>
          </a:xfrm>
          <a:prstGeom prst="rect">
            <a:avLst/>
          </a:prstGeom>
        </p:spPr>
        <p:txBody>
          <a:bodyPr wrap="square">
            <a:spAutoFit/>
          </a:bodyPr>
          <a:lstStyle/>
          <a:p>
            <a:pPr algn="just">
              <a:lnSpc>
                <a:spcPct val="125000"/>
              </a:lnSpc>
            </a:pPr>
            <a:endParaRPr lang="en-US" b="1" u="sng" dirty="0">
              <a:latin typeface="Times New Roman" panose="02020603050405020304" pitchFamily="18" charset="0"/>
              <a:ea typeface="Calibri" panose="020F0502020204030204" pitchFamily="34" charset="0"/>
            </a:endParaRPr>
          </a:p>
          <a:p>
            <a:pPr algn="just">
              <a:lnSpc>
                <a:spcPct val="125000"/>
              </a:lnSpc>
            </a:pPr>
            <a:endParaRPr lang="en-US" b="1" u="sng" dirty="0">
              <a:latin typeface="Times New Roman" panose="02020603050405020304" pitchFamily="18" charset="0"/>
              <a:ea typeface="Calibri" panose="020F0502020204030204" pitchFamily="34" charset="0"/>
            </a:endParaRPr>
          </a:p>
          <a:p>
            <a:pPr algn="just">
              <a:lnSpc>
                <a:spcPct val="125000"/>
              </a:lnSpc>
            </a:pPr>
            <a:endParaRPr lang="en-US" sz="2100" b="1" u="sng" dirty="0" smtClean="0">
              <a:solidFill>
                <a:srgbClr val="FF0000"/>
              </a:solidFill>
              <a:latin typeface="Times New Roman" panose="02020603050405020304" pitchFamily="18" charset="0"/>
              <a:ea typeface="Calibri" panose="020F0502020204030204" pitchFamily="34" charset="0"/>
            </a:endParaRPr>
          </a:p>
          <a:p>
            <a:pPr algn="just">
              <a:lnSpc>
                <a:spcPct val="125000"/>
              </a:lnSpc>
            </a:pPr>
            <a:r>
              <a:rPr lang="en-US" sz="3000" b="1" u="sng" dirty="0" smtClean="0">
                <a:solidFill>
                  <a:srgbClr val="FF0000"/>
                </a:solidFill>
                <a:latin typeface="Times New Roman" panose="02020603050405020304" pitchFamily="18" charset="0"/>
                <a:ea typeface="Calibri" panose="020F0502020204030204" pitchFamily="34" charset="0"/>
              </a:rPr>
              <a:t>2</a:t>
            </a:r>
            <a:r>
              <a:rPr lang="en-US" sz="3000" b="1" u="sng" dirty="0">
                <a:solidFill>
                  <a:srgbClr val="FF0000"/>
                </a:solidFill>
                <a:latin typeface="Times New Roman" panose="02020603050405020304" pitchFamily="18" charset="0"/>
                <a:ea typeface="Calibri" panose="020F0502020204030204" pitchFamily="34" charset="0"/>
              </a:rPr>
              <a:t>. </a:t>
            </a:r>
            <a:r>
              <a:rPr lang="en-US" sz="3000" b="1" u="sng" dirty="0" err="1">
                <a:solidFill>
                  <a:srgbClr val="FF0000"/>
                </a:solidFill>
                <a:latin typeface="Times New Roman" panose="02020603050405020304" pitchFamily="18" charset="0"/>
                <a:ea typeface="Calibri" panose="020F0502020204030204" pitchFamily="34" charset="0"/>
              </a:rPr>
              <a:t>Công</a:t>
            </a:r>
            <a:r>
              <a:rPr lang="en-US" sz="3000" b="1" u="sng" dirty="0">
                <a:solidFill>
                  <a:srgbClr val="FF0000"/>
                </a:solidFill>
                <a:latin typeface="Times New Roman" panose="02020603050405020304" pitchFamily="18" charset="0"/>
                <a:ea typeface="Calibri" panose="020F0502020204030204" pitchFamily="34" charset="0"/>
              </a:rPr>
              <a:t> </a:t>
            </a:r>
            <a:r>
              <a:rPr lang="en-US" sz="3000" b="1" u="sng" dirty="0" err="1">
                <a:solidFill>
                  <a:srgbClr val="FF0000"/>
                </a:solidFill>
                <a:latin typeface="Times New Roman" panose="02020603050405020304" pitchFamily="18" charset="0"/>
                <a:ea typeface="Calibri" panose="020F0502020204030204" pitchFamily="34" charset="0"/>
              </a:rPr>
              <a:t>nghiệp</a:t>
            </a:r>
            <a:r>
              <a:rPr lang="en-US" sz="3000" u="sng" dirty="0">
                <a:solidFill>
                  <a:srgbClr val="FF0000"/>
                </a:solidFill>
                <a:latin typeface="Times New Roman" panose="02020603050405020304" pitchFamily="18" charset="0"/>
                <a:ea typeface="Calibri" panose="020F0502020204030204" pitchFamily="34" charset="0"/>
              </a:rPr>
              <a:t> </a:t>
            </a:r>
            <a:r>
              <a:rPr lang="pt-BR" sz="3000" dirty="0">
                <a:solidFill>
                  <a:srgbClr val="FF0000"/>
                </a:solidFill>
                <a:latin typeface="Times New Roman" panose="02020603050405020304" pitchFamily="18" charset="0"/>
                <a:ea typeface="Calibri" panose="020F0502020204030204" pitchFamily="34" charset="0"/>
              </a:rPr>
              <a:t>: </a:t>
            </a:r>
            <a:r>
              <a:rPr lang="pt-BR" sz="3000" dirty="0">
                <a:solidFill>
                  <a:schemeClr val="tx1">
                    <a:lumMod val="95000"/>
                    <a:lumOff val="5000"/>
                  </a:schemeClr>
                </a:solidFill>
                <a:latin typeface="Times New Roman" panose="02020603050405020304" pitchFamily="18" charset="0"/>
                <a:ea typeface="Calibri" panose="020F0502020204030204" pitchFamily="34" charset="0"/>
              </a:rPr>
              <a:t>chủ yếu là khai thác khoáng sản, sơ chế nông sản và chế biến thực phẩm để xuất khẩu.</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a:p>
            <a:pPr indent="342900" algn="just">
              <a:lnSpc>
                <a:spcPct val="125000"/>
              </a:lnSpc>
            </a:pPr>
            <a:r>
              <a:rPr lang="pt-BR" sz="3000" dirty="0">
                <a:solidFill>
                  <a:schemeClr val="tx1">
                    <a:lumMod val="95000"/>
                    <a:lumOff val="5000"/>
                  </a:schemeClr>
                </a:solidFill>
                <a:latin typeface="Times New Roman" panose="02020603050405020304" pitchFamily="18" charset="0"/>
                <a:ea typeface="Calibri" panose="020F0502020204030204" pitchFamily="34" charset="0"/>
              </a:rPr>
              <a:t>+ </a:t>
            </a:r>
            <a:r>
              <a:rPr lang="pt-BR" sz="3000" u="sng" dirty="0">
                <a:solidFill>
                  <a:schemeClr val="tx1">
                    <a:lumMod val="95000"/>
                    <a:lumOff val="5000"/>
                  </a:schemeClr>
                </a:solidFill>
                <a:latin typeface="Times New Roman" panose="02020603050405020304" pitchFamily="18" charset="0"/>
                <a:ea typeface="Calibri" panose="020F0502020204030204" pitchFamily="34" charset="0"/>
              </a:rPr>
              <a:t>Các nước công nghiệp mới</a:t>
            </a:r>
            <a:r>
              <a:rPr lang="pt-BR" sz="3000" dirty="0">
                <a:solidFill>
                  <a:schemeClr val="tx1">
                    <a:lumMod val="95000"/>
                    <a:lumOff val="5000"/>
                  </a:schemeClr>
                </a:solidFill>
                <a:latin typeface="Times New Roman" panose="02020603050405020304" pitchFamily="18" charset="0"/>
                <a:ea typeface="Calibri" panose="020F0502020204030204" pitchFamily="34" charset="0"/>
              </a:rPr>
              <a:t> có kinh tế phát triển nhất khu vực: Bra-xin, Ac-hen-ti-na, Chi-lê, Vê-nê-zuê-la</a:t>
            </a:r>
            <a:r>
              <a:rPr lang="pt-BR" sz="3000" dirty="0" smtClean="0">
                <a:solidFill>
                  <a:schemeClr val="tx1">
                    <a:lumMod val="95000"/>
                    <a:lumOff val="5000"/>
                  </a:schemeClr>
                </a:solidFill>
                <a:latin typeface="Times New Roman" panose="02020603050405020304" pitchFamily="18" charset="0"/>
                <a:ea typeface="Calibri" panose="020F0502020204030204" pitchFamily="34" charset="0"/>
              </a:rPr>
              <a:t>.</a:t>
            </a:r>
            <a:r>
              <a:rPr lang="pt-BR" sz="3000" dirty="0" smtClean="0">
                <a:solidFill>
                  <a:schemeClr val="tx1">
                    <a:lumMod val="95000"/>
                    <a:lumOff val="5000"/>
                  </a:schemeClr>
                </a:solidFill>
                <a:latin typeface="Times New Roman" panose="02020603050405020304" pitchFamily="18" charset="0"/>
                <a:ea typeface="Calibri" panose="020F0502020204030204" pitchFamily="34" charset="0"/>
                <a:sym typeface="Wingdings" pitchFamily="2" charset="2"/>
              </a:rPr>
              <a:t></a:t>
            </a:r>
            <a:r>
              <a:rPr lang="pt-BR" sz="3000" dirty="0" smtClean="0">
                <a:solidFill>
                  <a:schemeClr val="tx1">
                    <a:lumMod val="95000"/>
                    <a:lumOff val="5000"/>
                  </a:schemeClr>
                </a:solidFill>
                <a:latin typeface="Times New Roman" panose="02020603050405020304" pitchFamily="18" charset="0"/>
                <a:ea typeface="Calibri" panose="020F0502020204030204" pitchFamily="34" charset="0"/>
              </a:rPr>
              <a:t> </a:t>
            </a:r>
            <a:r>
              <a:rPr lang="pt-BR" sz="3000" dirty="0">
                <a:solidFill>
                  <a:schemeClr val="tx1">
                    <a:lumMod val="95000"/>
                    <a:lumOff val="5000"/>
                  </a:schemeClr>
                </a:solidFill>
                <a:latin typeface="Times New Roman" panose="02020603050405020304" pitchFamily="18" charset="0"/>
                <a:ea typeface="Calibri" panose="020F0502020204030204" pitchFamily="34" charset="0"/>
              </a:rPr>
              <a:t>phát triển  cơ khí, lọc dầu, hoá chất, dệt, thực phẩm</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a:p>
            <a:pPr indent="342900" algn="just">
              <a:lnSpc>
                <a:spcPct val="125000"/>
              </a:lnSpc>
            </a:pPr>
            <a:r>
              <a:rPr lang="pt-BR" sz="3000" dirty="0">
                <a:solidFill>
                  <a:schemeClr val="tx1">
                    <a:lumMod val="95000"/>
                    <a:lumOff val="5000"/>
                  </a:schemeClr>
                </a:solidFill>
                <a:latin typeface="Times New Roman" panose="02020603050405020304" pitchFamily="18" charset="0"/>
                <a:ea typeface="Calibri" panose="020F0502020204030204" pitchFamily="34" charset="0"/>
              </a:rPr>
              <a:t>+ </a:t>
            </a:r>
            <a:r>
              <a:rPr lang="pt-BR" sz="3000" u="sng" dirty="0">
                <a:solidFill>
                  <a:schemeClr val="tx1">
                    <a:lumMod val="95000"/>
                    <a:lumOff val="5000"/>
                  </a:schemeClr>
                </a:solidFill>
                <a:latin typeface="Times New Roman" panose="02020603050405020304" pitchFamily="18" charset="0"/>
                <a:ea typeface="Calibri" panose="020F0502020204030204" pitchFamily="34" charset="0"/>
              </a:rPr>
              <a:t>Các nước eo đất Trung Mĩ và khu vực An-đet</a:t>
            </a:r>
            <a:r>
              <a:rPr lang="pt-BR" sz="3000" dirty="0">
                <a:solidFill>
                  <a:schemeClr val="tx1">
                    <a:lumMod val="95000"/>
                    <a:lumOff val="5000"/>
                  </a:schemeClr>
                </a:solidFill>
                <a:latin typeface="Times New Roman" panose="02020603050405020304" pitchFamily="18" charset="0"/>
                <a:ea typeface="Calibri" panose="020F0502020204030204" pitchFamily="34" charset="0"/>
              </a:rPr>
              <a:t>: phát triển công nghiệp khai khoáng</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a:p>
            <a:pPr indent="342900" algn="just">
              <a:lnSpc>
                <a:spcPct val="125000"/>
              </a:lnSpc>
            </a:pPr>
            <a:r>
              <a:rPr lang="pt-BR" sz="3000" dirty="0">
                <a:solidFill>
                  <a:schemeClr val="tx1">
                    <a:lumMod val="95000"/>
                    <a:lumOff val="5000"/>
                  </a:schemeClr>
                </a:solidFill>
                <a:latin typeface="Times New Roman" panose="02020603050405020304" pitchFamily="18" charset="0"/>
                <a:ea typeface="Calibri" panose="020F0502020204030204" pitchFamily="34" charset="0"/>
              </a:rPr>
              <a:t>+ </a:t>
            </a:r>
            <a:r>
              <a:rPr lang="pt-BR" sz="3000" u="sng" dirty="0">
                <a:solidFill>
                  <a:schemeClr val="tx1">
                    <a:lumMod val="95000"/>
                    <a:lumOff val="5000"/>
                  </a:schemeClr>
                </a:solidFill>
                <a:latin typeface="Times New Roman" panose="02020603050405020304" pitchFamily="18" charset="0"/>
                <a:ea typeface="Calibri" panose="020F0502020204030204" pitchFamily="34" charset="0"/>
              </a:rPr>
              <a:t>Các nước vùng biển Ca-ri-bê,</a:t>
            </a:r>
            <a:r>
              <a:rPr lang="pt-BR" sz="3000" dirty="0">
                <a:solidFill>
                  <a:schemeClr val="tx1">
                    <a:lumMod val="95000"/>
                    <a:lumOff val="5000"/>
                  </a:schemeClr>
                </a:solidFill>
                <a:latin typeface="Times New Roman" panose="02020603050405020304" pitchFamily="18" charset="0"/>
                <a:ea typeface="Calibri" panose="020F0502020204030204" pitchFamily="34" charset="0"/>
              </a:rPr>
              <a:t> phát triển công nghiệp thực phẩm và chế biến nông </a:t>
            </a:r>
            <a:r>
              <a:rPr lang="pt-BR" sz="3000" dirty="0" smtClean="0">
                <a:solidFill>
                  <a:schemeClr val="tx1">
                    <a:lumMod val="95000"/>
                    <a:lumOff val="5000"/>
                  </a:schemeClr>
                </a:solidFill>
                <a:latin typeface="Times New Roman" panose="02020603050405020304" pitchFamily="18" charset="0"/>
                <a:ea typeface="Calibri" panose="020F0502020204030204" pitchFamily="34" charset="0"/>
              </a:rPr>
              <a:t>sản</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p:txBody>
      </p:sp>
      <p:sp>
        <p:nvSpPr>
          <p:cNvPr id="5" name="AutoShape 7"/>
          <p:cNvSpPr>
            <a:spLocks noChangeArrowheads="1"/>
          </p:cNvSpPr>
          <p:nvPr/>
        </p:nvSpPr>
        <p:spPr bwMode="gray">
          <a:xfrm>
            <a:off x="1066801" y="228600"/>
            <a:ext cx="6635328" cy="1066800"/>
          </a:xfrm>
          <a:prstGeom prst="roundRect">
            <a:avLst>
              <a:gd name="adj" fmla="val 50000"/>
            </a:avLst>
          </a:prstGeom>
          <a:solidFill>
            <a:srgbClr val="CCFFCC"/>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r>
              <a:rPr lang="en-US" sz="3200" b="1" u="sng" dirty="0">
                <a:solidFill>
                  <a:srgbClr val="3333FF"/>
                </a:solidFill>
                <a:latin typeface="Times New Roman" pitchFamily="18" charset="0"/>
                <a:cs typeface="Times New Roman" pitchFamily="18" charset="0"/>
              </a:rPr>
              <a:t>NỘI DUNG </a:t>
            </a:r>
            <a:r>
              <a:rPr lang="en-US" sz="3200" b="1" u="sng" dirty="0" smtClean="0">
                <a:solidFill>
                  <a:srgbClr val="3333FF"/>
                </a:solidFill>
                <a:latin typeface="Times New Roman" pitchFamily="18" charset="0"/>
                <a:cs typeface="Times New Roman" pitchFamily="18" charset="0"/>
              </a:rPr>
              <a:t>GHI BÀI</a:t>
            </a:r>
          </a:p>
          <a:p>
            <a:pPr algn="ctr"/>
            <a:r>
              <a:rPr lang="en-US" sz="2500" dirty="0" smtClean="0">
                <a:solidFill>
                  <a:schemeClr val="tx1">
                    <a:lumMod val="85000"/>
                    <a:lumOff val="15000"/>
                  </a:schemeClr>
                </a:solidFill>
                <a:latin typeface="Times New Roman" pitchFamily="18" charset="0"/>
                <a:cs typeface="Times New Roman" pitchFamily="18" charset="0"/>
              </a:rPr>
              <a:t>HỌC SINH GHI NỘI DUNG VÀO TẬP</a:t>
            </a:r>
            <a:endParaRPr lang="en-US" sz="2500"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845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arn(inVertical)">
                                      <p:cBhvr>
                                        <p:cTn id="21" dur="500"/>
                                        <p:tgtEl>
                                          <p:spTgt spid="4">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arn(inVertical)">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28800"/>
            <a:ext cx="8499231" cy="4708981"/>
          </a:xfrm>
          <a:prstGeom prst="rect">
            <a:avLst/>
          </a:prstGeom>
        </p:spPr>
        <p:txBody>
          <a:bodyPr wrap="square">
            <a:spAutoFit/>
          </a:bodyPr>
          <a:lstStyle/>
          <a:p>
            <a:pPr algn="just">
              <a:lnSpc>
                <a:spcPct val="125000"/>
              </a:lnSpc>
            </a:pPr>
            <a:r>
              <a:rPr lang="pt-BR" sz="3000" b="1" u="sng" dirty="0">
                <a:solidFill>
                  <a:srgbClr val="FF0000"/>
                </a:solidFill>
                <a:latin typeface="Times New Roman" panose="02020603050405020304" pitchFamily="18" charset="0"/>
                <a:ea typeface="Calibri" panose="020F0502020204030204" pitchFamily="34" charset="0"/>
              </a:rPr>
              <a:t>3. Vấn đề khai thác rừng A-ma-dôn</a:t>
            </a:r>
            <a:endParaRPr lang="en-US" sz="3000" dirty="0">
              <a:solidFill>
                <a:srgbClr val="FF0000"/>
              </a:solidFill>
              <a:latin typeface="Times New Roman" panose="02020603050405020304" pitchFamily="18" charset="0"/>
              <a:ea typeface="Calibri" panose="020F0502020204030204" pitchFamily="34" charset="0"/>
            </a:endParaRPr>
          </a:p>
          <a:p>
            <a:pPr indent="342900" algn="just">
              <a:lnSpc>
                <a:spcPct val="125000"/>
              </a:lnSpc>
            </a:pPr>
            <a:r>
              <a:rPr lang="pt-BR" sz="3000" dirty="0">
                <a:solidFill>
                  <a:schemeClr val="tx1">
                    <a:lumMod val="95000"/>
                    <a:lumOff val="5000"/>
                  </a:schemeClr>
                </a:solidFill>
                <a:latin typeface="Times New Roman" panose="02020603050405020304" pitchFamily="18" charset="0"/>
                <a:ea typeface="Calibri" panose="020F0502020204030204" pitchFamily="34" charset="0"/>
              </a:rPr>
              <a:t>+ Phát triển kinh tế nâng cao đời sống vùng đồng bằng A-ma-dôn.</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a:p>
            <a:pPr indent="342900" algn="just">
              <a:lnSpc>
                <a:spcPct val="125000"/>
              </a:lnSpc>
            </a:pPr>
            <a:r>
              <a:rPr lang="pt-BR" sz="3000" dirty="0">
                <a:solidFill>
                  <a:schemeClr val="tx1">
                    <a:lumMod val="95000"/>
                    <a:lumOff val="5000"/>
                  </a:schemeClr>
                </a:solidFill>
                <a:latin typeface="Times New Roman" panose="02020603050405020304" pitchFamily="18" charset="0"/>
                <a:ea typeface="Calibri" panose="020F0502020204030204" pitchFamily="34" charset="0"/>
              </a:rPr>
              <a:t>+ Ảnh hưởng xấu tới cân bằng sinh thái và khí hậu của khu vực và toàn cầu.</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a:p>
            <a:pPr algn="just">
              <a:lnSpc>
                <a:spcPct val="125000"/>
              </a:lnSpc>
            </a:pPr>
            <a:r>
              <a:rPr lang="en-US" sz="3000" b="1" u="sng" dirty="0">
                <a:solidFill>
                  <a:srgbClr val="FF0000"/>
                </a:solidFill>
                <a:latin typeface="Times New Roman" panose="02020603050405020304" pitchFamily="18" charset="0"/>
                <a:ea typeface="Calibri" panose="020F0502020204030204" pitchFamily="34" charset="0"/>
              </a:rPr>
              <a:t>4. </a:t>
            </a:r>
            <a:r>
              <a:rPr lang="en-US" sz="3000" b="1" u="sng" dirty="0" err="1">
                <a:solidFill>
                  <a:srgbClr val="FF0000"/>
                </a:solidFill>
                <a:latin typeface="Times New Roman" panose="02020603050405020304" pitchFamily="18" charset="0"/>
                <a:ea typeface="Calibri" panose="020F0502020204030204" pitchFamily="34" charset="0"/>
              </a:rPr>
              <a:t>Khối</a:t>
            </a:r>
            <a:r>
              <a:rPr lang="en-US" sz="3000" b="1" u="sng" dirty="0">
                <a:solidFill>
                  <a:srgbClr val="FF0000"/>
                </a:solidFill>
                <a:latin typeface="Times New Roman" panose="02020603050405020304" pitchFamily="18" charset="0"/>
                <a:ea typeface="Calibri" panose="020F0502020204030204" pitchFamily="34" charset="0"/>
              </a:rPr>
              <a:t> </a:t>
            </a:r>
            <a:r>
              <a:rPr lang="en-US" sz="3000" b="1" u="sng" dirty="0" err="1">
                <a:solidFill>
                  <a:srgbClr val="FF0000"/>
                </a:solidFill>
                <a:latin typeface="Times New Roman" panose="02020603050405020304" pitchFamily="18" charset="0"/>
                <a:ea typeface="Calibri" panose="020F0502020204030204" pitchFamily="34" charset="0"/>
              </a:rPr>
              <a:t>thị</a:t>
            </a:r>
            <a:r>
              <a:rPr lang="en-US" sz="3000" b="1" u="sng" dirty="0">
                <a:solidFill>
                  <a:srgbClr val="FF0000"/>
                </a:solidFill>
                <a:latin typeface="Times New Roman" panose="02020603050405020304" pitchFamily="18" charset="0"/>
                <a:ea typeface="Calibri" panose="020F0502020204030204" pitchFamily="34" charset="0"/>
              </a:rPr>
              <a:t> </a:t>
            </a:r>
            <a:r>
              <a:rPr lang="en-US" sz="3000" b="1" u="sng" dirty="0" err="1">
                <a:solidFill>
                  <a:srgbClr val="FF0000"/>
                </a:solidFill>
                <a:latin typeface="Times New Roman" panose="02020603050405020304" pitchFamily="18" charset="0"/>
                <a:ea typeface="Calibri" panose="020F0502020204030204" pitchFamily="34" charset="0"/>
              </a:rPr>
              <a:t>trường</a:t>
            </a:r>
            <a:r>
              <a:rPr lang="en-US" sz="3000" b="1" u="sng" dirty="0">
                <a:solidFill>
                  <a:srgbClr val="FF0000"/>
                </a:solidFill>
                <a:latin typeface="Times New Roman" panose="02020603050405020304" pitchFamily="18" charset="0"/>
                <a:ea typeface="Calibri" panose="020F0502020204030204" pitchFamily="34" charset="0"/>
              </a:rPr>
              <a:t> </a:t>
            </a:r>
            <a:r>
              <a:rPr lang="en-US" sz="3000" b="1" u="sng" dirty="0" err="1">
                <a:solidFill>
                  <a:srgbClr val="FF0000"/>
                </a:solidFill>
                <a:latin typeface="Times New Roman" panose="02020603050405020304" pitchFamily="18" charset="0"/>
                <a:ea typeface="Calibri" panose="020F0502020204030204" pitchFamily="34" charset="0"/>
              </a:rPr>
              <a:t>chung</a:t>
            </a:r>
            <a:r>
              <a:rPr lang="en-US" sz="3000" b="1" u="sng" dirty="0">
                <a:solidFill>
                  <a:srgbClr val="FF0000"/>
                </a:solidFill>
                <a:latin typeface="Times New Roman" panose="02020603050405020304" pitchFamily="18" charset="0"/>
                <a:ea typeface="Calibri" panose="020F0502020204030204" pitchFamily="34" charset="0"/>
              </a:rPr>
              <a:t> </a:t>
            </a:r>
            <a:r>
              <a:rPr lang="en-US" sz="3000" b="1" u="sng" dirty="0" err="1">
                <a:solidFill>
                  <a:srgbClr val="FF0000"/>
                </a:solidFill>
                <a:latin typeface="Times New Roman" panose="02020603050405020304" pitchFamily="18" charset="0"/>
                <a:ea typeface="Calibri" panose="020F0502020204030204" pitchFamily="34" charset="0"/>
              </a:rPr>
              <a:t>Mec-cô-xua</a:t>
            </a:r>
            <a:r>
              <a:rPr lang="en-US" sz="3000" b="1" dirty="0">
                <a:solidFill>
                  <a:srgbClr val="FF0000"/>
                </a:solidFill>
                <a:latin typeface="Times New Roman" panose="02020603050405020304" pitchFamily="18" charset="0"/>
                <a:ea typeface="Calibri" panose="020F0502020204030204" pitchFamily="34" charset="0"/>
              </a:rPr>
              <a:t>. </a:t>
            </a:r>
          </a:p>
          <a:p>
            <a:pPr algn="just">
              <a:lnSpc>
                <a:spcPct val="125000"/>
              </a:lnSpc>
            </a:pPr>
            <a:r>
              <a:rPr lang="pt-BR" sz="3000" dirty="0">
                <a:solidFill>
                  <a:schemeClr val="tx1">
                    <a:lumMod val="95000"/>
                    <a:lumOff val="5000"/>
                  </a:schemeClr>
                </a:solidFill>
                <a:latin typeface="Times New Roman" panose="02020603050405020304" pitchFamily="18" charset="0"/>
                <a:ea typeface="Calibri" panose="020F0502020204030204" pitchFamily="34" charset="0"/>
              </a:rPr>
              <a:t>Nhằm tăng cường quan hệ thương mại giữa các nước và  thoát khỏi sự lũng đoạn kinh tế của Hoa Kì.</a:t>
            </a:r>
            <a:endParaRPr lang="en-US" sz="3000" dirty="0">
              <a:solidFill>
                <a:schemeClr val="tx1">
                  <a:lumMod val="95000"/>
                  <a:lumOff val="5000"/>
                </a:schemeClr>
              </a:solidFill>
              <a:latin typeface="Times New Roman" panose="02020603050405020304" pitchFamily="18" charset="0"/>
              <a:ea typeface="Calibri" panose="020F0502020204030204" pitchFamily="34" charset="0"/>
            </a:endParaRPr>
          </a:p>
        </p:txBody>
      </p:sp>
      <p:sp>
        <p:nvSpPr>
          <p:cNvPr id="5" name="AutoShape 7"/>
          <p:cNvSpPr>
            <a:spLocks noChangeArrowheads="1"/>
          </p:cNvSpPr>
          <p:nvPr/>
        </p:nvSpPr>
        <p:spPr bwMode="gray">
          <a:xfrm>
            <a:off x="1084383" y="609600"/>
            <a:ext cx="6617745" cy="1066800"/>
          </a:xfrm>
          <a:prstGeom prst="roundRect">
            <a:avLst>
              <a:gd name="adj" fmla="val 50000"/>
            </a:avLst>
          </a:prstGeom>
          <a:solidFill>
            <a:srgbClr val="CCFFCC"/>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r>
              <a:rPr lang="en-US" sz="3200" b="1" u="sng" dirty="0">
                <a:solidFill>
                  <a:srgbClr val="3333FF"/>
                </a:solidFill>
                <a:latin typeface="Times New Roman" pitchFamily="18" charset="0"/>
                <a:cs typeface="Times New Roman" pitchFamily="18" charset="0"/>
              </a:rPr>
              <a:t>NỘI DUNG </a:t>
            </a:r>
            <a:r>
              <a:rPr lang="en-US" sz="3200" b="1" u="sng" dirty="0" smtClean="0">
                <a:solidFill>
                  <a:srgbClr val="3333FF"/>
                </a:solidFill>
                <a:latin typeface="Times New Roman" pitchFamily="18" charset="0"/>
                <a:cs typeface="Times New Roman" pitchFamily="18" charset="0"/>
              </a:rPr>
              <a:t>GHI BÀI</a:t>
            </a:r>
          </a:p>
          <a:p>
            <a:pPr algn="ctr"/>
            <a:r>
              <a:rPr lang="en-US" sz="2500" dirty="0" smtClean="0">
                <a:solidFill>
                  <a:schemeClr val="tx1">
                    <a:lumMod val="85000"/>
                    <a:lumOff val="15000"/>
                  </a:schemeClr>
                </a:solidFill>
                <a:latin typeface="Times New Roman" pitchFamily="18" charset="0"/>
                <a:cs typeface="Times New Roman" pitchFamily="18" charset="0"/>
              </a:rPr>
              <a:t>HỌC SINH GHI NỘI DUNG VÀO TẬP</a:t>
            </a:r>
            <a:endParaRPr lang="en-US" sz="2500"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309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05F3210B-98E4-4BB3-99DD-B635F5A6866B}"/>
              </a:ext>
            </a:extLst>
          </p:cNvPr>
          <p:cNvSpPr>
            <a:spLocks noChangeArrowheads="1"/>
          </p:cNvSpPr>
          <p:nvPr/>
        </p:nvSpPr>
        <p:spPr bwMode="auto">
          <a:xfrm>
            <a:off x="228601" y="762000"/>
            <a:ext cx="85344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en-US" sz="2500" b="1" dirty="0" err="1">
                <a:solidFill>
                  <a:srgbClr val="008000"/>
                </a:solidFill>
                <a:latin typeface="Times New Roman" panose="02020603050405020304" pitchFamily="18" charset="0"/>
                <a:cs typeface="Times New Roman" panose="02020603050405020304" pitchFamily="18" charset="0"/>
              </a:rPr>
              <a:t>Câu</a:t>
            </a:r>
            <a:r>
              <a:rPr lang="en-US" altLang="en-US" sz="2500" b="1" dirty="0">
                <a:solidFill>
                  <a:srgbClr val="008000"/>
                </a:solidFill>
                <a:latin typeface="Times New Roman" panose="02020603050405020304" pitchFamily="18" charset="0"/>
                <a:cs typeface="Times New Roman" panose="02020603050405020304" pitchFamily="18" charset="0"/>
              </a:rPr>
              <a:t>: 1</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Công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nghiệp</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Trung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và</a:t>
            </a:r>
            <a:r>
              <a:rPr lang="en-US" altLang="en-US" sz="2500" dirty="0">
                <a:solidFill>
                  <a:srgbClr val="000000"/>
                </a:solidFill>
                <a:latin typeface="Times New Roman" panose="02020603050405020304" pitchFamily="18" charset="0"/>
                <a:cs typeface="Times New Roman" panose="02020603050405020304" pitchFamily="18" charset="0"/>
              </a:rPr>
              <a:t> Nam </a:t>
            </a:r>
            <a:r>
              <a:rPr lang="en-US" altLang="en-US" sz="2500" dirty="0" err="1">
                <a:solidFill>
                  <a:srgbClr val="000000"/>
                </a:solidFill>
                <a:latin typeface="Times New Roman" panose="02020603050405020304" pitchFamily="18" charset="0"/>
                <a:cs typeface="Times New Roman" panose="02020603050405020304" pitchFamily="18" charset="0"/>
              </a:rPr>
              <a:t>Mĩ</a:t>
            </a:r>
            <a:r>
              <a:rPr lang="en-US" altLang="en-US" sz="2500" dirty="0">
                <a:solidFill>
                  <a:srgbClr val="000000"/>
                </a:solidFill>
                <a:latin typeface="Times New Roman" panose="02020603050405020304" pitchFamily="18" charset="0"/>
                <a:cs typeface="Times New Roman" panose="02020603050405020304" pitchFamily="18" charset="0"/>
              </a:rPr>
              <a:t> chia </a:t>
            </a:r>
            <a:r>
              <a:rPr lang="en-US" altLang="en-US" sz="2500" dirty="0" err="1">
                <a:solidFill>
                  <a:srgbClr val="000000"/>
                </a:solidFill>
                <a:latin typeface="Times New Roman" panose="02020603050405020304" pitchFamily="18" charset="0"/>
                <a:cs typeface="Times New Roman" panose="02020603050405020304" pitchFamily="18" charset="0"/>
              </a:rPr>
              <a:t>làm</a:t>
            </a:r>
            <a:r>
              <a:rPr lang="en-US" altLang="en-US" sz="2500" dirty="0">
                <a:solidFill>
                  <a:srgbClr val="000000"/>
                </a:solidFill>
                <a:latin typeface="Times New Roman" panose="02020603050405020304" pitchFamily="18" charset="0"/>
                <a:cs typeface="Times New Roman" panose="02020603050405020304" pitchFamily="18" charset="0"/>
              </a:rPr>
              <a:t> 3 </a:t>
            </a:r>
            <a:r>
              <a:rPr lang="en-US" altLang="en-US" sz="2500" dirty="0" err="1">
                <a:solidFill>
                  <a:srgbClr val="000000"/>
                </a:solidFill>
                <a:latin typeface="Times New Roman" panose="02020603050405020304" pitchFamily="18" charset="0"/>
                <a:cs typeface="Times New Roman" panose="02020603050405020304" pitchFamily="18" charset="0"/>
              </a:rPr>
              <a:t>khu</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vực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có</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trình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độ</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phát</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triển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khác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nhau</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Khu</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vực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nào</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có</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ngành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công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nghiệp</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khai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khoáng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phát</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triển</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a:p>
            <a:pPr lvl="0" algn="just"/>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b="1" dirty="0">
                <a:solidFill>
                  <a:srgbClr val="000000"/>
                </a:solidFill>
                <a:latin typeface="Times New Roman" panose="02020603050405020304" pitchFamily="18" charset="0"/>
                <a:cs typeface="Times New Roman" panose="02020603050405020304" pitchFamily="18" charset="0"/>
              </a:rPr>
              <a:t>A.</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Các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nước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công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nghiệp</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 (Bra-</a:t>
            </a:r>
            <a:r>
              <a:rPr lang="en-US" altLang="en-US" sz="2500" dirty="0" err="1">
                <a:solidFill>
                  <a:srgbClr val="000000"/>
                </a:solidFill>
                <a:latin typeface="Times New Roman" panose="02020603050405020304" pitchFamily="18" charset="0"/>
                <a:cs typeface="Times New Roman" panose="02020603050405020304" pitchFamily="18" charset="0"/>
              </a:rPr>
              <a:t>xin</a:t>
            </a:r>
            <a:r>
              <a:rPr lang="en-US" altLang="en-US" sz="2500" dirty="0">
                <a:solidFill>
                  <a:srgbClr val="000000"/>
                </a:solidFill>
                <a:latin typeface="Times New Roman" panose="02020603050405020304" pitchFamily="18" charset="0"/>
                <a:cs typeface="Times New Roman" panose="02020603050405020304" pitchFamily="18" charset="0"/>
              </a:rPr>
              <a:t>, Ac-hen-</a:t>
            </a:r>
            <a:r>
              <a:rPr lang="en-US" altLang="en-US" sz="2500" dirty="0" err="1">
                <a:solidFill>
                  <a:srgbClr val="000000"/>
                </a:solidFill>
                <a:latin typeface="Times New Roman" panose="02020603050405020304" pitchFamily="18" charset="0"/>
                <a:cs typeface="Times New Roman" panose="02020603050405020304" pitchFamily="18" charset="0"/>
              </a:rPr>
              <a:t>ti</a:t>
            </a:r>
            <a:r>
              <a:rPr lang="en-US" altLang="en-US" sz="2500" dirty="0">
                <a:solidFill>
                  <a:srgbClr val="000000"/>
                </a:solidFill>
                <a:latin typeface="Times New Roman" panose="02020603050405020304" pitchFamily="18" charset="0"/>
                <a:cs typeface="Times New Roman" panose="02020603050405020304" pitchFamily="18" charset="0"/>
              </a:rPr>
              <a:t>-</a:t>
            </a:r>
            <a:r>
              <a:rPr lang="en-US" altLang="en-US" sz="2500" dirty="0" err="1">
                <a:solidFill>
                  <a:srgbClr val="000000"/>
                </a:solidFill>
                <a:latin typeface="Times New Roman" panose="02020603050405020304" pitchFamily="18" charset="0"/>
                <a:cs typeface="Times New Roman" panose="02020603050405020304" pitchFamily="18" charset="0"/>
              </a:rPr>
              <a:t>na</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a:p>
            <a:pPr lvl="0" algn="just"/>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b="1" dirty="0">
                <a:solidFill>
                  <a:srgbClr val="000000"/>
                </a:solidFill>
                <a:latin typeface="Times New Roman" panose="02020603050405020304" pitchFamily="18" charset="0"/>
                <a:cs typeface="Times New Roman" panose="02020603050405020304" pitchFamily="18" charset="0"/>
              </a:rPr>
              <a:t>B.</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Các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nước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nằm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trong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khu</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vực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núi</a:t>
            </a:r>
            <a:r>
              <a:rPr lang="en-US" altLang="en-US" sz="2500" dirty="0">
                <a:solidFill>
                  <a:srgbClr val="000000"/>
                </a:solidFill>
                <a:latin typeface="Times New Roman" panose="02020603050405020304" pitchFamily="18" charset="0"/>
                <a:cs typeface="Times New Roman" panose="02020603050405020304" pitchFamily="18" charset="0"/>
              </a:rPr>
              <a:t> An-</a:t>
            </a:r>
            <a:r>
              <a:rPr lang="en-US" altLang="en-US" sz="2500" dirty="0" err="1">
                <a:solidFill>
                  <a:srgbClr val="000000"/>
                </a:solidFill>
                <a:latin typeface="Times New Roman" panose="02020603050405020304" pitchFamily="18" charset="0"/>
                <a:cs typeface="Times New Roman" panose="02020603050405020304" pitchFamily="18" charset="0"/>
              </a:rPr>
              <a:t>đét</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và</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eo</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đất</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Trung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Mĩ</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a:p>
            <a:pPr lvl="0" algn="just"/>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b="1" dirty="0">
                <a:solidFill>
                  <a:srgbClr val="000000"/>
                </a:solidFill>
                <a:latin typeface="Times New Roman" panose="02020603050405020304" pitchFamily="18" charset="0"/>
                <a:cs typeface="Times New Roman" panose="02020603050405020304" pitchFamily="18" charset="0"/>
              </a:rPr>
              <a:t>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Các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nước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trong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vùng</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biển</a:t>
            </a:r>
            <a:r>
              <a:rPr lang="en-US" altLang="en-US" sz="2500" dirty="0">
                <a:solidFill>
                  <a:srgbClr val="000000"/>
                </a:solidFill>
                <a:latin typeface="Times New Roman" panose="02020603050405020304" pitchFamily="18" charset="0"/>
                <a:cs typeface="Times New Roman" panose="02020603050405020304" pitchFamily="18" charset="0"/>
              </a:rPr>
              <a:t> Ca-</a:t>
            </a:r>
            <a:r>
              <a:rPr lang="en-US" altLang="en-US" sz="2500" dirty="0" err="1">
                <a:solidFill>
                  <a:srgbClr val="000000"/>
                </a:solidFill>
                <a:latin typeface="Times New Roman" panose="02020603050405020304" pitchFamily="18" charset="0"/>
                <a:cs typeface="Times New Roman" panose="02020603050405020304" pitchFamily="18" charset="0"/>
              </a:rPr>
              <a:t>ri</a:t>
            </a:r>
            <a:r>
              <a:rPr lang="en-US" altLang="en-US" sz="2500" dirty="0">
                <a:solidFill>
                  <a:srgbClr val="000000"/>
                </a:solidFill>
                <a:latin typeface="Times New Roman" panose="02020603050405020304" pitchFamily="18" charset="0"/>
                <a:cs typeface="Times New Roman" panose="02020603050405020304" pitchFamily="18" charset="0"/>
              </a:rPr>
              <a:t>-</a:t>
            </a:r>
            <a:r>
              <a:rPr lang="en-US" altLang="en-US" sz="2500" dirty="0" err="1">
                <a:solidFill>
                  <a:srgbClr val="000000"/>
                </a:solidFill>
                <a:latin typeface="Times New Roman" panose="02020603050405020304" pitchFamily="18" charset="0"/>
                <a:cs typeface="Times New Roman" panose="02020603050405020304" pitchFamily="18" charset="0"/>
              </a:rPr>
              <a:t>bê</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a:p>
            <a:pPr lvl="0" algn="just"/>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b="1" dirty="0">
                <a:solidFill>
                  <a:srgbClr val="000000"/>
                </a:solidFill>
                <a:latin typeface="Times New Roman" panose="02020603050405020304" pitchFamily="18" charset="0"/>
                <a:cs typeface="Times New Roman" panose="02020603050405020304" pitchFamily="18" charset="0"/>
              </a:rPr>
              <a:t>D.</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Cả</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ba</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khu</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vực</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đều</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phát</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triển</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BD7EE0-4197-41E2-9A86-A15F3FD005EB}"/>
              </a:ext>
            </a:extLst>
          </p:cNvPr>
          <p:cNvSpPr/>
          <p:nvPr/>
        </p:nvSpPr>
        <p:spPr>
          <a:xfrm>
            <a:off x="159894" y="4038600"/>
            <a:ext cx="8824210" cy="1631216"/>
          </a:xfrm>
          <a:prstGeom prst="rect">
            <a:avLst/>
          </a:prstGeom>
        </p:spPr>
        <p:txBody>
          <a:bodyPr wrap="square">
            <a:spAutoFit/>
          </a:bodyPr>
          <a:lstStyle/>
          <a:p>
            <a:pPr algn="just"/>
            <a:r>
              <a:rPr lang="vi-VN" sz="2500" b="1" dirty="0">
                <a:solidFill>
                  <a:srgbClr val="008000"/>
                </a:solidFill>
                <a:latin typeface="Times New Roman" panose="02020603050405020304" pitchFamily="18" charset="0"/>
                <a:cs typeface="Times New Roman" panose="02020603050405020304" pitchFamily="18" charset="0"/>
              </a:rPr>
              <a:t>Câu: </a:t>
            </a:r>
            <a:r>
              <a:rPr lang="en-US" sz="2500" b="1" dirty="0">
                <a:solidFill>
                  <a:srgbClr val="008000"/>
                </a:solidFill>
                <a:latin typeface="Times New Roman" panose="02020603050405020304" pitchFamily="18" charset="0"/>
                <a:cs typeface="Times New Roman" panose="02020603050405020304" pitchFamily="18" charset="0"/>
              </a:rPr>
              <a:t>2 </a:t>
            </a:r>
            <a:r>
              <a:rPr lang="vi-VN" sz="2500" dirty="0">
                <a:solidFill>
                  <a:srgbClr val="000000"/>
                </a:solidFill>
                <a:latin typeface="Times New Roman" panose="02020603050405020304" pitchFamily="18" charset="0"/>
                <a:cs typeface="Times New Roman" panose="02020603050405020304" pitchFamily="18" charset="0"/>
              </a:rPr>
              <a:t>Trong các nước dưới đây, nước nào không phải là thành viên của Mec-cô-xua:</a:t>
            </a:r>
          </a:p>
          <a:p>
            <a:pPr algn="just"/>
            <a:r>
              <a:rPr lang="vi-VN" sz="2500" dirty="0">
                <a:solidFill>
                  <a:srgbClr val="000000"/>
                </a:solidFill>
                <a:latin typeface="Times New Roman" panose="02020603050405020304" pitchFamily="18" charset="0"/>
                <a:cs typeface="Times New Roman" panose="02020603050405020304" pitchFamily="18" charset="0"/>
              </a:rPr>
              <a:t>   </a:t>
            </a:r>
            <a:r>
              <a:rPr lang="vi-VN" sz="2500" b="1" dirty="0">
                <a:solidFill>
                  <a:srgbClr val="000000"/>
                </a:solidFill>
                <a:latin typeface="Times New Roman" panose="02020603050405020304" pitchFamily="18" charset="0"/>
                <a:cs typeface="Times New Roman" panose="02020603050405020304" pitchFamily="18" charset="0"/>
              </a:rPr>
              <a:t>A.</a:t>
            </a:r>
            <a:r>
              <a:rPr lang="vi-VN" sz="2500" dirty="0">
                <a:solidFill>
                  <a:srgbClr val="000000"/>
                </a:solidFill>
                <a:latin typeface="Times New Roman" panose="02020603050405020304" pitchFamily="18" charset="0"/>
                <a:cs typeface="Times New Roman" panose="02020603050405020304" pitchFamily="18" charset="0"/>
              </a:rPr>
              <a:t> </a:t>
            </a:r>
            <a:r>
              <a:rPr lang="vi-VN" sz="2500" dirty="0" smtClean="0">
                <a:solidFill>
                  <a:srgbClr val="000000"/>
                </a:solidFill>
                <a:latin typeface="Times New Roman" panose="02020603050405020304" pitchFamily="18" charset="0"/>
                <a:cs typeface="Times New Roman" panose="02020603050405020304" pitchFamily="18" charset="0"/>
              </a:rPr>
              <a:t>Bra-xin.</a:t>
            </a:r>
            <a:r>
              <a:rPr lang="en-US" sz="2500" dirty="0" smtClean="0">
                <a:solidFill>
                  <a:srgbClr val="000000"/>
                </a:solidFill>
                <a:latin typeface="Times New Roman" panose="02020603050405020304" pitchFamily="18" charset="0"/>
                <a:cs typeface="Times New Roman" panose="02020603050405020304" pitchFamily="18" charset="0"/>
              </a:rPr>
              <a:t>                                </a:t>
            </a:r>
            <a:r>
              <a:rPr lang="vi-VN" sz="2500" b="1" dirty="0" smtClean="0">
                <a:solidFill>
                  <a:srgbClr val="000000"/>
                </a:solidFill>
                <a:latin typeface="Times New Roman" panose="02020603050405020304" pitchFamily="18" charset="0"/>
                <a:cs typeface="Times New Roman" panose="02020603050405020304" pitchFamily="18" charset="0"/>
              </a:rPr>
              <a:t>B</a:t>
            </a:r>
            <a:r>
              <a:rPr lang="vi-VN" sz="2500" b="1" dirty="0">
                <a:solidFill>
                  <a:srgbClr val="000000"/>
                </a:solidFill>
                <a:latin typeface="Times New Roman" panose="02020603050405020304" pitchFamily="18" charset="0"/>
                <a:cs typeface="Times New Roman" panose="02020603050405020304" pitchFamily="18" charset="0"/>
              </a:rPr>
              <a:t>.</a:t>
            </a:r>
            <a:r>
              <a:rPr lang="vi-VN" sz="2500" dirty="0">
                <a:solidFill>
                  <a:srgbClr val="000000"/>
                </a:solidFill>
                <a:latin typeface="Times New Roman" panose="02020603050405020304" pitchFamily="18" charset="0"/>
                <a:cs typeface="Times New Roman" panose="02020603050405020304" pitchFamily="18" charset="0"/>
              </a:rPr>
              <a:t> Ac-hen-ti-na.</a:t>
            </a:r>
          </a:p>
          <a:p>
            <a:pPr algn="just"/>
            <a:r>
              <a:rPr lang="vi-VN" sz="2500" dirty="0">
                <a:solidFill>
                  <a:srgbClr val="000000"/>
                </a:solidFill>
                <a:latin typeface="Times New Roman" panose="02020603050405020304" pitchFamily="18" charset="0"/>
                <a:cs typeface="Times New Roman" panose="02020603050405020304" pitchFamily="18" charset="0"/>
              </a:rPr>
              <a:t>   </a:t>
            </a:r>
            <a:r>
              <a:rPr lang="vi-VN" sz="2500" b="1" dirty="0">
                <a:solidFill>
                  <a:srgbClr val="000000"/>
                </a:solidFill>
                <a:latin typeface="Times New Roman" panose="02020603050405020304" pitchFamily="18" charset="0"/>
                <a:cs typeface="Times New Roman" panose="02020603050405020304" pitchFamily="18" charset="0"/>
              </a:rPr>
              <a:t>C.</a:t>
            </a:r>
            <a:r>
              <a:rPr lang="vi-VN" sz="2500" dirty="0">
                <a:solidFill>
                  <a:srgbClr val="000000"/>
                </a:solidFill>
                <a:latin typeface="Times New Roman" panose="02020603050405020304" pitchFamily="18" charset="0"/>
                <a:cs typeface="Times New Roman" panose="02020603050405020304" pitchFamily="18" charset="0"/>
              </a:rPr>
              <a:t> </a:t>
            </a:r>
            <a:r>
              <a:rPr lang="vi-VN" sz="2500" dirty="0" smtClean="0">
                <a:solidFill>
                  <a:srgbClr val="000000"/>
                </a:solidFill>
                <a:latin typeface="Times New Roman" panose="02020603050405020304" pitchFamily="18" charset="0"/>
                <a:cs typeface="Times New Roman" panose="02020603050405020304" pitchFamily="18" charset="0"/>
              </a:rPr>
              <a:t>Vê-nê-xu-ê-la.</a:t>
            </a:r>
            <a:r>
              <a:rPr lang="en-US" sz="2500" dirty="0" smtClean="0">
                <a:solidFill>
                  <a:srgbClr val="000000"/>
                </a:solidFill>
                <a:latin typeface="Times New Roman" panose="02020603050405020304" pitchFamily="18" charset="0"/>
                <a:cs typeface="Times New Roman" panose="02020603050405020304" pitchFamily="18" charset="0"/>
              </a:rPr>
              <a:t>                      </a:t>
            </a:r>
            <a:r>
              <a:rPr lang="vi-VN" sz="2500" b="1" dirty="0" smtClean="0">
                <a:solidFill>
                  <a:srgbClr val="000000"/>
                </a:solidFill>
                <a:latin typeface="Times New Roman" panose="02020603050405020304" pitchFamily="18" charset="0"/>
                <a:cs typeface="Times New Roman" panose="02020603050405020304" pitchFamily="18" charset="0"/>
              </a:rPr>
              <a:t>D</a:t>
            </a:r>
            <a:r>
              <a:rPr lang="vi-VN" sz="2500" b="1" dirty="0">
                <a:solidFill>
                  <a:srgbClr val="000000"/>
                </a:solidFill>
                <a:latin typeface="Times New Roman" panose="02020603050405020304" pitchFamily="18" charset="0"/>
                <a:cs typeface="Times New Roman" panose="02020603050405020304" pitchFamily="18" charset="0"/>
              </a:rPr>
              <a:t>.</a:t>
            </a:r>
            <a:r>
              <a:rPr lang="vi-VN" sz="2500" dirty="0">
                <a:solidFill>
                  <a:srgbClr val="000000"/>
                </a:solidFill>
                <a:latin typeface="Times New Roman" panose="02020603050405020304" pitchFamily="18" charset="0"/>
                <a:cs typeface="Times New Roman" panose="02020603050405020304" pitchFamily="18" charset="0"/>
              </a:rPr>
              <a:t> Pa-ra-goay.</a:t>
            </a:r>
            <a:endParaRPr lang="vi-VN" sz="2500" b="0" i="0" dirty="0">
              <a:solidFill>
                <a:srgbClr val="00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B73D0D9-08E7-4008-9486-3BED64788D50}"/>
              </a:ext>
            </a:extLst>
          </p:cNvPr>
          <p:cNvSpPr txBox="1"/>
          <p:nvPr/>
        </p:nvSpPr>
        <p:spPr>
          <a:xfrm>
            <a:off x="3165231" y="0"/>
            <a:ext cx="3380413" cy="523220"/>
          </a:xfrm>
          <a:prstGeom prst="rect">
            <a:avLst/>
          </a:prstGeom>
          <a:solidFill>
            <a:srgbClr val="FFFF00"/>
          </a:solid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BÀI </a:t>
            </a:r>
            <a:r>
              <a:rPr lang="en-US" sz="2800" b="1" dirty="0" smtClean="0">
                <a:solidFill>
                  <a:srgbClr val="002060"/>
                </a:solidFill>
                <a:latin typeface="Times New Roman" panose="02020603050405020304" pitchFamily="18" charset="0"/>
                <a:cs typeface="Times New Roman" panose="02020603050405020304" pitchFamily="18" charset="0"/>
              </a:rPr>
              <a:t>TẬP CỦNG CỐ</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6947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D55AB87-8E62-481D-AEAF-32FAB92D1B9A}"/>
              </a:ext>
            </a:extLst>
          </p:cNvPr>
          <p:cNvSpPr/>
          <p:nvPr/>
        </p:nvSpPr>
        <p:spPr>
          <a:xfrm>
            <a:off x="318606" y="1295400"/>
            <a:ext cx="7072794" cy="1631216"/>
          </a:xfrm>
          <a:prstGeom prst="rect">
            <a:avLst/>
          </a:prstGeom>
        </p:spPr>
        <p:txBody>
          <a:bodyPr wrap="square">
            <a:spAutoFit/>
          </a:bodyPr>
          <a:lstStyle/>
          <a:p>
            <a:pPr algn="just"/>
            <a:r>
              <a:rPr lang="vi-VN" sz="2500" b="1" dirty="0">
                <a:solidFill>
                  <a:srgbClr val="008000"/>
                </a:solidFill>
                <a:latin typeface="Times New Roman" panose="02020603050405020304" pitchFamily="18" charset="0"/>
                <a:cs typeface="Times New Roman" panose="02020603050405020304" pitchFamily="18" charset="0"/>
              </a:rPr>
              <a:t>Câu: </a:t>
            </a:r>
            <a:r>
              <a:rPr lang="en-US" sz="2500" b="1" dirty="0">
                <a:solidFill>
                  <a:srgbClr val="008000"/>
                </a:solidFill>
                <a:latin typeface="Times New Roman" panose="02020603050405020304" pitchFamily="18" charset="0"/>
                <a:cs typeface="Times New Roman" panose="02020603050405020304" pitchFamily="18" charset="0"/>
              </a:rPr>
              <a:t>3</a:t>
            </a:r>
            <a:r>
              <a:rPr lang="vi-VN" sz="2500" dirty="0">
                <a:solidFill>
                  <a:srgbClr val="000000"/>
                </a:solidFill>
                <a:latin typeface="Times New Roman" panose="02020603050405020304" pitchFamily="18" charset="0"/>
                <a:cs typeface="Times New Roman" panose="02020603050405020304" pitchFamily="18" charset="0"/>
              </a:rPr>
              <a:t> Khối thị trường chung Mec-cô-xua thành lập năm nào?</a:t>
            </a:r>
          </a:p>
          <a:p>
            <a:pPr algn="just"/>
            <a:r>
              <a:rPr lang="vi-VN" sz="2500" dirty="0">
                <a:solidFill>
                  <a:srgbClr val="000000"/>
                </a:solidFill>
                <a:latin typeface="Times New Roman" panose="02020603050405020304" pitchFamily="18" charset="0"/>
                <a:cs typeface="Times New Roman" panose="02020603050405020304" pitchFamily="18" charset="0"/>
              </a:rPr>
              <a:t>   </a:t>
            </a:r>
            <a:r>
              <a:rPr lang="vi-VN" sz="2500" b="1" dirty="0">
                <a:solidFill>
                  <a:srgbClr val="000000"/>
                </a:solidFill>
                <a:latin typeface="Times New Roman" panose="02020603050405020304" pitchFamily="18" charset="0"/>
                <a:cs typeface="Times New Roman" panose="02020603050405020304" pitchFamily="18" charset="0"/>
              </a:rPr>
              <a:t>A.</a:t>
            </a:r>
            <a:r>
              <a:rPr lang="vi-VN" sz="2500" dirty="0">
                <a:solidFill>
                  <a:srgbClr val="000000"/>
                </a:solidFill>
                <a:latin typeface="Times New Roman" panose="02020603050405020304" pitchFamily="18" charset="0"/>
                <a:cs typeface="Times New Roman" panose="02020603050405020304" pitchFamily="18" charset="0"/>
              </a:rPr>
              <a:t> Năm </a:t>
            </a:r>
            <a:r>
              <a:rPr lang="vi-VN" sz="2500" dirty="0" smtClean="0">
                <a:solidFill>
                  <a:srgbClr val="000000"/>
                </a:solidFill>
                <a:latin typeface="Times New Roman" panose="02020603050405020304" pitchFamily="18" charset="0"/>
                <a:cs typeface="Times New Roman" panose="02020603050405020304" pitchFamily="18" charset="0"/>
              </a:rPr>
              <a:t>1990.</a:t>
            </a:r>
            <a:r>
              <a:rPr lang="en-US" sz="2500" dirty="0" smtClean="0">
                <a:solidFill>
                  <a:srgbClr val="000000"/>
                </a:solidFill>
                <a:latin typeface="Times New Roman" panose="02020603050405020304" pitchFamily="18" charset="0"/>
                <a:cs typeface="Times New Roman" panose="02020603050405020304" pitchFamily="18" charset="0"/>
              </a:rPr>
              <a:t>                        </a:t>
            </a:r>
            <a:r>
              <a:rPr lang="vi-VN" sz="2500" b="1" dirty="0" smtClean="0">
                <a:solidFill>
                  <a:srgbClr val="000000"/>
                </a:solidFill>
                <a:latin typeface="Times New Roman" panose="02020603050405020304" pitchFamily="18" charset="0"/>
                <a:cs typeface="Times New Roman" panose="02020603050405020304" pitchFamily="18" charset="0"/>
              </a:rPr>
              <a:t>B</a:t>
            </a:r>
            <a:r>
              <a:rPr lang="vi-VN" sz="2500" b="1" dirty="0">
                <a:solidFill>
                  <a:srgbClr val="000000"/>
                </a:solidFill>
                <a:latin typeface="Times New Roman" panose="02020603050405020304" pitchFamily="18" charset="0"/>
                <a:cs typeface="Times New Roman" panose="02020603050405020304" pitchFamily="18" charset="0"/>
              </a:rPr>
              <a:t>.</a:t>
            </a:r>
            <a:r>
              <a:rPr lang="vi-VN" sz="2500" dirty="0">
                <a:solidFill>
                  <a:srgbClr val="000000"/>
                </a:solidFill>
                <a:latin typeface="Times New Roman" panose="02020603050405020304" pitchFamily="18" charset="0"/>
                <a:cs typeface="Times New Roman" panose="02020603050405020304" pitchFamily="18" charset="0"/>
              </a:rPr>
              <a:t> Năm 1991.</a:t>
            </a:r>
          </a:p>
          <a:p>
            <a:pPr algn="just"/>
            <a:r>
              <a:rPr lang="vi-VN" sz="2500" dirty="0">
                <a:solidFill>
                  <a:srgbClr val="000000"/>
                </a:solidFill>
                <a:latin typeface="Times New Roman" panose="02020603050405020304" pitchFamily="18" charset="0"/>
                <a:cs typeface="Times New Roman" panose="02020603050405020304" pitchFamily="18" charset="0"/>
              </a:rPr>
              <a:t>   </a:t>
            </a:r>
            <a:r>
              <a:rPr lang="vi-VN" sz="2500" b="1" dirty="0">
                <a:solidFill>
                  <a:srgbClr val="000000"/>
                </a:solidFill>
                <a:latin typeface="Times New Roman" panose="02020603050405020304" pitchFamily="18" charset="0"/>
                <a:cs typeface="Times New Roman" panose="02020603050405020304" pitchFamily="18" charset="0"/>
              </a:rPr>
              <a:t>C.</a:t>
            </a:r>
            <a:r>
              <a:rPr lang="vi-VN" sz="2500" dirty="0">
                <a:solidFill>
                  <a:srgbClr val="000000"/>
                </a:solidFill>
                <a:latin typeface="Times New Roman" panose="02020603050405020304" pitchFamily="18" charset="0"/>
                <a:cs typeface="Times New Roman" panose="02020603050405020304" pitchFamily="18" charset="0"/>
              </a:rPr>
              <a:t> Năm </a:t>
            </a:r>
            <a:r>
              <a:rPr lang="vi-VN" sz="2500" dirty="0" smtClean="0">
                <a:solidFill>
                  <a:srgbClr val="000000"/>
                </a:solidFill>
                <a:latin typeface="Times New Roman" panose="02020603050405020304" pitchFamily="18" charset="0"/>
                <a:cs typeface="Times New Roman" panose="02020603050405020304" pitchFamily="18" charset="0"/>
              </a:rPr>
              <a:t>1995.</a:t>
            </a:r>
            <a:r>
              <a:rPr lang="en-US" sz="2500" dirty="0" smtClean="0">
                <a:solidFill>
                  <a:srgbClr val="000000"/>
                </a:solidFill>
                <a:latin typeface="Times New Roman" panose="02020603050405020304" pitchFamily="18" charset="0"/>
                <a:cs typeface="Times New Roman" panose="02020603050405020304" pitchFamily="18" charset="0"/>
              </a:rPr>
              <a:t>                        </a:t>
            </a:r>
            <a:r>
              <a:rPr lang="vi-VN" sz="2500" b="1" dirty="0" smtClean="0">
                <a:solidFill>
                  <a:srgbClr val="000000"/>
                </a:solidFill>
                <a:latin typeface="Times New Roman" panose="02020603050405020304" pitchFamily="18" charset="0"/>
                <a:cs typeface="Times New Roman" panose="02020603050405020304" pitchFamily="18" charset="0"/>
              </a:rPr>
              <a:t>D</a:t>
            </a:r>
            <a:r>
              <a:rPr lang="vi-VN" sz="2500" b="1" dirty="0">
                <a:solidFill>
                  <a:srgbClr val="000000"/>
                </a:solidFill>
                <a:latin typeface="Times New Roman" panose="02020603050405020304" pitchFamily="18" charset="0"/>
                <a:cs typeface="Times New Roman" panose="02020603050405020304" pitchFamily="18" charset="0"/>
              </a:rPr>
              <a:t>.</a:t>
            </a:r>
            <a:r>
              <a:rPr lang="vi-VN" sz="2500" dirty="0">
                <a:solidFill>
                  <a:srgbClr val="000000"/>
                </a:solidFill>
                <a:latin typeface="Times New Roman" panose="02020603050405020304" pitchFamily="18" charset="0"/>
                <a:cs typeface="Times New Roman" panose="02020603050405020304" pitchFamily="18" charset="0"/>
              </a:rPr>
              <a:t> Năm 2000.</a:t>
            </a:r>
            <a:endParaRPr lang="vi-VN" sz="2500" b="0" i="0" dirty="0">
              <a:solidFill>
                <a:srgbClr val="00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B73D0D9-08E7-4008-9486-3BED64788D50}"/>
              </a:ext>
            </a:extLst>
          </p:cNvPr>
          <p:cNvSpPr txBox="1"/>
          <p:nvPr/>
        </p:nvSpPr>
        <p:spPr>
          <a:xfrm>
            <a:off x="3200400" y="152400"/>
            <a:ext cx="3380413" cy="523220"/>
          </a:xfrm>
          <a:prstGeom prst="rect">
            <a:avLst/>
          </a:prstGeom>
          <a:solidFill>
            <a:srgbClr val="FFFF00"/>
          </a:solid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BÀI </a:t>
            </a:r>
            <a:r>
              <a:rPr lang="en-US" sz="2800" b="1" dirty="0" smtClean="0">
                <a:solidFill>
                  <a:srgbClr val="002060"/>
                </a:solidFill>
                <a:latin typeface="Times New Roman" panose="02020603050405020304" pitchFamily="18" charset="0"/>
                <a:cs typeface="Times New Roman" panose="02020603050405020304" pitchFamily="18" charset="0"/>
              </a:rPr>
              <a:t>TẬP CỦNG CỐ</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6191" y="2926616"/>
            <a:ext cx="8077200" cy="2015936"/>
          </a:xfrm>
          <a:prstGeom prst="rect">
            <a:avLst/>
          </a:prstGeom>
        </p:spPr>
        <p:txBody>
          <a:bodyPr wrap="square">
            <a:spAutoFit/>
          </a:bodyPr>
          <a:lstStyle/>
          <a:p>
            <a:pPr algn="just"/>
            <a:r>
              <a:rPr lang="vi-VN" sz="2500" b="1" dirty="0">
                <a:solidFill>
                  <a:srgbClr val="008000"/>
                </a:solidFill>
                <a:latin typeface="+mj-lt"/>
              </a:rPr>
              <a:t>Câu: </a:t>
            </a:r>
            <a:r>
              <a:rPr lang="en-US" sz="2500" b="1" dirty="0">
                <a:solidFill>
                  <a:srgbClr val="008000"/>
                </a:solidFill>
                <a:latin typeface="+mj-lt"/>
              </a:rPr>
              <a:t>4</a:t>
            </a:r>
            <a:r>
              <a:rPr lang="vi-VN" sz="2500" dirty="0">
                <a:solidFill>
                  <a:srgbClr val="000000"/>
                </a:solidFill>
                <a:latin typeface="+mj-lt"/>
              </a:rPr>
              <a:t> Mec-cô-xua gồm bốn nước thành lập là Bra-xin, Ac-hen-ti-na, U-ru-goay và Pa-ra-goay. Ngoài ra còn có các nước thành viên mới gia nhập là:</a:t>
            </a:r>
          </a:p>
          <a:p>
            <a:pPr algn="just"/>
            <a:r>
              <a:rPr lang="vi-VN" sz="2500" dirty="0">
                <a:solidFill>
                  <a:srgbClr val="000000"/>
                </a:solidFill>
                <a:latin typeface="+mj-lt"/>
              </a:rPr>
              <a:t>   </a:t>
            </a:r>
            <a:r>
              <a:rPr lang="vi-VN" sz="2500" b="1" dirty="0">
                <a:solidFill>
                  <a:srgbClr val="000000"/>
                </a:solidFill>
                <a:latin typeface="+mj-lt"/>
              </a:rPr>
              <a:t>A.</a:t>
            </a:r>
            <a:r>
              <a:rPr lang="vi-VN" sz="2500" dirty="0">
                <a:solidFill>
                  <a:srgbClr val="000000"/>
                </a:solidFill>
                <a:latin typeface="+mj-lt"/>
              </a:rPr>
              <a:t> Chi-lê, </a:t>
            </a:r>
            <a:r>
              <a:rPr lang="vi-VN" sz="2500" dirty="0" smtClean="0">
                <a:solidFill>
                  <a:srgbClr val="000000"/>
                </a:solidFill>
                <a:latin typeface="+mj-lt"/>
              </a:rPr>
              <a:t>Bô-li-vi.</a:t>
            </a:r>
            <a:r>
              <a:rPr lang="en-US" sz="2500" dirty="0" smtClean="0">
                <a:solidFill>
                  <a:srgbClr val="000000"/>
                </a:solidFill>
                <a:latin typeface="+mj-lt"/>
              </a:rPr>
              <a:t>                 </a:t>
            </a:r>
            <a:r>
              <a:rPr lang="vi-VN" sz="2500" b="1" dirty="0" smtClean="0">
                <a:solidFill>
                  <a:srgbClr val="000000"/>
                </a:solidFill>
                <a:latin typeface="+mj-lt"/>
              </a:rPr>
              <a:t>B</a:t>
            </a:r>
            <a:r>
              <a:rPr lang="vi-VN" sz="2500" b="1" dirty="0">
                <a:solidFill>
                  <a:srgbClr val="000000"/>
                </a:solidFill>
                <a:latin typeface="+mj-lt"/>
              </a:rPr>
              <a:t>.</a:t>
            </a:r>
            <a:r>
              <a:rPr lang="vi-VN" sz="2500" dirty="0">
                <a:solidFill>
                  <a:srgbClr val="000000"/>
                </a:solidFill>
                <a:latin typeface="+mj-lt"/>
              </a:rPr>
              <a:t> Vê-nê-xu-ê-la, Chi-lê.</a:t>
            </a:r>
          </a:p>
          <a:p>
            <a:pPr algn="just"/>
            <a:r>
              <a:rPr lang="vi-VN" sz="2500" dirty="0">
                <a:solidFill>
                  <a:srgbClr val="000000"/>
                </a:solidFill>
                <a:latin typeface="+mj-lt"/>
              </a:rPr>
              <a:t>   </a:t>
            </a:r>
            <a:r>
              <a:rPr lang="vi-VN" sz="2500" b="1" dirty="0">
                <a:solidFill>
                  <a:srgbClr val="000000"/>
                </a:solidFill>
                <a:latin typeface="+mj-lt"/>
              </a:rPr>
              <a:t>C.</a:t>
            </a:r>
            <a:r>
              <a:rPr lang="vi-VN" sz="2500" dirty="0">
                <a:solidFill>
                  <a:srgbClr val="000000"/>
                </a:solidFill>
                <a:latin typeface="+mj-lt"/>
              </a:rPr>
              <a:t> Age-ti-na, </a:t>
            </a:r>
            <a:r>
              <a:rPr lang="vi-VN" sz="2500" dirty="0" smtClean="0">
                <a:solidFill>
                  <a:srgbClr val="000000"/>
                </a:solidFill>
                <a:latin typeface="+mj-lt"/>
              </a:rPr>
              <a:t>Bô-li-vi.</a:t>
            </a:r>
            <a:r>
              <a:rPr lang="en-US" sz="2500" dirty="0" smtClean="0">
                <a:solidFill>
                  <a:srgbClr val="000000"/>
                </a:solidFill>
                <a:latin typeface="+mj-lt"/>
              </a:rPr>
              <a:t>           </a:t>
            </a:r>
            <a:r>
              <a:rPr lang="vi-VN" sz="2500" b="1" dirty="0" smtClean="0">
                <a:solidFill>
                  <a:srgbClr val="000000"/>
                </a:solidFill>
                <a:latin typeface="+mj-lt"/>
              </a:rPr>
              <a:t>D</a:t>
            </a:r>
            <a:r>
              <a:rPr lang="vi-VN" sz="2500" b="1" dirty="0">
                <a:solidFill>
                  <a:srgbClr val="000000"/>
                </a:solidFill>
                <a:latin typeface="+mj-lt"/>
              </a:rPr>
              <a:t>.</a:t>
            </a:r>
            <a:r>
              <a:rPr lang="vi-VN" sz="2500" dirty="0">
                <a:solidFill>
                  <a:srgbClr val="000000"/>
                </a:solidFill>
                <a:latin typeface="+mj-lt"/>
              </a:rPr>
              <a:t> Pa-na-ma, Chi-lê.</a:t>
            </a:r>
          </a:p>
        </p:txBody>
      </p:sp>
    </p:spTree>
    <p:extLst>
      <p:ext uri="{BB962C8B-B14F-4D97-AF65-F5344CB8AC3E}">
        <p14:creationId xmlns:p14="http://schemas.microsoft.com/office/powerpoint/2010/main" val="2392074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heel(1)">
                                      <p:cBhvr>
                                        <p:cTn id="24" dur="2000"/>
                                        <p:tgtEl>
                                          <p:spTgt spid="2">
                                            <p:txEl>
                                              <p:pRg st="0" end="0"/>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heel(1)">
                                      <p:cBhvr>
                                        <p:cTn id="27" dur="2000"/>
                                        <p:tgtEl>
                                          <p:spTgt spid="2">
                                            <p:txEl>
                                              <p:pRg st="1" end="1"/>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heel(1)">
                                      <p:cBhvr>
                                        <p:cTn id="3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5955BB9-1C39-4FB1-ABCF-7ED865731C23}"/>
              </a:ext>
            </a:extLst>
          </p:cNvPr>
          <p:cNvSpPr/>
          <p:nvPr/>
        </p:nvSpPr>
        <p:spPr>
          <a:xfrm>
            <a:off x="381000" y="685800"/>
            <a:ext cx="7924800" cy="2400657"/>
          </a:xfrm>
          <a:prstGeom prst="rect">
            <a:avLst/>
          </a:prstGeom>
        </p:spPr>
        <p:txBody>
          <a:bodyPr wrap="square">
            <a:spAutoFit/>
          </a:bodyPr>
          <a:lstStyle/>
          <a:p>
            <a:pPr algn="just"/>
            <a:r>
              <a:rPr lang="vi-VN" sz="2500" b="1" dirty="0">
                <a:solidFill>
                  <a:srgbClr val="008000"/>
                </a:solidFill>
                <a:latin typeface="+mj-lt"/>
              </a:rPr>
              <a:t>Câu: </a:t>
            </a:r>
            <a:r>
              <a:rPr lang="en-US" sz="2500" b="1" dirty="0">
                <a:solidFill>
                  <a:srgbClr val="008000"/>
                </a:solidFill>
                <a:latin typeface="+mj-lt"/>
              </a:rPr>
              <a:t>5 </a:t>
            </a:r>
            <a:r>
              <a:rPr lang="vi-VN" sz="2500" dirty="0">
                <a:solidFill>
                  <a:srgbClr val="000000"/>
                </a:solidFill>
                <a:latin typeface="+mj-lt"/>
              </a:rPr>
              <a:t>Các nước công nghiệp mới ở khu vực Trung và Nam Mĩ là:</a:t>
            </a:r>
          </a:p>
          <a:p>
            <a:pPr algn="just"/>
            <a:r>
              <a:rPr lang="vi-VN" sz="2500" dirty="0">
                <a:solidFill>
                  <a:srgbClr val="000000"/>
                </a:solidFill>
                <a:latin typeface="+mj-lt"/>
              </a:rPr>
              <a:t>   </a:t>
            </a:r>
            <a:r>
              <a:rPr lang="vi-VN" sz="2500" b="1" dirty="0">
                <a:solidFill>
                  <a:srgbClr val="000000"/>
                </a:solidFill>
                <a:latin typeface="+mj-lt"/>
              </a:rPr>
              <a:t>A.</a:t>
            </a:r>
            <a:r>
              <a:rPr lang="vi-VN" sz="2500" dirty="0">
                <a:solidFill>
                  <a:srgbClr val="000000"/>
                </a:solidFill>
                <a:latin typeface="+mj-lt"/>
              </a:rPr>
              <a:t> Bra-xin, Pa-na-ma, </a:t>
            </a:r>
            <a:r>
              <a:rPr lang="vi-VN" sz="2500" dirty="0" smtClean="0">
                <a:solidFill>
                  <a:srgbClr val="000000"/>
                </a:solidFill>
                <a:latin typeface="+mj-lt"/>
              </a:rPr>
              <a:t>Chi-lê.</a:t>
            </a:r>
            <a:r>
              <a:rPr lang="en-US" sz="2500" dirty="0" smtClean="0">
                <a:solidFill>
                  <a:srgbClr val="000000"/>
                </a:solidFill>
                <a:latin typeface="+mj-lt"/>
              </a:rPr>
              <a:t>               </a:t>
            </a:r>
          </a:p>
          <a:p>
            <a:pPr algn="just"/>
            <a:r>
              <a:rPr lang="en-US" sz="2500" b="1" dirty="0">
                <a:solidFill>
                  <a:srgbClr val="000000"/>
                </a:solidFill>
                <a:latin typeface="+mj-lt"/>
              </a:rPr>
              <a:t> </a:t>
            </a:r>
            <a:r>
              <a:rPr lang="en-US" sz="2500" b="1" dirty="0" smtClean="0">
                <a:solidFill>
                  <a:srgbClr val="000000"/>
                </a:solidFill>
                <a:latin typeface="+mj-lt"/>
              </a:rPr>
              <a:t>  </a:t>
            </a:r>
            <a:r>
              <a:rPr lang="vi-VN" sz="2500" b="1" dirty="0" smtClean="0">
                <a:solidFill>
                  <a:srgbClr val="000000"/>
                </a:solidFill>
                <a:latin typeface="+mj-lt"/>
              </a:rPr>
              <a:t>B</a:t>
            </a:r>
            <a:r>
              <a:rPr lang="vi-VN" sz="2500" b="1" dirty="0">
                <a:solidFill>
                  <a:srgbClr val="000000"/>
                </a:solidFill>
                <a:latin typeface="+mj-lt"/>
              </a:rPr>
              <a:t>.</a:t>
            </a:r>
            <a:r>
              <a:rPr lang="vi-VN" sz="2500" dirty="0">
                <a:solidFill>
                  <a:srgbClr val="000000"/>
                </a:solidFill>
                <a:latin typeface="+mj-lt"/>
              </a:rPr>
              <a:t> Chi-lê, U-ru-goay, Pa-ra-goay.</a:t>
            </a:r>
          </a:p>
          <a:p>
            <a:pPr algn="just"/>
            <a:r>
              <a:rPr lang="vi-VN" sz="2500" dirty="0">
                <a:solidFill>
                  <a:srgbClr val="000000"/>
                </a:solidFill>
                <a:latin typeface="+mj-lt"/>
              </a:rPr>
              <a:t> </a:t>
            </a:r>
            <a:r>
              <a:rPr lang="en-US" sz="2500" dirty="0" smtClean="0">
                <a:solidFill>
                  <a:srgbClr val="000000"/>
                </a:solidFill>
                <a:latin typeface="+mj-lt"/>
              </a:rPr>
              <a:t>  </a:t>
            </a:r>
            <a:r>
              <a:rPr lang="vi-VN" sz="2500" b="1" dirty="0" smtClean="0">
                <a:solidFill>
                  <a:srgbClr val="000000"/>
                </a:solidFill>
                <a:latin typeface="+mj-lt"/>
              </a:rPr>
              <a:t>C</a:t>
            </a:r>
            <a:r>
              <a:rPr lang="vi-VN" sz="2500" b="1" dirty="0">
                <a:solidFill>
                  <a:srgbClr val="000000"/>
                </a:solidFill>
                <a:latin typeface="+mj-lt"/>
              </a:rPr>
              <a:t>.</a:t>
            </a:r>
            <a:r>
              <a:rPr lang="vi-VN" sz="2500" dirty="0">
                <a:solidFill>
                  <a:srgbClr val="000000"/>
                </a:solidFill>
                <a:latin typeface="+mj-lt"/>
              </a:rPr>
              <a:t> Bra-xin, Vê-nê-xu-ê-la, </a:t>
            </a:r>
            <a:r>
              <a:rPr lang="vi-VN" sz="2500" dirty="0" smtClean="0">
                <a:solidFill>
                  <a:srgbClr val="000000"/>
                </a:solidFill>
                <a:latin typeface="+mj-lt"/>
              </a:rPr>
              <a:t>Pa-na-ma.</a:t>
            </a:r>
            <a:r>
              <a:rPr lang="en-US" sz="2500" dirty="0" smtClean="0">
                <a:solidFill>
                  <a:srgbClr val="000000"/>
                </a:solidFill>
                <a:latin typeface="+mj-lt"/>
              </a:rPr>
              <a:t> </a:t>
            </a:r>
          </a:p>
          <a:p>
            <a:pPr algn="just"/>
            <a:r>
              <a:rPr lang="en-US" sz="2500" b="1" dirty="0" smtClean="0">
                <a:solidFill>
                  <a:srgbClr val="000000"/>
                </a:solidFill>
                <a:latin typeface="+mj-lt"/>
              </a:rPr>
              <a:t>   </a:t>
            </a:r>
            <a:r>
              <a:rPr lang="vi-VN" sz="2500" b="1" dirty="0" smtClean="0">
                <a:solidFill>
                  <a:srgbClr val="000000"/>
                </a:solidFill>
                <a:latin typeface="+mj-lt"/>
              </a:rPr>
              <a:t>D</a:t>
            </a:r>
            <a:r>
              <a:rPr lang="vi-VN" sz="2500" b="1" dirty="0">
                <a:solidFill>
                  <a:srgbClr val="000000"/>
                </a:solidFill>
                <a:latin typeface="+mj-lt"/>
              </a:rPr>
              <a:t>.</a:t>
            </a:r>
            <a:r>
              <a:rPr lang="vi-VN" sz="2500" dirty="0">
                <a:solidFill>
                  <a:srgbClr val="000000"/>
                </a:solidFill>
                <a:latin typeface="+mj-lt"/>
              </a:rPr>
              <a:t> Bra-xin, Chi-lê, Vê-nê-xu-ê-la.</a:t>
            </a:r>
            <a:endParaRPr lang="vi-VN" sz="2500" b="0" i="0" dirty="0">
              <a:solidFill>
                <a:srgbClr val="000000"/>
              </a:solidFill>
              <a:effectLst/>
              <a:latin typeface="+mj-lt"/>
            </a:endParaRPr>
          </a:p>
        </p:txBody>
      </p:sp>
      <p:sp>
        <p:nvSpPr>
          <p:cNvPr id="6" name="Rectangle 5">
            <a:extLst>
              <a:ext uri="{FF2B5EF4-FFF2-40B4-BE49-F238E27FC236}">
                <a16:creationId xmlns:a16="http://schemas.microsoft.com/office/drawing/2014/main" xmlns="" id="{8813D924-DE09-4D7A-8FFE-2DD058875FEF}"/>
              </a:ext>
            </a:extLst>
          </p:cNvPr>
          <p:cNvSpPr/>
          <p:nvPr/>
        </p:nvSpPr>
        <p:spPr>
          <a:xfrm>
            <a:off x="152400" y="3048000"/>
            <a:ext cx="6896100" cy="2400657"/>
          </a:xfrm>
          <a:prstGeom prst="rect">
            <a:avLst/>
          </a:prstGeom>
        </p:spPr>
        <p:txBody>
          <a:bodyPr wrap="square">
            <a:spAutoFit/>
          </a:bodyPr>
          <a:lstStyle/>
          <a:p>
            <a:pPr algn="just"/>
            <a:r>
              <a:rPr lang="en-US" sz="2500" b="1" smtClean="0">
                <a:solidFill>
                  <a:srgbClr val="008000"/>
                </a:solidFill>
                <a:latin typeface="+mj-lt"/>
              </a:rPr>
              <a:t>  </a:t>
            </a:r>
            <a:r>
              <a:rPr lang="vi-VN" sz="2500" b="1" smtClean="0">
                <a:solidFill>
                  <a:srgbClr val="008000"/>
                </a:solidFill>
                <a:latin typeface="+mj-lt"/>
              </a:rPr>
              <a:t>Câu:</a:t>
            </a:r>
            <a:r>
              <a:rPr lang="en-US" sz="2500" b="1" dirty="0" smtClean="0">
                <a:solidFill>
                  <a:srgbClr val="008000"/>
                </a:solidFill>
                <a:latin typeface="+mj-lt"/>
              </a:rPr>
              <a:t>6</a:t>
            </a:r>
            <a:r>
              <a:rPr lang="vi-VN" sz="2500" dirty="0">
                <a:solidFill>
                  <a:srgbClr val="000000"/>
                </a:solidFill>
                <a:latin typeface="+mj-lt"/>
              </a:rPr>
              <a:t> Ở vùng biển Ca-ri-bê, các ngành công nghiệp chủ yếu là:</a:t>
            </a:r>
          </a:p>
          <a:p>
            <a:pPr algn="just"/>
            <a:r>
              <a:rPr lang="vi-VN" sz="2500" dirty="0">
                <a:solidFill>
                  <a:srgbClr val="000000"/>
                </a:solidFill>
                <a:latin typeface="+mj-lt"/>
              </a:rPr>
              <a:t>   </a:t>
            </a:r>
            <a:r>
              <a:rPr lang="vi-VN" sz="2500" b="1" dirty="0">
                <a:solidFill>
                  <a:srgbClr val="000000"/>
                </a:solidFill>
                <a:latin typeface="+mj-lt"/>
              </a:rPr>
              <a:t>A.</a:t>
            </a:r>
            <a:r>
              <a:rPr lang="vi-VN" sz="2500" dirty="0">
                <a:solidFill>
                  <a:srgbClr val="000000"/>
                </a:solidFill>
                <a:latin typeface="+mj-lt"/>
              </a:rPr>
              <a:t> Sơ chế nông sản và chế biến thực phẩm.</a:t>
            </a:r>
          </a:p>
          <a:p>
            <a:pPr algn="just"/>
            <a:r>
              <a:rPr lang="vi-VN" sz="2500" dirty="0">
                <a:solidFill>
                  <a:srgbClr val="000000"/>
                </a:solidFill>
                <a:latin typeface="+mj-lt"/>
              </a:rPr>
              <a:t>   </a:t>
            </a:r>
            <a:r>
              <a:rPr lang="vi-VN" sz="2500" b="1" dirty="0">
                <a:solidFill>
                  <a:srgbClr val="000000"/>
                </a:solidFill>
                <a:latin typeface="+mj-lt"/>
              </a:rPr>
              <a:t>B.</a:t>
            </a:r>
            <a:r>
              <a:rPr lang="vi-VN" sz="2500" dirty="0">
                <a:solidFill>
                  <a:srgbClr val="000000"/>
                </a:solidFill>
                <a:latin typeface="+mj-lt"/>
              </a:rPr>
              <a:t> Khai khoáng và công nghiệp chế biến.</a:t>
            </a:r>
          </a:p>
          <a:p>
            <a:pPr algn="just"/>
            <a:r>
              <a:rPr lang="vi-VN" sz="2500" dirty="0">
                <a:solidFill>
                  <a:srgbClr val="000000"/>
                </a:solidFill>
                <a:latin typeface="+mj-lt"/>
              </a:rPr>
              <a:t>   </a:t>
            </a:r>
            <a:r>
              <a:rPr lang="vi-VN" sz="2500" b="1" dirty="0">
                <a:solidFill>
                  <a:srgbClr val="000000"/>
                </a:solidFill>
                <a:latin typeface="+mj-lt"/>
              </a:rPr>
              <a:t>C.</a:t>
            </a:r>
            <a:r>
              <a:rPr lang="vi-VN" sz="2500" dirty="0">
                <a:solidFill>
                  <a:srgbClr val="000000"/>
                </a:solidFill>
                <a:latin typeface="+mj-lt"/>
              </a:rPr>
              <a:t> Công nghiệp chế biến, luyện kim màu.</a:t>
            </a:r>
          </a:p>
          <a:p>
            <a:pPr algn="just"/>
            <a:r>
              <a:rPr lang="vi-VN" sz="2500" dirty="0">
                <a:solidFill>
                  <a:srgbClr val="000000"/>
                </a:solidFill>
                <a:latin typeface="+mj-lt"/>
              </a:rPr>
              <a:t>   </a:t>
            </a:r>
            <a:r>
              <a:rPr lang="vi-VN" sz="2500" b="1" dirty="0">
                <a:solidFill>
                  <a:srgbClr val="000000"/>
                </a:solidFill>
                <a:latin typeface="+mj-lt"/>
              </a:rPr>
              <a:t>D.</a:t>
            </a:r>
            <a:r>
              <a:rPr lang="vi-VN" sz="2500" dirty="0">
                <a:solidFill>
                  <a:srgbClr val="000000"/>
                </a:solidFill>
                <a:latin typeface="+mj-lt"/>
              </a:rPr>
              <a:t> Công nghiệp khai thác và chế biến lâm sản.</a:t>
            </a:r>
            <a:endParaRPr lang="vi-VN" sz="2500" b="0" i="0" dirty="0">
              <a:solidFill>
                <a:srgbClr val="000000"/>
              </a:solidFill>
              <a:effectLst/>
              <a:latin typeface="+mj-lt"/>
            </a:endParaRPr>
          </a:p>
        </p:txBody>
      </p:sp>
      <p:sp>
        <p:nvSpPr>
          <p:cNvPr id="7" name="TextBox 6">
            <a:extLst>
              <a:ext uri="{FF2B5EF4-FFF2-40B4-BE49-F238E27FC236}">
                <a16:creationId xmlns:a16="http://schemas.microsoft.com/office/drawing/2014/main" xmlns="" id="{FB73D0D9-08E7-4008-9486-3BED64788D50}"/>
              </a:ext>
            </a:extLst>
          </p:cNvPr>
          <p:cNvSpPr txBox="1"/>
          <p:nvPr/>
        </p:nvSpPr>
        <p:spPr>
          <a:xfrm>
            <a:off x="2895600" y="152400"/>
            <a:ext cx="3380413" cy="523220"/>
          </a:xfrm>
          <a:prstGeom prst="rect">
            <a:avLst/>
          </a:prstGeom>
          <a:solidFill>
            <a:srgbClr val="FFFF00"/>
          </a:solid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BÀI </a:t>
            </a:r>
            <a:r>
              <a:rPr lang="en-US" sz="2800" b="1" dirty="0" smtClean="0">
                <a:solidFill>
                  <a:srgbClr val="002060"/>
                </a:solidFill>
                <a:latin typeface="Times New Roman" panose="02020603050405020304" pitchFamily="18" charset="0"/>
                <a:cs typeface="Times New Roman" panose="02020603050405020304" pitchFamily="18" charset="0"/>
              </a:rPr>
              <a:t>TẬP CỦNG CỐ</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9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barn(inVertical)">
                                      <p:cBhvr>
                                        <p:cTn id="34" dur="500"/>
                                        <p:tgtEl>
                                          <p:spTgt spid="6">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barn(inVertical)">
                                      <p:cBhvr>
                                        <p:cTn id="40" dur="500"/>
                                        <p:tgtEl>
                                          <p:spTgt spid="6">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barn(inVertical)">
                                      <p:cBhvr>
                                        <p:cTn id="43" dur="500"/>
                                        <p:tgtEl>
                                          <p:spTgt spid="6">
                                            <p:txEl>
                                              <p:pRg st="3" end="3"/>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barn(inVertical)">
                                      <p:cBhvr>
                                        <p:cTn id="4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2555508" cy="553998"/>
          </a:xfrm>
          <a:prstGeom prst="rect">
            <a:avLst/>
          </a:prstGeom>
        </p:spPr>
        <p:txBody>
          <a:bodyPr wrap="none">
            <a:spAutoFit/>
          </a:bodyPr>
          <a:lstStyle/>
          <a:p>
            <a:r>
              <a:rPr lang="en-US" sz="3000" b="1" dirty="0">
                <a:solidFill>
                  <a:srgbClr val="FF0000"/>
                </a:solidFill>
                <a:latin typeface="Times New Roman"/>
                <a:ea typeface="Times New Roman"/>
              </a:rPr>
              <a:t>2.Công </a:t>
            </a:r>
            <a:r>
              <a:rPr lang="en-US" sz="3000" b="1" dirty="0" err="1">
                <a:solidFill>
                  <a:srgbClr val="FF0000"/>
                </a:solidFill>
                <a:latin typeface="Times New Roman"/>
                <a:ea typeface="Times New Roman"/>
              </a:rPr>
              <a:t>nghiệp</a:t>
            </a:r>
            <a:endParaRPr lang="en-US" sz="3000" dirty="0">
              <a:solidFill>
                <a:srgbClr val="FF0000"/>
              </a:solidFill>
            </a:endParaRPr>
          </a:p>
        </p:txBody>
      </p:sp>
      <p:pic>
        <p:nvPicPr>
          <p:cNvPr id="5" name="Picture 80" descr="Luoc do phan bo cong nghiep Trung va Nam Mi">
            <a:extLst>
              <a:ext uri="{FF2B5EF4-FFF2-40B4-BE49-F238E27FC236}">
                <a16:creationId xmlns:a16="http://schemas.microsoft.com/office/drawing/2014/main" xmlns="" id="{6684AF8F-B848-40CE-A3BE-4D6C7CDD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5307611" cy="4597354"/>
          </a:xfrm>
          <a:prstGeom prst="rect">
            <a:avLst/>
          </a:prstGeom>
          <a:ln w="381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34">
            <a:extLst>
              <a:ext uri="{FF2B5EF4-FFF2-40B4-BE49-F238E27FC236}">
                <a16:creationId xmlns:a16="http://schemas.microsoft.com/office/drawing/2014/main" xmlns="" id="{FCACBB55-AE50-4D9A-B71E-7EB5292EDB99}"/>
              </a:ext>
            </a:extLst>
          </p:cNvPr>
          <p:cNvSpPr>
            <a:spLocks noChangeArrowheads="1"/>
          </p:cNvSpPr>
          <p:nvPr/>
        </p:nvSpPr>
        <p:spPr bwMode="auto">
          <a:xfrm>
            <a:off x="76200" y="228600"/>
            <a:ext cx="90678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200" b="1" dirty="0">
                <a:solidFill>
                  <a:srgbClr val="0000CC"/>
                </a:solidFill>
              </a:rPr>
              <a:t>          </a:t>
            </a:r>
            <a:r>
              <a:rPr lang="en-US" sz="2800" b="1" dirty="0" err="1">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45 : KINH TẾ TRUNG VÀ NAM MĨ (</a:t>
            </a:r>
            <a:r>
              <a:rPr lang="en-US" sz="2800" b="1" dirty="0" err="1" smtClean="0">
                <a:solidFill>
                  <a:srgbClr val="0000CC"/>
                </a:solidFill>
                <a:latin typeface="Times New Roman" pitchFamily="18" charset="0"/>
                <a:cs typeface="Times New Roman" pitchFamily="18" charset="0"/>
              </a:rPr>
              <a:t>tiết</a:t>
            </a:r>
            <a:r>
              <a:rPr lang="en-US" sz="2800" b="1" dirty="0" smtClean="0">
                <a:solidFill>
                  <a:srgbClr val="0000CC"/>
                </a:solidFill>
                <a:latin typeface="Times New Roman" pitchFamily="18" charset="0"/>
                <a:cs typeface="Times New Roman" pitchFamily="18" charset="0"/>
              </a:rPr>
              <a:t> 2 )</a:t>
            </a:r>
            <a:r>
              <a:rPr lang="en-US" sz="2800" b="1" dirty="0" smtClean="0">
                <a:solidFill>
                  <a:schemeClr val="tx2"/>
                </a:solidFill>
                <a:latin typeface="Times New Roman" pitchFamily="18" charset="0"/>
                <a:cs typeface="Times New Roman" pitchFamily="18" charset="0"/>
              </a:rPr>
              <a:t> </a:t>
            </a:r>
            <a:endParaRPr lang="en-US" sz="28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69900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5">
            <a:extLst>
              <a:ext uri="{FF2B5EF4-FFF2-40B4-BE49-F238E27FC236}">
                <a16:creationId xmlns:a16="http://schemas.microsoft.com/office/drawing/2014/main" xmlns="" id="{7AE591D1-6F1F-4B6B-937B-5CDD08583514}"/>
              </a:ext>
            </a:extLst>
          </p:cNvPr>
          <p:cNvSpPr>
            <a:spLocks noChangeArrowheads="1"/>
          </p:cNvSpPr>
          <p:nvPr/>
        </p:nvSpPr>
        <p:spPr bwMode="auto">
          <a:xfrm>
            <a:off x="155054" y="1371600"/>
            <a:ext cx="4190999" cy="2816462"/>
          </a:xfrm>
          <a:prstGeom prst="cloudCallout">
            <a:avLst>
              <a:gd name="adj1" fmla="val 59213"/>
              <a:gd name="adj2" fmla="val 54676"/>
            </a:avLst>
          </a:prstGeom>
          <a:solidFill>
            <a:srgbClr val="00B050">
              <a:alpha val="41000"/>
            </a:srgbClr>
          </a:solidFill>
          <a:ln w="9525">
            <a:solidFill>
              <a:schemeClr val="tx1"/>
            </a:solidFill>
            <a:round/>
            <a:headEnd/>
            <a:tailEnd/>
          </a:ln>
          <a:effectLst/>
        </p:spPr>
        <p:txBody>
          <a:bodyPr/>
          <a:lstStyle/>
          <a:p>
            <a:pPr algn="ctr" eaLnBrk="0" hangingPunct="0"/>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Em</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hãy</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kể</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tên</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các</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nghành</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công</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chủ</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yếu</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khu</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vực</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Trung</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và</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Nam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Mĩ</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27772" name="Text Box 124">
            <a:extLst>
              <a:ext uri="{FF2B5EF4-FFF2-40B4-BE49-F238E27FC236}">
                <a16:creationId xmlns:a16="http://schemas.microsoft.com/office/drawing/2014/main" xmlns="" id="{84C11611-C4C3-44B7-A6A0-B9344050A971}"/>
              </a:ext>
            </a:extLst>
          </p:cNvPr>
          <p:cNvSpPr txBox="1">
            <a:spLocks noChangeArrowheads="1"/>
          </p:cNvSpPr>
          <p:nvPr/>
        </p:nvSpPr>
        <p:spPr bwMode="auto">
          <a:xfrm>
            <a:off x="4880548" y="6291499"/>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err="1">
                <a:latin typeface="Times New Roman" panose="02020603050405020304" pitchFamily="18" charset="0"/>
                <a:cs typeface="Times New Roman" panose="02020603050405020304" pitchFamily="18" charset="0"/>
              </a:rPr>
              <a:t>Lược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đồ</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phân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bố</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công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nghiệp</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Trung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và</a:t>
            </a:r>
            <a:r>
              <a:rPr lang="en-US" altLang="en-US" sz="1600" dirty="0">
                <a:latin typeface="Times New Roman" panose="02020603050405020304" pitchFamily="18" charset="0"/>
                <a:cs typeface="Times New Roman" panose="02020603050405020304" pitchFamily="18" charset="0"/>
              </a:rPr>
              <a:t> Nam </a:t>
            </a:r>
            <a:r>
              <a:rPr lang="en-US" altLang="en-US" sz="1600" dirty="0" err="1">
                <a:latin typeface="Times New Roman" panose="02020603050405020304" pitchFamily="18" charset="0"/>
                <a:cs typeface="Times New Roman" panose="02020603050405020304" pitchFamily="18" charset="0"/>
              </a:rPr>
              <a:t>Mĩ</a:t>
            </a:r>
            <a:endParaRPr lang="en-US" altLang="en-US" sz="1600" dirty="0">
              <a:latin typeface="Times New Roman" panose="02020603050405020304" pitchFamily="18" charset="0"/>
              <a:cs typeface="Times New Roman" panose="02020603050405020304" pitchFamily="18" charset="0"/>
            </a:endParaRPr>
          </a:p>
        </p:txBody>
      </p:sp>
      <p:sp>
        <p:nvSpPr>
          <p:cNvPr id="27773" name="Text Box 125">
            <a:extLst>
              <a:ext uri="{FF2B5EF4-FFF2-40B4-BE49-F238E27FC236}">
                <a16:creationId xmlns:a16="http://schemas.microsoft.com/office/drawing/2014/main" xmlns="" id="{C582DB0D-BA85-4DFF-A936-ED04907368F3}"/>
              </a:ext>
            </a:extLst>
          </p:cNvPr>
          <p:cNvSpPr txBox="1">
            <a:spLocks noChangeArrowheads="1"/>
          </p:cNvSpPr>
          <p:nvPr/>
        </p:nvSpPr>
        <p:spPr bwMode="auto">
          <a:xfrm>
            <a:off x="5105400" y="682343"/>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rPr>
              <a:t>Quan </a:t>
            </a:r>
            <a:r>
              <a:rPr lang="en-US" altLang="en-US" sz="2800" dirty="0" err="1">
                <a:solidFill>
                  <a:srgbClr val="FF0000"/>
                </a:solidFill>
                <a:latin typeface="Times New Roman" panose="02020603050405020304" pitchFamily="18" charset="0"/>
                <a:cs typeface="Times New Roman" panose="02020603050405020304" pitchFamily="18" charset="0"/>
              </a:rPr>
              <a:t>sát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lược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đồ</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sau</a:t>
            </a:r>
            <a:r>
              <a:rPr lang="en-US" altLang="en-US" sz="2800" dirty="0">
                <a:solidFill>
                  <a:srgbClr val="FF0000"/>
                </a:solidFill>
                <a:latin typeface="Times New Roman" panose="02020603050405020304" pitchFamily="18" charset="0"/>
                <a:cs typeface="Times New Roman" panose="02020603050405020304" pitchFamily="18" charset="0"/>
              </a:rPr>
              <a:t>:</a:t>
            </a:r>
          </a:p>
        </p:txBody>
      </p:sp>
      <p:pic>
        <p:nvPicPr>
          <p:cNvPr id="122" name="Picture 80" descr="Luoc do phan bo cong nghiep Trung va Nam Mi">
            <a:extLst>
              <a:ext uri="{FF2B5EF4-FFF2-40B4-BE49-F238E27FC236}">
                <a16:creationId xmlns:a16="http://schemas.microsoft.com/office/drawing/2014/main" xmlns="" id="{5789AB8C-4ABD-44E6-9DE4-82FE6A4E9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548" y="1447800"/>
            <a:ext cx="4088411" cy="4597354"/>
          </a:xfrm>
          <a:prstGeom prst="rect">
            <a:avLst/>
          </a:prstGeom>
          <a:ln w="381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773"/>
                                        </p:tgtEl>
                                        <p:attrNameLst>
                                          <p:attrName>style.visibility</p:attrName>
                                        </p:attrNameLst>
                                      </p:cBhvr>
                                      <p:to>
                                        <p:strVal val="visible"/>
                                      </p:to>
                                    </p:set>
                                    <p:animEffect transition="in" filter="strips(downLeft)">
                                      <p:cBhvr>
                                        <p:cTn id="7" dur="500"/>
                                        <p:tgtEl>
                                          <p:spTgt spid="27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772">
                                            <p:txEl>
                                              <p:pRg st="0" end="0"/>
                                            </p:txEl>
                                          </p:spTgt>
                                        </p:tgtEl>
                                        <p:attrNameLst>
                                          <p:attrName>style.visibility</p:attrName>
                                        </p:attrNameLst>
                                      </p:cBhvr>
                                      <p:to>
                                        <p:strVal val="visible"/>
                                      </p:to>
                                    </p:set>
                                    <p:animEffect transition="in" filter="blinds(horizontal)">
                                      <p:cBhvr>
                                        <p:cTn id="12" dur="500"/>
                                        <p:tgtEl>
                                          <p:spTgt spid="277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 calcmode="lin" valueType="num">
                                      <p:cBhvr>
                                        <p:cTn id="17" dur="1000" fill="hold"/>
                                        <p:tgtEl>
                                          <p:spTgt spid="27653"/>
                                        </p:tgtEl>
                                        <p:attrNameLst>
                                          <p:attrName>ppt_w</p:attrName>
                                        </p:attrNameLst>
                                      </p:cBhvr>
                                      <p:tavLst>
                                        <p:tav tm="0">
                                          <p:val>
                                            <p:fltVal val="0"/>
                                          </p:val>
                                        </p:tav>
                                        <p:tav tm="100000">
                                          <p:val>
                                            <p:strVal val="#ppt_w"/>
                                          </p:val>
                                        </p:tav>
                                      </p:tavLst>
                                    </p:anim>
                                    <p:anim calcmode="lin" valueType="num">
                                      <p:cBhvr>
                                        <p:cTn id="18" dur="10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grpId="1" nodeType="clickEffect">
                                  <p:stCondLst>
                                    <p:cond delay="0"/>
                                  </p:stCondLst>
                                  <p:childTnLst>
                                    <p:anim calcmode="lin" valueType="num">
                                      <p:cBhvr>
                                        <p:cTn id="22" dur="1000"/>
                                        <p:tgtEl>
                                          <p:spTgt spid="27653"/>
                                        </p:tgtEl>
                                        <p:attrNameLst>
                                          <p:attrName>ppt_w</p:attrName>
                                        </p:attrNameLst>
                                      </p:cBhvr>
                                      <p:tavLst>
                                        <p:tav tm="0">
                                          <p:val>
                                            <p:strVal val="ppt_w"/>
                                          </p:val>
                                        </p:tav>
                                        <p:tav tm="100000">
                                          <p:val>
                                            <p:fltVal val="0"/>
                                          </p:val>
                                        </p:tav>
                                      </p:tavLst>
                                    </p:anim>
                                    <p:anim calcmode="lin" valueType="num">
                                      <p:cBhvr>
                                        <p:cTn id="23" dur="1000"/>
                                        <p:tgtEl>
                                          <p:spTgt spid="27653"/>
                                        </p:tgtEl>
                                        <p:attrNameLst>
                                          <p:attrName>ppt_h</p:attrName>
                                        </p:attrNameLst>
                                      </p:cBhvr>
                                      <p:tavLst>
                                        <p:tav tm="0">
                                          <p:val>
                                            <p:strVal val="ppt_h"/>
                                          </p:val>
                                        </p:tav>
                                        <p:tav tm="100000">
                                          <p:val>
                                            <p:fltVal val="0"/>
                                          </p:val>
                                        </p:tav>
                                      </p:tavLst>
                                    </p:anim>
                                    <p:set>
                                      <p:cBhvr>
                                        <p:cTn id="24" dur="1" fill="hold">
                                          <p:stCondLst>
                                            <p:cond delay="999"/>
                                          </p:stCondLst>
                                        </p:cTn>
                                        <p:tgtEl>
                                          <p:spTgt spid="27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3" grpId="1" animBg="1"/>
      <p:bldP spid="277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0" descr="Luoc do phan bo cong nghiep Trung va Nam 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28" y="1083573"/>
            <a:ext cx="5311515" cy="4295365"/>
          </a:xfrm>
          <a:prstGeom prst="rect">
            <a:avLst/>
          </a:prstGeom>
          <a:ln w="381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AutoShape 7">
            <a:extLst>
              <a:ext uri="{FF2B5EF4-FFF2-40B4-BE49-F238E27FC236}">
                <a16:creationId xmlns:a16="http://schemas.microsoft.com/office/drawing/2014/main" xmlns="" id="{98BA851F-4F6B-4582-82DB-C38A3BEBC0D4}"/>
              </a:ext>
            </a:extLst>
          </p:cNvPr>
          <p:cNvSpPr>
            <a:spLocks noChangeArrowheads="1"/>
          </p:cNvSpPr>
          <p:nvPr/>
        </p:nvSpPr>
        <p:spPr bwMode="auto">
          <a:xfrm>
            <a:off x="0" y="971829"/>
            <a:ext cx="3232879" cy="4572000"/>
          </a:xfrm>
          <a:prstGeom prst="cloudCallout">
            <a:avLst>
              <a:gd name="adj1" fmla="val 65644"/>
              <a:gd name="adj2" fmla="val 30231"/>
            </a:avLst>
          </a:prstGeom>
          <a:solidFill>
            <a:srgbClr val="00B050">
              <a:alpha val="45000"/>
            </a:srgbClr>
          </a:solidFill>
          <a:ln w="9525">
            <a:solidFill>
              <a:schemeClr val="tx1"/>
            </a:solidFill>
            <a:round/>
            <a:headEnd/>
            <a:tailEnd/>
          </a:ln>
          <a:effectLst/>
        </p:spPr>
        <p:txBody>
          <a:bodyPr/>
          <a:lstStyle/>
          <a:p>
            <a:pPr algn="ctr" eaLnBrk="0" hangingPunct="0"/>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Em</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có</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nhận</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xét</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gì</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về</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sự</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phân</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bố</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các</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nghành</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công</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nghiệp</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ở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Trung</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và</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Nam </a:t>
            </a:r>
            <a:r>
              <a:rPr lang="en-US" altLang="en-US" sz="2800" b="1" dirty="0" err="1">
                <a:solidFill>
                  <a:schemeClr val="tx2">
                    <a:lumMod val="75000"/>
                  </a:schemeClr>
                </a:solidFill>
                <a:latin typeface="Times New Roman" panose="02020603050405020304" pitchFamily="18" charset="0"/>
                <a:cs typeface="Times New Roman" panose="02020603050405020304" pitchFamily="18" charset="0"/>
              </a:rPr>
              <a:t>Mĩ</a:t>
            </a:r>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6" name="Oval 5">
            <a:extLst>
              <a:ext uri="{FF2B5EF4-FFF2-40B4-BE49-F238E27FC236}">
                <a16:creationId xmlns:a16="http://schemas.microsoft.com/office/drawing/2014/main" xmlns="" id="{CF83E351-DBF8-421B-9801-280E98047B3B}"/>
              </a:ext>
            </a:extLst>
          </p:cNvPr>
          <p:cNvSpPr/>
          <p:nvPr/>
        </p:nvSpPr>
        <p:spPr>
          <a:xfrm rot="3219289">
            <a:off x="7029785" y="1947392"/>
            <a:ext cx="1211503" cy="3309753"/>
          </a:xfrm>
          <a:prstGeom prst="ellipse">
            <a:avLst/>
          </a:prstGeom>
          <a:no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D6901AFD-CB07-46FF-BE2F-673165823C2C}"/>
              </a:ext>
            </a:extLst>
          </p:cNvPr>
          <p:cNvSpPr/>
          <p:nvPr/>
        </p:nvSpPr>
        <p:spPr>
          <a:xfrm>
            <a:off x="5658787" y="1524000"/>
            <a:ext cx="2209800" cy="981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xmlns="" id="{BF00CCD7-2D4E-4E8A-B2FC-7607C57BBA56}"/>
              </a:ext>
            </a:extLst>
          </p:cNvPr>
          <p:cNvSpPr txBox="1"/>
          <p:nvPr/>
        </p:nvSpPr>
        <p:spPr>
          <a:xfrm>
            <a:off x="68942" y="5670525"/>
            <a:ext cx="8991601" cy="1077218"/>
          </a:xfrm>
          <a:prstGeom prst="rect">
            <a:avLst/>
          </a:prstGeom>
          <a:noFill/>
        </p:spPr>
        <p:txBody>
          <a:bodyPr wrap="square" rtlCol="0">
            <a:spAutoFit/>
          </a:bodyPr>
          <a:lstStyle/>
          <a:p>
            <a:r>
              <a:rPr lang="en-US" sz="2000" dirty="0" smtClean="0">
                <a:solidFill>
                  <a:schemeClr val="tx1">
                    <a:lumMod val="95000"/>
                    <a:lumOff val="5000"/>
                  </a:schemeClr>
                </a:solidFill>
                <a:latin typeface="Times New Roman"/>
                <a:ea typeface="Times New Roman"/>
                <a:sym typeface="Wingdings" pitchFamily="2" charset="2"/>
              </a:rPr>
              <a:t> </a:t>
            </a:r>
            <a:r>
              <a:rPr lang="en-US" sz="2000" dirty="0" err="1" smtClean="0">
                <a:solidFill>
                  <a:schemeClr val="tx1">
                    <a:lumMod val="95000"/>
                    <a:lumOff val="5000"/>
                  </a:schemeClr>
                </a:solidFill>
                <a:latin typeface="Times New Roman"/>
                <a:ea typeface="Times New Roman"/>
              </a:rPr>
              <a:t>Các</a:t>
            </a:r>
            <a:r>
              <a:rPr lang="en-US" sz="2000" dirty="0" smtClean="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ngành</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công</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nghiệp</a:t>
            </a:r>
            <a:r>
              <a:rPr lang="en-US" sz="2000" dirty="0">
                <a:solidFill>
                  <a:schemeClr val="tx1">
                    <a:lumMod val="95000"/>
                    <a:lumOff val="5000"/>
                  </a:schemeClr>
                </a:solidFill>
                <a:latin typeface="Times New Roman"/>
                <a:ea typeface="Times New Roman"/>
              </a:rPr>
              <a:t> ở </a:t>
            </a:r>
            <a:r>
              <a:rPr lang="en-US" sz="2000" dirty="0" err="1">
                <a:solidFill>
                  <a:schemeClr val="tx1">
                    <a:lumMod val="95000"/>
                    <a:lumOff val="5000"/>
                  </a:schemeClr>
                </a:solidFill>
                <a:latin typeface="Times New Roman"/>
                <a:ea typeface="Times New Roman"/>
              </a:rPr>
              <a:t>Trung</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và</a:t>
            </a:r>
            <a:r>
              <a:rPr lang="en-US" sz="2000" dirty="0">
                <a:solidFill>
                  <a:schemeClr val="tx1">
                    <a:lumMod val="95000"/>
                    <a:lumOff val="5000"/>
                  </a:schemeClr>
                </a:solidFill>
                <a:latin typeface="Times New Roman"/>
                <a:ea typeface="Times New Roman"/>
              </a:rPr>
              <a:t> Nam </a:t>
            </a:r>
            <a:r>
              <a:rPr lang="en-US" sz="2000" dirty="0" err="1">
                <a:solidFill>
                  <a:schemeClr val="tx1">
                    <a:lumMod val="95000"/>
                    <a:lumOff val="5000"/>
                  </a:schemeClr>
                </a:solidFill>
                <a:latin typeface="Times New Roman"/>
                <a:ea typeface="Times New Roman"/>
              </a:rPr>
              <a:t>Mĩ</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phân</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bố</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không</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đều,tập</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trung</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chủ</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yếu</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ven</a:t>
            </a:r>
            <a:r>
              <a:rPr lang="en-US" sz="2000" dirty="0">
                <a:solidFill>
                  <a:schemeClr val="tx1">
                    <a:lumMod val="95000"/>
                    <a:lumOff val="5000"/>
                  </a:schemeClr>
                </a:solidFill>
                <a:latin typeface="Times New Roman"/>
                <a:ea typeface="Times New Roman"/>
              </a:rPr>
              <a:t> </a:t>
            </a:r>
            <a:r>
              <a:rPr lang="en-US" sz="2000" dirty="0" err="1">
                <a:solidFill>
                  <a:schemeClr val="tx1">
                    <a:lumMod val="95000"/>
                    <a:lumOff val="5000"/>
                  </a:schemeClr>
                </a:solidFill>
                <a:latin typeface="Times New Roman"/>
                <a:ea typeface="Times New Roman"/>
              </a:rPr>
              <a:t>biển</a:t>
            </a:r>
            <a:r>
              <a:rPr lang="en-US" sz="2000" dirty="0">
                <a:solidFill>
                  <a:schemeClr val="tx1">
                    <a:lumMod val="95000"/>
                    <a:lumOff val="5000"/>
                  </a:schemeClr>
                </a:solidFill>
                <a:latin typeface="Times New Roman"/>
                <a:ea typeface="Times New Roman"/>
              </a:rPr>
              <a:t>.</a:t>
            </a:r>
          </a:p>
          <a:p>
            <a:endParaRPr lang="en-US" sz="2400" dirty="0"/>
          </a:p>
        </p:txBody>
      </p:sp>
    </p:spTree>
    <p:extLst>
      <p:ext uri="{BB962C8B-B14F-4D97-AF65-F5344CB8AC3E}">
        <p14:creationId xmlns:p14="http://schemas.microsoft.com/office/powerpoint/2010/main" val="16472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4" descr="C:\Users\TIEN LE\Desktop\hinh-nen-powerpoint-don-gian-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owchart: Terminator 11"/>
          <p:cNvSpPr/>
          <p:nvPr/>
        </p:nvSpPr>
        <p:spPr>
          <a:xfrm>
            <a:off x="614082" y="62753"/>
            <a:ext cx="8153400" cy="318110"/>
          </a:xfrm>
          <a:prstGeom prst="flowChartTerminator">
            <a:avLst/>
          </a:prstGeom>
          <a:solidFill>
            <a:srgbClr val="FFFF00"/>
          </a:solidFill>
          <a:ln>
            <a:noFill/>
          </a:ln>
          <a:effectLst>
            <a:glow rad="139700">
              <a:schemeClr val="accent4">
                <a:satMod val="175000"/>
                <a:alpha val="40000"/>
              </a:schemeClr>
            </a:glo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278552" name="Picture 24" descr="cong nghiep co khi cua Nhat ba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4203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54" name="Picture 26" descr="dong tau o V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426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63" name="Picture 35" descr="metallurgy_polacz_podmi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7200"/>
            <a:ext cx="426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65" name="Picture 37" descr="BXP39729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7200"/>
            <a:ext cx="4203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
          <p:cNvSpPr txBox="1">
            <a:spLocks noChangeArrowheads="1"/>
          </p:cNvSpPr>
          <p:nvPr/>
        </p:nvSpPr>
        <p:spPr bwMode="auto">
          <a:xfrm>
            <a:off x="685800" y="49213"/>
            <a:ext cx="808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r>
              <a:rPr lang="en-US" b="1">
                <a:solidFill>
                  <a:srgbClr val="FF0000"/>
                </a:solidFill>
                <a:latin typeface="Times New Roman" pitchFamily="18" charset="0"/>
                <a:cs typeface="Times New Roman" pitchFamily="18" charset="0"/>
              </a:rPr>
              <a:t>MỘT SỐ HÌNH ẢNH HOẠT ĐỘNG CÔNG NGHIỆP Ở TRUNG VÀ NAM MỸ</a:t>
            </a:r>
            <a:endParaRPr lang="vi-VN" b="1">
              <a:solidFill>
                <a:srgbClr val="FF0000"/>
              </a:solidFill>
              <a:latin typeface="Times New Roman" pitchFamily="18" charset="0"/>
              <a:cs typeface="Times New Roman" pitchFamily="18" charset="0"/>
            </a:endParaRPr>
          </a:p>
        </p:txBody>
      </p:sp>
      <p:sp>
        <p:nvSpPr>
          <p:cNvPr id="16392" name="TextBox 2"/>
          <p:cNvSpPr txBox="1">
            <a:spLocks noChangeArrowheads="1"/>
          </p:cNvSpPr>
          <p:nvPr/>
        </p:nvSpPr>
        <p:spPr bwMode="auto">
          <a:xfrm>
            <a:off x="1447800" y="3224213"/>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a:solidFill>
                  <a:srgbClr val="0000CC"/>
                </a:solidFill>
                <a:latin typeface="Times New Roman" pitchFamily="18" charset="0"/>
                <a:cs typeface="Times New Roman" pitchFamily="18" charset="0"/>
              </a:rPr>
              <a:t>Khai thác dầu khí</a:t>
            </a:r>
            <a:endParaRPr lang="vi-VN" b="1">
              <a:solidFill>
                <a:srgbClr val="0000CC"/>
              </a:solidFill>
              <a:latin typeface="Times New Roman" pitchFamily="18" charset="0"/>
              <a:cs typeface="Times New Roman" pitchFamily="18" charset="0"/>
            </a:endParaRPr>
          </a:p>
        </p:txBody>
      </p:sp>
      <p:sp>
        <p:nvSpPr>
          <p:cNvPr id="16393" name="TextBox 35"/>
          <p:cNvSpPr txBox="1">
            <a:spLocks noChangeArrowheads="1"/>
          </p:cNvSpPr>
          <p:nvPr/>
        </p:nvSpPr>
        <p:spPr bwMode="auto">
          <a:xfrm>
            <a:off x="5486400" y="321151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a:solidFill>
                  <a:srgbClr val="0000CC"/>
                </a:solidFill>
                <a:latin typeface="Times New Roman" pitchFamily="18" charset="0"/>
                <a:cs typeface="Times New Roman" pitchFamily="18" charset="0"/>
              </a:rPr>
              <a:t>Công nghiệp luyện kim</a:t>
            </a:r>
            <a:endParaRPr lang="vi-VN" b="1">
              <a:solidFill>
                <a:srgbClr val="0000CC"/>
              </a:solidFill>
              <a:latin typeface="Times New Roman" pitchFamily="18" charset="0"/>
              <a:cs typeface="Times New Roman" pitchFamily="18" charset="0"/>
            </a:endParaRPr>
          </a:p>
        </p:txBody>
      </p:sp>
      <p:sp>
        <p:nvSpPr>
          <p:cNvPr id="16394" name="TextBox 36"/>
          <p:cNvSpPr txBox="1">
            <a:spLocks noChangeArrowheads="1"/>
          </p:cNvSpPr>
          <p:nvPr/>
        </p:nvSpPr>
        <p:spPr bwMode="auto">
          <a:xfrm>
            <a:off x="1752600" y="6376988"/>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a:solidFill>
                  <a:srgbClr val="0000CC"/>
                </a:solidFill>
                <a:latin typeface="Times New Roman" pitchFamily="18" charset="0"/>
                <a:cs typeface="Times New Roman" pitchFamily="18" charset="0"/>
              </a:rPr>
              <a:t>Sản xuất ô tô</a:t>
            </a:r>
            <a:endParaRPr lang="vi-VN" b="1">
              <a:solidFill>
                <a:srgbClr val="0000CC"/>
              </a:solidFill>
              <a:latin typeface="Times New Roman" pitchFamily="18" charset="0"/>
              <a:cs typeface="Times New Roman" pitchFamily="18" charset="0"/>
            </a:endParaRPr>
          </a:p>
        </p:txBody>
      </p:sp>
      <p:sp>
        <p:nvSpPr>
          <p:cNvPr id="16395" name="TextBox 37"/>
          <p:cNvSpPr txBox="1">
            <a:spLocks noChangeArrowheads="1"/>
          </p:cNvSpPr>
          <p:nvPr/>
        </p:nvSpPr>
        <p:spPr bwMode="auto">
          <a:xfrm>
            <a:off x="6172200" y="64008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a:solidFill>
                  <a:srgbClr val="0000CC"/>
                </a:solidFill>
                <a:latin typeface="Times New Roman" pitchFamily="18" charset="0"/>
                <a:cs typeface="Times New Roman" pitchFamily="18" charset="0"/>
              </a:rPr>
              <a:t>Đóng tàu</a:t>
            </a:r>
            <a:endParaRPr lang="vi-VN"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17083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457200"/>
            <a:ext cx="397359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l\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9000"/>
            <a:ext cx="4343400" cy="28333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1790700"/>
            <a:ext cx="1816523" cy="369332"/>
          </a:xfrm>
          <a:prstGeom prst="rect">
            <a:avLst/>
          </a:prstGeom>
          <a:noFill/>
        </p:spPr>
        <p:txBody>
          <a:bodyPr wrap="none" rtlCol="0">
            <a:spAutoFit/>
          </a:bodyPr>
          <a:lstStyle/>
          <a:p>
            <a:r>
              <a:rPr lang="en-US" dirty="0" err="1" smtClean="0">
                <a:solidFill>
                  <a:srgbClr val="FF0000"/>
                </a:solidFill>
                <a:latin typeface="Times New Roman" pitchFamily="18" charset="0"/>
                <a:cs typeface="Times New Roman" pitchFamily="18" charset="0"/>
              </a:rPr>
              <a:t>Khai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thác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dầu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mỏ</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2057400" y="5181600"/>
            <a:ext cx="1569660" cy="369332"/>
          </a:xfrm>
          <a:prstGeom prst="rect">
            <a:avLst/>
          </a:prstGeom>
          <a:noFill/>
        </p:spPr>
        <p:txBody>
          <a:bodyPr wrap="none" rtlCol="0">
            <a:spAutoFit/>
          </a:bodyPr>
          <a:lstStyle/>
          <a:p>
            <a:r>
              <a:rPr lang="en-US" b="1" dirty="0" err="1" smtClean="0">
                <a:solidFill>
                  <a:srgbClr val="FF0000"/>
                </a:solidFill>
                <a:latin typeface="Times New Roman" pitchFamily="18" charset="0"/>
                <a:cs typeface="Times New Roman" pitchFamily="18" charset="0"/>
              </a:rPr>
              <a:t>Đóng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tàu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biển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3877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0557"/>
            <a:ext cx="7276223" cy="646331"/>
          </a:xfrm>
          <a:prstGeom prst="rect">
            <a:avLst/>
          </a:prstGeom>
        </p:spPr>
        <p:txBody>
          <a:bodyPr wrap="none">
            <a:spAutoFit/>
          </a:bodyPr>
          <a:lstStyle/>
          <a:p>
            <a:r>
              <a:rPr lang="vi-VN" sz="3600" b="1" dirty="0">
                <a:solidFill>
                  <a:srgbClr val="FF0000"/>
                </a:solidFill>
                <a:latin typeface="Times New Roman"/>
                <a:ea typeface="Times New Roman"/>
              </a:rPr>
              <a:t>3. Vấn đề khai thác rừng A-ma-dôn </a:t>
            </a:r>
            <a:endParaRPr lang="en-US" sz="3600" dirty="0">
              <a:solidFill>
                <a:srgbClr val="FF0000"/>
              </a:solidFill>
            </a:endParaRPr>
          </a:p>
        </p:txBody>
      </p:sp>
      <p:pic>
        <p:nvPicPr>
          <p:cNvPr id="5122" name="Picture 2" descr="C:\Users\Dell\Desktop\amazon-telegraph_rp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08331"/>
            <a:ext cx="37338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3657600"/>
            <a:ext cx="7543800" cy="2862322"/>
          </a:xfrm>
          <a:prstGeom prst="rect">
            <a:avLst/>
          </a:prstGeom>
        </p:spPr>
        <p:txBody>
          <a:bodyPr wrap="square">
            <a:spAutoFit/>
          </a:bodyPr>
          <a:lstStyle/>
          <a:p>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thêm</a:t>
            </a:r>
            <a:r>
              <a:rPr lang="en-US" b="1" dirty="0" smtClean="0">
                <a:solidFill>
                  <a:srgbClr val="FF0000"/>
                </a:solidFill>
                <a:latin typeface="Times New Roman" pitchFamily="18" charset="0"/>
                <a:cs typeface="Times New Roman" pitchFamily="18" charset="0"/>
              </a:rPr>
              <a:t> </a:t>
            </a:r>
          </a:p>
          <a:p>
            <a:r>
              <a:rPr lang="en-US" dirty="0" smtClean="0">
                <a:latin typeface="+mj-lt"/>
              </a:rPr>
              <a:t>‘’.. </a:t>
            </a:r>
            <a:r>
              <a:rPr lang="vi-VN" dirty="0" smtClean="0">
                <a:latin typeface="+mj-lt"/>
              </a:rPr>
              <a:t>Rừng </a:t>
            </a:r>
            <a:r>
              <a:rPr lang="vi-VN" dirty="0">
                <a:latin typeface="+mj-lt"/>
              </a:rPr>
              <a:t>mưa Amazon hay rừng nhiệt đới Amazon, gọi tắt là Rừng Amazon, là một khu rừng lá rộng đất ẩm ở lưu vực Amazon của Nam Mỹ. Khu vực này, được gọi là Amazonia hoặc Lưu vực Amazon bao gồm một diện tích 7 triệu km², trong đó rừng mưa chiếm 5,5 triệu km². Khu vực này nằm trong lãnh thổ của 9 quốc gia: chủ yếu là Brasil, Peru, và phần còn lại thuộc Colombia, Venezuela, Ecuador, Bolivia, Guyana, Surinam cùng Guyana thuộc </a:t>
            </a:r>
            <a:r>
              <a:rPr lang="vi-VN" dirty="0" smtClean="0">
                <a:latin typeface="+mj-lt"/>
              </a:rPr>
              <a:t>Pháp. </a:t>
            </a:r>
            <a:r>
              <a:rPr lang="vi-VN" dirty="0">
                <a:latin typeface="+mj-lt"/>
              </a:rPr>
              <a:t>Rừng mưa Amazon chiếm hơn 50% rừng mưa còn lại của Trái Đất và bao gồm một dải rừng mưa nhiệt đới lớn nhất và phong phú nhất về loài cây, động vật trên thế </a:t>
            </a:r>
            <a:r>
              <a:rPr lang="vi-VN" dirty="0" smtClean="0">
                <a:latin typeface="+mj-lt"/>
              </a:rPr>
              <a:t>giới</a:t>
            </a:r>
            <a:r>
              <a:rPr lang="en-US" dirty="0" smtClean="0">
                <a:latin typeface="+mj-lt"/>
              </a:rPr>
              <a:t>..”</a:t>
            </a:r>
            <a:endParaRPr lang="en-US" dirty="0">
              <a:latin typeface="+mj-lt"/>
            </a:endParaRPr>
          </a:p>
        </p:txBody>
      </p:sp>
      <p:pic>
        <p:nvPicPr>
          <p:cNvPr id="5123" name="Picture 3" descr="C:\Users\Dell\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08331"/>
            <a:ext cx="3886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9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27"/>
            <a:ext cx="6868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463675"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279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932</Words>
  <Application>Microsoft Office PowerPoint</Application>
  <PresentationFormat>On-screen Show (4:3)</PresentationFormat>
  <Paragraphs>103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56</cp:revision>
  <dcterms:created xsi:type="dcterms:W3CDTF">2019-02-20T14:35:27Z</dcterms:created>
  <dcterms:modified xsi:type="dcterms:W3CDTF">2021-02-01T08:56:11Z</dcterms:modified>
</cp:coreProperties>
</file>