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06DA45-446C-42C8-9C76-26759570DCA4}" v="1" dt="2023-11-04T14:54:14.2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NGOC HAN" userId="ad7de1ea-a513-4036-b5f9-c8635f3387cc" providerId="ADAL" clId="{6C06DA45-446C-42C8-9C76-26759570DCA4}"/>
    <pc:docChg chg="custSel delSld modSld">
      <pc:chgData name="NGUYEN NGOC HAN" userId="ad7de1ea-a513-4036-b5f9-c8635f3387cc" providerId="ADAL" clId="{6C06DA45-446C-42C8-9C76-26759570DCA4}" dt="2023-11-04T14:54:37.442" v="6" actId="47"/>
      <pc:docMkLst>
        <pc:docMk/>
      </pc:docMkLst>
      <pc:sldChg chg="delSp modSp mod delAnim">
        <pc:chgData name="NGUYEN NGOC HAN" userId="ad7de1ea-a513-4036-b5f9-c8635f3387cc" providerId="ADAL" clId="{6C06DA45-446C-42C8-9C76-26759570DCA4}" dt="2023-11-04T14:54:14.255" v="5" actId="2711"/>
        <pc:sldMkLst>
          <pc:docMk/>
          <pc:sldMk cId="0" sldId="256"/>
        </pc:sldMkLst>
        <pc:spChg chg="del">
          <ac:chgData name="NGUYEN NGOC HAN" userId="ad7de1ea-a513-4036-b5f9-c8635f3387cc" providerId="ADAL" clId="{6C06DA45-446C-42C8-9C76-26759570DCA4}" dt="2023-11-04T14:53:47.431" v="0" actId="478"/>
          <ac:spMkLst>
            <pc:docMk/>
            <pc:sldMk cId="0" sldId="256"/>
            <ac:spMk id="94" creationId="{00000000-0000-0000-0000-000000000000}"/>
          </ac:spMkLst>
        </pc:spChg>
        <pc:spChg chg="del">
          <ac:chgData name="NGUYEN NGOC HAN" userId="ad7de1ea-a513-4036-b5f9-c8635f3387cc" providerId="ADAL" clId="{6C06DA45-446C-42C8-9C76-26759570DCA4}" dt="2023-11-04T14:53:52" v="1" actId="478"/>
          <ac:spMkLst>
            <pc:docMk/>
            <pc:sldMk cId="0" sldId="256"/>
            <ac:spMk id="107" creationId="{00000000-0000-0000-0000-000000000000}"/>
          </ac:spMkLst>
        </pc:spChg>
        <pc:spChg chg="mod">
          <ac:chgData name="NGUYEN NGOC HAN" userId="ad7de1ea-a513-4036-b5f9-c8635f3387cc" providerId="ADAL" clId="{6C06DA45-446C-42C8-9C76-26759570DCA4}" dt="2023-11-04T14:54:14.255" v="5" actId="2711"/>
          <ac:spMkLst>
            <pc:docMk/>
            <pc:sldMk cId="0" sldId="256"/>
            <ac:spMk id="108" creationId="{00000000-0000-0000-0000-000000000000}"/>
          </ac:spMkLst>
        </pc:spChg>
        <pc:spChg chg="mod">
          <ac:chgData name="NGUYEN NGOC HAN" userId="ad7de1ea-a513-4036-b5f9-c8635f3387cc" providerId="ADAL" clId="{6C06DA45-446C-42C8-9C76-26759570DCA4}" dt="2023-11-04T14:54:03.376" v="4" actId="1076"/>
          <ac:spMkLst>
            <pc:docMk/>
            <pc:sldMk cId="0" sldId="256"/>
            <ac:spMk id="110" creationId="{00000000-0000-0000-0000-000000000000}"/>
          </ac:spMkLst>
        </pc:spChg>
        <pc:picChg chg="del">
          <ac:chgData name="NGUYEN NGOC HAN" userId="ad7de1ea-a513-4036-b5f9-c8635f3387cc" providerId="ADAL" clId="{6C06DA45-446C-42C8-9C76-26759570DCA4}" dt="2023-11-04T14:53:55.882" v="2" actId="478"/>
          <ac:picMkLst>
            <pc:docMk/>
            <pc:sldMk cId="0" sldId="256"/>
            <ac:picMk id="90" creationId="{00000000-0000-0000-0000-000000000000}"/>
          </ac:picMkLst>
        </pc:picChg>
      </pc:sldChg>
      <pc:sldChg chg="del">
        <pc:chgData name="NGUYEN NGOC HAN" userId="ad7de1ea-a513-4036-b5f9-c8635f3387cc" providerId="ADAL" clId="{6C06DA45-446C-42C8-9C76-26759570DCA4}" dt="2023-11-04T14:54:37.442" v="6" actId="47"/>
        <pc:sldMkLst>
          <pc:docMk/>
          <pc:sldMk cId="0"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br>
              <a:rPr lang="en-US"/>
            </a:br>
            <a:endParaRPr/>
          </a:p>
        </p:txBody>
      </p:sp>
      <p:sp>
        <p:nvSpPr>
          <p:cNvPr id="85" name="Google Shape;85;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86" name="Google Shape;86;p13" descr="909398Barres_etoiles__14_"/>
          <p:cNvPicPr preferRelativeResize="0"/>
          <p:nvPr/>
        </p:nvPicPr>
        <p:blipFill rotWithShape="1">
          <a:blip r:embed="rId3">
            <a:alphaModFix/>
          </a:blip>
          <a:srcRect/>
          <a:stretch/>
        </p:blipFill>
        <p:spPr>
          <a:xfrm>
            <a:off x="0" y="0"/>
            <a:ext cx="2438400" cy="3124200"/>
          </a:xfrm>
          <a:prstGeom prst="rect">
            <a:avLst/>
          </a:prstGeom>
          <a:noFill/>
          <a:ln>
            <a:noFill/>
          </a:ln>
        </p:spPr>
      </p:pic>
      <p:pic>
        <p:nvPicPr>
          <p:cNvPr id="87" name="Google Shape;87;p13" descr="909398Barres_etoiles__14_"/>
          <p:cNvPicPr preferRelativeResize="0"/>
          <p:nvPr/>
        </p:nvPicPr>
        <p:blipFill rotWithShape="1">
          <a:blip r:embed="rId3">
            <a:alphaModFix/>
          </a:blip>
          <a:srcRect/>
          <a:stretch/>
        </p:blipFill>
        <p:spPr>
          <a:xfrm>
            <a:off x="2438400" y="0"/>
            <a:ext cx="2438400" cy="3124200"/>
          </a:xfrm>
          <a:prstGeom prst="rect">
            <a:avLst/>
          </a:prstGeom>
          <a:noFill/>
          <a:ln>
            <a:noFill/>
          </a:ln>
        </p:spPr>
      </p:pic>
      <p:pic>
        <p:nvPicPr>
          <p:cNvPr id="88" name="Google Shape;88;p13" descr="909398Barres_etoiles__14_"/>
          <p:cNvPicPr preferRelativeResize="0"/>
          <p:nvPr/>
        </p:nvPicPr>
        <p:blipFill rotWithShape="1">
          <a:blip r:embed="rId3">
            <a:alphaModFix/>
          </a:blip>
          <a:srcRect/>
          <a:stretch/>
        </p:blipFill>
        <p:spPr>
          <a:xfrm>
            <a:off x="7315200" y="0"/>
            <a:ext cx="2438400" cy="3124200"/>
          </a:xfrm>
          <a:prstGeom prst="rect">
            <a:avLst/>
          </a:prstGeom>
          <a:noFill/>
          <a:ln>
            <a:noFill/>
          </a:ln>
        </p:spPr>
      </p:pic>
      <p:pic>
        <p:nvPicPr>
          <p:cNvPr id="89" name="Google Shape;89;p13" descr="909398Barres_etoiles__14_"/>
          <p:cNvPicPr preferRelativeResize="0"/>
          <p:nvPr/>
        </p:nvPicPr>
        <p:blipFill rotWithShape="1">
          <a:blip r:embed="rId3">
            <a:alphaModFix/>
          </a:blip>
          <a:srcRect/>
          <a:stretch/>
        </p:blipFill>
        <p:spPr>
          <a:xfrm>
            <a:off x="9753600" y="0"/>
            <a:ext cx="2438400" cy="3124200"/>
          </a:xfrm>
          <a:prstGeom prst="rect">
            <a:avLst/>
          </a:prstGeom>
          <a:noFill/>
          <a:ln>
            <a:noFill/>
          </a:ln>
        </p:spPr>
      </p:pic>
      <p:pic>
        <p:nvPicPr>
          <p:cNvPr id="91" name="Google Shape;91;p13" descr="50272Barres_divers__30_"/>
          <p:cNvPicPr preferRelativeResize="0"/>
          <p:nvPr/>
        </p:nvPicPr>
        <p:blipFill rotWithShape="1">
          <a:blip r:embed="rId4">
            <a:alphaModFix/>
          </a:blip>
          <a:srcRect/>
          <a:stretch/>
        </p:blipFill>
        <p:spPr>
          <a:xfrm>
            <a:off x="2587523" y="6019801"/>
            <a:ext cx="2384323" cy="611767"/>
          </a:xfrm>
          <a:prstGeom prst="rect">
            <a:avLst/>
          </a:prstGeom>
          <a:noFill/>
          <a:ln>
            <a:noFill/>
          </a:ln>
        </p:spPr>
      </p:pic>
      <p:pic>
        <p:nvPicPr>
          <p:cNvPr id="92" name="Google Shape;92;p13" descr="50272Barres_divers__30_"/>
          <p:cNvPicPr preferRelativeResize="0"/>
          <p:nvPr/>
        </p:nvPicPr>
        <p:blipFill rotWithShape="1">
          <a:blip r:embed="rId4">
            <a:alphaModFix/>
          </a:blip>
          <a:srcRect/>
          <a:stretch/>
        </p:blipFill>
        <p:spPr>
          <a:xfrm>
            <a:off x="4973835" y="6019802"/>
            <a:ext cx="2384323" cy="611767"/>
          </a:xfrm>
          <a:prstGeom prst="rect">
            <a:avLst/>
          </a:prstGeom>
          <a:noFill/>
          <a:ln>
            <a:noFill/>
          </a:ln>
        </p:spPr>
      </p:pic>
      <p:pic>
        <p:nvPicPr>
          <p:cNvPr id="93" name="Google Shape;93;p13" descr="50272Barres_divers__30_"/>
          <p:cNvPicPr preferRelativeResize="0"/>
          <p:nvPr/>
        </p:nvPicPr>
        <p:blipFill rotWithShape="1">
          <a:blip r:embed="rId4">
            <a:alphaModFix/>
          </a:blip>
          <a:srcRect/>
          <a:stretch/>
        </p:blipFill>
        <p:spPr>
          <a:xfrm>
            <a:off x="7325383" y="6019799"/>
            <a:ext cx="2384323" cy="611767"/>
          </a:xfrm>
          <a:prstGeom prst="rect">
            <a:avLst/>
          </a:prstGeom>
          <a:noFill/>
          <a:ln>
            <a:noFill/>
          </a:ln>
        </p:spPr>
      </p:pic>
      <p:pic>
        <p:nvPicPr>
          <p:cNvPr id="95" name="Google Shape;95;p13" descr="bs00554_"/>
          <p:cNvPicPr preferRelativeResize="0"/>
          <p:nvPr/>
        </p:nvPicPr>
        <p:blipFill rotWithShape="1">
          <a:blip r:embed="rId5">
            <a:alphaModFix/>
          </a:blip>
          <a:srcRect/>
          <a:stretch/>
        </p:blipFill>
        <p:spPr>
          <a:xfrm>
            <a:off x="535946" y="1032725"/>
            <a:ext cx="1902455" cy="1257300"/>
          </a:xfrm>
          <a:prstGeom prst="rect">
            <a:avLst/>
          </a:prstGeom>
          <a:noFill/>
          <a:ln>
            <a:noFill/>
          </a:ln>
        </p:spPr>
      </p:pic>
      <p:grpSp>
        <p:nvGrpSpPr>
          <p:cNvPr id="96" name="Google Shape;96;p13"/>
          <p:cNvGrpSpPr/>
          <p:nvPr/>
        </p:nvGrpSpPr>
        <p:grpSpPr>
          <a:xfrm rot="5400000">
            <a:off x="317500" y="4584700"/>
            <a:ext cx="1905000" cy="2336800"/>
            <a:chOff x="4464" y="3072"/>
            <a:chExt cx="1200" cy="1104"/>
          </a:xfrm>
        </p:grpSpPr>
        <p:cxnSp>
          <p:nvCxnSpPr>
            <p:cNvPr id="97" name="Google Shape;97;p13"/>
            <p:cNvCxnSpPr/>
            <p:nvPr/>
          </p:nvCxnSpPr>
          <p:spPr>
            <a:xfrm>
              <a:off x="4560" y="3984"/>
              <a:ext cx="1056" cy="0"/>
            </a:xfrm>
            <a:prstGeom prst="straightConnector1">
              <a:avLst/>
            </a:prstGeom>
            <a:noFill/>
            <a:ln w="9525" cap="flat" cmpd="sng">
              <a:solidFill>
                <a:srgbClr val="0000FF"/>
              </a:solidFill>
              <a:prstDash val="solid"/>
              <a:round/>
              <a:headEnd type="none" w="med" len="med"/>
              <a:tailEnd type="none" w="med" len="med"/>
            </a:ln>
          </p:spPr>
        </p:cxnSp>
        <p:cxnSp>
          <p:nvCxnSpPr>
            <p:cNvPr id="98" name="Google Shape;98;p13"/>
            <p:cNvCxnSpPr/>
            <p:nvPr/>
          </p:nvCxnSpPr>
          <p:spPr>
            <a:xfrm>
              <a:off x="5472" y="3168"/>
              <a:ext cx="0" cy="960"/>
            </a:xfrm>
            <a:prstGeom prst="straightConnector1">
              <a:avLst/>
            </a:prstGeom>
            <a:noFill/>
            <a:ln w="9525" cap="flat" cmpd="sng">
              <a:solidFill>
                <a:srgbClr val="0000FF"/>
              </a:solidFill>
              <a:prstDash val="solid"/>
              <a:round/>
              <a:headEnd type="none" w="med" len="med"/>
              <a:tailEnd type="none" w="med" len="med"/>
            </a:ln>
          </p:spPr>
        </p:cxnSp>
        <p:cxnSp>
          <p:nvCxnSpPr>
            <p:cNvPr id="99" name="Google Shape;99;p13"/>
            <p:cNvCxnSpPr/>
            <p:nvPr/>
          </p:nvCxnSpPr>
          <p:spPr>
            <a:xfrm>
              <a:off x="4464" y="4080"/>
              <a:ext cx="1200" cy="0"/>
            </a:xfrm>
            <a:prstGeom prst="straightConnector1">
              <a:avLst/>
            </a:prstGeom>
            <a:noFill/>
            <a:ln w="9525" cap="flat" cmpd="sng">
              <a:solidFill>
                <a:srgbClr val="0000FF"/>
              </a:solidFill>
              <a:prstDash val="solid"/>
              <a:round/>
              <a:headEnd type="none" w="med" len="med"/>
              <a:tailEnd type="none" w="med" len="med"/>
            </a:ln>
          </p:spPr>
        </p:cxnSp>
        <p:cxnSp>
          <p:nvCxnSpPr>
            <p:cNvPr id="100" name="Google Shape;100;p13"/>
            <p:cNvCxnSpPr/>
            <p:nvPr/>
          </p:nvCxnSpPr>
          <p:spPr>
            <a:xfrm>
              <a:off x="5568" y="3072"/>
              <a:ext cx="0" cy="1104"/>
            </a:xfrm>
            <a:prstGeom prst="straightConnector1">
              <a:avLst/>
            </a:prstGeom>
            <a:noFill/>
            <a:ln w="9525" cap="flat" cmpd="sng">
              <a:solidFill>
                <a:srgbClr val="0000FF"/>
              </a:solidFill>
              <a:prstDash val="solid"/>
              <a:round/>
              <a:headEnd type="none" w="med" len="med"/>
              <a:tailEnd type="none" w="med" len="med"/>
            </a:ln>
          </p:spPr>
        </p:cxnSp>
      </p:grpSp>
      <p:grpSp>
        <p:nvGrpSpPr>
          <p:cNvPr id="101" name="Google Shape;101;p13"/>
          <p:cNvGrpSpPr/>
          <p:nvPr/>
        </p:nvGrpSpPr>
        <p:grpSpPr>
          <a:xfrm>
            <a:off x="9448800" y="4876800"/>
            <a:ext cx="2540000" cy="1752600"/>
            <a:chOff x="4464" y="3072"/>
            <a:chExt cx="1200" cy="1104"/>
          </a:xfrm>
        </p:grpSpPr>
        <p:cxnSp>
          <p:nvCxnSpPr>
            <p:cNvPr id="102" name="Google Shape;102;p13"/>
            <p:cNvCxnSpPr/>
            <p:nvPr/>
          </p:nvCxnSpPr>
          <p:spPr>
            <a:xfrm>
              <a:off x="4560" y="3984"/>
              <a:ext cx="1056" cy="0"/>
            </a:xfrm>
            <a:prstGeom prst="straightConnector1">
              <a:avLst/>
            </a:prstGeom>
            <a:noFill/>
            <a:ln w="9525" cap="flat" cmpd="sng">
              <a:solidFill>
                <a:srgbClr val="0000FF"/>
              </a:solidFill>
              <a:prstDash val="solid"/>
              <a:round/>
              <a:headEnd type="none" w="med" len="med"/>
              <a:tailEnd type="none" w="med" len="med"/>
            </a:ln>
          </p:spPr>
        </p:cxnSp>
        <p:cxnSp>
          <p:nvCxnSpPr>
            <p:cNvPr id="103" name="Google Shape;103;p13"/>
            <p:cNvCxnSpPr/>
            <p:nvPr/>
          </p:nvCxnSpPr>
          <p:spPr>
            <a:xfrm>
              <a:off x="5472" y="3168"/>
              <a:ext cx="0" cy="960"/>
            </a:xfrm>
            <a:prstGeom prst="straightConnector1">
              <a:avLst/>
            </a:prstGeom>
            <a:noFill/>
            <a:ln w="9525" cap="flat" cmpd="sng">
              <a:solidFill>
                <a:srgbClr val="0000FF"/>
              </a:solidFill>
              <a:prstDash val="solid"/>
              <a:round/>
              <a:headEnd type="none" w="med" len="med"/>
              <a:tailEnd type="none" w="med" len="med"/>
            </a:ln>
          </p:spPr>
        </p:cxnSp>
        <p:cxnSp>
          <p:nvCxnSpPr>
            <p:cNvPr id="104" name="Google Shape;104;p13"/>
            <p:cNvCxnSpPr/>
            <p:nvPr/>
          </p:nvCxnSpPr>
          <p:spPr>
            <a:xfrm>
              <a:off x="4464" y="4080"/>
              <a:ext cx="1200" cy="0"/>
            </a:xfrm>
            <a:prstGeom prst="straightConnector1">
              <a:avLst/>
            </a:prstGeom>
            <a:noFill/>
            <a:ln w="9525" cap="flat" cmpd="sng">
              <a:solidFill>
                <a:srgbClr val="0000FF"/>
              </a:solidFill>
              <a:prstDash val="solid"/>
              <a:round/>
              <a:headEnd type="none" w="med" len="med"/>
              <a:tailEnd type="none" w="med" len="med"/>
            </a:ln>
          </p:spPr>
        </p:cxnSp>
        <p:cxnSp>
          <p:nvCxnSpPr>
            <p:cNvPr id="105" name="Google Shape;105;p13"/>
            <p:cNvCxnSpPr/>
            <p:nvPr/>
          </p:nvCxnSpPr>
          <p:spPr>
            <a:xfrm>
              <a:off x="5568" y="3072"/>
              <a:ext cx="0" cy="1104"/>
            </a:xfrm>
            <a:prstGeom prst="straightConnector1">
              <a:avLst/>
            </a:prstGeom>
            <a:noFill/>
            <a:ln w="9525" cap="flat" cmpd="sng">
              <a:solidFill>
                <a:srgbClr val="0000FF"/>
              </a:solidFill>
              <a:prstDash val="solid"/>
              <a:round/>
              <a:headEnd type="none" w="med" len="med"/>
              <a:tailEnd type="none" w="med" len="med"/>
            </a:ln>
          </p:spPr>
        </p:cxnSp>
      </p:grpSp>
      <p:pic>
        <p:nvPicPr>
          <p:cNvPr id="106" name="Google Shape;106;p13" descr="FLY-AGARIC"/>
          <p:cNvPicPr preferRelativeResize="0"/>
          <p:nvPr/>
        </p:nvPicPr>
        <p:blipFill rotWithShape="1">
          <a:blip r:embed="rId6">
            <a:alphaModFix/>
          </a:blip>
          <a:srcRect/>
          <a:stretch/>
        </p:blipFill>
        <p:spPr>
          <a:xfrm>
            <a:off x="684010" y="5512158"/>
            <a:ext cx="1016000" cy="685800"/>
          </a:xfrm>
          <a:prstGeom prst="rect">
            <a:avLst/>
          </a:prstGeom>
          <a:noFill/>
          <a:ln>
            <a:noFill/>
          </a:ln>
        </p:spPr>
      </p:pic>
      <p:sp>
        <p:nvSpPr>
          <p:cNvPr id="108" name="Google Shape;108;p13"/>
          <p:cNvSpPr/>
          <p:nvPr/>
        </p:nvSpPr>
        <p:spPr>
          <a:xfrm>
            <a:off x="2835275" y="1957388"/>
            <a:ext cx="6212417" cy="827087"/>
          </a:xfrm>
          <a:prstGeom prst="rect">
            <a:avLst/>
          </a:prstGeom>
        </p:spPr>
        <p:txBody>
          <a:bodyPr>
            <a:prstTxWarp prst="textPlain">
              <a:avLst/>
            </a:prstTxWarp>
          </a:bodyPr>
          <a:lstStyle/>
          <a:p>
            <a:pPr lvl="0" algn="ctr"/>
            <a:r>
              <a:rPr b="0" i="0">
                <a:ln w="9525" cap="flat" cmpd="sng">
                  <a:solidFill>
                    <a:srgbClr val="FFFF00"/>
                  </a:solidFill>
                  <a:prstDash val="solid"/>
                  <a:round/>
                  <a:headEnd type="none" w="sm" len="sm"/>
                  <a:tailEnd type="none" w="sm" len="sm"/>
                </a:ln>
                <a:solidFill>
                  <a:srgbClr val="000080"/>
                </a:solidFill>
                <a:latin typeface="Tahoma" panose="020B0604030504040204" pitchFamily="34" charset="0"/>
                <a:ea typeface="Tahoma" panose="020B0604030504040204" pitchFamily="34" charset="0"/>
                <a:cs typeface="Tahoma" panose="020B0604030504040204" pitchFamily="34" charset="0"/>
              </a:rPr>
              <a:t>KHOA HỌC TỰ NHIÊN - KHỐI 7</a:t>
            </a:r>
          </a:p>
        </p:txBody>
      </p:sp>
      <p:pic>
        <p:nvPicPr>
          <p:cNvPr id="109" name="Google Shape;109;p13" descr="ag00218_"/>
          <p:cNvPicPr preferRelativeResize="0"/>
          <p:nvPr/>
        </p:nvPicPr>
        <p:blipFill rotWithShape="1">
          <a:blip r:embed="rId7">
            <a:alphaModFix/>
          </a:blip>
          <a:srcRect/>
          <a:stretch/>
        </p:blipFill>
        <p:spPr>
          <a:xfrm rot="-1518479">
            <a:off x="10600819" y="5629478"/>
            <a:ext cx="975784" cy="657225"/>
          </a:xfrm>
          <a:prstGeom prst="rect">
            <a:avLst/>
          </a:prstGeom>
          <a:noFill/>
          <a:ln>
            <a:noFill/>
          </a:ln>
        </p:spPr>
      </p:pic>
      <p:sp>
        <p:nvSpPr>
          <p:cNvPr id="110" name="Google Shape;110;p13"/>
          <p:cNvSpPr/>
          <p:nvPr/>
        </p:nvSpPr>
        <p:spPr>
          <a:xfrm>
            <a:off x="1799772" y="3369139"/>
            <a:ext cx="8969828" cy="661337"/>
          </a:xfrm>
          <a:prstGeom prst="rect">
            <a:avLst/>
          </a:prstGeom>
        </p:spPr>
        <p:txBody>
          <a:bodyPr>
            <a:prstTxWarp prst="textPlain">
              <a:avLst/>
            </a:prstTxWarp>
          </a:bodyPr>
          <a:lstStyle/>
          <a:p>
            <a:pPr lvl="0" algn="ctr"/>
            <a:r>
              <a:rPr b="1" i="0">
                <a:ln w="10525" cap="flat" cmpd="sng">
                  <a:solidFill>
                    <a:srgbClr val="3A69BE"/>
                  </a:solidFill>
                  <a:prstDash val="solid"/>
                  <a:round/>
                  <a:headEnd type="none" w="sm" len="sm"/>
                  <a:tailEnd type="none" w="sm" len="sm"/>
                </a:ln>
                <a:gradFill>
                  <a:gsLst>
                    <a:gs pos="0">
                      <a:srgbClr val="B7C8FF"/>
                    </a:gs>
                    <a:gs pos="9000">
                      <a:srgbClr val="93B1FF"/>
                    </a:gs>
                    <a:gs pos="50000">
                      <a:srgbClr val="00249C"/>
                    </a:gs>
                    <a:gs pos="79000">
                      <a:srgbClr val="93B1FF"/>
                    </a:gs>
                    <a:gs pos="100000">
                      <a:srgbClr val="B7C8FF"/>
                    </a:gs>
                  </a:gsLst>
                  <a:lin ang="5400000" scaled="0"/>
                </a:gradFill>
                <a:latin typeface="Times New Roman"/>
              </a:rPr>
              <a:t>BÀI 10: ĐO TỐC ĐỘ</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par>
                                <p:cTn id="8" presetID="2" presetClass="entr" presetSubtype="4"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 calcmode="lin" valueType="num">
                                      <p:cBhvr additive="base">
                                        <p:cTn id="10" dur="500"/>
                                        <p:tgtEl>
                                          <p:spTgt spid="109"/>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p:nvPr/>
        </p:nvSpPr>
        <p:spPr>
          <a:xfrm>
            <a:off x="2815771" y="101602"/>
            <a:ext cx="8301940" cy="522512"/>
          </a:xfrm>
          <a:prstGeom prst="roundRect">
            <a:avLst>
              <a:gd name="adj" fmla="val 16667"/>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0000"/>
                </a:solidFill>
                <a:latin typeface="Times New Roman"/>
                <a:ea typeface="Times New Roman"/>
                <a:cs typeface="Times New Roman"/>
                <a:sym typeface="Times New Roman"/>
              </a:rPr>
              <a:t>B/ HÌNH THÀNH KIẾN THỨC</a:t>
            </a:r>
            <a:endParaRPr sz="3200" b="1">
              <a:solidFill>
                <a:srgbClr val="FF0000"/>
              </a:solidFill>
              <a:latin typeface="Times New Roman"/>
              <a:ea typeface="Times New Roman"/>
              <a:cs typeface="Times New Roman"/>
              <a:sym typeface="Times New Roman"/>
            </a:endParaRPr>
          </a:p>
        </p:txBody>
      </p:sp>
      <p:sp>
        <p:nvSpPr>
          <p:cNvPr id="182" name="Google Shape;182;p22"/>
          <p:cNvSpPr txBox="1"/>
          <p:nvPr/>
        </p:nvSpPr>
        <p:spPr>
          <a:xfrm>
            <a:off x="409432" y="718997"/>
            <a:ext cx="11368585"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2060"/>
                </a:solidFill>
                <a:latin typeface="Times New Roman"/>
                <a:ea typeface="Times New Roman"/>
                <a:cs typeface="Times New Roman"/>
                <a:sym typeface="Times New Roman"/>
              </a:rPr>
              <a:t>1/ Đo tốc độ bằng đồng hồ đo thời gian hiện số dùng cổng quang điện </a:t>
            </a:r>
            <a:endParaRPr sz="3200" b="1">
              <a:solidFill>
                <a:srgbClr val="002060"/>
              </a:solidFill>
              <a:latin typeface="Times New Roman"/>
              <a:ea typeface="Times New Roman"/>
              <a:cs typeface="Times New Roman"/>
              <a:sym typeface="Times New Roman"/>
            </a:endParaRPr>
          </a:p>
        </p:txBody>
      </p:sp>
      <p:sp>
        <p:nvSpPr>
          <p:cNvPr id="183" name="Google Shape;183;p22"/>
          <p:cNvSpPr txBox="1"/>
          <p:nvPr/>
        </p:nvSpPr>
        <p:spPr>
          <a:xfrm>
            <a:off x="7804597" y="1906701"/>
            <a:ext cx="4069723" cy="493981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500">
                <a:solidFill>
                  <a:schemeClr val="dk1"/>
                </a:solidFill>
                <a:latin typeface="Times New Roman"/>
                <a:ea typeface="Times New Roman"/>
                <a:cs typeface="Times New Roman"/>
                <a:sym typeface="Times New Roman"/>
              </a:rPr>
              <a:t>          </a:t>
            </a:r>
            <a:r>
              <a:rPr lang="en-US" sz="3500">
                <a:solidFill>
                  <a:srgbClr val="FF0000"/>
                </a:solidFill>
                <a:latin typeface="Times New Roman"/>
                <a:ea typeface="Times New Roman"/>
                <a:cs typeface="Times New Roman"/>
                <a:sym typeface="Times New Roman"/>
              </a:rPr>
              <a:t> Để đo thời gian, nhằm xác định tốc độ của một vật chuyển động, ta sử dụng đồng hồ đo thời gian hiện số  dùng cổng quang điện, có độ chính xác cao đến 1ms (0,001s). </a:t>
            </a:r>
            <a:endParaRPr sz="3500" b="1">
              <a:solidFill>
                <a:srgbClr val="FF0000"/>
              </a:solidFill>
              <a:latin typeface="Times New Roman"/>
              <a:ea typeface="Times New Roman"/>
              <a:cs typeface="Times New Roman"/>
              <a:sym typeface="Times New Roman"/>
            </a:endParaRPr>
          </a:p>
        </p:txBody>
      </p:sp>
      <p:pic>
        <p:nvPicPr>
          <p:cNvPr id="184" name="Google Shape;184;p22"/>
          <p:cNvPicPr preferRelativeResize="0"/>
          <p:nvPr/>
        </p:nvPicPr>
        <p:blipFill rotWithShape="1">
          <a:blip r:embed="rId3">
            <a:alphaModFix/>
          </a:blip>
          <a:srcRect/>
          <a:stretch/>
        </p:blipFill>
        <p:spPr>
          <a:xfrm>
            <a:off x="267763" y="1796215"/>
            <a:ext cx="7331771" cy="4411402"/>
          </a:xfrm>
          <a:prstGeom prst="rect">
            <a:avLst/>
          </a:prstGeom>
          <a:noFill/>
          <a:ln>
            <a:noFill/>
          </a:ln>
        </p:spPr>
      </p:pic>
      <p:pic>
        <p:nvPicPr>
          <p:cNvPr id="185" name="Google Shape;185;p22"/>
          <p:cNvPicPr preferRelativeResize="0"/>
          <p:nvPr/>
        </p:nvPicPr>
        <p:blipFill rotWithShape="1">
          <a:blip r:embed="rId4">
            <a:alphaModFix/>
          </a:blip>
          <a:srcRect/>
          <a:stretch/>
        </p:blipFill>
        <p:spPr>
          <a:xfrm>
            <a:off x="7979379" y="1743207"/>
            <a:ext cx="822297" cy="745195"/>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additive="base">
                                        <p:cTn id="7" dur="500"/>
                                        <p:tgtEl>
                                          <p:spTgt spid="18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85"/>
                                        </p:tgtEl>
                                        <p:attrNameLst>
                                          <p:attrName>style.visibility</p:attrName>
                                        </p:attrNameLst>
                                      </p:cBhvr>
                                      <p:to>
                                        <p:strVal val="visible"/>
                                      </p:to>
                                    </p:set>
                                    <p:anim calcmode="lin" valueType="num">
                                      <p:cBhvr additive="base">
                                        <p:cTn id="10" dur="500"/>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p:nvPr/>
        </p:nvSpPr>
        <p:spPr>
          <a:xfrm>
            <a:off x="2562553" y="1789723"/>
            <a:ext cx="8301940" cy="1699063"/>
          </a:xfrm>
          <a:prstGeom prst="roundRect">
            <a:avLst>
              <a:gd name="adj" fmla="val 16667"/>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0000"/>
                </a:solidFill>
                <a:latin typeface="Times New Roman"/>
                <a:ea typeface="Times New Roman"/>
                <a:cs typeface="Times New Roman"/>
                <a:sym typeface="Times New Roman"/>
              </a:rPr>
              <a:t>C/ HOẠT ĐỘNG LUYỆN TẬP</a:t>
            </a:r>
            <a:endParaRPr sz="3200" b="1">
              <a:solidFill>
                <a:srgbClr val="FF0000"/>
              </a:solidFill>
              <a:latin typeface="Times New Roman"/>
              <a:ea typeface="Times New Roman"/>
              <a:cs typeface="Times New Roman"/>
              <a:sym typeface="Times New Roman"/>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p:nvPr/>
        </p:nvSpPr>
        <p:spPr>
          <a:xfrm>
            <a:off x="2129742" y="205325"/>
            <a:ext cx="8264324" cy="809625"/>
          </a:xfrm>
          <a:prstGeom prst="ribbon2">
            <a:avLst>
              <a:gd name="adj1" fmla="val 16667"/>
              <a:gd name="adj2" fmla="val 50000"/>
            </a:avLst>
          </a:prstGeom>
          <a:solidFill>
            <a:srgbClr val="339933"/>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6" name="Google Shape;196;p24"/>
          <p:cNvSpPr txBox="1"/>
          <p:nvPr/>
        </p:nvSpPr>
        <p:spPr>
          <a:xfrm>
            <a:off x="4130059" y="302227"/>
            <a:ext cx="407639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Times New Roman"/>
                <a:ea typeface="Times New Roman"/>
                <a:cs typeface="Times New Roman"/>
                <a:sym typeface="Times New Roman"/>
              </a:rPr>
              <a:t>CÂU HỎI 1</a:t>
            </a:r>
            <a:endParaRPr/>
          </a:p>
        </p:txBody>
      </p:sp>
      <p:sp>
        <p:nvSpPr>
          <p:cNvPr id="197" name="Google Shape;197;p24"/>
          <p:cNvSpPr/>
          <p:nvPr/>
        </p:nvSpPr>
        <p:spPr>
          <a:xfrm>
            <a:off x="443490" y="1169347"/>
            <a:ext cx="11636828" cy="972274"/>
          </a:xfrm>
          <a:prstGeom prst="roundRect">
            <a:avLst>
              <a:gd name="adj" fmla="val 16667"/>
            </a:avLst>
          </a:prstGeom>
          <a:solidFill>
            <a:srgbClr val="00FFFF"/>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chemeClr val="lt1"/>
                </a:solidFill>
                <a:latin typeface="Arial"/>
                <a:ea typeface="Arial"/>
                <a:cs typeface="Arial"/>
                <a:sym typeface="Arial"/>
              </a:rPr>
              <a:t>: </a:t>
            </a:r>
            <a:r>
              <a:rPr lang="en-US" sz="3200">
                <a:solidFill>
                  <a:schemeClr val="dk1"/>
                </a:solidFill>
                <a:latin typeface="Times New Roman"/>
                <a:ea typeface="Times New Roman"/>
                <a:cs typeface="Times New Roman"/>
                <a:sym typeface="Times New Roman"/>
              </a:rPr>
              <a:t>Để đo tốc độ bơi của một người, ta có thể sử dụng đồng hồ nào?</a:t>
            </a:r>
            <a:endParaRPr sz="3200">
              <a:solidFill>
                <a:schemeClr val="dk1"/>
              </a:solidFill>
              <a:latin typeface="Times New Roman"/>
              <a:ea typeface="Times New Roman"/>
              <a:cs typeface="Times New Roman"/>
              <a:sym typeface="Times New Roman"/>
            </a:endParaRPr>
          </a:p>
        </p:txBody>
      </p:sp>
      <p:sp>
        <p:nvSpPr>
          <p:cNvPr id="198" name="Google Shape;198;p24"/>
          <p:cNvSpPr/>
          <p:nvPr/>
        </p:nvSpPr>
        <p:spPr>
          <a:xfrm>
            <a:off x="1504712" y="3389916"/>
            <a:ext cx="9388575" cy="972274"/>
          </a:xfrm>
          <a:prstGeom prst="roundRect">
            <a:avLst>
              <a:gd name="adj" fmla="val 16667"/>
            </a:avLst>
          </a:prstGeom>
          <a:solidFill>
            <a:srgbClr val="FFFF00"/>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chemeClr val="dk1"/>
                </a:solidFill>
                <a:latin typeface="Times New Roman"/>
                <a:ea typeface="Times New Roman"/>
                <a:cs typeface="Times New Roman"/>
                <a:sym typeface="Times New Roman"/>
              </a:rPr>
              <a:t>B. Đồng hồ đo thời gian hiện số dùng cổng quang điện</a:t>
            </a: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sp>
        <p:nvSpPr>
          <p:cNvPr id="199" name="Google Shape;199;p24"/>
          <p:cNvSpPr/>
          <p:nvPr/>
        </p:nvSpPr>
        <p:spPr>
          <a:xfrm>
            <a:off x="1504711" y="2346747"/>
            <a:ext cx="9388576" cy="972274"/>
          </a:xfrm>
          <a:prstGeom prst="roundRect">
            <a:avLst>
              <a:gd name="adj" fmla="val 16667"/>
            </a:avLst>
          </a:prstGeom>
          <a:solidFill>
            <a:srgbClr val="FFFF00"/>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chemeClr val="dk1"/>
                </a:solidFill>
                <a:latin typeface="Times New Roman"/>
                <a:ea typeface="Times New Roman"/>
                <a:cs typeface="Times New Roman"/>
                <a:sym typeface="Times New Roman"/>
              </a:rPr>
              <a:t>A. Đồng hồ bấm giây.</a:t>
            </a:r>
            <a:endParaRPr sz="3200">
              <a:solidFill>
                <a:schemeClr val="dk1"/>
              </a:solidFill>
              <a:latin typeface="Times New Roman"/>
              <a:ea typeface="Times New Roman"/>
              <a:cs typeface="Times New Roman"/>
              <a:sym typeface="Times New Roman"/>
            </a:endParaRPr>
          </a:p>
        </p:txBody>
      </p:sp>
      <p:sp>
        <p:nvSpPr>
          <p:cNvPr id="200" name="Google Shape;200;p24"/>
          <p:cNvSpPr/>
          <p:nvPr/>
        </p:nvSpPr>
        <p:spPr>
          <a:xfrm>
            <a:off x="1504712" y="5610485"/>
            <a:ext cx="9388575" cy="972274"/>
          </a:xfrm>
          <a:prstGeom prst="roundRect">
            <a:avLst>
              <a:gd name="adj" fmla="val 16667"/>
            </a:avLst>
          </a:prstGeom>
          <a:solidFill>
            <a:srgbClr val="FFFF00"/>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chemeClr val="dk1"/>
                </a:solidFill>
                <a:latin typeface="Times New Roman"/>
                <a:ea typeface="Times New Roman"/>
                <a:cs typeface="Times New Roman"/>
                <a:sym typeface="Times New Roman"/>
              </a:rPr>
              <a:t>D. Cả hai đều sai.</a:t>
            </a:r>
            <a:endParaRPr sz="3200">
              <a:solidFill>
                <a:schemeClr val="dk1"/>
              </a:solidFill>
              <a:latin typeface="Times New Roman"/>
              <a:ea typeface="Times New Roman"/>
              <a:cs typeface="Times New Roman"/>
              <a:sym typeface="Times New Roman"/>
            </a:endParaRPr>
          </a:p>
        </p:txBody>
      </p:sp>
      <p:sp>
        <p:nvSpPr>
          <p:cNvPr id="201" name="Google Shape;201;p24"/>
          <p:cNvSpPr/>
          <p:nvPr/>
        </p:nvSpPr>
        <p:spPr>
          <a:xfrm>
            <a:off x="1504713" y="4503980"/>
            <a:ext cx="9388574" cy="972274"/>
          </a:xfrm>
          <a:prstGeom prst="roundRect">
            <a:avLst>
              <a:gd name="adj" fmla="val 16667"/>
            </a:avLst>
          </a:prstGeom>
          <a:solidFill>
            <a:srgbClr val="FFFF00"/>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chemeClr val="dk1"/>
                </a:solidFill>
                <a:latin typeface="Times New Roman"/>
                <a:ea typeface="Times New Roman"/>
                <a:cs typeface="Times New Roman"/>
                <a:sym typeface="Times New Roman"/>
              </a:rPr>
              <a:t>C. Cả hai đều đúng.</a:t>
            </a:r>
            <a:endParaRPr sz="3200">
              <a:solidFill>
                <a:schemeClr val="dk1"/>
              </a:solidFill>
              <a:latin typeface="Times New Roman"/>
              <a:ea typeface="Times New Roman"/>
              <a:cs typeface="Times New Roman"/>
              <a:sym typeface="Times New Roman"/>
            </a:endParaRPr>
          </a:p>
        </p:txBody>
      </p:sp>
      <p:pic>
        <p:nvPicPr>
          <p:cNvPr id="202" name="Google Shape;202;p24" descr="POINSET3"/>
          <p:cNvPicPr preferRelativeResize="0"/>
          <p:nvPr/>
        </p:nvPicPr>
        <p:blipFill rotWithShape="1">
          <a:blip r:embed="rId3">
            <a:alphaModFix/>
          </a:blip>
          <a:srcRect/>
          <a:stretch/>
        </p:blipFill>
        <p:spPr>
          <a:xfrm>
            <a:off x="10986052" y="5853724"/>
            <a:ext cx="1006044" cy="9214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1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500"/>
                                        <p:tgtEl>
                                          <p:spTgt spid="198"/>
                                        </p:tgtEl>
                                        <p:attrNameLst>
                                          <p:attrName>ppt_w</p:attrName>
                                        </p:attrNameLst>
                                      </p:cBhvr>
                                      <p:tavLst>
                                        <p:tav tm="0">
                                          <p:val>
                                            <p:strVal val="#ppt_w"/>
                                          </p:val>
                                        </p:tav>
                                        <p:tav tm="100000">
                                          <p:val>
                                            <p:strVal val="0"/>
                                          </p:val>
                                        </p:tav>
                                      </p:tavLst>
                                    </p:anim>
                                    <p:anim calcmode="lin" valueType="num">
                                      <p:cBhvr additive="base">
                                        <p:cTn id="7" dur="500"/>
                                        <p:tgtEl>
                                          <p:spTgt spid="198"/>
                                        </p:tgtEl>
                                        <p:attrNameLst>
                                          <p:attrName>ppt_h</p:attrName>
                                        </p:attrNameLst>
                                      </p:cBhvr>
                                      <p:tavLst>
                                        <p:tav tm="0">
                                          <p:val>
                                            <p:strVal val="#ppt_h"/>
                                          </p:val>
                                        </p:tav>
                                        <p:tav tm="100000">
                                          <p:val>
                                            <p:strVal val="0"/>
                                          </p:val>
                                        </p:tav>
                                      </p:tavLst>
                                    </p:anim>
                                    <p:set>
                                      <p:cBhvr>
                                        <p:cTn id="8" dur="1" fill="hold">
                                          <p:stCondLst>
                                            <p:cond delay="500"/>
                                          </p:stCondLst>
                                        </p:cTn>
                                        <p:tgtEl>
                                          <p:spTgt spid="19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additive="base">
                                        <p:cTn id="12" dur="500"/>
                                        <p:tgtEl>
                                          <p:spTgt spid="201"/>
                                        </p:tgtEl>
                                        <p:attrNameLst>
                                          <p:attrName>ppt_w</p:attrName>
                                        </p:attrNameLst>
                                      </p:cBhvr>
                                      <p:tavLst>
                                        <p:tav tm="0">
                                          <p:val>
                                            <p:strVal val="#ppt_w"/>
                                          </p:val>
                                        </p:tav>
                                        <p:tav tm="100000">
                                          <p:val>
                                            <p:strVal val="0"/>
                                          </p:val>
                                        </p:tav>
                                      </p:tavLst>
                                    </p:anim>
                                    <p:anim calcmode="lin" valueType="num">
                                      <p:cBhvr additive="base">
                                        <p:cTn id="13" dur="500"/>
                                        <p:tgtEl>
                                          <p:spTgt spid="201"/>
                                        </p:tgtEl>
                                        <p:attrNameLst>
                                          <p:attrName>ppt_h</p:attrName>
                                        </p:attrNameLst>
                                      </p:cBhvr>
                                      <p:tavLst>
                                        <p:tav tm="0">
                                          <p:val>
                                            <p:strVal val="#ppt_h"/>
                                          </p:val>
                                        </p:tav>
                                        <p:tav tm="100000">
                                          <p:val>
                                            <p:strVal val="0"/>
                                          </p:val>
                                        </p:tav>
                                      </p:tavLst>
                                    </p:anim>
                                    <p:set>
                                      <p:cBhvr>
                                        <p:cTn id="14" dur="1" fill="hold">
                                          <p:stCondLst>
                                            <p:cond delay="500"/>
                                          </p:stCondLst>
                                        </p:cTn>
                                        <p:tgtEl>
                                          <p:spTgt spid="20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nodeType="clickEffect">
                                  <p:stCondLst>
                                    <p:cond delay="0"/>
                                  </p:stCondLst>
                                  <p:childTnLst>
                                    <p:anim calcmode="lin" valueType="num">
                                      <p:cBhvr additive="base">
                                        <p:cTn id="18" dur="500"/>
                                        <p:tgtEl>
                                          <p:spTgt spid="200"/>
                                        </p:tgtEl>
                                        <p:attrNameLst>
                                          <p:attrName>ppt_w</p:attrName>
                                        </p:attrNameLst>
                                      </p:cBhvr>
                                      <p:tavLst>
                                        <p:tav tm="0">
                                          <p:val>
                                            <p:strVal val="#ppt_w"/>
                                          </p:val>
                                        </p:tav>
                                        <p:tav tm="100000">
                                          <p:val>
                                            <p:strVal val="0"/>
                                          </p:val>
                                        </p:tav>
                                      </p:tavLst>
                                    </p:anim>
                                    <p:anim calcmode="lin" valueType="num">
                                      <p:cBhvr additive="base">
                                        <p:cTn id="19" dur="500"/>
                                        <p:tgtEl>
                                          <p:spTgt spid="200"/>
                                        </p:tgtEl>
                                        <p:attrNameLst>
                                          <p:attrName>ppt_h</p:attrName>
                                        </p:attrNameLst>
                                      </p:cBhvr>
                                      <p:tavLst>
                                        <p:tav tm="0">
                                          <p:val>
                                            <p:strVal val="#ppt_h"/>
                                          </p:val>
                                        </p:tav>
                                        <p:tav tm="100000">
                                          <p:val>
                                            <p:strVal val="0"/>
                                          </p:val>
                                        </p:tav>
                                      </p:tavLst>
                                    </p:anim>
                                    <p:set>
                                      <p:cBhvr>
                                        <p:cTn id="20" dur="1" fill="hold">
                                          <p:stCondLst>
                                            <p:cond delay="500"/>
                                          </p:stCondLst>
                                        </p:cTn>
                                        <p:tgtEl>
                                          <p:spTgt spid="2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p:nvPr/>
        </p:nvSpPr>
        <p:spPr>
          <a:xfrm>
            <a:off x="2129742" y="205325"/>
            <a:ext cx="8264324" cy="809625"/>
          </a:xfrm>
          <a:prstGeom prst="ribbon2">
            <a:avLst>
              <a:gd name="adj1" fmla="val 16667"/>
              <a:gd name="adj2" fmla="val 50000"/>
            </a:avLst>
          </a:prstGeom>
          <a:solidFill>
            <a:srgbClr val="339933"/>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8" name="Google Shape;208;p25"/>
          <p:cNvSpPr txBox="1"/>
          <p:nvPr/>
        </p:nvSpPr>
        <p:spPr>
          <a:xfrm>
            <a:off x="4130059" y="302227"/>
            <a:ext cx="407639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Times New Roman"/>
                <a:ea typeface="Times New Roman"/>
                <a:cs typeface="Times New Roman"/>
                <a:sym typeface="Times New Roman"/>
              </a:rPr>
              <a:t>CÂU HỎI 1</a:t>
            </a:r>
            <a:endParaRPr/>
          </a:p>
        </p:txBody>
      </p:sp>
      <p:sp>
        <p:nvSpPr>
          <p:cNvPr id="209" name="Google Shape;209;p25"/>
          <p:cNvSpPr/>
          <p:nvPr/>
        </p:nvSpPr>
        <p:spPr>
          <a:xfrm>
            <a:off x="443490" y="1169347"/>
            <a:ext cx="11636828" cy="972274"/>
          </a:xfrm>
          <a:prstGeom prst="roundRect">
            <a:avLst>
              <a:gd name="adj" fmla="val 16667"/>
            </a:avLst>
          </a:prstGeom>
          <a:solidFill>
            <a:srgbClr val="00FFFF"/>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chemeClr val="lt1"/>
                </a:solidFill>
                <a:latin typeface="Arial"/>
                <a:ea typeface="Arial"/>
                <a:cs typeface="Arial"/>
                <a:sym typeface="Arial"/>
              </a:rPr>
              <a:t>: </a:t>
            </a:r>
            <a:r>
              <a:rPr lang="en-US" sz="3200">
                <a:solidFill>
                  <a:schemeClr val="dk1"/>
                </a:solidFill>
                <a:latin typeface="Times New Roman"/>
                <a:ea typeface="Times New Roman"/>
                <a:cs typeface="Times New Roman"/>
                <a:sym typeface="Times New Roman"/>
              </a:rPr>
              <a:t>Để đo tốc độ chuyển động của viên bi trên mặt bàn, ta sử dụng đồng hồ nào?</a:t>
            </a:r>
            <a:endParaRPr sz="3200">
              <a:solidFill>
                <a:schemeClr val="dk1"/>
              </a:solidFill>
              <a:latin typeface="Times New Roman"/>
              <a:ea typeface="Times New Roman"/>
              <a:cs typeface="Times New Roman"/>
              <a:sym typeface="Times New Roman"/>
            </a:endParaRPr>
          </a:p>
        </p:txBody>
      </p:sp>
      <p:sp>
        <p:nvSpPr>
          <p:cNvPr id="210" name="Google Shape;210;p25"/>
          <p:cNvSpPr/>
          <p:nvPr/>
        </p:nvSpPr>
        <p:spPr>
          <a:xfrm>
            <a:off x="1504712" y="3389916"/>
            <a:ext cx="9348818" cy="972274"/>
          </a:xfrm>
          <a:prstGeom prst="roundRect">
            <a:avLst>
              <a:gd name="adj" fmla="val 16667"/>
            </a:avLst>
          </a:prstGeom>
          <a:solidFill>
            <a:srgbClr val="FFFF00"/>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chemeClr val="dk1"/>
                </a:solidFill>
                <a:latin typeface="Times New Roman"/>
                <a:ea typeface="Times New Roman"/>
                <a:cs typeface="Times New Roman"/>
                <a:sym typeface="Times New Roman"/>
              </a:rPr>
              <a:t>B. Đồng hồ bấm giây.</a:t>
            </a:r>
            <a:endParaRPr sz="3200">
              <a:solidFill>
                <a:schemeClr val="dk1"/>
              </a:solidFill>
              <a:latin typeface="Times New Roman"/>
              <a:ea typeface="Times New Roman"/>
              <a:cs typeface="Times New Roman"/>
              <a:sym typeface="Times New Roman"/>
            </a:endParaRPr>
          </a:p>
        </p:txBody>
      </p:sp>
      <p:sp>
        <p:nvSpPr>
          <p:cNvPr id="211" name="Google Shape;211;p25"/>
          <p:cNvSpPr/>
          <p:nvPr/>
        </p:nvSpPr>
        <p:spPr>
          <a:xfrm>
            <a:off x="1504711" y="2346747"/>
            <a:ext cx="9348819" cy="972274"/>
          </a:xfrm>
          <a:prstGeom prst="roundRect">
            <a:avLst>
              <a:gd name="adj" fmla="val 16667"/>
            </a:avLst>
          </a:prstGeom>
          <a:solidFill>
            <a:srgbClr val="FFFF00"/>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chemeClr val="dk1"/>
                </a:solidFill>
                <a:latin typeface="Times New Roman"/>
                <a:ea typeface="Times New Roman"/>
                <a:cs typeface="Times New Roman"/>
                <a:sym typeface="Times New Roman"/>
              </a:rPr>
              <a:t>A. Đồng hồ đo thời gian hiện số dùng cổng quang điện</a:t>
            </a: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sp>
        <p:nvSpPr>
          <p:cNvPr id="212" name="Google Shape;212;p25"/>
          <p:cNvSpPr/>
          <p:nvPr/>
        </p:nvSpPr>
        <p:spPr>
          <a:xfrm>
            <a:off x="1504712" y="5610485"/>
            <a:ext cx="9338925" cy="972274"/>
          </a:xfrm>
          <a:prstGeom prst="roundRect">
            <a:avLst>
              <a:gd name="adj" fmla="val 16667"/>
            </a:avLst>
          </a:prstGeom>
          <a:solidFill>
            <a:srgbClr val="FFFF00"/>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chemeClr val="dk1"/>
                </a:solidFill>
                <a:latin typeface="Times New Roman"/>
                <a:ea typeface="Times New Roman"/>
                <a:cs typeface="Times New Roman"/>
                <a:sym typeface="Times New Roman"/>
              </a:rPr>
              <a:t>D. Cả hai đều sai.</a:t>
            </a:r>
            <a:endParaRPr sz="3200">
              <a:solidFill>
                <a:schemeClr val="dk1"/>
              </a:solidFill>
              <a:latin typeface="Times New Roman"/>
              <a:ea typeface="Times New Roman"/>
              <a:cs typeface="Times New Roman"/>
              <a:sym typeface="Times New Roman"/>
            </a:endParaRPr>
          </a:p>
        </p:txBody>
      </p:sp>
      <p:sp>
        <p:nvSpPr>
          <p:cNvPr id="213" name="Google Shape;213;p25"/>
          <p:cNvSpPr/>
          <p:nvPr/>
        </p:nvSpPr>
        <p:spPr>
          <a:xfrm>
            <a:off x="1504711" y="4503980"/>
            <a:ext cx="9338926" cy="972274"/>
          </a:xfrm>
          <a:prstGeom prst="roundRect">
            <a:avLst>
              <a:gd name="adj" fmla="val 16667"/>
            </a:avLst>
          </a:prstGeom>
          <a:solidFill>
            <a:srgbClr val="FFFF00"/>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just" rtl="0">
              <a:spcBef>
                <a:spcPts val="0"/>
              </a:spcBef>
              <a:spcAft>
                <a:spcPts val="0"/>
              </a:spcAft>
              <a:buNone/>
            </a:pPr>
            <a:r>
              <a:rPr lang="en-US" sz="3200">
                <a:solidFill>
                  <a:schemeClr val="dk1"/>
                </a:solidFill>
                <a:latin typeface="Times New Roman"/>
                <a:ea typeface="Times New Roman"/>
                <a:cs typeface="Times New Roman"/>
                <a:sym typeface="Times New Roman"/>
              </a:rPr>
              <a:t>C. Cả hai đều đúng.</a:t>
            </a:r>
            <a:endParaRPr sz="3200">
              <a:solidFill>
                <a:schemeClr val="dk1"/>
              </a:solidFill>
              <a:latin typeface="Times New Roman"/>
              <a:ea typeface="Times New Roman"/>
              <a:cs typeface="Times New Roman"/>
              <a:sym typeface="Times New Roman"/>
            </a:endParaRPr>
          </a:p>
        </p:txBody>
      </p:sp>
      <p:pic>
        <p:nvPicPr>
          <p:cNvPr id="214" name="Google Shape;214;p25" descr="POINSET3"/>
          <p:cNvPicPr preferRelativeResize="0"/>
          <p:nvPr/>
        </p:nvPicPr>
        <p:blipFill rotWithShape="1">
          <a:blip r:embed="rId3">
            <a:alphaModFix/>
          </a:blip>
          <a:srcRect/>
          <a:stretch/>
        </p:blipFill>
        <p:spPr>
          <a:xfrm>
            <a:off x="10986052" y="5853724"/>
            <a:ext cx="1006044" cy="9214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1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500"/>
                                        <p:tgtEl>
                                          <p:spTgt spid="210"/>
                                        </p:tgtEl>
                                        <p:attrNameLst>
                                          <p:attrName>ppt_w</p:attrName>
                                        </p:attrNameLst>
                                      </p:cBhvr>
                                      <p:tavLst>
                                        <p:tav tm="0">
                                          <p:val>
                                            <p:strVal val="#ppt_w"/>
                                          </p:val>
                                        </p:tav>
                                        <p:tav tm="100000">
                                          <p:val>
                                            <p:strVal val="0"/>
                                          </p:val>
                                        </p:tav>
                                      </p:tavLst>
                                    </p:anim>
                                    <p:anim calcmode="lin" valueType="num">
                                      <p:cBhvr additive="base">
                                        <p:cTn id="7" dur="500"/>
                                        <p:tgtEl>
                                          <p:spTgt spid="210"/>
                                        </p:tgtEl>
                                        <p:attrNameLst>
                                          <p:attrName>ppt_h</p:attrName>
                                        </p:attrNameLst>
                                      </p:cBhvr>
                                      <p:tavLst>
                                        <p:tav tm="0">
                                          <p:val>
                                            <p:strVal val="#ppt_h"/>
                                          </p:val>
                                        </p:tav>
                                        <p:tav tm="100000">
                                          <p:val>
                                            <p:strVal val="0"/>
                                          </p:val>
                                        </p:tav>
                                      </p:tavLst>
                                    </p:anim>
                                    <p:set>
                                      <p:cBhvr>
                                        <p:cTn id="8" dur="1" fill="hold">
                                          <p:stCondLst>
                                            <p:cond delay="500"/>
                                          </p:stCondLst>
                                        </p:cTn>
                                        <p:tgtEl>
                                          <p:spTgt spid="2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additive="base">
                                        <p:cTn id="12" dur="500"/>
                                        <p:tgtEl>
                                          <p:spTgt spid="213"/>
                                        </p:tgtEl>
                                        <p:attrNameLst>
                                          <p:attrName>ppt_w</p:attrName>
                                        </p:attrNameLst>
                                      </p:cBhvr>
                                      <p:tavLst>
                                        <p:tav tm="0">
                                          <p:val>
                                            <p:strVal val="#ppt_w"/>
                                          </p:val>
                                        </p:tav>
                                        <p:tav tm="100000">
                                          <p:val>
                                            <p:strVal val="0"/>
                                          </p:val>
                                        </p:tav>
                                      </p:tavLst>
                                    </p:anim>
                                    <p:anim calcmode="lin" valueType="num">
                                      <p:cBhvr additive="base">
                                        <p:cTn id="13" dur="500"/>
                                        <p:tgtEl>
                                          <p:spTgt spid="213"/>
                                        </p:tgtEl>
                                        <p:attrNameLst>
                                          <p:attrName>ppt_h</p:attrName>
                                        </p:attrNameLst>
                                      </p:cBhvr>
                                      <p:tavLst>
                                        <p:tav tm="0">
                                          <p:val>
                                            <p:strVal val="#ppt_h"/>
                                          </p:val>
                                        </p:tav>
                                        <p:tav tm="100000">
                                          <p:val>
                                            <p:strVal val="0"/>
                                          </p:val>
                                        </p:tav>
                                      </p:tavLst>
                                    </p:anim>
                                    <p:set>
                                      <p:cBhvr>
                                        <p:cTn id="14" dur="1" fill="hold">
                                          <p:stCondLst>
                                            <p:cond delay="500"/>
                                          </p:stCondLst>
                                        </p:cTn>
                                        <p:tgtEl>
                                          <p:spTgt spid="2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nodeType="clickEffect">
                                  <p:stCondLst>
                                    <p:cond delay="0"/>
                                  </p:stCondLst>
                                  <p:childTnLst>
                                    <p:anim calcmode="lin" valueType="num">
                                      <p:cBhvr additive="base">
                                        <p:cTn id="18" dur="500"/>
                                        <p:tgtEl>
                                          <p:spTgt spid="212"/>
                                        </p:tgtEl>
                                        <p:attrNameLst>
                                          <p:attrName>ppt_w</p:attrName>
                                        </p:attrNameLst>
                                      </p:cBhvr>
                                      <p:tavLst>
                                        <p:tav tm="0">
                                          <p:val>
                                            <p:strVal val="#ppt_w"/>
                                          </p:val>
                                        </p:tav>
                                        <p:tav tm="100000">
                                          <p:val>
                                            <p:strVal val="0"/>
                                          </p:val>
                                        </p:tav>
                                      </p:tavLst>
                                    </p:anim>
                                    <p:anim calcmode="lin" valueType="num">
                                      <p:cBhvr additive="base">
                                        <p:cTn id="19" dur="500"/>
                                        <p:tgtEl>
                                          <p:spTgt spid="212"/>
                                        </p:tgtEl>
                                        <p:attrNameLst>
                                          <p:attrName>ppt_h</p:attrName>
                                        </p:attrNameLst>
                                      </p:cBhvr>
                                      <p:tavLst>
                                        <p:tav tm="0">
                                          <p:val>
                                            <p:strVal val="#ppt_h"/>
                                          </p:val>
                                        </p:tav>
                                        <p:tav tm="100000">
                                          <p:val>
                                            <p:strVal val="0"/>
                                          </p:val>
                                        </p:tav>
                                      </p:tavLst>
                                    </p:anim>
                                    <p:set>
                                      <p:cBhvr>
                                        <p:cTn id="20" dur="1" fill="hold">
                                          <p:stCondLst>
                                            <p:cond delay="500"/>
                                          </p:stCondLst>
                                        </p:cTn>
                                        <p:tgtEl>
                                          <p:spTgt spid="2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p:nvPr/>
        </p:nvSpPr>
        <p:spPr>
          <a:xfrm>
            <a:off x="2562553" y="404055"/>
            <a:ext cx="8301940" cy="598657"/>
          </a:xfrm>
          <a:prstGeom prst="roundRect">
            <a:avLst>
              <a:gd name="adj" fmla="val 16667"/>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0000"/>
                </a:solidFill>
                <a:latin typeface="Times New Roman"/>
                <a:ea typeface="Times New Roman"/>
                <a:cs typeface="Times New Roman"/>
                <a:sym typeface="Times New Roman"/>
              </a:rPr>
              <a:t>D/ HOẠT ĐỘNG VẬN DỤNG</a:t>
            </a:r>
            <a:endParaRPr sz="3200" b="1">
              <a:solidFill>
                <a:srgbClr val="FF0000"/>
              </a:solidFill>
              <a:latin typeface="Times New Roman"/>
              <a:ea typeface="Times New Roman"/>
              <a:cs typeface="Times New Roman"/>
              <a:sym typeface="Times New Roman"/>
            </a:endParaRPr>
          </a:p>
        </p:txBody>
      </p:sp>
      <p:sp>
        <p:nvSpPr>
          <p:cNvPr id="220" name="Google Shape;220;p26"/>
          <p:cNvSpPr/>
          <p:nvPr/>
        </p:nvSpPr>
        <p:spPr>
          <a:xfrm>
            <a:off x="504981" y="1457630"/>
            <a:ext cx="11157135" cy="40318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a:solidFill>
                  <a:srgbClr val="000000"/>
                </a:solidFill>
                <a:latin typeface="Times New Roman"/>
                <a:ea typeface="Times New Roman"/>
                <a:cs typeface="Times New Roman"/>
                <a:sym typeface="Times New Roman"/>
              </a:rPr>
              <a:t>     Em hãy </a:t>
            </a:r>
            <a:r>
              <a:rPr lang="en-US" sz="4000">
                <a:solidFill>
                  <a:schemeClr val="dk1"/>
                </a:solidFill>
                <a:latin typeface="Times New Roman"/>
                <a:ea typeface="Times New Roman"/>
                <a:cs typeface="Times New Roman"/>
                <a:sym typeface="Times New Roman"/>
              </a:rPr>
              <a:t>nêu một số ví dụ để minh hoạ sự cần thiết của việc đo tốc độ trong cuộc sống.</a:t>
            </a:r>
            <a:endParaRPr sz="40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1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4000">
                <a:solidFill>
                  <a:schemeClr val="dk1"/>
                </a:solidFill>
                <a:latin typeface="Times New Roman"/>
                <a:ea typeface="Times New Roman"/>
                <a:cs typeface="Times New Roman"/>
                <a:sym typeface="Times New Roman"/>
              </a:rPr>
              <a:t>  </a:t>
            </a:r>
            <a:r>
              <a:rPr lang="en-US" sz="4000">
                <a:solidFill>
                  <a:srgbClr val="0000FF"/>
                </a:solidFill>
                <a:latin typeface="Times New Roman"/>
                <a:ea typeface="Times New Roman"/>
                <a:cs typeface="Times New Roman"/>
                <a:sym typeface="Times New Roman"/>
              </a:rPr>
              <a:t>Có thể sử dụng đồng hồ đo thời gian hiện số dùng cổng quang điện để:</a:t>
            </a:r>
            <a:endParaRPr sz="4000">
              <a:solidFill>
                <a:srgbClr val="0000FF"/>
              </a:solidFill>
              <a:latin typeface="Times New Roman"/>
              <a:ea typeface="Times New Roman"/>
              <a:cs typeface="Times New Roman"/>
              <a:sym typeface="Times New Roman"/>
            </a:endParaRPr>
          </a:p>
          <a:p>
            <a:pPr marL="0" marR="0" lvl="0" indent="0" algn="l" rtl="0">
              <a:spcBef>
                <a:spcPts val="0"/>
              </a:spcBef>
              <a:spcAft>
                <a:spcPts val="0"/>
              </a:spcAft>
              <a:buNone/>
            </a:pPr>
            <a:r>
              <a:rPr lang="en-US" sz="4000">
                <a:solidFill>
                  <a:srgbClr val="0000FF"/>
                </a:solidFill>
                <a:latin typeface="Times New Roman"/>
                <a:ea typeface="Times New Roman"/>
                <a:cs typeface="Times New Roman"/>
                <a:sym typeface="Times New Roman"/>
              </a:rPr>
              <a:t>  - Đo thời gian rơi của một vật.</a:t>
            </a:r>
            <a:endParaRPr sz="4000">
              <a:solidFill>
                <a:srgbClr val="0000FF"/>
              </a:solidFill>
              <a:latin typeface="Times New Roman"/>
              <a:ea typeface="Times New Roman"/>
              <a:cs typeface="Times New Roman"/>
              <a:sym typeface="Times New Roman"/>
            </a:endParaRPr>
          </a:p>
          <a:p>
            <a:pPr marL="0" marR="0" lvl="0" indent="0" algn="l" rtl="0">
              <a:spcBef>
                <a:spcPts val="0"/>
              </a:spcBef>
              <a:spcAft>
                <a:spcPts val="0"/>
              </a:spcAft>
              <a:buNone/>
            </a:pPr>
            <a:r>
              <a:rPr lang="en-US" sz="4000">
                <a:solidFill>
                  <a:srgbClr val="0000FF"/>
                </a:solidFill>
                <a:latin typeface="Times New Roman"/>
                <a:ea typeface="Times New Roman"/>
                <a:cs typeface="Times New Roman"/>
                <a:sym typeface="Times New Roman"/>
              </a:rPr>
              <a:t>  - Đo chuyển động qua lại (dao động).</a:t>
            </a:r>
            <a:endParaRPr sz="4000">
              <a:solidFill>
                <a:srgbClr val="0000FF"/>
              </a:solidFill>
              <a:latin typeface="Times New Roman"/>
              <a:ea typeface="Times New Roman"/>
              <a:cs typeface="Times New Roman"/>
              <a:sym typeface="Times New Roman"/>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4"/>
          <p:cNvSpPr/>
          <p:nvPr/>
        </p:nvSpPr>
        <p:spPr>
          <a:xfrm>
            <a:off x="2815771" y="72574"/>
            <a:ext cx="6357258" cy="725714"/>
          </a:xfrm>
          <a:prstGeom prst="roundRect">
            <a:avLst>
              <a:gd name="adj" fmla="val 16667"/>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rgbClr val="FF0000"/>
                </a:solidFill>
                <a:latin typeface="Times New Roman"/>
                <a:ea typeface="Times New Roman"/>
                <a:cs typeface="Times New Roman"/>
                <a:sym typeface="Times New Roman"/>
              </a:rPr>
              <a:t>A/ HOẠT ĐỘNG KHỞI ĐỘNG</a:t>
            </a:r>
            <a:endParaRPr sz="3200" b="1" i="0" u="none" strike="noStrike" cap="none">
              <a:solidFill>
                <a:srgbClr val="FF0000"/>
              </a:solidFill>
              <a:latin typeface="Times New Roman"/>
              <a:ea typeface="Times New Roman"/>
              <a:cs typeface="Times New Roman"/>
              <a:sym typeface="Times New Roman"/>
            </a:endParaRPr>
          </a:p>
        </p:txBody>
      </p:sp>
      <p:pic>
        <p:nvPicPr>
          <p:cNvPr id="116" name="Google Shape;116;p14"/>
          <p:cNvPicPr preferRelativeResize="0"/>
          <p:nvPr/>
        </p:nvPicPr>
        <p:blipFill rotWithShape="1">
          <a:blip r:embed="rId3">
            <a:alphaModFix/>
          </a:blip>
          <a:srcRect/>
          <a:stretch/>
        </p:blipFill>
        <p:spPr>
          <a:xfrm>
            <a:off x="246743" y="992835"/>
            <a:ext cx="6724826" cy="4351897"/>
          </a:xfrm>
          <a:prstGeom prst="rect">
            <a:avLst/>
          </a:prstGeom>
          <a:noFill/>
          <a:ln>
            <a:noFill/>
          </a:ln>
        </p:spPr>
      </p:pic>
      <p:sp>
        <p:nvSpPr>
          <p:cNvPr id="117" name="Google Shape;117;p14"/>
          <p:cNvSpPr txBox="1"/>
          <p:nvPr/>
        </p:nvSpPr>
        <p:spPr>
          <a:xfrm>
            <a:off x="6971569" y="992835"/>
            <a:ext cx="4618904" cy="39703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0" i="0" u="none" strike="noStrike" cap="none">
                <a:solidFill>
                  <a:schemeClr val="dk1"/>
                </a:solidFill>
                <a:latin typeface="Times New Roman"/>
                <a:ea typeface="Times New Roman"/>
                <a:cs typeface="Times New Roman"/>
                <a:sym typeface="Times New Roman"/>
              </a:rPr>
              <a:t>   Để đo tốc độ của người đi xe đạp (hình bên), người ta có thể sử dụng những dụng cụ đo nào? Các phương pháp dùng để tính tốc độ xe đạp? </a:t>
            </a:r>
            <a:endParaRPr sz="3600" b="1" i="0" u="none" strike="noStrike" cap="none">
              <a:solidFill>
                <a:srgbClr val="FF0000"/>
              </a:solidFill>
              <a:latin typeface="Times New Roman"/>
              <a:ea typeface="Times New Roman"/>
              <a:cs typeface="Times New Roman"/>
              <a:sym typeface="Times New Roman"/>
            </a:endParaRPr>
          </a:p>
        </p:txBody>
      </p:sp>
      <p:sp>
        <p:nvSpPr>
          <p:cNvPr id="118" name="Google Shape;118;p14"/>
          <p:cNvSpPr txBox="1"/>
          <p:nvPr/>
        </p:nvSpPr>
        <p:spPr>
          <a:xfrm>
            <a:off x="257584" y="5614209"/>
            <a:ext cx="11668253"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i="0" u="none" strike="noStrike" cap="none">
                <a:solidFill>
                  <a:srgbClr val="FF0000"/>
                </a:solidFill>
                <a:latin typeface="Times New Roman"/>
                <a:ea typeface="Times New Roman"/>
                <a:cs typeface="Times New Roman"/>
                <a:sym typeface="Times New Roman"/>
              </a:rPr>
              <a:t>– Đo quãng đường và đo thời gian rồi tính tốc độ.</a:t>
            </a:r>
            <a:endParaRPr/>
          </a:p>
          <a:p>
            <a:pPr marL="0" marR="0" lvl="0" indent="0" algn="just" rtl="0">
              <a:spcBef>
                <a:spcPts val="0"/>
              </a:spcBef>
              <a:spcAft>
                <a:spcPts val="0"/>
              </a:spcAft>
              <a:buNone/>
            </a:pPr>
            <a:r>
              <a:rPr lang="en-US" sz="3600" b="1" i="0" u="none" strike="noStrike" cap="none">
                <a:solidFill>
                  <a:srgbClr val="FF0000"/>
                </a:solidFill>
                <a:latin typeface="Times New Roman"/>
                <a:ea typeface="Times New Roman"/>
                <a:cs typeface="Times New Roman"/>
                <a:sym typeface="Times New Roman"/>
              </a:rPr>
              <a:t>– Dùng máy móc để đo tốc độ.</a:t>
            </a:r>
            <a:endParaRPr sz="3600" b="1" i="0" u="none" strike="noStrike" cap="none">
              <a:solidFill>
                <a:srgbClr val="FF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p:tgtEl>
                                          <p:spTgt spid="11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 calcmode="lin" valueType="num">
                                      <p:cBhvr additive="base">
                                        <p:cTn id="12" dur="500"/>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5"/>
          <p:cNvPicPr preferRelativeResize="0"/>
          <p:nvPr/>
        </p:nvPicPr>
        <p:blipFill rotWithShape="1">
          <a:blip r:embed="rId3">
            <a:alphaModFix/>
          </a:blip>
          <a:srcRect/>
          <a:stretch/>
        </p:blipFill>
        <p:spPr>
          <a:xfrm>
            <a:off x="0" y="0"/>
            <a:ext cx="12356665" cy="6858000"/>
          </a:xfrm>
          <a:prstGeom prst="rect">
            <a:avLst/>
          </a:prstGeom>
          <a:noFill/>
          <a:ln>
            <a:noFill/>
          </a:ln>
        </p:spPr>
      </p:pic>
      <p:sp>
        <p:nvSpPr>
          <p:cNvPr id="124" name="Google Shape;124;p15"/>
          <p:cNvSpPr txBox="1"/>
          <p:nvPr/>
        </p:nvSpPr>
        <p:spPr>
          <a:xfrm>
            <a:off x="2099260" y="21030"/>
            <a:ext cx="8142805"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i="0" u="none" strike="noStrike" cap="none">
                <a:solidFill>
                  <a:srgbClr val="0000FF"/>
                </a:solidFill>
                <a:latin typeface="Times New Roman"/>
                <a:ea typeface="Times New Roman"/>
                <a:cs typeface="Times New Roman"/>
                <a:sym typeface="Times New Roman"/>
              </a:rPr>
              <a:t>Bài 10:</a:t>
            </a:r>
            <a:endParaRPr sz="8000" b="1" i="0" u="none" strike="noStrike" cap="none">
              <a:solidFill>
                <a:srgbClr val="0000FF"/>
              </a:solidFill>
              <a:latin typeface="Times New Roman"/>
              <a:ea typeface="Times New Roman"/>
              <a:cs typeface="Times New Roman"/>
              <a:sym typeface="Times New Roman"/>
            </a:endParaRPr>
          </a:p>
          <a:p>
            <a:pPr marL="0" marR="0" lvl="0" indent="0" algn="ctr" rtl="0">
              <a:spcBef>
                <a:spcPts val="0"/>
              </a:spcBef>
              <a:spcAft>
                <a:spcPts val="0"/>
              </a:spcAft>
              <a:buNone/>
            </a:pPr>
            <a:r>
              <a:rPr lang="en-US" sz="8000" b="1" i="0" u="none" strike="noStrike" cap="none">
                <a:solidFill>
                  <a:srgbClr val="FF0000"/>
                </a:solidFill>
                <a:latin typeface="Times New Roman"/>
                <a:ea typeface="Times New Roman"/>
                <a:cs typeface="Times New Roman"/>
                <a:sym typeface="Times New Roman"/>
              </a:rPr>
              <a:t>ĐO TỐC ĐỘ</a:t>
            </a:r>
            <a:endParaRPr sz="8000" b="1" i="0" u="none" strike="noStrike" cap="none">
              <a:solidFill>
                <a:srgbClr val="FF0000"/>
              </a:solidFill>
              <a:latin typeface="Times New Roman"/>
              <a:ea typeface="Times New Roman"/>
              <a:cs typeface="Times New Roman"/>
              <a:sym typeface="Times New Roman"/>
            </a:endParaRPr>
          </a:p>
        </p:txBody>
      </p:sp>
      <p:pic>
        <p:nvPicPr>
          <p:cNvPr id="125" name="Google Shape;125;p15"/>
          <p:cNvPicPr preferRelativeResize="0"/>
          <p:nvPr/>
        </p:nvPicPr>
        <p:blipFill rotWithShape="1">
          <a:blip r:embed="rId4">
            <a:alphaModFix/>
          </a:blip>
          <a:srcRect b="12457"/>
          <a:stretch/>
        </p:blipFill>
        <p:spPr>
          <a:xfrm>
            <a:off x="793877" y="2617253"/>
            <a:ext cx="3631709" cy="3461577"/>
          </a:xfrm>
          <a:prstGeom prst="rect">
            <a:avLst/>
          </a:prstGeom>
          <a:noFill/>
          <a:ln>
            <a:noFill/>
          </a:ln>
        </p:spPr>
      </p:pic>
      <p:pic>
        <p:nvPicPr>
          <p:cNvPr id="126" name="Google Shape;126;p15"/>
          <p:cNvPicPr preferRelativeResize="0"/>
          <p:nvPr/>
        </p:nvPicPr>
        <p:blipFill rotWithShape="1">
          <a:blip r:embed="rId5">
            <a:alphaModFix/>
          </a:blip>
          <a:srcRect b="21749"/>
          <a:stretch/>
        </p:blipFill>
        <p:spPr>
          <a:xfrm>
            <a:off x="4462909" y="2626904"/>
            <a:ext cx="7331771" cy="3451926"/>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par>
                                <p:cTn id="8" presetID="10" presetClass="entr" presetSubtype="0" fill="hold" nodeType="withEffect">
                                  <p:stCondLst>
                                    <p:cond delay="0"/>
                                  </p:stCondLst>
                                  <p:childTnLst>
                                    <p:set>
                                      <p:cBhvr>
                                        <p:cTn id="9" dur="1" fill="hold">
                                          <p:stCondLst>
                                            <p:cond delay="0"/>
                                          </p:stCondLst>
                                        </p:cTn>
                                        <p:tgtEl>
                                          <p:spTgt spid="126"/>
                                        </p:tgtEl>
                                        <p:attrNameLst>
                                          <p:attrName>style.visibility</p:attrName>
                                        </p:attrNameLst>
                                      </p:cBhvr>
                                      <p:to>
                                        <p:strVal val="visible"/>
                                      </p:to>
                                    </p:set>
                                    <p:animEffect transition="in" filter="fade">
                                      <p:cBhvr>
                                        <p:cTn id="10" dur="2000"/>
                                        <p:tgtEl>
                                          <p:spTgt spid="126"/>
                                        </p:tgtEl>
                                      </p:cBhvr>
                                    </p:animEffect>
                                  </p:childTnLst>
                                </p:cTn>
                              </p:par>
                              <p:par>
                                <p:cTn id="11" presetID="10" presetClass="entr" presetSubtype="0" fill="hold" nodeType="withEffect">
                                  <p:stCondLst>
                                    <p:cond delay="0"/>
                                  </p:stCondLst>
                                  <p:childTnLst>
                                    <p:set>
                                      <p:cBhvr>
                                        <p:cTn id="12" dur="1" fill="hold">
                                          <p:stCondLst>
                                            <p:cond delay="0"/>
                                          </p:stCondLst>
                                        </p:cTn>
                                        <p:tgtEl>
                                          <p:spTgt spid="125"/>
                                        </p:tgtEl>
                                        <p:attrNameLst>
                                          <p:attrName>style.visibility</p:attrName>
                                        </p:attrNameLst>
                                      </p:cBhvr>
                                      <p:to>
                                        <p:strVal val="visible"/>
                                      </p:to>
                                    </p:set>
                                    <p:animEffect transition="in" filter="fade">
                                      <p:cBhvr>
                                        <p:cTn id="13" dur="2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p:nvPr/>
        </p:nvSpPr>
        <p:spPr>
          <a:xfrm>
            <a:off x="2815771" y="101602"/>
            <a:ext cx="8301940" cy="522512"/>
          </a:xfrm>
          <a:prstGeom prst="roundRect">
            <a:avLst>
              <a:gd name="adj" fmla="val 16667"/>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rgbClr val="FF0000"/>
                </a:solidFill>
                <a:latin typeface="Times New Roman"/>
                <a:ea typeface="Times New Roman"/>
                <a:cs typeface="Times New Roman"/>
                <a:sym typeface="Times New Roman"/>
              </a:rPr>
              <a:t>B/ HÌNH THÀNH KIẾN THỨC</a:t>
            </a:r>
            <a:endParaRPr sz="3200" b="1" i="0" u="none" strike="noStrike" cap="none">
              <a:solidFill>
                <a:srgbClr val="FF0000"/>
              </a:solidFill>
              <a:latin typeface="Times New Roman"/>
              <a:ea typeface="Times New Roman"/>
              <a:cs typeface="Times New Roman"/>
              <a:sym typeface="Times New Roman"/>
            </a:endParaRPr>
          </a:p>
        </p:txBody>
      </p:sp>
      <p:sp>
        <p:nvSpPr>
          <p:cNvPr id="132" name="Google Shape;132;p16"/>
          <p:cNvSpPr txBox="1"/>
          <p:nvPr/>
        </p:nvSpPr>
        <p:spPr>
          <a:xfrm>
            <a:off x="409432" y="718997"/>
            <a:ext cx="1136858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002060"/>
                </a:solidFill>
                <a:latin typeface="Times New Roman"/>
                <a:ea typeface="Times New Roman"/>
                <a:cs typeface="Times New Roman"/>
                <a:sym typeface="Times New Roman"/>
              </a:rPr>
              <a:t>1/ Đo tốc độ bằng đồng hồ bấm giây</a:t>
            </a:r>
            <a:endParaRPr sz="3200" b="1">
              <a:solidFill>
                <a:srgbClr val="002060"/>
              </a:solidFill>
              <a:latin typeface="Times New Roman"/>
              <a:ea typeface="Times New Roman"/>
              <a:cs typeface="Times New Roman"/>
              <a:sym typeface="Times New Roman"/>
            </a:endParaRPr>
          </a:p>
        </p:txBody>
      </p:sp>
      <p:pic>
        <p:nvPicPr>
          <p:cNvPr id="133" name="Google Shape;133;p16"/>
          <p:cNvPicPr preferRelativeResize="0"/>
          <p:nvPr/>
        </p:nvPicPr>
        <p:blipFill rotWithShape="1">
          <a:blip r:embed="rId3">
            <a:alphaModFix/>
          </a:blip>
          <a:srcRect/>
          <a:stretch/>
        </p:blipFill>
        <p:spPr>
          <a:xfrm>
            <a:off x="334845" y="1666455"/>
            <a:ext cx="8457461" cy="3146690"/>
          </a:xfrm>
          <a:prstGeom prst="rect">
            <a:avLst/>
          </a:prstGeom>
          <a:noFill/>
          <a:ln>
            <a:noFill/>
          </a:ln>
        </p:spPr>
      </p:pic>
      <p:sp>
        <p:nvSpPr>
          <p:cNvPr id="134" name="Google Shape;134;p16"/>
          <p:cNvSpPr txBox="1"/>
          <p:nvPr/>
        </p:nvSpPr>
        <p:spPr>
          <a:xfrm>
            <a:off x="158990" y="5103674"/>
            <a:ext cx="11792604" cy="17543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a:solidFill>
                  <a:schemeClr val="dk1"/>
                </a:solidFill>
                <a:latin typeface="Times New Roman"/>
                <a:ea typeface="Times New Roman"/>
                <a:cs typeface="Times New Roman"/>
                <a:sym typeface="Times New Roman"/>
              </a:rPr>
              <a:t>   </a:t>
            </a:r>
            <a:r>
              <a:rPr lang="en-US" sz="3600">
                <a:solidFill>
                  <a:schemeClr val="dk1"/>
                </a:solidFill>
                <a:latin typeface="Arial"/>
                <a:ea typeface="Arial"/>
                <a:cs typeface="Arial"/>
                <a:sym typeface="Arial"/>
              </a:rPr>
              <a:t>Học sinh làm việc theo nhóm nghiên cứu thông tin trong SGK, quan sát tìm hiểu hình 10.1, tiến hành thí nghiệm và trả lời các câu hỏi.</a:t>
            </a:r>
            <a:endParaRPr sz="3600" b="1">
              <a:solidFill>
                <a:srgbClr val="FF0000"/>
              </a:solidFill>
              <a:latin typeface="Times New Roman"/>
              <a:ea typeface="Times New Roman"/>
              <a:cs typeface="Times New Roman"/>
              <a:sym typeface="Times New Roman"/>
            </a:endParaRPr>
          </a:p>
        </p:txBody>
      </p:sp>
      <p:pic>
        <p:nvPicPr>
          <p:cNvPr id="135" name="Google Shape;135;p16"/>
          <p:cNvPicPr preferRelativeResize="0"/>
          <p:nvPr/>
        </p:nvPicPr>
        <p:blipFill rotWithShape="1">
          <a:blip r:embed="rId4">
            <a:alphaModFix/>
          </a:blip>
          <a:srcRect/>
          <a:stretch/>
        </p:blipFill>
        <p:spPr>
          <a:xfrm>
            <a:off x="8770523" y="1507430"/>
            <a:ext cx="2983136" cy="3248025"/>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additive="base">
                                        <p:cTn id="7" dur="500"/>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7"/>
          <p:cNvSpPr/>
          <p:nvPr/>
        </p:nvSpPr>
        <p:spPr>
          <a:xfrm>
            <a:off x="2815771" y="101602"/>
            <a:ext cx="8301940" cy="522512"/>
          </a:xfrm>
          <a:prstGeom prst="roundRect">
            <a:avLst>
              <a:gd name="adj" fmla="val 16667"/>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0000"/>
                </a:solidFill>
                <a:latin typeface="Times New Roman"/>
                <a:ea typeface="Times New Roman"/>
                <a:cs typeface="Times New Roman"/>
                <a:sym typeface="Times New Roman"/>
              </a:rPr>
              <a:t>B/ HÌNH THÀNH KIẾN THỨC</a:t>
            </a:r>
            <a:endParaRPr sz="3200" b="1">
              <a:solidFill>
                <a:srgbClr val="FF0000"/>
              </a:solidFill>
              <a:latin typeface="Times New Roman"/>
              <a:ea typeface="Times New Roman"/>
              <a:cs typeface="Times New Roman"/>
              <a:sym typeface="Times New Roman"/>
            </a:endParaRPr>
          </a:p>
        </p:txBody>
      </p:sp>
      <p:pic>
        <p:nvPicPr>
          <p:cNvPr id="141" name="Google Shape;141;p17"/>
          <p:cNvPicPr preferRelativeResize="0"/>
          <p:nvPr/>
        </p:nvPicPr>
        <p:blipFill rotWithShape="1">
          <a:blip r:embed="rId3">
            <a:alphaModFix/>
          </a:blip>
          <a:srcRect/>
          <a:stretch/>
        </p:blipFill>
        <p:spPr>
          <a:xfrm>
            <a:off x="158989" y="762862"/>
            <a:ext cx="5062367" cy="2400990"/>
          </a:xfrm>
          <a:prstGeom prst="rect">
            <a:avLst/>
          </a:prstGeom>
          <a:noFill/>
          <a:ln>
            <a:noFill/>
          </a:ln>
        </p:spPr>
      </p:pic>
      <p:sp>
        <p:nvSpPr>
          <p:cNvPr id="142" name="Google Shape;142;p17"/>
          <p:cNvSpPr txBox="1"/>
          <p:nvPr/>
        </p:nvSpPr>
        <p:spPr>
          <a:xfrm>
            <a:off x="5589431" y="1110594"/>
            <a:ext cx="6284889"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chemeClr val="dk1"/>
                </a:solidFill>
                <a:latin typeface="Times New Roman"/>
                <a:ea typeface="Times New Roman"/>
                <a:cs typeface="Times New Roman"/>
                <a:sym typeface="Times New Roman"/>
              </a:rPr>
              <a:t>    H1. Nêu yêu cầu về dụng cụ cần đo quãng đường vật đã đi và thời gian vật thực hiện chuyển động đó?</a:t>
            </a:r>
            <a:endParaRPr sz="3200" b="1">
              <a:solidFill>
                <a:srgbClr val="FF0000"/>
              </a:solidFill>
              <a:latin typeface="Times New Roman"/>
              <a:ea typeface="Times New Roman"/>
              <a:cs typeface="Times New Roman"/>
              <a:sym typeface="Times New Roman"/>
            </a:endParaRPr>
          </a:p>
        </p:txBody>
      </p:sp>
      <p:sp>
        <p:nvSpPr>
          <p:cNvPr id="143" name="Google Shape;143;p17"/>
          <p:cNvSpPr txBox="1"/>
          <p:nvPr/>
        </p:nvSpPr>
        <p:spPr>
          <a:xfrm>
            <a:off x="154545" y="3375382"/>
            <a:ext cx="11719775" cy="33239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000">
                <a:solidFill>
                  <a:schemeClr val="dk1"/>
                </a:solidFill>
                <a:latin typeface="Times New Roman"/>
                <a:ea typeface="Times New Roman"/>
                <a:cs typeface="Times New Roman"/>
                <a:sym typeface="Times New Roman"/>
              </a:rPr>
              <a:t>H2. Hãy sắp xếp các thao tác theo thứ tự đúng khi sử dụng đồng hồ bấm giây đo thời gian.</a:t>
            </a:r>
            <a:endParaRPr/>
          </a:p>
          <a:p>
            <a:pPr marL="0" marR="0" lvl="0" indent="0" algn="just" rtl="0">
              <a:spcBef>
                <a:spcPts val="0"/>
              </a:spcBef>
              <a:spcAft>
                <a:spcPts val="0"/>
              </a:spcAft>
              <a:buNone/>
            </a:pPr>
            <a:r>
              <a:rPr lang="en-US" sz="3000">
                <a:solidFill>
                  <a:schemeClr val="dk1"/>
                </a:solidFill>
                <a:latin typeface="Times New Roman"/>
                <a:ea typeface="Times New Roman"/>
                <a:cs typeface="Times New Roman"/>
                <a:sym typeface="Times New Roman"/>
              </a:rPr>
              <a:t>	A. Nhấn nút RESET để đưa đồng hồ bấm giây về só 0.</a:t>
            </a:r>
            <a:endParaRPr/>
          </a:p>
          <a:p>
            <a:pPr marL="0" marR="0" lvl="0" indent="0" algn="just" rtl="0">
              <a:spcBef>
                <a:spcPts val="0"/>
              </a:spcBef>
              <a:spcAft>
                <a:spcPts val="0"/>
              </a:spcAft>
              <a:buNone/>
            </a:pPr>
            <a:r>
              <a:rPr lang="en-US" sz="3000">
                <a:solidFill>
                  <a:schemeClr val="dk1"/>
                </a:solidFill>
                <a:latin typeface="Times New Roman"/>
                <a:ea typeface="Times New Roman"/>
                <a:cs typeface="Times New Roman"/>
                <a:sym typeface="Times New Roman"/>
              </a:rPr>
              <a:t>	B. Nhân nút STOP khi kết thúc đo.</a:t>
            </a:r>
            <a:endParaRPr/>
          </a:p>
          <a:p>
            <a:pPr marL="0" marR="0" lvl="0" indent="0" algn="just" rtl="0">
              <a:spcBef>
                <a:spcPts val="0"/>
              </a:spcBef>
              <a:spcAft>
                <a:spcPts val="0"/>
              </a:spcAft>
              <a:buNone/>
            </a:pPr>
            <a:r>
              <a:rPr lang="en-US" sz="3000">
                <a:solidFill>
                  <a:schemeClr val="dk1"/>
                </a:solidFill>
                <a:latin typeface="Times New Roman"/>
                <a:ea typeface="Times New Roman"/>
                <a:cs typeface="Times New Roman"/>
                <a:sym typeface="Times New Roman"/>
              </a:rPr>
              <a:t>	C. Nhấn nút START để bắt đầu đo thời gian.</a:t>
            </a:r>
            <a:endParaRPr/>
          </a:p>
          <a:p>
            <a:pPr marL="0" marR="0" lvl="0" indent="0" algn="just" rtl="0">
              <a:spcBef>
                <a:spcPts val="0"/>
              </a:spcBef>
              <a:spcAft>
                <a:spcPts val="0"/>
              </a:spcAft>
              <a:buNone/>
            </a:pPr>
            <a:r>
              <a:rPr lang="en-US" sz="3000">
                <a:solidFill>
                  <a:schemeClr val="dk1"/>
                </a:solidFill>
                <a:latin typeface="Times New Roman"/>
                <a:ea typeface="Times New Roman"/>
                <a:cs typeface="Times New Roman"/>
                <a:sym typeface="Times New Roman"/>
              </a:rPr>
              <a:t>   H3. Khi dùng đồng hồ bấm giây để đo tốc độ của xe đồ chơi trong phòng thí nghiệm, em gặp những khó khăn gì? </a:t>
            </a:r>
            <a:endParaRPr sz="3000" b="1">
              <a:solidFill>
                <a:srgbClr val="FF0000"/>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500"/>
                                        <p:tgtEl>
                                          <p:spTgt spid="14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
                                        </p:tgtEl>
                                        <p:attrNameLst>
                                          <p:attrName>style.visibility</p:attrName>
                                        </p:attrNameLst>
                                      </p:cBhvr>
                                      <p:to>
                                        <p:strVal val="visible"/>
                                      </p:to>
                                    </p:set>
                                    <p:anim calcmode="lin" valueType="num">
                                      <p:cBhvr additive="base">
                                        <p:cTn id="12" dur="500"/>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8"/>
          <p:cNvSpPr/>
          <p:nvPr/>
        </p:nvSpPr>
        <p:spPr>
          <a:xfrm>
            <a:off x="1967643" y="101602"/>
            <a:ext cx="8301940" cy="522512"/>
          </a:xfrm>
          <a:prstGeom prst="roundRect">
            <a:avLst>
              <a:gd name="adj" fmla="val 16667"/>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0000"/>
                </a:solidFill>
                <a:latin typeface="Times New Roman"/>
                <a:ea typeface="Times New Roman"/>
                <a:cs typeface="Times New Roman"/>
                <a:sym typeface="Times New Roman"/>
              </a:rPr>
              <a:t>B/ HÌNH THÀNH KIẾN THỨC</a:t>
            </a:r>
            <a:endParaRPr sz="3200" b="1">
              <a:solidFill>
                <a:srgbClr val="FF0000"/>
              </a:solidFill>
              <a:latin typeface="Times New Roman"/>
              <a:ea typeface="Times New Roman"/>
              <a:cs typeface="Times New Roman"/>
              <a:sym typeface="Times New Roman"/>
            </a:endParaRPr>
          </a:p>
        </p:txBody>
      </p:sp>
      <p:sp>
        <p:nvSpPr>
          <p:cNvPr id="149" name="Google Shape;149;p18"/>
          <p:cNvSpPr txBox="1"/>
          <p:nvPr/>
        </p:nvSpPr>
        <p:spPr>
          <a:xfrm>
            <a:off x="409432" y="718997"/>
            <a:ext cx="1136858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2060"/>
                </a:solidFill>
                <a:latin typeface="Times New Roman"/>
                <a:ea typeface="Times New Roman"/>
                <a:cs typeface="Times New Roman"/>
                <a:sym typeface="Times New Roman"/>
              </a:rPr>
              <a:t>1/ Đo tốc độ bằng đồng hồ bấm giây</a:t>
            </a:r>
            <a:endParaRPr sz="3200" b="1">
              <a:solidFill>
                <a:srgbClr val="002060"/>
              </a:solidFill>
              <a:latin typeface="Times New Roman"/>
              <a:ea typeface="Times New Roman"/>
              <a:cs typeface="Times New Roman"/>
              <a:sym typeface="Times New Roman"/>
            </a:endParaRPr>
          </a:p>
        </p:txBody>
      </p:sp>
      <p:pic>
        <p:nvPicPr>
          <p:cNvPr id="150" name="Google Shape;150;p18"/>
          <p:cNvPicPr preferRelativeResize="0"/>
          <p:nvPr/>
        </p:nvPicPr>
        <p:blipFill rotWithShape="1">
          <a:blip r:embed="rId3">
            <a:alphaModFix/>
          </a:blip>
          <a:srcRect/>
          <a:stretch/>
        </p:blipFill>
        <p:spPr>
          <a:xfrm>
            <a:off x="2001093" y="1499616"/>
            <a:ext cx="8584451" cy="5278872"/>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p:nvPr/>
        </p:nvSpPr>
        <p:spPr>
          <a:xfrm>
            <a:off x="2815771" y="101602"/>
            <a:ext cx="8301940" cy="522512"/>
          </a:xfrm>
          <a:prstGeom prst="roundRect">
            <a:avLst>
              <a:gd name="adj" fmla="val 16667"/>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0000"/>
                </a:solidFill>
                <a:latin typeface="Times New Roman"/>
                <a:ea typeface="Times New Roman"/>
                <a:cs typeface="Times New Roman"/>
                <a:sym typeface="Times New Roman"/>
              </a:rPr>
              <a:t>B/ HÌNH THÀNH KIẾN THỨC</a:t>
            </a:r>
            <a:endParaRPr sz="3200" b="1">
              <a:solidFill>
                <a:srgbClr val="FF0000"/>
              </a:solidFill>
              <a:latin typeface="Times New Roman"/>
              <a:ea typeface="Times New Roman"/>
              <a:cs typeface="Times New Roman"/>
              <a:sym typeface="Times New Roman"/>
            </a:endParaRPr>
          </a:p>
        </p:txBody>
      </p:sp>
      <p:sp>
        <p:nvSpPr>
          <p:cNvPr id="156" name="Google Shape;156;p19"/>
          <p:cNvSpPr txBox="1"/>
          <p:nvPr/>
        </p:nvSpPr>
        <p:spPr>
          <a:xfrm>
            <a:off x="409432" y="718997"/>
            <a:ext cx="1136858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2060"/>
                </a:solidFill>
                <a:latin typeface="Times New Roman"/>
                <a:ea typeface="Times New Roman"/>
                <a:cs typeface="Times New Roman"/>
                <a:sym typeface="Times New Roman"/>
              </a:rPr>
              <a:t>1/ Đo tốc độ bằng đồng hồ bấm giây</a:t>
            </a:r>
            <a:endParaRPr sz="3200" b="1">
              <a:solidFill>
                <a:srgbClr val="002060"/>
              </a:solidFill>
              <a:latin typeface="Times New Roman"/>
              <a:ea typeface="Times New Roman"/>
              <a:cs typeface="Times New Roman"/>
              <a:sym typeface="Times New Roman"/>
            </a:endParaRPr>
          </a:p>
        </p:txBody>
      </p:sp>
      <p:sp>
        <p:nvSpPr>
          <p:cNvPr id="157" name="Google Shape;157;p19"/>
          <p:cNvSpPr txBox="1"/>
          <p:nvPr/>
        </p:nvSpPr>
        <p:spPr>
          <a:xfrm>
            <a:off x="197422" y="4305212"/>
            <a:ext cx="11792604"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a:solidFill>
                  <a:schemeClr val="dk1"/>
                </a:solidFill>
                <a:latin typeface="Arial"/>
                <a:ea typeface="Arial"/>
                <a:cs typeface="Arial"/>
                <a:sym typeface="Arial"/>
              </a:rPr>
              <a:t>        Để đo thời gian, nhằm xác định tốc độ của một vật chuyển động từ 0,1s trở lên, ta sử dụng đồng hồ bấm giây, ngược lại nó không thể đo chính xác những khoảng thời gian dưới 0,1 s.</a:t>
            </a:r>
            <a:endParaRPr sz="3600" b="1">
              <a:solidFill>
                <a:srgbClr val="FF0000"/>
              </a:solidFill>
              <a:latin typeface="Times New Roman"/>
              <a:ea typeface="Times New Roman"/>
              <a:cs typeface="Times New Roman"/>
              <a:sym typeface="Times New Roman"/>
            </a:endParaRPr>
          </a:p>
        </p:txBody>
      </p:sp>
      <p:pic>
        <p:nvPicPr>
          <p:cNvPr id="158" name="Google Shape;158;p19"/>
          <p:cNvPicPr preferRelativeResize="0"/>
          <p:nvPr/>
        </p:nvPicPr>
        <p:blipFill rotWithShape="1">
          <a:blip r:embed="rId3">
            <a:alphaModFix/>
          </a:blip>
          <a:srcRect/>
          <a:stretch/>
        </p:blipFill>
        <p:spPr>
          <a:xfrm>
            <a:off x="940157" y="1416676"/>
            <a:ext cx="6739024" cy="2507327"/>
          </a:xfrm>
          <a:prstGeom prst="rect">
            <a:avLst/>
          </a:prstGeom>
          <a:noFill/>
          <a:ln>
            <a:noFill/>
          </a:ln>
        </p:spPr>
      </p:pic>
      <p:pic>
        <p:nvPicPr>
          <p:cNvPr id="159" name="Google Shape;159;p19"/>
          <p:cNvPicPr preferRelativeResize="0"/>
          <p:nvPr/>
        </p:nvPicPr>
        <p:blipFill rotWithShape="1">
          <a:blip r:embed="rId4">
            <a:alphaModFix/>
          </a:blip>
          <a:srcRect/>
          <a:stretch/>
        </p:blipFill>
        <p:spPr>
          <a:xfrm>
            <a:off x="7856114" y="953633"/>
            <a:ext cx="2983136" cy="3248025"/>
          </a:xfrm>
          <a:prstGeom prst="rect">
            <a:avLst/>
          </a:prstGeom>
          <a:noFill/>
          <a:ln>
            <a:noFill/>
          </a:ln>
        </p:spPr>
      </p:pic>
      <p:pic>
        <p:nvPicPr>
          <p:cNvPr id="160" name="Google Shape;160;p19"/>
          <p:cNvPicPr preferRelativeResize="0"/>
          <p:nvPr/>
        </p:nvPicPr>
        <p:blipFill rotWithShape="1">
          <a:blip r:embed="rId5">
            <a:alphaModFix/>
          </a:blip>
          <a:srcRect/>
          <a:stretch/>
        </p:blipFill>
        <p:spPr>
          <a:xfrm>
            <a:off x="253365" y="4150142"/>
            <a:ext cx="822297" cy="745195"/>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500"/>
                                        <p:tgtEl>
                                          <p:spTgt spid="15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60"/>
                                        </p:tgtEl>
                                        <p:attrNameLst>
                                          <p:attrName>style.visibility</p:attrName>
                                        </p:attrNameLst>
                                      </p:cBhvr>
                                      <p:to>
                                        <p:strVal val="visible"/>
                                      </p:to>
                                    </p:set>
                                    <p:anim calcmode="lin" valueType="num">
                                      <p:cBhvr additive="base">
                                        <p:cTn id="10" dur="500"/>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
          <p:cNvSpPr/>
          <p:nvPr/>
        </p:nvSpPr>
        <p:spPr>
          <a:xfrm>
            <a:off x="2815771" y="101602"/>
            <a:ext cx="8301940" cy="522512"/>
          </a:xfrm>
          <a:prstGeom prst="roundRect">
            <a:avLst>
              <a:gd name="adj" fmla="val 16667"/>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0000"/>
                </a:solidFill>
                <a:latin typeface="Times New Roman"/>
                <a:ea typeface="Times New Roman"/>
                <a:cs typeface="Times New Roman"/>
                <a:sym typeface="Times New Roman"/>
              </a:rPr>
              <a:t>B/ HÌNH THÀNH KIẾN THỨC</a:t>
            </a:r>
            <a:endParaRPr sz="3200" b="1">
              <a:solidFill>
                <a:srgbClr val="FF0000"/>
              </a:solidFill>
              <a:latin typeface="Times New Roman"/>
              <a:ea typeface="Times New Roman"/>
              <a:cs typeface="Times New Roman"/>
              <a:sym typeface="Times New Roman"/>
            </a:endParaRPr>
          </a:p>
        </p:txBody>
      </p:sp>
      <p:sp>
        <p:nvSpPr>
          <p:cNvPr id="166" name="Google Shape;166;p20"/>
          <p:cNvSpPr txBox="1"/>
          <p:nvPr/>
        </p:nvSpPr>
        <p:spPr>
          <a:xfrm>
            <a:off x="409432" y="718997"/>
            <a:ext cx="11368585"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2060"/>
                </a:solidFill>
                <a:latin typeface="Times New Roman"/>
                <a:ea typeface="Times New Roman"/>
                <a:cs typeface="Times New Roman"/>
                <a:sym typeface="Times New Roman"/>
              </a:rPr>
              <a:t>1/ Đo tốc độ bằng đồng hồ đo thời gian hiện số dùng cổng quang điện </a:t>
            </a:r>
            <a:endParaRPr sz="3200" b="1">
              <a:solidFill>
                <a:srgbClr val="002060"/>
              </a:solidFill>
              <a:latin typeface="Times New Roman"/>
              <a:ea typeface="Times New Roman"/>
              <a:cs typeface="Times New Roman"/>
              <a:sym typeface="Times New Roman"/>
            </a:endParaRPr>
          </a:p>
        </p:txBody>
      </p:sp>
      <p:sp>
        <p:nvSpPr>
          <p:cNvPr id="167" name="Google Shape;167;p20"/>
          <p:cNvSpPr txBox="1"/>
          <p:nvPr/>
        </p:nvSpPr>
        <p:spPr>
          <a:xfrm>
            <a:off x="7894749" y="1519958"/>
            <a:ext cx="3979572" cy="452431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a:solidFill>
                  <a:schemeClr val="dk1"/>
                </a:solidFill>
                <a:latin typeface="Times New Roman"/>
                <a:ea typeface="Times New Roman"/>
                <a:cs typeface="Times New Roman"/>
                <a:sym typeface="Times New Roman"/>
              </a:rPr>
              <a:t>   </a:t>
            </a:r>
            <a:r>
              <a:rPr lang="en-US" sz="3600">
                <a:solidFill>
                  <a:schemeClr val="dk1"/>
                </a:solidFill>
                <a:latin typeface="Arial"/>
                <a:ea typeface="Arial"/>
                <a:cs typeface="Arial"/>
                <a:sym typeface="Arial"/>
              </a:rPr>
              <a:t>Học sinh làm việc theo nhóm nghiên cứu thông tin trong SGK, quan sát tìm hiểu hình 10.2, tiến hành thí nghiệm và trả lời câu hỏi.</a:t>
            </a:r>
            <a:endParaRPr sz="3600" b="1">
              <a:solidFill>
                <a:srgbClr val="FF0000"/>
              </a:solidFill>
              <a:latin typeface="Times New Roman"/>
              <a:ea typeface="Times New Roman"/>
              <a:cs typeface="Times New Roman"/>
              <a:sym typeface="Times New Roman"/>
            </a:endParaRPr>
          </a:p>
        </p:txBody>
      </p:sp>
      <p:pic>
        <p:nvPicPr>
          <p:cNvPr id="168" name="Google Shape;168;p20"/>
          <p:cNvPicPr preferRelativeResize="0"/>
          <p:nvPr/>
        </p:nvPicPr>
        <p:blipFill rotWithShape="1">
          <a:blip r:embed="rId3">
            <a:alphaModFix/>
          </a:blip>
          <a:srcRect/>
          <a:stretch/>
        </p:blipFill>
        <p:spPr>
          <a:xfrm>
            <a:off x="267763" y="1796215"/>
            <a:ext cx="7353176" cy="442428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additive="base">
                                        <p:cTn id="7" dur="500"/>
                                        <p:tgtEl>
                                          <p:spTgt spid="1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p:nvPr/>
        </p:nvSpPr>
        <p:spPr>
          <a:xfrm>
            <a:off x="2815771" y="101602"/>
            <a:ext cx="8301940" cy="522512"/>
          </a:xfrm>
          <a:prstGeom prst="roundRect">
            <a:avLst>
              <a:gd name="adj" fmla="val 16667"/>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rgbClr val="FF0000"/>
                </a:solidFill>
                <a:latin typeface="Times New Roman"/>
                <a:ea typeface="Times New Roman"/>
                <a:cs typeface="Times New Roman"/>
                <a:sym typeface="Times New Roman"/>
              </a:rPr>
              <a:t>B/ HÌNH THÀNH KIẾN THỨC</a:t>
            </a:r>
            <a:endParaRPr sz="3200" b="1">
              <a:solidFill>
                <a:srgbClr val="FF0000"/>
              </a:solidFill>
              <a:latin typeface="Times New Roman"/>
              <a:ea typeface="Times New Roman"/>
              <a:cs typeface="Times New Roman"/>
              <a:sym typeface="Times New Roman"/>
            </a:endParaRPr>
          </a:p>
        </p:txBody>
      </p:sp>
      <p:sp>
        <p:nvSpPr>
          <p:cNvPr id="174" name="Google Shape;174;p21"/>
          <p:cNvSpPr txBox="1"/>
          <p:nvPr/>
        </p:nvSpPr>
        <p:spPr>
          <a:xfrm>
            <a:off x="409432" y="718997"/>
            <a:ext cx="11368585"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2060"/>
                </a:solidFill>
                <a:latin typeface="Times New Roman"/>
                <a:ea typeface="Times New Roman"/>
                <a:cs typeface="Times New Roman"/>
                <a:sym typeface="Times New Roman"/>
              </a:rPr>
              <a:t>1/ Đo tốc độ bằng đồng hồ đo thời gian hiện số dùng cổng quang điện </a:t>
            </a:r>
            <a:endParaRPr sz="3200" b="1">
              <a:solidFill>
                <a:srgbClr val="002060"/>
              </a:solidFill>
              <a:latin typeface="Times New Roman"/>
              <a:ea typeface="Times New Roman"/>
              <a:cs typeface="Times New Roman"/>
              <a:sym typeface="Times New Roman"/>
            </a:endParaRPr>
          </a:p>
        </p:txBody>
      </p:sp>
      <p:sp>
        <p:nvSpPr>
          <p:cNvPr id="175" name="Google Shape;175;p21"/>
          <p:cNvSpPr txBox="1"/>
          <p:nvPr/>
        </p:nvSpPr>
        <p:spPr>
          <a:xfrm>
            <a:off x="7804597" y="1893449"/>
            <a:ext cx="4069723" cy="507831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a:solidFill>
                  <a:schemeClr val="dk1"/>
                </a:solidFill>
                <a:latin typeface="Times New Roman"/>
                <a:ea typeface="Times New Roman"/>
                <a:cs typeface="Times New Roman"/>
                <a:sym typeface="Times New Roman"/>
              </a:rPr>
              <a:t>   </a:t>
            </a:r>
            <a:r>
              <a:rPr lang="en-US" sz="3600">
                <a:solidFill>
                  <a:schemeClr val="dk1"/>
                </a:solidFill>
                <a:latin typeface="Arial"/>
                <a:ea typeface="Arial"/>
                <a:cs typeface="Arial"/>
                <a:sym typeface="Arial"/>
              </a:rPr>
              <a:t>H4. Theo em, cách đo tốc độ của vật chuyển động bằng cổng quang điện có ưu điểm gì so với cách đo bằng đồng hồ bấm giây?</a:t>
            </a:r>
            <a:endParaRPr/>
          </a:p>
          <a:p>
            <a:pPr marL="0" marR="0" lvl="0" indent="0" algn="just" rtl="0">
              <a:spcBef>
                <a:spcPts val="0"/>
              </a:spcBef>
              <a:spcAft>
                <a:spcPts val="0"/>
              </a:spcAft>
              <a:buNone/>
            </a:pPr>
            <a:r>
              <a:rPr lang="en-US" sz="3600">
                <a:solidFill>
                  <a:schemeClr val="dk1"/>
                </a:solidFill>
                <a:latin typeface="Arial"/>
                <a:ea typeface="Arial"/>
                <a:cs typeface="Arial"/>
                <a:sym typeface="Arial"/>
              </a:rPr>
              <a:t> </a:t>
            </a:r>
            <a:endParaRPr sz="3600" b="1">
              <a:solidFill>
                <a:srgbClr val="FF0000"/>
              </a:solidFill>
              <a:latin typeface="Times New Roman"/>
              <a:ea typeface="Times New Roman"/>
              <a:cs typeface="Times New Roman"/>
              <a:sym typeface="Times New Roman"/>
            </a:endParaRPr>
          </a:p>
        </p:txBody>
      </p:sp>
      <p:pic>
        <p:nvPicPr>
          <p:cNvPr id="176" name="Google Shape;176;p21"/>
          <p:cNvPicPr preferRelativeResize="0"/>
          <p:nvPr/>
        </p:nvPicPr>
        <p:blipFill rotWithShape="1">
          <a:blip r:embed="rId3">
            <a:alphaModFix/>
          </a:blip>
          <a:srcRect/>
          <a:stretch/>
        </p:blipFill>
        <p:spPr>
          <a:xfrm>
            <a:off x="267763" y="1796215"/>
            <a:ext cx="7331771" cy="4411402"/>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500"/>
                                        <p:tgtEl>
                                          <p:spTgt spid="1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699</Words>
  <Application>Microsoft Office PowerPoint</Application>
  <PresentationFormat>Widescreen</PresentationFormat>
  <Paragraphs>53</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Tahoma</vt:lpstr>
      <vt:lpstr>Times New Roman</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NGUYEN NGOC HAN</cp:lastModifiedBy>
  <cp:revision>1</cp:revision>
  <dcterms:modified xsi:type="dcterms:W3CDTF">2023-11-04T14:54:44Z</dcterms:modified>
</cp:coreProperties>
</file>