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65" r:id="rId3"/>
    <p:sldId id="269" r:id="rId4"/>
    <p:sldId id="288" r:id="rId5"/>
    <p:sldId id="296" r:id="rId6"/>
    <p:sldId id="303" r:id="rId7"/>
    <p:sldId id="300" r:id="rId8"/>
    <p:sldId id="289" r:id="rId9"/>
    <p:sldId id="308" r:id="rId10"/>
    <p:sldId id="305" r:id="rId11"/>
    <p:sldId id="309" r:id="rId12"/>
    <p:sldId id="306" r:id="rId13"/>
    <p:sldId id="311" r:id="rId14"/>
    <p:sldId id="267" r:id="rId15"/>
    <p:sldId id="292" r:id="rId16"/>
    <p:sldId id="268" r:id="rId17"/>
    <p:sldId id="271" r:id="rId18"/>
    <p:sldId id="272" r:id="rId19"/>
    <p:sldId id="275" r:id="rId20"/>
    <p:sldId id="280" r:id="rId21"/>
    <p:sldId id="276" r:id="rId22"/>
    <p:sldId id="281" r:id="rId23"/>
    <p:sldId id="282" r:id="rId24"/>
    <p:sldId id="284" r:id="rId25"/>
    <p:sldId id="286" r:id="rId26"/>
    <p:sldId id="299" r:id="rId27"/>
    <p:sldId id="293" r:id="rId28"/>
    <p:sldId id="294" r:id="rId29"/>
    <p:sldId id="27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11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ân LM" userId="43006229-9894-4dc6-a4ab-71230c3ab854" providerId="ADAL" clId="{10B76872-A276-41A9-9467-0E8558C4E1B5}"/>
    <pc:docChg chg="modSld">
      <pc:chgData name="Tân LM" userId="43006229-9894-4dc6-a4ab-71230c3ab854" providerId="ADAL" clId="{10B76872-A276-41A9-9467-0E8558C4E1B5}" dt="2021-09-27T00:23:09.149" v="1" actId="1076"/>
      <pc:docMkLst>
        <pc:docMk/>
      </pc:docMkLst>
      <pc:sldChg chg="addSp modSp mod modAnim">
        <pc:chgData name="Tân LM" userId="43006229-9894-4dc6-a4ab-71230c3ab854" providerId="ADAL" clId="{10B76872-A276-41A9-9467-0E8558C4E1B5}" dt="2021-09-27T00:23:09.149" v="1" actId="1076"/>
        <pc:sldMkLst>
          <pc:docMk/>
          <pc:sldMk cId="3749408171" sldId="272"/>
        </pc:sldMkLst>
        <pc:picChg chg="add mod">
          <ac:chgData name="Tân LM" userId="43006229-9894-4dc6-a4ab-71230c3ab854" providerId="ADAL" clId="{10B76872-A276-41A9-9467-0E8558C4E1B5}" dt="2021-09-27T00:23:09.149" v="1" actId="1076"/>
          <ac:picMkLst>
            <pc:docMk/>
            <pc:sldMk cId="3749408171" sldId="272"/>
            <ac:picMk id="7" creationId="{A00466AA-C4EF-4274-AD75-D9CEE3EE94D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6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F13E0-7B67-416B-BD59-3FC1AC7C5E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61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A8DC2-1596-4820-8CBC-D3CE8D8341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4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FED18-683F-495C-8986-90EBA39B56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43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DF3F9-449D-4BE2-9028-FB738CAF04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5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69373-8D73-42B8-8903-5C280C7F7F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14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A4560-EFDA-40CD-956D-616C7E58C1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51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802CA-D37F-4717-BB41-F74EEC162D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18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0D11B-7440-4835-89AD-2B161332F9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9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52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CD8-A0F1-46FC-8CE3-56E979D16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9CCA1-376B-480F-AE1C-183991171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41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6318C-985F-41E7-A815-F39CBE4E44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0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8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5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7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7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4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CCDF2-C46E-4948-9AFA-5B7BAE884218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C8F11-DF86-4A91-913D-98D918C76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49000">
              <a:srgbClr val="66FF66"/>
            </a:gs>
            <a:gs pos="88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D6B94-9C5B-4FB4-A5CF-B795B7BFC66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8.mp3"/><Relationship Id="rId7" Type="http://schemas.openxmlformats.org/officeDocument/2006/relationships/image" Target="../media/image11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8.mp3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3.mp3"/><Relationship Id="rId7" Type="http://schemas.openxmlformats.org/officeDocument/2006/relationships/image" Target="../media/image4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2.mp3"/><Relationship Id="rId7" Type="http://schemas.openxmlformats.org/officeDocument/2006/relationships/image" Target="../media/image11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2.mp3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 rot="10097661">
            <a:off x="1532953" y="5235546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99CC00"/>
              </a:solidFill>
              <a:latin typeface="VNI-Thufap2" pitchFamily="2" charset="0"/>
            </a:endParaRPr>
          </a:p>
        </p:txBody>
      </p:sp>
      <p:pic>
        <p:nvPicPr>
          <p:cNvPr id="12293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0141">
            <a:off x="352957" y="3842859"/>
            <a:ext cx="4018564" cy="1066975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Relaxed"/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674">
            <a:off x="7801187" y="3744096"/>
            <a:ext cx="4048837" cy="1179022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Rectangle 11"/>
          <p:cNvSpPr>
            <a:spLocks/>
          </p:cNvSpPr>
          <p:nvPr/>
        </p:nvSpPr>
        <p:spPr bwMode="auto">
          <a:xfrm>
            <a:off x="3964538" y="3106453"/>
            <a:ext cx="4759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2021 - 2022</a:t>
            </a:r>
          </a:p>
        </p:txBody>
      </p:sp>
      <p:sp>
        <p:nvSpPr>
          <p:cNvPr id="2" name="Rectangle 1"/>
          <p:cNvSpPr/>
          <p:nvPr/>
        </p:nvSpPr>
        <p:spPr>
          <a:xfrm>
            <a:off x="64864" y="-40883"/>
            <a:ext cx="12192000" cy="12184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2084" y="2451132"/>
            <a:ext cx="1018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ÂM 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NHẠC LỚP 6</a:t>
            </a:r>
          </a:p>
        </p:txBody>
      </p:sp>
      <p:pic>
        <p:nvPicPr>
          <p:cNvPr id="5" name="ghi ta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77" end="124712.653"/>
                  <p14:fade in="3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334" y="6244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9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4206"/>
          </a:xfrm>
        </p:spPr>
        <p:txBody>
          <a:bodyPr/>
          <a:lstStyle/>
          <a:p>
            <a:pPr lvl="0"/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C37B081-76FE-42DB-8CFE-1DFE5822E9A5}"/>
              </a:ext>
            </a:extLst>
          </p:cNvPr>
          <p:cNvSpPr txBox="1"/>
          <p:nvPr/>
        </p:nvSpPr>
        <p:spPr>
          <a:xfrm>
            <a:off x="1076661" y="1654384"/>
            <a:ext cx="10678017" cy="4928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54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lên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 mong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5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4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altLang="en-US" sz="5000" i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55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4206"/>
          </a:xfrm>
        </p:spPr>
        <p:txBody>
          <a:bodyPr/>
          <a:lstStyle/>
          <a:p>
            <a:pPr lvl="0"/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D901E1B-587D-4A7D-8F1B-9DDB0E5797F2}"/>
              </a:ext>
            </a:extLst>
          </p:cNvPr>
          <p:cNvSpPr/>
          <p:nvPr/>
        </p:nvSpPr>
        <p:spPr>
          <a:xfrm>
            <a:off x="861391" y="1470148"/>
            <a:ext cx="11463130" cy="421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lvl="0">
              <a:lnSpc>
                <a:spcPct val="150000"/>
              </a:lnSpc>
              <a:defRPr/>
            </a:pP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CA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50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C37B081-76FE-42DB-8CFE-1DFE5822E9A5}"/>
              </a:ext>
            </a:extLst>
          </p:cNvPr>
          <p:cNvSpPr txBox="1"/>
          <p:nvPr/>
        </p:nvSpPr>
        <p:spPr>
          <a:xfrm flipH="1">
            <a:off x="10897298" y="1965730"/>
            <a:ext cx="4571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endParaRPr lang="en-US" altLang="en-US" sz="2400" i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258D486C-BAB5-4A02-8D09-79D4AEEA8D3C}"/>
              </a:ext>
            </a:extLst>
          </p:cNvPr>
          <p:cNvSpPr/>
          <p:nvPr/>
        </p:nvSpPr>
        <p:spPr>
          <a:xfrm flipH="1">
            <a:off x="10737907" y="5029200"/>
            <a:ext cx="68637" cy="83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8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4206"/>
          </a:xfrm>
        </p:spPr>
        <p:txBody>
          <a:bodyPr/>
          <a:lstStyle/>
          <a:p>
            <a:pPr lvl="0"/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C37B081-76FE-42DB-8CFE-1DFE5822E9A5}"/>
              </a:ext>
            </a:extLst>
          </p:cNvPr>
          <p:cNvSpPr txBox="1"/>
          <p:nvPr/>
        </p:nvSpPr>
        <p:spPr>
          <a:xfrm>
            <a:off x="1752522" y="1336296"/>
            <a:ext cx="10678017" cy="552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endParaRPr lang="en-US" sz="4000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50000"/>
              </a:lnSpc>
              <a:buFontTx/>
              <a:buChar char="-"/>
            </a:pP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altLang="en-US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50000"/>
              </a:lnSpc>
              <a:buFontTx/>
              <a:buChar char="-"/>
            </a:pP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50000"/>
              </a:lnSpc>
              <a:buFontTx/>
              <a:buChar char="-"/>
            </a:pP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endParaRPr lang="en-US" altLang="en-US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50000"/>
              </a:lnSpc>
              <a:buFontTx/>
              <a:buChar char="-"/>
            </a:pP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altLang="en-US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50000"/>
              </a:lnSpc>
              <a:buFontTx/>
              <a:buChar char="-"/>
            </a:pP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altLang="en-US" sz="4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119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B3B35447-E32C-40C8-AF97-3696DEA44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116" y="996258"/>
            <a:ext cx="564876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12/01/1930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nguyên là trưởng ban âm nhạc đài tiếng nói Việt Nam và trưởng ban văn nghệ 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truyền hình Việt Nam, uỷ viên thường vụ Hội nhạc sĩ Việt Nam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117" y="997782"/>
            <a:ext cx="4999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333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066" y="1669409"/>
            <a:ext cx="5205629" cy="4722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0117" y="3678886"/>
            <a:ext cx="564876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en-US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en-US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có Bác trong ngày vui đại thắng,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altLang="en-US" sz="2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i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9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321" y="1865244"/>
            <a:ext cx="9793357" cy="4525963"/>
          </a:xfrm>
        </p:spPr>
        <p:txBody>
          <a:bodyPr/>
          <a:lstStyle/>
          <a:p>
            <a:pPr marL="0" indent="0" algn="ctr">
              <a:buNone/>
            </a:pPr>
            <a:r>
              <a:rPr lang="vi-V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Tìm hiểu bản nhạc</a:t>
            </a:r>
            <a:endParaRPr lang="en-CA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C00000"/>
                </a:solidFill>
                <a:cs typeface="Times New Roman" panose="02020603050405020304" pitchFamily="18" charset="0"/>
              </a:rPr>
              <a:t>êu c</a:t>
            </a:r>
            <a:r>
              <a:rPr lang="en-US" dirty="0" err="1">
                <a:solidFill>
                  <a:srgbClr val="C00000"/>
                </a:solidFill>
                <a:cs typeface="Times New Roman" pitchFamily="18" charset="0"/>
              </a:rPr>
              <a:t>ác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cs typeface="Times New Roman" pitchFamily="18" charset="0"/>
              </a:rPr>
              <a:t>kí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cs typeface="Times New Roman" pitchFamily="18" charset="0"/>
              </a:rPr>
              <a:t>hiệu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cs typeface="Times New Roman" pitchFamily="18" charset="0"/>
              </a:rPr>
              <a:t>âm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cs typeface="Times New Roman" pitchFamily="18" charset="0"/>
              </a:rPr>
              <a:t>nhạc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vi-VN" dirty="0">
                <a:solidFill>
                  <a:srgbClr val="C00000"/>
                </a:solidFill>
                <a:cs typeface="Times New Roman" pitchFamily="18" charset="0"/>
              </a:rPr>
              <a:t>đã học </a:t>
            </a:r>
            <a:r>
              <a:rPr lang="en-US" dirty="0" err="1">
                <a:solidFill>
                  <a:srgbClr val="C00000"/>
                </a:solidFill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cs typeface="Times New Roman" pitchFamily="18" charset="0"/>
              </a:rPr>
              <a:t>sử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cs typeface="Times New Roman" pitchFamily="18" charset="0"/>
              </a:rPr>
              <a:t>dụng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cs typeface="Times New Roman" pitchFamily="18" charset="0"/>
              </a:rPr>
              <a:t>trong</a:t>
            </a:r>
            <a:endParaRPr lang="en-US" dirty="0">
              <a:solidFill>
                <a:srgbClr val="C00000"/>
              </a:solidFill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err="1">
                <a:solidFill>
                  <a:srgbClr val="C00000"/>
                </a:solidFill>
                <a:cs typeface="Times New Roman" pitchFamily="18" charset="0"/>
              </a:rPr>
              <a:t>bản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cs typeface="Times New Roman" pitchFamily="18" charset="0"/>
              </a:rPr>
              <a:t>nhạc</a:t>
            </a:r>
            <a:r>
              <a:rPr lang="en-US" dirty="0">
                <a:solidFill>
                  <a:srgbClr val="C00000"/>
                </a:solidFill>
                <a:cs typeface="Times New Roman" pitchFamily="18" charset="0"/>
              </a:rPr>
              <a:t>:</a:t>
            </a:r>
          </a:p>
          <a:p>
            <a:pPr marL="0" indent="0" algn="just" fontAlgn="ctr">
              <a:buNone/>
            </a:pPr>
            <a:r>
              <a:rPr lang="en-US" dirty="0"/>
              <a:t>+ </a:t>
            </a:r>
            <a:r>
              <a:rPr lang="en-US" dirty="0" err="1"/>
              <a:t>Nhịp</a:t>
            </a:r>
            <a:r>
              <a:rPr lang="en-US" dirty="0"/>
              <a:t>,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...</a:t>
            </a:r>
            <a:endParaRPr lang="en-CA" dirty="0"/>
          </a:p>
          <a:p>
            <a:pPr marL="0" indent="0" algn="just" fontAlgn="ctr">
              <a:buNone/>
            </a:pPr>
            <a:r>
              <a:rPr lang="en-US" dirty="0"/>
              <a:t>+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ở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2 </a:t>
            </a:r>
            <a:r>
              <a:rPr lang="en-US" dirty="0" err="1"/>
              <a:t>đoạn</a:t>
            </a:r>
            <a:r>
              <a:rPr lang="en-US" dirty="0"/>
              <a:t>,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1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2.</a:t>
            </a:r>
            <a:endParaRPr lang="en-CA" dirty="0"/>
          </a:p>
          <a:p>
            <a:pPr marL="0" indent="0" algn="ctr">
              <a:buNone/>
            </a:pPr>
            <a:endParaRPr lang="en-US" sz="11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2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0503" y="900997"/>
            <a:ext cx="5190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Tìm hiểu bản nhạc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33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8238" y="1725317"/>
            <a:ext cx="5279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54" y="3661495"/>
            <a:ext cx="527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vi-V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3"/>
          <a:stretch/>
        </p:blipFill>
        <p:spPr>
          <a:xfrm>
            <a:off x="5843847" y="1547329"/>
            <a:ext cx="6348153" cy="5310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854" y="2704482"/>
            <a:ext cx="3221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Nhịp: 2/4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91558" y="3216321"/>
            <a:ext cx="5221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C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C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1600" dirty="0"/>
          </a:p>
        </p:txBody>
      </p:sp>
      <p:sp>
        <p:nvSpPr>
          <p:cNvPr id="10" name="Donut 9"/>
          <p:cNvSpPr/>
          <p:nvPr/>
        </p:nvSpPr>
        <p:spPr>
          <a:xfrm>
            <a:off x="8290420" y="6251219"/>
            <a:ext cx="987804" cy="423001"/>
          </a:xfrm>
          <a:prstGeom prst="donut">
            <a:avLst>
              <a:gd name="adj" fmla="val 2472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6920917" y="2213113"/>
            <a:ext cx="261761" cy="662609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Donut 11"/>
          <p:cNvSpPr/>
          <p:nvPr/>
        </p:nvSpPr>
        <p:spPr>
          <a:xfrm>
            <a:off x="10531679" y="6251219"/>
            <a:ext cx="987804" cy="423001"/>
          </a:xfrm>
          <a:prstGeom prst="donut">
            <a:avLst>
              <a:gd name="adj" fmla="val 2472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0503" y="4798980"/>
            <a:ext cx="561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1: </a:t>
            </a:r>
          </a:p>
          <a:p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Đoạn 1: </a:t>
            </a:r>
            <a:r>
              <a:rPr lang="vi-VN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đất…gia đình của ta    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4 câu</a:t>
            </a:r>
            <a:r>
              <a:rPr lang="en-CA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</a:t>
            </a:r>
            <a:r>
              <a:rPr lang="vi-VN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 binh boong….</a:t>
            </a:r>
            <a:r>
              <a:rPr lang="en-CA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 hòa bình 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4 câu</a:t>
            </a:r>
            <a:r>
              <a:rPr lang="en-CA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0503" y="4367835"/>
            <a:ext cx="435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626" y="5691790"/>
            <a:ext cx="5287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2: </a:t>
            </a:r>
          </a:p>
          <a:p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Đoạn 1: Thế giới…chung niềm tin (gồm 4 câu</a:t>
            </a:r>
            <a:r>
              <a:rPr lang="en-CA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</a:t>
            </a:r>
            <a:r>
              <a:rPr lang="vi-VN" sz="1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 binh boong….lá cờ của ta 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4 câu</a:t>
            </a:r>
            <a:r>
              <a:rPr lang="en-CA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6" name="Donut 10">
            <a:extLst>
              <a:ext uri="{FF2B5EF4-FFF2-40B4-BE49-F238E27FC236}">
                <a16:creationId xmlns:a16="http://schemas.microsoft.com/office/drawing/2014/main" id="{514D1887-BFE0-4FE1-8A70-59A0A34A03EB}"/>
              </a:ext>
            </a:extLst>
          </p:cNvPr>
          <p:cNvSpPr/>
          <p:nvPr/>
        </p:nvSpPr>
        <p:spPr>
          <a:xfrm>
            <a:off x="6971509" y="6251219"/>
            <a:ext cx="513127" cy="376084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51C63118-5F54-4573-8C26-D7860F19B1ED}"/>
              </a:ext>
            </a:extLst>
          </p:cNvPr>
          <p:cNvCxnSpPr/>
          <p:nvPr/>
        </p:nvCxnSpPr>
        <p:spPr>
          <a:xfrm flipH="1">
            <a:off x="11653076" y="6226933"/>
            <a:ext cx="142613" cy="41315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D36B3BF-2EE8-4BED-82F8-E0E182950FE2}"/>
              </a:ext>
            </a:extLst>
          </p:cNvPr>
          <p:cNvCxnSpPr/>
          <p:nvPr/>
        </p:nvCxnSpPr>
        <p:spPr>
          <a:xfrm flipH="1">
            <a:off x="9515238" y="6266880"/>
            <a:ext cx="142613" cy="41315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7F2E5615-9853-42C1-BFEC-683AE1216F8B}"/>
              </a:ext>
            </a:extLst>
          </p:cNvPr>
          <p:cNvCxnSpPr/>
          <p:nvPr/>
        </p:nvCxnSpPr>
        <p:spPr>
          <a:xfrm flipH="1">
            <a:off x="9332319" y="4385822"/>
            <a:ext cx="142613" cy="41315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13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8" grpId="0"/>
      <p:bldP spid="9" grpId="0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333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978135"/>
            <a:ext cx="10744199" cy="6928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1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HĐ </a:t>
            </a:r>
            <a:r>
              <a:rPr lang="en-US" sz="1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vi-VN" sz="11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: Khởi động giọng</a:t>
            </a:r>
            <a:r>
              <a:rPr lang="en-CA" sz="11200" b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:</a:t>
            </a:r>
            <a:endParaRPr lang="en-US" sz="112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893" t="15068" r="20788" b="29407"/>
          <a:stretch/>
        </p:blipFill>
        <p:spPr>
          <a:xfrm>
            <a:off x="5652655" y="1511300"/>
            <a:ext cx="5472544" cy="5160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7" y="1511300"/>
            <a:ext cx="5077838" cy="5160774"/>
          </a:xfrm>
          <a:prstGeom prst="rect">
            <a:avLst/>
          </a:prstGeom>
        </p:spPr>
      </p:pic>
      <p:pic>
        <p:nvPicPr>
          <p:cNvPr id="5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5599" y="6900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2223" y="6015197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583" y="864974"/>
            <a:ext cx="6241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  <a:endParaRPr lang="en-US" sz="24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33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93" y="1457836"/>
            <a:ext cx="8100597" cy="5376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2528" y="2503733"/>
            <a:ext cx="601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xiết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0450" y="3096595"/>
            <a:ext cx="5176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lung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6582" y="1799308"/>
            <a:ext cx="113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1+2: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728" y="2204185"/>
            <a:ext cx="3367765" cy="1784820"/>
          </a:xfrm>
          <a:prstGeom prst="rect">
            <a:avLst/>
          </a:prstGeom>
          <a:ln>
            <a:solidFill>
              <a:schemeClr val="accent3">
                <a:lumMod val="6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7263">
            <a:off x="852350" y="4256096"/>
            <a:ext cx="3063514" cy="149201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940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mph" presetSubtype="0" fill="hold" grpId="1" nodeType="withEffect">
                                  <p:stCondLst>
                                    <p:cond delay="7750"/>
                                  </p:stCondLst>
                                  <p:iterate type="lt">
                                    <p:tmPct val="3619"/>
                                  </p:iterate>
                                  <p:childTnLst>
                                    <p:set>
                                      <p:cBhvr override="childStyle">
                                        <p:cTn id="39" dur="3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3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3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3" grpId="0" build="allAtOnce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583" y="864974"/>
            <a:ext cx="6241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  <a:endParaRPr lang="en-US" sz="24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33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02" y="1523679"/>
            <a:ext cx="8103765" cy="5216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88008" y="3195443"/>
            <a:ext cx="175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1399" y="3817417"/>
            <a:ext cx="677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6084" y="4411401"/>
            <a:ext cx="3776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ta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28" y="2204185"/>
            <a:ext cx="3367765" cy="1784820"/>
          </a:xfrm>
          <a:prstGeom prst="rect">
            <a:avLst/>
          </a:prstGeom>
          <a:ln>
            <a:solidFill>
              <a:schemeClr val="accent3">
                <a:lumMod val="6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7263">
            <a:off x="852350" y="4256096"/>
            <a:ext cx="3063514" cy="149201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CAU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2005" y="5979653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6583" y="1799308"/>
            <a:ext cx="126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3+4:</a:t>
            </a:r>
          </a:p>
        </p:txBody>
      </p:sp>
    </p:spTree>
    <p:extLst>
      <p:ext uri="{BB962C8B-B14F-4D97-AF65-F5344CB8AC3E}">
        <p14:creationId xmlns:p14="http://schemas.microsoft.com/office/powerpoint/2010/main" val="28313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grpId="1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5152"/>
                                  </p:iterate>
                                  <p:childTnLst>
                                    <p:set>
                                      <p:cBhvr override="childStyle">
                                        <p:cTn id="32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mph" presetSubtype="0" fill="hold" grpId="1" nodeType="withEffect">
                                  <p:stCondLst>
                                    <p:cond delay="3800"/>
                                  </p:stCondLst>
                                  <p:iterate type="lt">
                                    <p:tmPct val="3027"/>
                                  </p:iterate>
                                  <p:childTnLst>
                                    <p:set>
                                      <p:cBhvr override="childStyle">
                                        <p:cTn id="39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1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2857"/>
                                  </p:iterate>
                                  <p:childTnLst>
                                    <p:set>
                                      <p:cBhvr override="childStyle">
                                        <p:cTn id="4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9" grpId="0"/>
      <p:bldP spid="9" grpId="1"/>
      <p:bldP spid="11" grpId="0"/>
      <p:bldP spid="11" grpId="1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1490" y="618548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582" y="900343"/>
            <a:ext cx="6241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  <a:endParaRPr lang="en-US" sz="24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33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93" y="1418254"/>
            <a:ext cx="8100597" cy="5376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4789" y="2441860"/>
            <a:ext cx="601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xiết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0450" y="3096595"/>
            <a:ext cx="5176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lung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582" y="1799308"/>
            <a:ext cx="188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28" y="2204185"/>
            <a:ext cx="3367765" cy="1784820"/>
          </a:xfrm>
          <a:prstGeom prst="rect">
            <a:avLst/>
          </a:prstGeom>
          <a:ln>
            <a:solidFill>
              <a:schemeClr val="accent3">
                <a:lumMod val="6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57263">
            <a:off x="852350" y="4256096"/>
            <a:ext cx="3063514" cy="149201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9888116" y="3096595"/>
            <a:ext cx="175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51399" y="3718561"/>
            <a:ext cx="677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6084" y="4353735"/>
            <a:ext cx="3776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ta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AU 1+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3711" y="585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89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mph" presetSubtype="0" fill="hold" grpId="1" nodeType="withEffect">
                                  <p:stCondLst>
                                    <p:cond delay="7750"/>
                                  </p:stCondLst>
                                  <p:iterate type="lt">
                                    <p:tmPct val="3619"/>
                                  </p:iterate>
                                  <p:childTnLst>
                                    <p:set>
                                      <p:cBhvr override="childStyle">
                                        <p:cTn id="39" dur="3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3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3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1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9091"/>
                                  </p:iterate>
                                  <p:childTnLst>
                                    <p:set>
                                      <p:cBhvr override="childStyle"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3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mph" presetSubtype="0" fill="hold" grpId="1" nodeType="withEffect">
                                  <p:stCondLst>
                                    <p:cond delay="14300"/>
                                  </p:stCondLst>
                                  <p:iterate type="lt">
                                    <p:tmPct val="2704"/>
                                  </p:iterate>
                                  <p:childTnLst>
                                    <p:set>
                                      <p:cBhvr override="childStyle">
                                        <p:cTn id="53" dur="5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mph" presetSubtype="0" fill="hold" grpId="1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3095"/>
                                  </p:iterate>
                                  <p:childTnLst>
                                    <p:set>
                                      <p:cBhvr override="childStyle">
                                        <p:cTn id="60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3" grpId="0" build="allAtOnce"/>
      <p:bldP spid="8" grpId="0"/>
      <p:bldP spid="8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06" y="2451919"/>
            <a:ext cx="4909751" cy="4089862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EmNhuChimBoCauTrang-NgocHa-4485792">
            <a:hlinkClick r:id="" action="ppaction://media"/>
            <a:extLst>
              <a:ext uri="{FF2B5EF4-FFF2-40B4-BE49-F238E27FC236}">
                <a16:creationId xmlns:a16="http://schemas.microsoft.com/office/drawing/2014/main" id="{BCC6973D-1151-4D60-8023-9CF531CC98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00" end="195190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2791" y="90111"/>
            <a:ext cx="609600" cy="609600"/>
          </a:xfrm>
          <a:prstGeom prst="rect">
            <a:avLst/>
          </a:prstGeom>
        </p:spPr>
      </p:pic>
      <p:pic>
        <p:nvPicPr>
          <p:cNvPr id="3" name="7. Chúng em cần hòa bình hát">
            <a:hlinkClick r:id="" action="ppaction://media"/>
            <a:extLst>
              <a:ext uri="{FF2B5EF4-FFF2-40B4-BE49-F238E27FC236}">
                <a16:creationId xmlns:a16="http://schemas.microsoft.com/office/drawing/2014/main" id="{3709323F-7FEE-4386-A255-93E741AC9E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500" end="4847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1391" y="190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1128" y="853330"/>
            <a:ext cx="2692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TRÒ CHƠI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1128" y="1144048"/>
            <a:ext cx="11610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131" y="-41891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24" y="3400256"/>
            <a:ext cx="3728440" cy="1897013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7" y="2890391"/>
            <a:ext cx="2483349" cy="1077218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3" name="Picture 42">
            <a:extLst>
              <a:ext uri="{FF2B5EF4-FFF2-40B4-BE49-F238E27FC236}">
                <a16:creationId xmlns:a16="http://schemas.microsoft.com/office/drawing/2014/main" id="{1BCCE794-A4CB-4ADE-811D-F6561D62B1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7" y="4496850"/>
            <a:ext cx="2483349" cy="1060395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:p14="http://schemas.microsoft.com/office/powerpoint/2010/main" val="6731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583" y="864974"/>
            <a:ext cx="6241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  <a:endParaRPr lang="en-US" sz="24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33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93" y="1511305"/>
            <a:ext cx="8103765" cy="5347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08439" y="4496113"/>
            <a:ext cx="2902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9067" y="5100037"/>
            <a:ext cx="6968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28" y="2204185"/>
            <a:ext cx="3367765" cy="1784820"/>
          </a:xfrm>
          <a:prstGeom prst="rect">
            <a:avLst/>
          </a:prstGeom>
          <a:ln>
            <a:solidFill>
              <a:schemeClr val="accent3">
                <a:lumMod val="6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7263">
            <a:off x="852350" y="4256096"/>
            <a:ext cx="3063514" cy="149201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CAU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7810" y="6035832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2966" y="5641099"/>
            <a:ext cx="6968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582" y="1799308"/>
            <a:ext cx="141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5+6:</a:t>
            </a:r>
          </a:p>
        </p:txBody>
      </p:sp>
    </p:spTree>
    <p:extLst>
      <p:ext uri="{BB962C8B-B14F-4D97-AF65-F5344CB8AC3E}">
        <p14:creationId xmlns:p14="http://schemas.microsoft.com/office/powerpoint/2010/main" val="1332814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4714"/>
                                  </p:iterate>
                                  <p:childTnLst>
                                    <p:set>
                                      <p:cBhvr override="childStyle">
                                        <p:cTn id="32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mph" presetSubtype="0" fill="hold" grpId="1" nodeType="withEffect">
                                  <p:stCondLst>
                                    <p:cond delay="5600"/>
                                  </p:stCondLst>
                                  <p:iterate type="lt">
                                    <p:tmPct val="3207"/>
                                  </p:iterate>
                                  <p:childTnLst>
                                    <p:set>
                                      <p:cBhvr override="childStyle">
                                        <p:cTn id="39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1" nodeType="withEffect">
                                  <p:stCondLst>
                                    <p:cond delay="11000"/>
                                  </p:stCondLst>
                                  <p:iterate type="lt">
                                    <p:tmPct val="21111"/>
                                  </p:iterate>
                                  <p:childTnLst>
                                    <p:set>
                                      <p:cBhvr override="childStyle">
                                        <p:cTn id="46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3" grpId="0" build="allAtOnce"/>
      <p:bldP spid="11" grpId="0"/>
      <p:bldP spid="11" grpId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583" y="864974"/>
            <a:ext cx="6241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  <a:endParaRPr lang="en-US" sz="24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33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25" y="1578416"/>
            <a:ext cx="8103765" cy="5347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28" y="2204185"/>
            <a:ext cx="3367765" cy="1784820"/>
          </a:xfrm>
          <a:prstGeom prst="rect">
            <a:avLst/>
          </a:prstGeom>
          <a:ln>
            <a:solidFill>
              <a:schemeClr val="accent3">
                <a:lumMod val="6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7263">
            <a:off x="852350" y="4256096"/>
            <a:ext cx="3063514" cy="149201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5309483" y="5641099"/>
            <a:ext cx="6184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bay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4226" y="6240856"/>
            <a:ext cx="6968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" name="CAU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0295" y="5843093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582" y="1799308"/>
            <a:ext cx="1602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7+8:</a:t>
            </a:r>
          </a:p>
        </p:txBody>
      </p:sp>
    </p:spTree>
    <p:extLst>
      <p:ext uri="{BB962C8B-B14F-4D97-AF65-F5344CB8AC3E}">
        <p14:creationId xmlns:p14="http://schemas.microsoft.com/office/powerpoint/2010/main" val="13834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2229"/>
                                  </p:iterate>
                                  <p:childTnLst>
                                    <p:set>
                                      <p:cBhvr override="childStyle">
                                        <p:cTn id="32" dur="48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48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48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mph" presetSubtype="0" fill="hold" grpId="1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6531"/>
                                  </p:iterate>
                                  <p:childTnLst>
                                    <p:set>
                                      <p:cBhvr override="childStyle">
                                        <p:cTn id="39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3" grpId="0" build="allAtOnce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6583" y="864974"/>
            <a:ext cx="6241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  <a:endParaRPr lang="en-US" sz="24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82201" y="55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25" y="1578416"/>
            <a:ext cx="8103765" cy="5347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08439" y="4496113"/>
            <a:ext cx="2902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9067" y="5100037"/>
            <a:ext cx="6968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28" y="2204185"/>
            <a:ext cx="3367765" cy="1784820"/>
          </a:xfrm>
          <a:prstGeom prst="rect">
            <a:avLst/>
          </a:prstGeom>
          <a:ln>
            <a:solidFill>
              <a:schemeClr val="accent3">
                <a:lumMod val="6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7263">
            <a:off x="852350" y="4256096"/>
            <a:ext cx="3063514" cy="149201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742966" y="5641099"/>
            <a:ext cx="627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9483" y="5641099"/>
            <a:ext cx="6184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bay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4226" y="6240856"/>
            <a:ext cx="6968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" name="CAU 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31296" y="6015197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6583" y="1799308"/>
            <a:ext cx="192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2901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4714"/>
                                  </p:iterate>
                                  <p:childTnLst>
                                    <p:set>
                                      <p:cBhvr override="childStyle">
                                        <p:cTn id="32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mph" presetSubtype="0" fill="hold" grpId="1" nodeType="withEffect">
                                  <p:stCondLst>
                                    <p:cond delay="5600"/>
                                  </p:stCondLst>
                                  <p:iterate type="lt">
                                    <p:tmPct val="3207"/>
                                  </p:iterate>
                                  <p:childTnLst>
                                    <p:set>
                                      <p:cBhvr override="childStyle">
                                        <p:cTn id="39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3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1" nodeType="withEffect">
                                  <p:stCondLst>
                                    <p:cond delay="11000"/>
                                  </p:stCondLst>
                                  <p:iterate type="lt">
                                    <p:tmPct val="21111"/>
                                  </p:iterate>
                                  <p:childTnLst>
                                    <p:set>
                                      <p:cBhvr override="childStyle">
                                        <p:cTn id="46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1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mph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2229"/>
                                  </p:iterate>
                                  <p:childTnLst>
                                    <p:set>
                                      <p:cBhvr override="childStyle">
                                        <p:cTn id="53" dur="48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48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48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6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mph" presetSubtype="0" fill="hold" grpId="1" nodeType="withEffect">
                                  <p:stCondLst>
                                    <p:cond delay="18200"/>
                                  </p:stCondLst>
                                  <p:iterate type="lt">
                                    <p:tmPct val="5306"/>
                                  </p:iterate>
                                  <p:childTnLst>
                                    <p:set>
                                      <p:cBhvr override="childStyle">
                                        <p:cTn id="60" dur="3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3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3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3" grpId="0" build="allAtOnce"/>
      <p:bldP spid="11" grpId="0"/>
      <p:bldP spid="11" grpId="1"/>
      <p:bldP spid="12" grpId="0"/>
      <p:bldP spid="12" grpId="1"/>
      <p:bldP spid="13" grpId="0" build="allAtOnce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1490" y="618548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583" y="864974"/>
            <a:ext cx="6241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  <a:endParaRPr lang="en-US" sz="24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9178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93" y="1418254"/>
            <a:ext cx="8100597" cy="5376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4789" y="2441860"/>
            <a:ext cx="601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xiết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0450" y="3096595"/>
            <a:ext cx="5176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lung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583" y="1799308"/>
            <a:ext cx="213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90" y="2626526"/>
            <a:ext cx="3367765" cy="1784820"/>
          </a:xfrm>
          <a:prstGeom prst="rect">
            <a:avLst/>
          </a:prstGeom>
          <a:ln>
            <a:solidFill>
              <a:schemeClr val="accent3">
                <a:lumMod val="6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57263">
            <a:off x="804838" y="4647023"/>
            <a:ext cx="3063514" cy="149201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9888116" y="3096595"/>
            <a:ext cx="175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51399" y="3718561"/>
            <a:ext cx="677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6084" y="4353735"/>
            <a:ext cx="3776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08439" y="4371418"/>
            <a:ext cx="2902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09067" y="5016907"/>
            <a:ext cx="6968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1600" dirty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66" y="5502549"/>
            <a:ext cx="627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09483" y="5488694"/>
            <a:ext cx="6184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bay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8364" y="6143871"/>
            <a:ext cx="6192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ta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0" name="DOA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0748" y="6044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8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mph" presetSubtype="0" fill="hold" grpId="1" nodeType="withEffect">
                                  <p:stCondLst>
                                    <p:cond delay="7750"/>
                                  </p:stCondLst>
                                  <p:iterate type="lt">
                                    <p:tmPct val="3619"/>
                                  </p:iterate>
                                  <p:childTnLst>
                                    <p:set>
                                      <p:cBhvr override="childStyle">
                                        <p:cTn id="39" dur="3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3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3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1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9091"/>
                                  </p:iterate>
                                  <p:childTnLst>
                                    <p:set>
                                      <p:cBhvr override="childStyle"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3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mph" presetSubtype="0" fill="hold" grpId="1" nodeType="withEffect">
                                  <p:stCondLst>
                                    <p:cond delay="14300"/>
                                  </p:stCondLst>
                                  <p:iterate type="lt">
                                    <p:tmPct val="2704"/>
                                  </p:iterate>
                                  <p:childTnLst>
                                    <p:set>
                                      <p:cBhvr override="childStyle">
                                        <p:cTn id="53" dur="4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4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4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mph" presetSubtype="0" fill="hold" grpId="1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3095"/>
                                  </p:iterate>
                                  <p:childTnLst>
                                    <p:set>
                                      <p:cBhvr override="childStyle">
                                        <p:cTn id="60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9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mph" presetSubtype="0" fill="hold" grpId="0" nodeType="withEffect">
                                  <p:stCondLst>
                                    <p:cond delay="21400"/>
                                  </p:stCondLst>
                                  <p:iterate type="lt">
                                    <p:tmPct val="4714"/>
                                  </p:iterate>
                                  <p:childTnLst>
                                    <p:set>
                                      <p:cBhvr override="childStyle">
                                        <p:cTn id="67" dur="27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27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27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2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mph" presetSubtype="0" fill="hold" grpId="1" nodeType="withEffect">
                                  <p:stCondLst>
                                    <p:cond delay="24100"/>
                                  </p:stCondLst>
                                  <p:iterate type="lt">
                                    <p:tmPct val="2918"/>
                                  </p:iterate>
                                  <p:childTnLst>
                                    <p:set>
                                      <p:cBhvr override="childStyle">
                                        <p:cTn id="74" dur="3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3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3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mph" presetSubtype="0" fill="hold" grpId="1" nodeType="withEffect">
                                  <p:stCondLst>
                                    <p:cond delay="28000"/>
                                  </p:stCondLst>
                                  <p:iterate type="lt">
                                    <p:tmPct val="21111"/>
                                  </p:iterate>
                                  <p:childTnLst>
                                    <p:set>
                                      <p:cBhvr override="childStyle">
                                        <p:cTn id="81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28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mph" presetSubtype="0" fill="hold" grpId="0" nodeType="withEffect">
                                  <p:stCondLst>
                                    <p:cond delay="30000"/>
                                  </p:stCondLst>
                                  <p:iterate type="lt">
                                    <p:tmPct val="2686"/>
                                  </p:iterate>
                                  <p:childTnLst>
                                    <p:set>
                                      <p:cBhvr override="childStyle">
                                        <p:cTn id="88" dur="43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43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43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33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1" nodeType="withEffect">
                                  <p:stCondLst>
                                    <p:cond delay="35700"/>
                                  </p:stCondLst>
                                  <p:iterate type="lt">
                                    <p:tmPct val="6917"/>
                                  </p:iterate>
                                  <p:childTnLst>
                                    <p:set>
                                      <p:cBhvr override="childStyle">
                                        <p:cTn id="95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3" grpId="0" build="allAtOnce"/>
      <p:bldP spid="8" grpId="0"/>
      <p:bldP spid="8" grpId="1"/>
      <p:bldP spid="12" grpId="0"/>
      <p:bldP spid="12" grpId="1"/>
      <p:bldP spid="13" grpId="0"/>
      <p:bldP spid="13" grpId="1"/>
      <p:bldP spid="14" grpId="0"/>
      <p:bldP spid="14" grpId="1"/>
      <p:bldP spid="15" grpId="0" build="allAtOnce"/>
      <p:bldP spid="16" grpId="0"/>
      <p:bldP spid="16" grpId="1"/>
      <p:bldP spid="17" grpId="0"/>
      <p:bldP spid="17" grpId="1"/>
      <p:bldP spid="18" grpId="0" build="allAtOnce"/>
      <p:bldP spid="19" grpId="0"/>
      <p:bldP spid="1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2976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42" y="2914574"/>
            <a:ext cx="3117442" cy="1652157"/>
          </a:xfrm>
          <a:prstGeom prst="rect">
            <a:avLst/>
          </a:prstGeom>
          <a:ln>
            <a:solidFill>
              <a:schemeClr val="accent3">
                <a:lumMod val="6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8270">
            <a:off x="999021" y="4861595"/>
            <a:ext cx="2341216" cy="114023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723207" y="864974"/>
            <a:ext cx="4235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011" y="1364120"/>
            <a:ext cx="349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L6 Tiếng chuông và ngọn cờ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53"/>
                </p14:media>
              </p:ext>
            </p:extLst>
          </p:nvPr>
        </p:nvPicPr>
        <p:blipFill rotWithShape="1">
          <a:blip r:embed="rId6"/>
          <a:srcRect l="972" t="1261" r="927" b="2643"/>
          <a:stretch/>
        </p:blipFill>
        <p:spPr>
          <a:xfrm>
            <a:off x="4146590" y="1529061"/>
            <a:ext cx="7850659" cy="49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9998" y="918434"/>
            <a:ext cx="82520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NỐI TIẾP VÀ HÒA GIỌNG</a:t>
            </a:r>
            <a:endParaRPr lang="en-US" sz="24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33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4497" y="2254525"/>
            <a:ext cx="601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bao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84495" y="2646761"/>
            <a:ext cx="6192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lung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4495" y="3702295"/>
            <a:ext cx="677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05918" y="4382242"/>
            <a:ext cx="5993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4495" y="4693474"/>
            <a:ext cx="6968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ca  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ngời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8362" y="5040403"/>
            <a:ext cx="6184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bay 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84495" y="3287155"/>
            <a:ext cx="631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18362" y="5412608"/>
            <a:ext cx="6192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000" dirty="0">
              <a:solidFill>
                <a:srgbClr val="FF00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0" y="2134008"/>
            <a:ext cx="2483349" cy="472275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24" name="Straight Arrow Connector 23"/>
          <p:cNvCxnSpPr/>
          <p:nvPr/>
        </p:nvCxnSpPr>
        <p:spPr>
          <a:xfrm>
            <a:off x="2974108" y="2425126"/>
            <a:ext cx="1838036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0" y="3235767"/>
            <a:ext cx="2483349" cy="472275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26" name="Straight Arrow Connector 25"/>
          <p:cNvCxnSpPr/>
          <p:nvPr/>
        </p:nvCxnSpPr>
        <p:spPr>
          <a:xfrm>
            <a:off x="2974109" y="3471904"/>
            <a:ext cx="1838036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0" y="4286958"/>
            <a:ext cx="2483349" cy="472275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28" name="Straight Arrow Connector 27"/>
          <p:cNvCxnSpPr/>
          <p:nvPr/>
        </p:nvCxnSpPr>
        <p:spPr>
          <a:xfrm>
            <a:off x="2974108" y="4578076"/>
            <a:ext cx="1838036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13382" y="2116188"/>
            <a:ext cx="128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13381" y="3266339"/>
            <a:ext cx="128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2672" y="4269149"/>
            <a:ext cx="128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Tiếng chuông và ngọn cờ - Karaoke - Âm nhạc lớp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160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963" y="5607920"/>
            <a:ext cx="609600" cy="6096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843433" y="2230551"/>
            <a:ext cx="601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47031" y="2638025"/>
            <a:ext cx="6192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5" y="2131478"/>
            <a:ext cx="2483349" cy="472275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37" name="Straight Arrow Connector 36"/>
          <p:cNvCxnSpPr/>
          <p:nvPr/>
        </p:nvCxnSpPr>
        <p:spPr>
          <a:xfrm>
            <a:off x="2972153" y="2422596"/>
            <a:ext cx="1838036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11427" y="2113658"/>
            <a:ext cx="128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96578" y="3670095"/>
            <a:ext cx="677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18362" y="3277802"/>
            <a:ext cx="6318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0" y="3212588"/>
            <a:ext cx="2483349" cy="472275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42" name="Straight Arrow Connector 41"/>
          <p:cNvCxnSpPr/>
          <p:nvPr/>
        </p:nvCxnSpPr>
        <p:spPr>
          <a:xfrm>
            <a:off x="2974109" y="3448725"/>
            <a:ext cx="1838036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06447" y="3194822"/>
            <a:ext cx="128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896578" y="4372472"/>
            <a:ext cx="5993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82540" y="4701922"/>
            <a:ext cx="6968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ca  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ngời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06642" y="5031372"/>
            <a:ext cx="6184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bay 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02241" y="5407865"/>
            <a:ext cx="6192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0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ta</a:t>
            </a:r>
            <a:endParaRPr lang="en-US" sz="2000" dirty="0">
              <a:solidFill>
                <a:srgbClr val="FF00FF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5" y="4287614"/>
            <a:ext cx="2483349" cy="472275"/>
          </a:xfrm>
          <a:prstGeom prst="rect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cxnSp>
        <p:nvCxnSpPr>
          <p:cNvPr id="55" name="Straight Arrow Connector 54"/>
          <p:cNvCxnSpPr/>
          <p:nvPr/>
        </p:nvCxnSpPr>
        <p:spPr>
          <a:xfrm>
            <a:off x="2972153" y="4578732"/>
            <a:ext cx="1838036" cy="0"/>
          </a:xfrm>
          <a:prstGeom prst="straightConnector1">
            <a:avLst/>
          </a:prstGeom>
          <a:ln w="76200"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000717" y="4269805"/>
            <a:ext cx="128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9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grpId="1" nodeType="withEffect">
                                  <p:stCondLst>
                                    <p:cond delay="176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9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mph" presetSubtype="0" fill="hold" grpId="1" nodeType="withEffect">
                                  <p:stCondLst>
                                    <p:cond delay="213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grpId="2" nodeType="withEffect">
                                  <p:stCondLst>
                                    <p:cond delay="25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grpId="2" nodeType="withEffect">
                                  <p:stCondLst>
                                    <p:cond delay="25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1" nodeType="withEffect">
                                  <p:stCondLst>
                                    <p:cond delay="258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8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mph" presetSubtype="0" fill="hold" grpId="1" nodeType="withEffect">
                                  <p:stCondLst>
                                    <p:cond delay="29000"/>
                                  </p:stCondLst>
                                  <p:iterate type="lt">
                                    <p:tmPct val="3557"/>
                                  </p:iterate>
                                  <p:childTnLst>
                                    <p:set>
                                      <p:cBhvr override="childStyle">
                                        <p:cTn id="73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2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grpId="1" nodeType="withEffect">
                                  <p:stCondLst>
                                    <p:cond delay="33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nodeType="withEffect">
                                  <p:stCondLst>
                                    <p:cond delay="33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nodeType="withEffect">
                                  <p:stCondLst>
                                    <p:cond delay="33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grpId="2" nodeType="withEffect">
                                  <p:stCondLst>
                                    <p:cond delay="33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8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grpId="2" nodeType="withEffect">
                                  <p:stCondLst>
                                    <p:cond delay="33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8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33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mph" presetSubtype="0" fill="hold" grpId="1" nodeType="withEffect">
                                  <p:stCondLst>
                                    <p:cond delay="336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35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mph" presetSubtype="0" fill="hold" grpId="1" nodeType="withEffect">
                                  <p:stCondLst>
                                    <p:cond delay="374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39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mph" presetSubtype="0" fill="hold" grpId="1" nodeType="withEffect">
                                  <p:stCondLst>
                                    <p:cond delay="416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4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mph" presetSubtype="0" fill="hold" grpId="1" nodeType="withEffect">
                                  <p:stCondLst>
                                    <p:cond delay="46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grpId="1" nodeType="withEffect">
                                  <p:stCondLst>
                                    <p:cond delay="48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" presetClass="exit" presetSubtype="32" fill="hold" nodeType="withEffect">
                                  <p:stCondLst>
                                    <p:cond delay="48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" presetClass="exit" presetSubtype="32" fill="hold" nodeType="withEffect">
                                  <p:stCondLst>
                                    <p:cond delay="48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" presetClass="exit" presetSubtype="32" fill="hold" grpId="2" nodeType="withEffect">
                                  <p:stCondLst>
                                    <p:cond delay="48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6" presetClass="exit" presetSubtype="32" fill="hold" grpId="2" nodeType="withEffect">
                                  <p:stCondLst>
                                    <p:cond delay="48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6" presetClass="exit" presetSubtype="32" fill="hold" grpId="2" nodeType="withEffect">
                                  <p:stCondLst>
                                    <p:cond delay="48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" presetClass="exit" presetSubtype="32" fill="hold" grpId="2" nodeType="withEffect">
                                  <p:stCondLst>
                                    <p:cond delay="48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471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47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47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47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mph" presetSubtype="0" fill="hold" grpId="1" nodeType="withEffect">
                                  <p:stCondLst>
                                    <p:cond delay="494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2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5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6" presetClass="emph" presetSubtype="0" fill="hold" grpId="1" nodeType="withEffect">
                                  <p:stCondLst>
                                    <p:cond delay="54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9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2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8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55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mph" presetSubtype="0" fill="hold" grpId="1" nodeType="withEffect">
                                  <p:stCondLst>
                                    <p:cond delay="58000"/>
                                  </p:stCondLst>
                                  <p:iterate type="lt">
                                    <p:tmPct val="3289"/>
                                  </p:iterate>
                                  <p:childTnLst>
                                    <p:set>
                                      <p:cBhvr override="childStyle">
                                        <p:cTn id="1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60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4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mph" presetSubtype="0" fill="hold" grpId="1" nodeType="withEffect">
                                  <p:stCondLst>
                                    <p:cond delay="61900"/>
                                  </p:stCondLst>
                                  <p:iterate type="lt">
                                    <p:tmPct val="2981"/>
                                  </p:iterate>
                                  <p:childTnLst>
                                    <p:set>
                                      <p:cBhvr override="childStyle">
                                        <p:cTn id="192" dur="2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3" dur="2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4" dur="2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8" fill="hold" nodeType="withEffect">
                                  <p:stCondLst>
                                    <p:cond delay="641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64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3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6" presetClass="emph" presetSubtype="0" fill="hold" grpId="1" nodeType="withEffect">
                                  <p:stCondLst>
                                    <p:cond delay="66200"/>
                                  </p:stCondLst>
                                  <p:iterate type="lt">
                                    <p:tmPct val="2820"/>
                                  </p:iterate>
                                  <p:childTnLst>
                                    <p:set>
                                      <p:cBhvr override="childStyle">
                                        <p:cTn id="208" dur="2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9" dur="2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0" dur="2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67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3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6" presetClass="emph" presetSubtype="0" fill="hold" grpId="1" nodeType="withEffect">
                                  <p:stCondLst>
                                    <p:cond delay="70000"/>
                                  </p:stCondLst>
                                  <p:iterate type="lt">
                                    <p:tmPct val="2738"/>
                                  </p:iterate>
                                  <p:childTnLst>
                                    <p:set>
                                      <p:cBhvr override="childStyle">
                                        <p:cTn id="215" dur="2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6" dur="2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7" dur="2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7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3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mph" presetSubtype="0" fill="hold" grpId="1" nodeType="withEffect">
                                  <p:stCondLst>
                                    <p:cond delay="74000"/>
                                  </p:stCondLst>
                                  <p:iterate type="lt">
                                    <p:tmPct val="2808"/>
                                  </p:iterate>
                                  <p:childTnLst>
                                    <p:set>
                                      <p:cBhvr override="childStyle">
                                        <p:cTn id="222" dur="2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3" dur="2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4" dur="2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76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3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6" presetClass="emph" presetSubtype="0" fill="hold" grpId="1" nodeType="withEffect">
                                  <p:stCondLst>
                                    <p:cond delay="78200"/>
                                  </p:stCondLst>
                                  <p:iterate type="lt">
                                    <p:tmPct val="11688"/>
                                  </p:iterate>
                                  <p:childTnLst>
                                    <p:set>
                                      <p:cBhvr override="childStyle">
                                        <p:cTn id="229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3" grpId="0"/>
      <p:bldP spid="3" grpId="1"/>
      <p:bldP spid="3" grpId="2"/>
      <p:bldP spid="8" grpId="0"/>
      <p:bldP spid="8" grpId="1"/>
      <p:bldP spid="8" grpId="2"/>
      <p:bldP spid="13" grpId="0"/>
      <p:bldP spid="13" grpId="1"/>
      <p:bldP spid="13" grpId="2"/>
      <p:bldP spid="15" grpId="0"/>
      <p:bldP spid="15" grpId="1"/>
      <p:bldP spid="15" grpId="2"/>
      <p:bldP spid="16" grpId="0"/>
      <p:bldP spid="16" grpId="1"/>
      <p:bldP spid="16" grpId="2"/>
      <p:bldP spid="18" grpId="0"/>
      <p:bldP spid="18" grpId="1"/>
      <p:bldP spid="18" grpId="2"/>
      <p:bldP spid="21" grpId="0"/>
      <p:bldP spid="21" grpId="1"/>
      <p:bldP spid="21" grpId="2"/>
      <p:bldP spid="22" grpId="0"/>
      <p:bldP spid="22" grpId="1"/>
      <p:bldP spid="22" grpId="2"/>
      <p:bldP spid="30" grpId="0"/>
      <p:bldP spid="30" grpId="1"/>
      <p:bldP spid="31" grpId="0"/>
      <p:bldP spid="31" grpId="1"/>
      <p:bldP spid="32" grpId="0"/>
      <p:bldP spid="32" grpId="1"/>
      <p:bldP spid="34" grpId="0"/>
      <p:bldP spid="34" grpId="1"/>
      <p:bldP spid="35" grpId="0"/>
      <p:bldP spid="35" grpId="1"/>
      <p:bldP spid="38" grpId="0"/>
      <p:bldP spid="39" grpId="0"/>
      <p:bldP spid="39" grpId="1"/>
      <p:bldP spid="40" grpId="0"/>
      <p:bldP spid="40" grpId="1"/>
      <p:bldP spid="43" grpId="0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CA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HỌC GIÁO DỤC</a:t>
            </a:r>
            <a:endParaRPr lang="en-US" sz="2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Nêu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cảm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nghĩ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về</a:t>
            </a:r>
            <a:r>
              <a:rPr lang="en-US" dirty="0">
                <a:solidFill>
                  <a:srgbClr val="FF0000"/>
                </a:solidFill>
              </a:rPr>
              <a:t> ý </a:t>
            </a:r>
            <a:r>
              <a:rPr lang="en-US" dirty="0" err="1">
                <a:solidFill>
                  <a:srgbClr val="FF0000"/>
                </a:solidFill>
              </a:rPr>
              <a:t>nghĩa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2.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cần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gì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hiện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thần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đoàn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kết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chuộng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hòa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bình</a:t>
            </a:r>
            <a:r>
              <a:rPr lang="en-US" dirty="0">
                <a:solidFill>
                  <a:srgbClr val="FF0000"/>
                </a:solidFill>
              </a:rPr>
              <a:t>?</a:t>
            </a:r>
            <a:endParaRPr lang="en-CA" dirty="0">
              <a:solidFill>
                <a:srgbClr val="FF0000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5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Gợi</a:t>
            </a:r>
            <a:r>
              <a:rPr lang="en-US" dirty="0">
                <a:solidFill>
                  <a:srgbClr val="FF0000"/>
                </a:solidFill>
              </a:rPr>
              <a:t> ý </a:t>
            </a:r>
            <a:r>
              <a:rPr lang="en-US" dirty="0" err="1">
                <a:solidFill>
                  <a:srgbClr val="FF0000"/>
                </a:solidFill>
              </a:rPr>
              <a:t>trả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lời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endParaRPr lang="en-CA" dirty="0">
              <a:solidFill>
                <a:srgbClr val="FF0000"/>
              </a:solidFill>
            </a:endParaRPr>
          </a:p>
          <a:p>
            <a:r>
              <a:rPr lang="en-US" dirty="0"/>
              <a:t>-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ái</a:t>
            </a:r>
            <a:r>
              <a:rPr lang="en-US" dirty="0"/>
              <a:t> (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,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); </a:t>
            </a:r>
            <a:r>
              <a:rPr lang="en-US" dirty="0" err="1"/>
              <a:t>ghét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(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phẫn</a:t>
            </a:r>
            <a:r>
              <a:rPr lang="en-US" dirty="0"/>
              <a:t> </a:t>
            </a:r>
            <a:r>
              <a:rPr lang="en-US" dirty="0" err="1"/>
              <a:t>nộ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xấu</a:t>
            </a:r>
            <a:r>
              <a:rPr lang="en-US" dirty="0"/>
              <a:t>,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ác</a:t>
            </a:r>
            <a:r>
              <a:rPr lang="en-US" dirty="0"/>
              <a:t>).  </a:t>
            </a:r>
            <a:endParaRPr lang="en-CA" dirty="0"/>
          </a:p>
          <a:p>
            <a:r>
              <a:rPr lang="en-US" dirty="0"/>
              <a:t>-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, </a:t>
            </a:r>
            <a:r>
              <a:rPr lang="en-US" dirty="0" err="1"/>
              <a:t>cư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mực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, (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,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..</a:t>
            </a:r>
            <a:r>
              <a:rPr lang="vi-VN" dirty="0"/>
              <a:t>.</a:t>
            </a:r>
            <a:r>
              <a:rPr lang="en-GB" dirty="0"/>
              <a:t>); </a:t>
            </a:r>
            <a:r>
              <a:rPr lang="en-GB" dirty="0" err="1"/>
              <a:t>đoàn</a:t>
            </a:r>
            <a:r>
              <a:rPr lang="en-GB" dirty="0"/>
              <a:t> </a:t>
            </a:r>
            <a:r>
              <a:rPr lang="en-GB" dirty="0" err="1"/>
              <a:t>kết</a:t>
            </a:r>
            <a:r>
              <a:rPr lang="en-GB" dirty="0"/>
              <a:t> </a:t>
            </a:r>
            <a:r>
              <a:rPr lang="en-GB" dirty="0" err="1"/>
              <a:t>với</a:t>
            </a:r>
            <a:r>
              <a:rPr lang="en-GB" dirty="0"/>
              <a:t> </a:t>
            </a:r>
            <a:r>
              <a:rPr lang="en-GB" dirty="0" err="1"/>
              <a:t>bạn</a:t>
            </a:r>
            <a:r>
              <a:rPr lang="en-GB" dirty="0"/>
              <a:t> </a:t>
            </a:r>
            <a:r>
              <a:rPr lang="en-GB" dirty="0" err="1"/>
              <a:t>bè</a:t>
            </a:r>
            <a:r>
              <a:rPr lang="en-GB" dirty="0"/>
              <a:t> </a:t>
            </a:r>
            <a:r>
              <a:rPr lang="en-GB" dirty="0" err="1"/>
              <a:t>cùng</a:t>
            </a:r>
            <a:r>
              <a:rPr lang="en-GB" dirty="0"/>
              <a:t> </a:t>
            </a:r>
            <a:r>
              <a:rPr lang="en-GB" dirty="0" err="1"/>
              <a:t>nhau</a:t>
            </a:r>
            <a:r>
              <a:rPr lang="en-GB" dirty="0"/>
              <a:t> </a:t>
            </a:r>
            <a:r>
              <a:rPr lang="en-GB" dirty="0" err="1"/>
              <a:t>tiến</a:t>
            </a:r>
            <a:r>
              <a:rPr lang="en-GB" dirty="0"/>
              <a:t> </a:t>
            </a:r>
            <a:r>
              <a:rPr lang="en-GB" dirty="0" err="1"/>
              <a:t>bộ</a:t>
            </a:r>
            <a:r>
              <a:rPr lang="en-GB" dirty="0"/>
              <a:t>; </a:t>
            </a:r>
            <a:r>
              <a:rPr lang="en-GB" dirty="0" err="1"/>
              <a:t>biết</a:t>
            </a:r>
            <a:r>
              <a:rPr lang="en-GB" dirty="0"/>
              <a:t> </a:t>
            </a:r>
            <a:r>
              <a:rPr lang="en-GB" dirty="0" err="1"/>
              <a:t>quan</a:t>
            </a:r>
            <a:r>
              <a:rPr lang="en-GB" dirty="0"/>
              <a:t> </a:t>
            </a:r>
            <a:r>
              <a:rPr lang="en-GB" dirty="0" err="1"/>
              <a:t>tâm</a:t>
            </a:r>
            <a:r>
              <a:rPr lang="en-GB" dirty="0"/>
              <a:t> </a:t>
            </a:r>
            <a:r>
              <a:rPr lang="en-GB" dirty="0" err="1"/>
              <a:t>giúp</a:t>
            </a:r>
            <a:r>
              <a:rPr lang="en-GB" dirty="0"/>
              <a:t> </a:t>
            </a:r>
            <a:r>
              <a:rPr lang="en-GB" dirty="0" err="1"/>
              <a:t>đỡ</a:t>
            </a:r>
            <a:r>
              <a:rPr lang="en-GB" dirty="0"/>
              <a:t> </a:t>
            </a:r>
            <a:r>
              <a:rPr lang="en-GB" dirty="0" err="1"/>
              <a:t>người</a:t>
            </a:r>
            <a:r>
              <a:rPr lang="en-GB" dirty="0"/>
              <a:t> </a:t>
            </a:r>
            <a:r>
              <a:rPr lang="en-GB" dirty="0" err="1"/>
              <a:t>khác</a:t>
            </a:r>
            <a:r>
              <a:rPr lang="en-GB" dirty="0"/>
              <a:t>; </a:t>
            </a:r>
            <a:r>
              <a:rPr lang="en-GB" dirty="0" err="1"/>
              <a:t>có</a:t>
            </a:r>
            <a:r>
              <a:rPr lang="en-GB" dirty="0"/>
              <a:t> ý </a:t>
            </a:r>
            <a:r>
              <a:rPr lang="en-GB" dirty="0" err="1"/>
              <a:t>thức</a:t>
            </a:r>
            <a:r>
              <a:rPr lang="en-GB" dirty="0"/>
              <a:t> </a:t>
            </a:r>
            <a:r>
              <a:rPr lang="en-GB" dirty="0" err="1"/>
              <a:t>bảo</a:t>
            </a:r>
            <a:r>
              <a:rPr lang="en-GB" dirty="0"/>
              <a:t> </a:t>
            </a:r>
            <a:r>
              <a:rPr lang="en-GB" dirty="0" err="1"/>
              <a:t>vệ</a:t>
            </a:r>
            <a:r>
              <a:rPr lang="en-GB" dirty="0"/>
              <a:t> </a:t>
            </a:r>
            <a:r>
              <a:rPr lang="en-GB" dirty="0" err="1"/>
              <a:t>thiên</a:t>
            </a:r>
            <a:r>
              <a:rPr lang="en-GB" dirty="0"/>
              <a:t> </a:t>
            </a:r>
            <a:r>
              <a:rPr lang="en-GB" dirty="0" err="1"/>
              <a:t>nhiên</a:t>
            </a:r>
            <a:r>
              <a:rPr lang="en-GB" dirty="0"/>
              <a:t>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môi</a:t>
            </a:r>
            <a:r>
              <a:rPr lang="en-GB" dirty="0"/>
              <a:t> </a:t>
            </a:r>
            <a:r>
              <a:rPr lang="en-GB" dirty="0" err="1"/>
              <a:t>trường</a:t>
            </a:r>
            <a:r>
              <a:rPr lang="en-GB" dirty="0"/>
              <a:t>;… 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04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8814" y="2287996"/>
            <a:ext cx="11700639" cy="1754326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pPr algn="ctr"/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CHĂM NGOAN HỌC GIỎI</a:t>
            </a:r>
          </a:p>
          <a:p>
            <a:pPr algn="ctr"/>
            <a:r>
              <a: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TỐT CHO NỘI DUNG BÀI HỌC SAU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33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HÒA BÌNH- TIẾT 5</a:t>
            </a:r>
          </a:p>
        </p:txBody>
      </p:sp>
    </p:spTree>
    <p:extLst>
      <p:ext uri="{BB962C8B-B14F-4D97-AF65-F5344CB8AC3E}">
        <p14:creationId xmlns:p14="http://schemas.microsoft.com/office/powerpoint/2010/main" val="1797663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 Sau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0225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334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2320139" y="734750"/>
            <a:ext cx="80179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vi-VN" sz="4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Tiếng chuông và ngọn </a:t>
            </a:r>
            <a:r>
              <a:rPr lang="en-US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</a:p>
          <a:p>
            <a:pPr algn="ctr"/>
            <a:r>
              <a:rPr lang="en-US" sz="2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en-US" sz="20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vi-VN" sz="20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endParaRPr lang="vi-VN" sz="40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IẾNG CHUÔNG VÀ NGỌN CỜ - CHỦ ĐỀ 2 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779" y="6225066"/>
            <a:ext cx="609600" cy="6096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E15B2AB-976E-412C-9D7E-B7A9F0784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138" y="1812800"/>
            <a:ext cx="8957461" cy="50452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ADB84E-4861-43C5-8C32-ADFBD82CB639}"/>
              </a:ext>
            </a:extLst>
          </p:cNvPr>
          <p:cNvSpPr txBox="1">
            <a:spLocks/>
          </p:cNvSpPr>
          <p:nvPr/>
        </p:nvSpPr>
        <p:spPr bwMode="auto">
          <a:xfrm>
            <a:off x="-1030" y="1687646"/>
            <a:ext cx="2321169" cy="122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3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CA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CA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</a:t>
            </a:r>
          </a:p>
          <a:p>
            <a:pPr algn="l"/>
            <a:r>
              <a:rPr lang="vi-VN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VÀ TÌM HIỂ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5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HÁT 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000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5FDF0E3-FD57-4DFF-8D13-FBFF84AFF804}"/>
              </a:ext>
            </a:extLst>
          </p:cNvPr>
          <p:cNvSpPr txBox="1"/>
          <p:nvPr/>
        </p:nvSpPr>
        <p:spPr>
          <a:xfrm>
            <a:off x="3079228" y="1524134"/>
            <a:ext cx="8935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7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5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4206"/>
          </a:xfrm>
        </p:spPr>
        <p:txBody>
          <a:bodyPr/>
          <a:lstStyle/>
          <a:p>
            <a:pPr lvl="0"/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3997BBF-1130-4CAF-83E5-5A8FE6D30AAD}"/>
              </a:ext>
            </a:extLst>
          </p:cNvPr>
          <p:cNvSpPr txBox="1"/>
          <p:nvPr/>
        </p:nvSpPr>
        <p:spPr>
          <a:xfrm>
            <a:off x="962461" y="1720712"/>
            <a:ext cx="10267078" cy="3416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0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C37B081-76FE-42DB-8CFE-1DFE5822E9A5}"/>
              </a:ext>
            </a:extLst>
          </p:cNvPr>
          <p:cNvSpPr txBox="1"/>
          <p:nvPr/>
        </p:nvSpPr>
        <p:spPr>
          <a:xfrm flipH="1">
            <a:off x="10897298" y="1965730"/>
            <a:ext cx="4571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endParaRPr lang="en-US" altLang="en-US" sz="2400" i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258D486C-BAB5-4A02-8D09-79D4AEEA8D3C}"/>
              </a:ext>
            </a:extLst>
          </p:cNvPr>
          <p:cNvSpPr/>
          <p:nvPr/>
        </p:nvSpPr>
        <p:spPr>
          <a:xfrm flipH="1">
            <a:off x="10737907" y="5029200"/>
            <a:ext cx="68637" cy="83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313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4206"/>
          </a:xfrm>
        </p:spPr>
        <p:txBody>
          <a:bodyPr/>
          <a:lstStyle/>
          <a:p>
            <a:pPr lvl="0"/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C37B081-76FE-42DB-8CFE-1DFE5822E9A5}"/>
              </a:ext>
            </a:extLst>
          </p:cNvPr>
          <p:cNvSpPr txBox="1"/>
          <p:nvPr/>
        </p:nvSpPr>
        <p:spPr>
          <a:xfrm>
            <a:off x="467061" y="1793419"/>
            <a:ext cx="11257878" cy="4570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50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50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ài</a:t>
            </a:r>
            <a:r>
              <a:rPr lang="en-US" sz="50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000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5000" i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5000" i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000" i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5000" i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5000" i="1" dirty="0">
                <a:solidFill>
                  <a:schemeClr val="accent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1985,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5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5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en-US" sz="5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i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50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45748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4206"/>
          </a:xfrm>
        </p:spPr>
        <p:txBody>
          <a:bodyPr/>
          <a:lstStyle/>
          <a:p>
            <a:pPr lvl="0"/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D901E1B-587D-4A7D-8F1B-9DDB0E5797F2}"/>
              </a:ext>
            </a:extLst>
          </p:cNvPr>
          <p:cNvSpPr/>
          <p:nvPr/>
        </p:nvSpPr>
        <p:spPr>
          <a:xfrm>
            <a:off x="0" y="1138844"/>
            <a:ext cx="12192000" cy="6491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defRPr/>
            </a:pP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2">
              <a:defRPr/>
            </a:pP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CA" sz="50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defRPr/>
            </a:pP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 </a:t>
            </a:r>
            <a:r>
              <a:rPr lang="vi-VN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sâu </a:t>
            </a:r>
            <a:r>
              <a:rPr lang="vi-VN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</a:t>
            </a:r>
            <a:r>
              <a:rPr lang="vi-VN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CA" sz="50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defRPr/>
            </a:pP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 Ý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5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</a:t>
            </a:r>
            <a:endParaRPr lang="en-US" sz="5000" kern="0" dirty="0">
              <a:solidFill>
                <a:sysClr val="windowText" lastClr="000000"/>
              </a:solidFill>
            </a:endParaRP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3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C37B081-76FE-42DB-8CFE-1DFE5822E9A5}"/>
              </a:ext>
            </a:extLst>
          </p:cNvPr>
          <p:cNvSpPr txBox="1"/>
          <p:nvPr/>
        </p:nvSpPr>
        <p:spPr>
          <a:xfrm flipH="1">
            <a:off x="10897298" y="1965730"/>
            <a:ext cx="4571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endParaRPr lang="en-US" altLang="en-US" sz="2400" i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258D486C-BAB5-4A02-8D09-79D4AEEA8D3C}"/>
              </a:ext>
            </a:extLst>
          </p:cNvPr>
          <p:cNvSpPr/>
          <p:nvPr/>
        </p:nvSpPr>
        <p:spPr>
          <a:xfrm flipH="1">
            <a:off x="10737907" y="5029200"/>
            <a:ext cx="68637" cy="83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346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4206"/>
          </a:xfrm>
        </p:spPr>
        <p:txBody>
          <a:bodyPr/>
          <a:lstStyle/>
          <a:p>
            <a:pPr lvl="0"/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C37B081-76FE-42DB-8CFE-1DFE5822E9A5}"/>
              </a:ext>
            </a:extLst>
          </p:cNvPr>
          <p:cNvSpPr txBox="1"/>
          <p:nvPr/>
        </p:nvSpPr>
        <p:spPr>
          <a:xfrm>
            <a:off x="1976191" y="2190984"/>
            <a:ext cx="8239617" cy="2262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</a:p>
          <a:p>
            <a:pPr lvl="0" algn="just">
              <a:lnSpc>
                <a:spcPct val="150000"/>
              </a:lnSpc>
            </a:pPr>
            <a:r>
              <a:rPr lang="en-US" alt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alt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936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4206"/>
          </a:xfrm>
        </p:spPr>
        <p:txBody>
          <a:bodyPr/>
          <a:lstStyle/>
          <a:p>
            <a:pPr lvl="0"/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BÀI CA HÒA BÌNH</a:t>
            </a:r>
            <a:br>
              <a:rPr lang="en-US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D901E1B-587D-4A7D-8F1B-9DDB0E5797F2}"/>
              </a:ext>
            </a:extLst>
          </p:cNvPr>
          <p:cNvSpPr/>
          <p:nvPr/>
        </p:nvSpPr>
        <p:spPr>
          <a:xfrm>
            <a:off x="1248984" y="2132757"/>
            <a:ext cx="10585208" cy="3151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3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C37B081-76FE-42DB-8CFE-1DFE5822E9A5}"/>
              </a:ext>
            </a:extLst>
          </p:cNvPr>
          <p:cNvSpPr txBox="1"/>
          <p:nvPr/>
        </p:nvSpPr>
        <p:spPr>
          <a:xfrm flipH="1">
            <a:off x="10897298" y="1965730"/>
            <a:ext cx="45719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endParaRPr lang="en-US" altLang="en-US" sz="2400" i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258D486C-BAB5-4A02-8D09-79D4AEEA8D3C}"/>
              </a:ext>
            </a:extLst>
          </p:cNvPr>
          <p:cNvSpPr/>
          <p:nvPr/>
        </p:nvSpPr>
        <p:spPr>
          <a:xfrm flipH="1">
            <a:off x="10737907" y="5029200"/>
            <a:ext cx="68637" cy="834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067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2285</TotalTime>
  <Words>1467</Words>
  <Application>Microsoft Office PowerPoint</Application>
  <PresentationFormat>Widescreen</PresentationFormat>
  <Paragraphs>165</Paragraphs>
  <Slides>28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VNI-Thufap2</vt:lpstr>
      <vt:lpstr>Office Theme</vt:lpstr>
      <vt:lpstr>1_Default Design</vt:lpstr>
      <vt:lpstr>PowerPoint Presentation</vt:lpstr>
      <vt:lpstr>PowerPoint Presentation</vt:lpstr>
      <vt:lpstr> CHỦ ĐỀ 2: BÀI CA HÒA BÌNH </vt:lpstr>
      <vt:lpstr>PowerPoint Presentation</vt:lpstr>
      <vt:lpstr> CHỦ ĐỀ 2: BÀI CA HÒA BÌNH </vt:lpstr>
      <vt:lpstr> CHỦ ĐỀ 2: BÀI CA HÒA BÌNH </vt:lpstr>
      <vt:lpstr> CHỦ ĐỀ 2: BÀI CA HÒA BÌNH </vt:lpstr>
      <vt:lpstr> CHỦ ĐỀ 2: BÀI CA HÒA BÌNH </vt:lpstr>
      <vt:lpstr> CHỦ ĐỀ 2: BÀI CA HÒA BÌNH </vt:lpstr>
      <vt:lpstr> CHỦ ĐỀ 2: BÀI CA HÒA BÌNH </vt:lpstr>
      <vt:lpstr> CHỦ ĐỀ 2: BÀI CA HÒA BÌNH </vt:lpstr>
      <vt:lpstr> CHỦ ĐỀ 2: BÀI CA HÒA BÌNH </vt:lpstr>
      <vt:lpstr>PowerPoint Presentation</vt:lpstr>
      <vt:lpstr> CHỦ ĐỀ 2: BÀI CA HÒA BÌNH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CHỦ ĐỀ 2: BÀI CA HÒA BÌNH </vt:lpstr>
      <vt:lpstr>CHỦ ĐỀ 2: BÀI CA HÒA BÌNH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TUAN PC</dc:creator>
  <cp:lastModifiedBy>Admin</cp:lastModifiedBy>
  <cp:revision>162</cp:revision>
  <dcterms:created xsi:type="dcterms:W3CDTF">2021-09-24T02:04:51Z</dcterms:created>
  <dcterms:modified xsi:type="dcterms:W3CDTF">2021-10-06T10:38:04Z</dcterms:modified>
</cp:coreProperties>
</file>