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3" r:id="rId3"/>
    <p:sldId id="257" r:id="rId4"/>
    <p:sldId id="258" r:id="rId5"/>
    <p:sldId id="264" r:id="rId6"/>
    <p:sldId id="259" r:id="rId7"/>
    <p:sldId id="265" r:id="rId8"/>
    <p:sldId id="260" r:id="rId9"/>
    <p:sldId id="261" r:id="rId10"/>
    <p:sldId id="268" r:id="rId11"/>
    <p:sldId id="266"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60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E1267-0E7E-4221-9820-125AC2CF5A71}" type="datetimeFigureOut">
              <a:rPr lang="vi-VN" smtClean="0"/>
              <a:t>03/12/2021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A20CF-C1A0-4A22-A6BB-A93AC9185B61}" type="slidenum">
              <a:rPr lang="vi-VN" smtClean="0"/>
              <a:t>‹#›</a:t>
            </a:fld>
            <a:endParaRPr lang="vi-VN"/>
          </a:p>
        </p:txBody>
      </p:sp>
    </p:spTree>
    <p:extLst>
      <p:ext uri="{BB962C8B-B14F-4D97-AF65-F5344CB8AC3E}">
        <p14:creationId xmlns:p14="http://schemas.microsoft.com/office/powerpoint/2010/main" val="412252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621A20CF-C1A0-4A22-A6BB-A93AC9185B61}" type="slidenum">
              <a:rPr lang="vi-VN" smtClean="0"/>
              <a:t>3</a:t>
            </a:fld>
            <a:endParaRPr lang="vi-VN"/>
          </a:p>
        </p:txBody>
      </p:sp>
    </p:spTree>
    <p:extLst>
      <p:ext uri="{BB962C8B-B14F-4D97-AF65-F5344CB8AC3E}">
        <p14:creationId xmlns:p14="http://schemas.microsoft.com/office/powerpoint/2010/main" val="357666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94" y="76200"/>
            <a:ext cx="8990012" cy="523220"/>
          </a:xfrm>
          <a:prstGeom prst="rect">
            <a:avLst/>
          </a:prstGeom>
          <a:solidFill>
            <a:srgbClr val="00FF00"/>
          </a:solidFill>
          <a:ln>
            <a:solidFill>
              <a:srgbClr val="F5FDF5"/>
            </a:solidFill>
            <a:prstDash val="sysDash"/>
          </a:ln>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pt-BR" sz="2800" b="1" dirty="0">
                <a:solidFill>
                  <a:srgbClr val="FF0000"/>
                </a:solidFill>
                <a:latin typeface="Times New Roman" pitchFamily="18" charset="0"/>
                <a:ea typeface="Tahoma" pitchFamily="34" charset="0"/>
                <a:cs typeface="Times New Roman" pitchFamily="18" charset="0"/>
              </a:rPr>
              <a:t>CHỦ ĐỀ </a:t>
            </a:r>
            <a:r>
              <a:rPr lang="pt-BR" sz="2800" b="1" dirty="0" smtClean="0">
                <a:solidFill>
                  <a:srgbClr val="FF0000"/>
                </a:solidFill>
                <a:latin typeface="Times New Roman" pitchFamily="18" charset="0"/>
                <a:ea typeface="Tahoma" pitchFamily="34" charset="0"/>
                <a:cs typeface="Times New Roman" pitchFamily="18" charset="0"/>
              </a:rPr>
              <a:t>5. TIÊU HÓA</a:t>
            </a:r>
            <a:endParaRPr lang="vi-VN" sz="2800" dirty="0">
              <a:solidFill>
                <a:srgbClr val="FF0000"/>
              </a:solidFill>
              <a:latin typeface="Times New Roman" pitchFamily="18" charset="0"/>
              <a:ea typeface="Tahoma" pitchFamily="34" charset="0"/>
              <a:cs typeface="Times New Roman" pitchFamily="18" charset="0"/>
            </a:endParaRPr>
          </a:p>
        </p:txBody>
      </p:sp>
      <p:sp>
        <p:nvSpPr>
          <p:cNvPr id="3" name="TextBox 2"/>
          <p:cNvSpPr txBox="1"/>
          <p:nvPr/>
        </p:nvSpPr>
        <p:spPr>
          <a:xfrm>
            <a:off x="76994" y="914400"/>
            <a:ext cx="5028406" cy="873252"/>
          </a:xfrm>
          <a:prstGeom prst="rect">
            <a:avLst/>
          </a:prstGeom>
          <a:noFill/>
        </p:spPr>
        <p:txBody>
          <a:bodyPr wrap="square" rtlCol="0">
            <a:spAutoFit/>
          </a:bodyPr>
          <a:lstStyle/>
          <a:p>
            <a:pPr marL="400050" lvl="0" indent="-400050">
              <a:lnSpc>
                <a:spcPct val="150000"/>
              </a:lnSpc>
              <a:buFont typeface="+mj-lt"/>
              <a:buAutoNum type="romanUcPeriod"/>
            </a:pPr>
            <a:r>
              <a:rPr lang="en-US" b="1" u="sng" dirty="0">
                <a:solidFill>
                  <a:srgbClr val="FF0000"/>
                </a:solidFill>
                <a:latin typeface="Times New Roman" pitchFamily="18" charset="0"/>
                <a:cs typeface="Times New Roman" pitchFamily="18" charset="0"/>
              </a:rPr>
              <a:t>TIÊU HOÁ VÀ CÁC CƠ QUAN TIÊU </a:t>
            </a:r>
            <a:r>
              <a:rPr lang="en-US" b="1" u="sng" dirty="0" smtClean="0">
                <a:solidFill>
                  <a:srgbClr val="FF0000"/>
                </a:solidFill>
                <a:latin typeface="Times New Roman" pitchFamily="18" charset="0"/>
                <a:cs typeface="Times New Roman" pitchFamily="18" charset="0"/>
              </a:rPr>
              <a:t>HOÁ</a:t>
            </a:r>
          </a:p>
          <a:p>
            <a:pPr marL="400050" indent="-400050">
              <a:lnSpc>
                <a:spcPct val="150000"/>
              </a:lnSpc>
              <a:buFont typeface="+mj-lt"/>
              <a:buAutoNum type="romanUcPeriod"/>
            </a:pPr>
            <a:r>
              <a:rPr lang="en-US" b="1" u="sng" dirty="0">
                <a:solidFill>
                  <a:srgbClr val="FF0000"/>
                </a:solidFill>
                <a:latin typeface="Times New Roman" pitchFamily="18" charset="0"/>
                <a:cs typeface="Times New Roman" pitchFamily="18" charset="0"/>
              </a:rPr>
              <a:t>TIÊU HOÁ Ở KHOANG </a:t>
            </a:r>
            <a:r>
              <a:rPr lang="en-US" b="1" u="sng" dirty="0" smtClean="0">
                <a:solidFill>
                  <a:srgbClr val="FF0000"/>
                </a:solidFill>
                <a:latin typeface="Times New Roman" pitchFamily="18" charset="0"/>
                <a:cs typeface="Times New Roman" pitchFamily="18" charset="0"/>
              </a:rPr>
              <a:t>MIỆNG</a:t>
            </a:r>
            <a:endParaRPr lang="vi-VN" dirty="0">
              <a:solidFill>
                <a:srgbClr val="FF0000"/>
              </a:solidFill>
            </a:endParaRPr>
          </a:p>
        </p:txBody>
      </p:sp>
      <p:pic>
        <p:nvPicPr>
          <p:cNvPr id="1026" name="Picture 2" descr="Lý thuyết bài Bài 25. Tiêu hóa ở khoang miệng - Lib24.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9800"/>
            <a:ext cx="899442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1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10600" cy="3014736"/>
          </a:xfrm>
          <a:prstGeom prst="rect">
            <a:avLst/>
          </a:prstGeom>
          <a:noFill/>
        </p:spPr>
        <p:txBody>
          <a:bodyPr wrap="square" rtlCol="0">
            <a:spAutoFit/>
          </a:bodyPr>
          <a:lstStyle/>
          <a:p>
            <a:pPr algn="ctr">
              <a:lnSpc>
                <a:spcPct val="200000"/>
              </a:lnSpc>
            </a:pPr>
            <a:r>
              <a:rPr lang="en-US" b="1" dirty="0" err="1" smtClean="0">
                <a:latin typeface="Times New Roman" pitchFamily="18" charset="0"/>
                <a:cs typeface="Times New Roman" pitchFamily="18" charset="0"/>
              </a:rPr>
              <a:t>Câu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hỏi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trang</a:t>
            </a:r>
            <a:r>
              <a:rPr lang="en-US" b="1" dirty="0" smtClean="0">
                <a:latin typeface="Times New Roman" pitchFamily="18" charset="0"/>
                <a:cs typeface="Times New Roman" pitchFamily="18" charset="0"/>
              </a:rPr>
              <a:t> 89 </a:t>
            </a:r>
            <a:r>
              <a:rPr lang="en-US" b="1" dirty="0" err="1" smtClean="0">
                <a:latin typeface="Times New Roman" pitchFamily="18" charset="0"/>
                <a:cs typeface="Times New Roman" pitchFamily="18" charset="0"/>
              </a:rPr>
              <a:t>sgk</a:t>
            </a:r>
            <a:endParaRPr lang="en-US" b="1" dirty="0" smtClean="0">
              <a:latin typeface="Times New Roman" pitchFamily="18" charset="0"/>
              <a:cs typeface="Times New Roman" pitchFamily="18" charset="0"/>
            </a:endParaRPr>
          </a:p>
          <a:p>
            <a:pPr marL="285750" indent="-285750">
              <a:lnSpc>
                <a:spcPct val="200000"/>
              </a:lnSpc>
              <a:buFont typeface="Times New Roman" pitchFamily="18" charset="0"/>
              <a:buChar char="­"/>
            </a:pPr>
            <a:r>
              <a:rPr lang="en-US" sz="2000" b="1" dirty="0" err="1" smtClean="0">
                <a:latin typeface="Times New Roman" pitchFamily="18" charset="0"/>
                <a:cs typeface="Times New Roman" pitchFamily="18" charset="0"/>
              </a:rPr>
              <a:t>Sự</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đẩy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xuống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ruột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nhờ</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phận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nào</a:t>
            </a:r>
            <a:r>
              <a:rPr lang="en-US" sz="2000" b="1" dirty="0" smtClean="0">
                <a:latin typeface="Times New Roman" pitchFamily="18" charset="0"/>
                <a:cs typeface="Times New Roman" pitchFamily="18" charset="0"/>
              </a:rPr>
              <a:t>?</a:t>
            </a:r>
          </a:p>
          <a:p>
            <a:pPr marL="285750" indent="-285750">
              <a:lnSpc>
                <a:spcPct val="200000"/>
              </a:lnSpc>
              <a:buFont typeface="Times New Roman" pitchFamily="18" charset="0"/>
              <a:buChar char="­"/>
            </a:pPr>
            <a:r>
              <a:rPr lang="en-US" sz="2000" b="1" dirty="0" err="1" smtClean="0">
                <a:latin typeface="Times New Roman" pitchFamily="18" charset="0"/>
                <a:cs typeface="Times New Roman" pitchFamily="18" charset="0"/>
              </a:rPr>
              <a:t>Loại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gluxit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lipit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được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tiêu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hóa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dày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như</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thế</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nào</a:t>
            </a:r>
            <a:r>
              <a:rPr lang="en-US" sz="2000" b="1" dirty="0" smtClean="0">
                <a:latin typeface="Times New Roman" pitchFamily="18" charset="0"/>
                <a:cs typeface="Times New Roman" pitchFamily="18" charset="0"/>
              </a:rPr>
              <a:t>?</a:t>
            </a:r>
          </a:p>
          <a:p>
            <a:pPr marL="285750" indent="-285750">
              <a:lnSpc>
                <a:spcPct val="200000"/>
              </a:lnSpc>
              <a:buFont typeface="Times New Roman" pitchFamily="18" charset="0"/>
              <a:buChar char="­"/>
            </a:pPr>
            <a:r>
              <a:rPr lang="en-US" sz="2000" b="1" dirty="0" err="1" smtClean="0">
                <a:latin typeface="Times New Roman" pitchFamily="18" charset="0"/>
                <a:cs typeface="Times New Roman" pitchFamily="18" charset="0"/>
              </a:rPr>
              <a:t>Thử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thích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vì</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prôtêin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bị</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dịch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vị</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hủy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nhưng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prôtêin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lớp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niêm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dày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được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bảo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bị</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hủy</a:t>
            </a:r>
            <a:r>
              <a:rPr lang="en-US" sz="2000" b="1" dirty="0" smtClean="0">
                <a:latin typeface="Times New Roman" pitchFamily="18" charset="0"/>
                <a:cs typeface="Times New Roman" pitchFamily="18" charset="0"/>
              </a:rPr>
              <a:t>?</a:t>
            </a:r>
            <a:endParaRPr lang="vi-VN" sz="2000" b="1" dirty="0">
              <a:latin typeface="Times New Roman" pitchFamily="18" charset="0"/>
              <a:cs typeface="Times New Roman" pitchFamily="18" charset="0"/>
            </a:endParaRPr>
          </a:p>
        </p:txBody>
      </p:sp>
      <p:sp>
        <p:nvSpPr>
          <p:cNvPr id="3" name="Rectangle 2"/>
          <p:cNvSpPr/>
          <p:nvPr/>
        </p:nvSpPr>
        <p:spPr>
          <a:xfrm>
            <a:off x="609600" y="1219200"/>
            <a:ext cx="8001000" cy="507831"/>
          </a:xfrm>
          <a:prstGeom prst="rect">
            <a:avLst/>
          </a:prstGeom>
          <a:solidFill>
            <a:srgbClr val="FFFF00"/>
          </a:solidFill>
        </p:spPr>
        <p:txBody>
          <a:bodyPr wrap="square">
            <a:spAutoFit/>
          </a:bodyPr>
          <a:lstStyle/>
          <a:p>
            <a:pPr>
              <a:lnSpc>
                <a:spcPct val="150000"/>
              </a:lnSpc>
            </a:pPr>
            <a:r>
              <a:rPr lang="en-US" b="1" dirty="0" err="1">
                <a:solidFill>
                  <a:srgbClr val="FF0000"/>
                </a:solidFill>
                <a:latin typeface="Times New Roman" pitchFamily="18" charset="0"/>
                <a:cs typeface="Times New Roman" pitchFamily="18" charset="0"/>
              </a:rPr>
              <a:t>Sự</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đẩy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ruột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nhờ</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động</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vòng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môn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vị</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4" name="Rectangle 3"/>
          <p:cNvSpPr/>
          <p:nvPr/>
        </p:nvSpPr>
        <p:spPr>
          <a:xfrm>
            <a:off x="609600" y="1828800"/>
            <a:ext cx="8001000" cy="561949"/>
          </a:xfrm>
          <a:prstGeom prst="rect">
            <a:avLst/>
          </a:prstGeom>
          <a:solidFill>
            <a:srgbClr val="FFFF00"/>
          </a:solidFill>
        </p:spPr>
        <p:txBody>
          <a:bodyPr wrap="square">
            <a:spAutoFit/>
          </a:bodyPr>
          <a:lstStyle/>
          <a:p>
            <a:pPr>
              <a:lnSpc>
                <a:spcPct val="200000"/>
              </a:lnSpc>
            </a:pPr>
            <a:r>
              <a:rPr lang="en-US" b="1" dirty="0" err="1">
                <a:solidFill>
                  <a:srgbClr val="FF0000"/>
                </a:solidFill>
                <a:latin typeface="Times New Roman" pitchFamily="18" charset="0"/>
                <a:cs typeface="Times New Roman" pitchFamily="18" charset="0"/>
              </a:rPr>
              <a:t>Loại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gluxit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lipit</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KHÔNG </a:t>
            </a:r>
            <a:r>
              <a:rPr lang="en-US" b="1" dirty="0" err="1" smtClean="0">
                <a:solidFill>
                  <a:srgbClr val="FF0000"/>
                </a:solidFill>
                <a:latin typeface="Times New Roman" pitchFamily="18" charset="0"/>
                <a:cs typeface="Times New Roman" pitchFamily="18" charset="0"/>
              </a:rPr>
              <a:t>được</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hóa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dạ</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dày</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5" name="Rectangle 4"/>
          <p:cNvSpPr/>
          <p:nvPr/>
        </p:nvSpPr>
        <p:spPr>
          <a:xfrm>
            <a:off x="644577" y="2511608"/>
            <a:ext cx="8001000" cy="960328"/>
          </a:xfrm>
          <a:prstGeom prst="rect">
            <a:avLst/>
          </a:prstGeom>
          <a:solidFill>
            <a:srgbClr val="FFFF00"/>
          </a:solidFill>
        </p:spPr>
        <p:txBody>
          <a:bodyPr wrap="square">
            <a:spAutoFit/>
          </a:bodyPr>
          <a:lstStyle/>
          <a:p>
            <a:pPr lvl="0">
              <a:lnSpc>
                <a:spcPct val="150000"/>
              </a:lnSpc>
            </a:pP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thành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phần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dịch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vị</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có</a:t>
            </a:r>
            <a:r>
              <a:rPr lang="en-US" sz="2000" b="1" dirty="0" smtClean="0">
                <a:solidFill>
                  <a:srgbClr val="FF0000"/>
                </a:solidFill>
                <a:latin typeface="Times New Roman" pitchFamily="18" charset="0"/>
                <a:cs typeface="Times New Roman" pitchFamily="18" charset="0"/>
              </a:rPr>
              <a:t> CHẤT NHÀY →</a:t>
            </a:r>
            <a:r>
              <a:rPr lang="en-US" sz="2000" b="1" dirty="0" err="1" smtClean="0">
                <a:solidFill>
                  <a:srgbClr val="FF0000"/>
                </a:solidFill>
                <a:latin typeface="Times New Roman" pitchFamily="18" charset="0"/>
                <a:cs typeface="Times New Roman" pitchFamily="18" charset="0"/>
              </a:rPr>
              <a:t>bảo</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vệ</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lớp</a:t>
            </a:r>
            <a:r>
              <a:rPr lang="en-US"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niêm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dạ</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dày</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không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bị</a:t>
            </a:r>
            <a:r>
              <a:rPr lang="en-US" sz="2000" b="1" dirty="0">
                <a:solidFill>
                  <a:srgbClr val="FF0000"/>
                </a:solidFill>
                <a:latin typeface="Times New Roman" pitchFamily="18" charset="0"/>
                <a:cs typeface="Times New Roman" pitchFamily="18" charset="0"/>
              </a:rPr>
              <a:t> pepsin </a:t>
            </a:r>
            <a:r>
              <a:rPr lang="en-US" sz="2000" b="1" dirty="0" err="1">
                <a:solidFill>
                  <a:srgbClr val="FF0000"/>
                </a:solidFill>
                <a:latin typeface="Times New Roman" pitchFamily="18" charset="0"/>
                <a:cs typeface="Times New Roman" pitchFamily="18" charset="0"/>
              </a:rPr>
              <a:t>phân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hủy</a:t>
            </a:r>
            <a:r>
              <a:rPr lang="en-US" sz="2000" b="1" dirty="0">
                <a:solidFill>
                  <a:srgbClr val="FF0000"/>
                </a:solidFill>
                <a:latin typeface="Times New Roman" pitchFamily="18" charset="0"/>
                <a:cs typeface="Times New Roman" pitchFamily="18" charset="0"/>
              </a:rPr>
              <a:t>.</a:t>
            </a:r>
            <a:endParaRPr lang="vi-VN"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3998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724400" y="76200"/>
            <a:ext cx="4343400" cy="3352800"/>
          </a:xfrm>
          <a:prstGeom prst="cloudCallout">
            <a:avLst>
              <a:gd name="adj1" fmla="val -30267"/>
              <a:gd name="adj2" fmla="val 737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rgbClr val="0000FF"/>
                </a:solidFill>
                <a:latin typeface="Times New Roman" pitchFamily="18" charset="0"/>
                <a:cs typeface="Times New Roman" pitchFamily="18" charset="0"/>
              </a:rPr>
              <a:t>Câu</a:t>
            </a:r>
            <a:r>
              <a:rPr lang="en-US" sz="2000" dirty="0" smtClean="0">
                <a:solidFill>
                  <a:srgbClr val="0000FF"/>
                </a:solidFill>
                <a:latin typeface="Times New Roman" pitchFamily="18" charset="0"/>
                <a:cs typeface="Times New Roman" pitchFamily="18" charset="0"/>
              </a:rPr>
              <a:t> 2. </a:t>
            </a:r>
            <a:r>
              <a:rPr lang="en-US" sz="2000" dirty="0" err="1" smtClean="0">
                <a:solidFill>
                  <a:srgbClr val="0000FF"/>
                </a:solidFill>
                <a:latin typeface="Times New Roman" pitchFamily="18" charset="0"/>
                <a:cs typeface="Times New Roman" pitchFamily="18" charset="0"/>
              </a:rPr>
              <a:t>Với</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khẩu</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phần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thức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ăn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đầy</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đủ</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chất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sau</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tiêu</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hóa</a:t>
            </a:r>
            <a:r>
              <a:rPr lang="en-US" sz="2000" dirty="0" smtClean="0">
                <a:solidFill>
                  <a:srgbClr val="0000FF"/>
                </a:solidFill>
                <a:latin typeface="Times New Roman" pitchFamily="18" charset="0"/>
                <a:cs typeface="Times New Roman" pitchFamily="18" charset="0"/>
              </a:rPr>
              <a:t> ở </a:t>
            </a:r>
            <a:r>
              <a:rPr lang="en-US" sz="2000" dirty="0" err="1" smtClean="0">
                <a:solidFill>
                  <a:srgbClr val="0000FF"/>
                </a:solidFill>
                <a:latin typeface="Times New Roman" pitchFamily="18" charset="0"/>
                <a:cs typeface="Times New Roman" pitchFamily="18" charset="0"/>
              </a:rPr>
              <a:t>dạ</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dày</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thì</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còn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những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loại</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chất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nào</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trong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thức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ăn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cần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được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tiêu</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hóa</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tiếp</a:t>
            </a:r>
            <a:r>
              <a:rPr lang="en-US" sz="2000" dirty="0" smtClean="0">
                <a:solidFill>
                  <a:srgbClr val="0000FF"/>
                </a:solidFill>
                <a:latin typeface="Times New Roman" pitchFamily="18" charset="0"/>
                <a:cs typeface="Times New Roman" pitchFamily="18" charset="0"/>
              </a:rPr>
              <a:t>?</a:t>
            </a:r>
            <a:endParaRPr lang="vi-VN" sz="2000" dirty="0">
              <a:solidFill>
                <a:srgbClr val="0000FF"/>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4382721"/>
            <a:ext cx="5029200" cy="2404822"/>
          </a:xfrm>
          <a:prstGeom prst="rect">
            <a:avLst/>
          </a:prstGeom>
        </p:spPr>
      </p:pic>
      <p:sp>
        <p:nvSpPr>
          <p:cNvPr id="5" name="Cloud Callout 4"/>
          <p:cNvSpPr/>
          <p:nvPr/>
        </p:nvSpPr>
        <p:spPr>
          <a:xfrm>
            <a:off x="685800" y="228600"/>
            <a:ext cx="2667000" cy="2362200"/>
          </a:xfrm>
          <a:prstGeom prst="cloudCallout">
            <a:avLst>
              <a:gd name="adj1" fmla="val 24694"/>
              <a:gd name="adj2" fmla="val 6440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FF"/>
                </a:solidFill>
                <a:latin typeface="Times New Roman" pitchFamily="18" charset="0"/>
                <a:cs typeface="Times New Roman" pitchFamily="18" charset="0"/>
              </a:rPr>
              <a:t>Câu</a:t>
            </a:r>
            <a:r>
              <a:rPr lang="en-US" dirty="0" smtClean="0">
                <a:solidFill>
                  <a:srgbClr val="0000FF"/>
                </a:solidFill>
                <a:latin typeface="Times New Roman" pitchFamily="18" charset="0"/>
                <a:cs typeface="Times New Roman" pitchFamily="18" charset="0"/>
              </a:rPr>
              <a:t> 1. Ở </a:t>
            </a:r>
            <a:r>
              <a:rPr lang="en-US" dirty="0" err="1" smtClean="0">
                <a:solidFill>
                  <a:srgbClr val="0000FF"/>
                </a:solidFill>
                <a:latin typeface="Times New Roman" pitchFamily="18" charset="0"/>
                <a:cs typeface="Times New Roman" pitchFamily="18" charset="0"/>
              </a:rPr>
              <a:t>dạ</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dày</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có</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các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hoạt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động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tiêu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hóa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nào</a:t>
            </a:r>
            <a:r>
              <a:rPr lang="en-US" dirty="0" smtClean="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8" y="3009900"/>
            <a:ext cx="5419983" cy="1257300"/>
          </a:xfrm>
          <a:prstGeom prst="rect">
            <a:avLst/>
          </a:prstGeom>
        </p:spPr>
      </p:pic>
      <p:sp>
        <p:nvSpPr>
          <p:cNvPr id="2" name="Donut 1"/>
          <p:cNvSpPr/>
          <p:nvPr/>
        </p:nvSpPr>
        <p:spPr>
          <a:xfrm>
            <a:off x="914400" y="2796374"/>
            <a:ext cx="2209800" cy="1408479"/>
          </a:xfrm>
          <a:prstGeom prst="donut">
            <a:avLst>
              <a:gd name="adj" fmla="val 53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Donut 6"/>
          <p:cNvSpPr/>
          <p:nvPr/>
        </p:nvSpPr>
        <p:spPr>
          <a:xfrm>
            <a:off x="4724400" y="4800600"/>
            <a:ext cx="990600" cy="1066800"/>
          </a:xfrm>
          <a:prstGeom prst="donut">
            <a:avLst>
              <a:gd name="adj" fmla="val 53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283741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Sun 1"/>
          <p:cNvSpPr/>
          <p:nvPr/>
        </p:nvSpPr>
        <p:spPr>
          <a:xfrm>
            <a:off x="-7374" y="-27039"/>
            <a:ext cx="4267200" cy="3581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8000">
                  <a:solidFill>
                    <a:schemeClr val="accent2">
                      <a:satMod val="140000"/>
                    </a:schemeClr>
                  </a:solidFill>
                  <a:prstDash val="solid"/>
                  <a:miter lim="800000"/>
                </a:ln>
                <a:solidFill>
                  <a:srgbClr val="FF0000"/>
                </a:solidFill>
                <a:latin typeface="Times New Roman" pitchFamily="18" charset="0"/>
                <a:cs typeface="Times New Roman" pitchFamily="18" charset="0"/>
              </a:rPr>
              <a:t>DẶN DÒ</a:t>
            </a:r>
          </a:p>
        </p:txBody>
      </p:sp>
      <p:sp>
        <p:nvSpPr>
          <p:cNvPr id="3" name="Content Placeholder 1"/>
          <p:cNvSpPr txBox="1">
            <a:spLocks/>
          </p:cNvSpPr>
          <p:nvPr/>
        </p:nvSpPr>
        <p:spPr bwMode="auto">
          <a:xfrm>
            <a:off x="0" y="5715000"/>
            <a:ext cx="9144000" cy="1143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150000"/>
              </a:lnSpc>
              <a:spcBef>
                <a:spcPct val="20000"/>
              </a:spcBef>
              <a:buFont typeface="Times New Roman" pitchFamily="18" charset="0"/>
              <a:buChar char="­"/>
            </a:pPr>
            <a:r>
              <a:rPr lang="en-US" sz="2000" b="1" dirty="0">
                <a:solidFill>
                  <a:srgbClr val="0000FF"/>
                </a:solidFill>
                <a:latin typeface="Times New Roman" pitchFamily="18" charset="0"/>
                <a:cs typeface="Times New Roman" pitchFamily="18" charset="0"/>
              </a:rPr>
              <a:t>HOÀN THÀNH NỘI DUNG GHI BÀI </a:t>
            </a:r>
            <a:r>
              <a:rPr lang="en-US" sz="2000" b="1" dirty="0">
                <a:solidFill>
                  <a:srgbClr val="FF0000"/>
                </a:solidFill>
                <a:latin typeface="Times New Roman" pitchFamily="18" charset="0"/>
                <a:cs typeface="Times New Roman" pitchFamily="18" charset="0"/>
              </a:rPr>
              <a:t>CHỦ </a:t>
            </a:r>
            <a:r>
              <a:rPr lang="en-US" sz="2000" b="1" dirty="0" smtClean="0">
                <a:solidFill>
                  <a:srgbClr val="FF0000"/>
                </a:solidFill>
                <a:latin typeface="Times New Roman" pitchFamily="18" charset="0"/>
                <a:cs typeface="Times New Roman" pitchFamily="18" charset="0"/>
              </a:rPr>
              <a:t>ĐỀ 5. TIÊU </a:t>
            </a:r>
            <a:r>
              <a:rPr lang="en-US" sz="2000" b="1" dirty="0" smtClean="0">
                <a:solidFill>
                  <a:srgbClr val="FF0000"/>
                </a:solidFill>
                <a:latin typeface="Times New Roman" pitchFamily="18" charset="0"/>
                <a:cs typeface="Times New Roman" pitchFamily="18" charset="0"/>
              </a:rPr>
              <a:t>HÓA-P2</a:t>
            </a:r>
            <a:endParaRPr lang="en-US" sz="2000" b="1" dirty="0">
              <a:solidFill>
                <a:srgbClr val="FF0000"/>
              </a:solidFill>
              <a:latin typeface="Times New Roman" pitchFamily="18" charset="0"/>
              <a:cs typeface="Times New Roman" pitchFamily="18" charset="0"/>
            </a:endParaRPr>
          </a:p>
          <a:p>
            <a:pPr>
              <a:lnSpc>
                <a:spcPct val="150000"/>
              </a:lnSpc>
              <a:spcBef>
                <a:spcPct val="20000"/>
              </a:spcBef>
              <a:buFont typeface="Times New Roman" pitchFamily="18" charset="0"/>
              <a:buChar char="­"/>
            </a:pPr>
            <a:r>
              <a:rPr lang="en-US" sz="2000" b="1" dirty="0" smtClean="0">
                <a:solidFill>
                  <a:srgbClr val="0000FF"/>
                </a:solidFill>
                <a:latin typeface="Times New Roman" pitchFamily="18" charset="0"/>
                <a:cs typeface="Times New Roman" pitchFamily="18" charset="0"/>
              </a:rPr>
              <a:t>XEM CLIP BÀI GIẢNG </a:t>
            </a:r>
            <a:r>
              <a:rPr lang="en-US" sz="2000" b="1" dirty="0">
                <a:solidFill>
                  <a:srgbClr val="FF0000"/>
                </a:solidFill>
                <a:latin typeface="Times New Roman" pitchFamily="18" charset="0"/>
                <a:cs typeface="Times New Roman" pitchFamily="18" charset="0"/>
              </a:rPr>
              <a:t>CHỦ ĐỀ 5. TIÊU </a:t>
            </a:r>
            <a:r>
              <a:rPr lang="en-US" sz="2000" b="1" dirty="0" smtClean="0">
                <a:solidFill>
                  <a:srgbClr val="FF0000"/>
                </a:solidFill>
                <a:latin typeface="Times New Roman" pitchFamily="18" charset="0"/>
                <a:cs typeface="Times New Roman" pitchFamily="18" charset="0"/>
              </a:rPr>
              <a:t>HÓA-P3</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và</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soạn</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nội</a:t>
            </a:r>
            <a:r>
              <a:rPr lang="en-US" sz="2000" b="1" dirty="0" smtClean="0">
                <a:solidFill>
                  <a:srgbClr val="0000FF"/>
                </a:solidFill>
                <a:latin typeface="Times New Roman" pitchFamily="18" charset="0"/>
                <a:cs typeface="Times New Roman" pitchFamily="18" charset="0"/>
              </a:rPr>
              <a:t> dung (</a:t>
            </a:r>
            <a:r>
              <a:rPr lang="en-US" sz="2000" b="1" dirty="0" err="1" smtClean="0">
                <a:solidFill>
                  <a:srgbClr val="0000FF"/>
                </a:solidFill>
                <a:latin typeface="Times New Roman" pitchFamily="18" charset="0"/>
                <a:cs typeface="Times New Roman" pitchFamily="18" charset="0"/>
              </a:rPr>
              <a:t>tt</a:t>
            </a:r>
            <a:r>
              <a:rPr lang="en-US" sz="2000" b="1" dirty="0" smtClean="0">
                <a:solidFill>
                  <a:srgbClr val="0000FF"/>
                </a:solidFill>
                <a:latin typeface="Times New Roman" pitchFamily="18" charset="0"/>
                <a:cs typeface="Times New Roman" pitchFamily="18" charset="0"/>
              </a:rPr>
              <a:t>)</a:t>
            </a:r>
            <a:endParaRPr lang="vi-VN" sz="1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425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0" y="5187929"/>
            <a:ext cx="3476897" cy="1338828"/>
          </a:xfrm>
          <a:prstGeom prst="rect">
            <a:avLst/>
          </a:prstGeom>
        </p:spPr>
        <p:txBody>
          <a:bodyPr wrap="square">
            <a:spAutoFit/>
          </a:bodyPr>
          <a:lstStyle/>
          <a:p>
            <a:pPr>
              <a:lnSpc>
                <a:spcPct val="150000"/>
              </a:lnSpc>
            </a:pPr>
            <a:r>
              <a:rPr lang="vi-VN" b="1" dirty="0">
                <a:latin typeface="+mj-lt"/>
              </a:rPr>
              <a:t>Tinh bột có nhiều trong: bánh mì, </a:t>
            </a:r>
            <a:r>
              <a:rPr lang="vi-VN" b="1" dirty="0" smtClean="0">
                <a:latin typeface="+mj-lt"/>
              </a:rPr>
              <a:t>mì </a:t>
            </a:r>
            <a:r>
              <a:rPr lang="vi-VN" b="1" dirty="0">
                <a:latin typeface="+mj-lt"/>
              </a:rPr>
              <a:t>ống, gạo, khoai tây, ngũ cốc, yến </a:t>
            </a:r>
            <a:r>
              <a:rPr lang="vi-VN" b="1" dirty="0" smtClean="0">
                <a:latin typeface="+mj-lt"/>
              </a:rPr>
              <a:t>mạch, lúa </a:t>
            </a:r>
            <a:r>
              <a:rPr lang="vi-VN" b="1" dirty="0">
                <a:latin typeface="+mj-lt"/>
              </a:rPr>
              <a:t>mạch đen…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771900"/>
            <a:ext cx="4762500" cy="2857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7296"/>
            <a:ext cx="8381999" cy="3594906"/>
          </a:xfrm>
          <a:prstGeom prst="rect">
            <a:avLst/>
          </a:prstGeom>
        </p:spPr>
      </p:pic>
      <p:sp>
        <p:nvSpPr>
          <p:cNvPr id="9" name="TextBox 8"/>
          <p:cNvSpPr txBox="1"/>
          <p:nvPr/>
        </p:nvSpPr>
        <p:spPr>
          <a:xfrm>
            <a:off x="5486400" y="3724870"/>
            <a:ext cx="3476897" cy="1338828"/>
          </a:xfrm>
          <a:prstGeom prst="rect">
            <a:avLst/>
          </a:prstGeom>
          <a:noFill/>
        </p:spPr>
        <p:txBody>
          <a:bodyPr wrap="square" rtlCol="0">
            <a:spAutoFit/>
          </a:bodyPr>
          <a:lstStyle/>
          <a:p>
            <a:pPr>
              <a:lnSpc>
                <a:spcPct val="150000"/>
              </a:lnSpc>
            </a:pPr>
            <a:r>
              <a:rPr lang="vi-VN" b="1" dirty="0" smtClean="0">
                <a:latin typeface="+mj-lt"/>
              </a:rPr>
              <a:t>Câu 1/81sgk. Khi ta nhai cơm lâu trong miệng thấy có cảm giác ngọt là vì sao?</a:t>
            </a:r>
            <a:endParaRPr lang="vi-VN" b="1" dirty="0">
              <a:latin typeface="+mj-lt"/>
            </a:endParaRPr>
          </a:p>
        </p:txBody>
      </p:sp>
    </p:spTree>
    <p:extLst>
      <p:ext uri="{BB962C8B-B14F-4D97-AF65-F5344CB8AC3E}">
        <p14:creationId xmlns:p14="http://schemas.microsoft.com/office/powerpoint/2010/main" val="33754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57400"/>
            <a:ext cx="8610600" cy="332398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lvl="0" indent="-457200">
              <a:lnSpc>
                <a:spcPct val="150000"/>
              </a:lnSpc>
              <a:buFont typeface="+mj-lt"/>
              <a:buAutoNum type="arabicParenR"/>
            </a:pPr>
            <a:r>
              <a:rPr lang="en-US" sz="2000" b="1" u="sng" dirty="0" err="1">
                <a:solidFill>
                  <a:srgbClr val="FF0000"/>
                </a:solidFill>
                <a:latin typeface="Times New Roman" pitchFamily="18" charset="0"/>
                <a:cs typeface="Times New Roman" pitchFamily="18" charset="0"/>
              </a:rPr>
              <a:t>Biến</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đổi</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lý</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học</a:t>
            </a:r>
            <a:r>
              <a:rPr lang="en-US" sz="2000" b="1" u="sng" dirty="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a:p>
            <a:pPr marL="342900" lvl="0" indent="-342900">
              <a:lnSpc>
                <a:spcPct val="150000"/>
              </a:lnSpc>
              <a:buFont typeface="Times New Roman" pitchFamily="18" charset="0"/>
              <a:buChar char="­"/>
            </a:pPr>
            <a:r>
              <a:rPr lang="en-US" sz="2000" b="1" dirty="0" err="1">
                <a:solidFill>
                  <a:srgbClr val="0000FF"/>
                </a:solidFill>
                <a:latin typeface="Times New Roman" pitchFamily="18" charset="0"/>
                <a:cs typeface="Times New Roman" pitchFamily="18" charset="0"/>
              </a:rPr>
              <a:t>Sự</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tiết</a:t>
            </a:r>
            <a:r>
              <a:rPr lang="en-US" sz="2000" b="1" dirty="0">
                <a:solidFill>
                  <a:srgbClr val="0000FF"/>
                </a:solidFill>
                <a:latin typeface="Times New Roman" pitchFamily="18" charset="0"/>
                <a:cs typeface="Times New Roman" pitchFamily="18" charset="0"/>
              </a:rPr>
              <a:t> </a:t>
            </a:r>
            <a:r>
              <a:rPr lang="en-US" sz="2000" b="1" dirty="0" smtClean="0">
                <a:solidFill>
                  <a:srgbClr val="0000FF"/>
                </a:solidFill>
                <a:latin typeface="Times New Roman" pitchFamily="18" charset="0"/>
                <a:cs typeface="Times New Roman" pitchFamily="18" charset="0"/>
              </a:rPr>
              <a:t>.................</a:t>
            </a:r>
            <a:endParaRPr lang="vi-VN" sz="2000" b="1" dirty="0">
              <a:solidFill>
                <a:srgbClr val="0000FF"/>
              </a:solidFill>
              <a:latin typeface="Times New Roman" pitchFamily="18" charset="0"/>
              <a:cs typeface="Times New Roman" pitchFamily="18" charset="0"/>
            </a:endParaRPr>
          </a:p>
          <a:p>
            <a:pPr marL="342900" lvl="0" indent="-342900">
              <a:lnSpc>
                <a:spcPct val="150000"/>
              </a:lnSpc>
              <a:buFont typeface="Times New Roman" pitchFamily="18" charset="0"/>
              <a:buChar char="­"/>
            </a:pPr>
            <a:r>
              <a:rPr lang="en-US" sz="2000" b="1" dirty="0" err="1">
                <a:solidFill>
                  <a:srgbClr val="0000FF"/>
                </a:solidFill>
                <a:latin typeface="Times New Roman" pitchFamily="18" charset="0"/>
                <a:cs typeface="Times New Roman" pitchFamily="18" charset="0"/>
              </a:rPr>
              <a:t>Thức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bị</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cắt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nghiền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tẩm</a:t>
            </a:r>
            <a:r>
              <a:rPr lang="en-US" sz="2000" b="1" dirty="0">
                <a:solidFill>
                  <a:srgbClr val="0000FF"/>
                </a:solidFill>
                <a:latin typeface="Times New Roman" pitchFamily="18" charset="0"/>
                <a:cs typeface="Times New Roman" pitchFamily="18" charset="0"/>
              </a:rPr>
              <a:t> ………… </a:t>
            </a:r>
            <a:r>
              <a:rPr lang="en-US" sz="2000" b="1" dirty="0" err="1">
                <a:solidFill>
                  <a:srgbClr val="0000FF"/>
                </a:solidFill>
                <a:latin typeface="Times New Roman" pitchFamily="18" charset="0"/>
                <a:cs typeface="Times New Roman" pitchFamily="18" charset="0"/>
              </a:rPr>
              <a:t>nhờ</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hoạt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động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của</a:t>
            </a:r>
            <a:r>
              <a:rPr lang="en-US" sz="2000" b="1" dirty="0">
                <a:solidFill>
                  <a:srgbClr val="0000FF"/>
                </a:solidFill>
                <a:latin typeface="Times New Roman" pitchFamily="18" charset="0"/>
                <a:cs typeface="Times New Roman" pitchFamily="18" charset="0"/>
              </a:rPr>
              <a:t> ………, </a:t>
            </a:r>
            <a:r>
              <a:rPr lang="en-US" sz="2000" b="1" dirty="0" err="1">
                <a:solidFill>
                  <a:srgbClr val="0000FF"/>
                </a:solidFill>
                <a:latin typeface="Times New Roman" pitchFamily="18" charset="0"/>
                <a:cs typeface="Times New Roman" pitchFamily="18" charset="0"/>
              </a:rPr>
              <a:t>lưỡi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các</a:t>
            </a:r>
            <a:r>
              <a:rPr lang="en-US" sz="2000" b="1" dirty="0">
                <a:solidFill>
                  <a:srgbClr val="0000FF"/>
                </a:solidFill>
                <a:latin typeface="Times New Roman" pitchFamily="18" charset="0"/>
                <a:cs typeface="Times New Roman" pitchFamily="18" charset="0"/>
              </a:rPr>
              <a:t> </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môi</a:t>
            </a:r>
            <a:r>
              <a:rPr lang="en-US" sz="2000" b="1" dirty="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và</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má</a:t>
            </a:r>
            <a:r>
              <a:rPr lang="en-US" sz="2000" b="1" dirty="0">
                <a:solidFill>
                  <a:srgbClr val="0000FF"/>
                </a:solidFill>
                <a:latin typeface="Times New Roman" pitchFamily="18" charset="0"/>
                <a:cs typeface="Times New Roman" pitchFamily="18" charset="0"/>
              </a:rPr>
              <a:t>.</a:t>
            </a:r>
            <a:endParaRPr lang="vi-VN" sz="2000" b="1" dirty="0">
              <a:solidFill>
                <a:srgbClr val="0000FF"/>
              </a:solidFill>
              <a:latin typeface="Times New Roman" pitchFamily="18" charset="0"/>
              <a:cs typeface="Times New Roman" pitchFamily="18" charset="0"/>
            </a:endParaRPr>
          </a:p>
          <a:p>
            <a:pPr marL="457200" lvl="0" indent="-457200">
              <a:lnSpc>
                <a:spcPct val="150000"/>
              </a:lnSpc>
              <a:buFont typeface="+mj-lt"/>
              <a:buAutoNum type="arabicParenR" startAt="2"/>
            </a:pPr>
            <a:r>
              <a:rPr lang="en-US" sz="2000" b="1" u="sng" dirty="0" err="1">
                <a:solidFill>
                  <a:srgbClr val="FF0000"/>
                </a:solidFill>
                <a:latin typeface="Times New Roman" pitchFamily="18" charset="0"/>
                <a:cs typeface="Times New Roman" pitchFamily="18" charset="0"/>
              </a:rPr>
              <a:t>Biến</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đổi</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hoá</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học</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lvl="0" indent="354013">
              <a:lnSpc>
                <a:spcPct val="150000"/>
              </a:lnSpc>
            </a:pPr>
            <a:r>
              <a:rPr lang="en-US" sz="2000" b="1" dirty="0" err="1" smtClean="0">
                <a:solidFill>
                  <a:srgbClr val="0000FF"/>
                </a:solidFill>
                <a:latin typeface="Times New Roman" pitchFamily="18" charset="0"/>
                <a:cs typeface="Times New Roman" pitchFamily="18" charset="0"/>
              </a:rPr>
              <a:t>Enzim</a:t>
            </a:r>
            <a:r>
              <a:rPr lang="en-US" sz="2000" b="1" dirty="0" smtClean="0">
                <a:solidFill>
                  <a:srgbClr val="0000FF"/>
                </a:solidFill>
                <a:latin typeface="Times New Roman" pitchFamily="18" charset="0"/>
                <a:cs typeface="Times New Roman" pitchFamily="18" charset="0"/>
              </a:rPr>
              <a:t> </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trong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nước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bọt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làm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một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phần</a:t>
            </a:r>
            <a:r>
              <a:rPr lang="en-US" sz="2000" b="1" dirty="0">
                <a:solidFill>
                  <a:srgbClr val="0000FF"/>
                </a:solidFill>
                <a:latin typeface="Times New Roman" pitchFamily="18" charset="0"/>
                <a:cs typeface="Times New Roman" pitchFamily="18" charset="0"/>
              </a:rPr>
              <a:t> </a:t>
            </a:r>
            <a:r>
              <a:rPr lang="en-US" sz="2000" b="1" dirty="0" smtClean="0">
                <a:solidFill>
                  <a:srgbClr val="0000FF"/>
                </a:solidFill>
                <a:latin typeface="Times New Roman" pitchFamily="18" charset="0"/>
                <a:cs typeface="Times New Roman" pitchFamily="18" charset="0"/>
              </a:rPr>
              <a:t>….....................</a:t>
            </a:r>
            <a:r>
              <a:rPr lang="en-US" sz="2000" b="1" dirty="0" err="1" smtClean="0">
                <a:solidFill>
                  <a:srgbClr val="0000FF"/>
                </a:solidFill>
                <a:latin typeface="Times New Roman" pitchFamily="18" charset="0"/>
                <a:cs typeface="Times New Roman" pitchFamily="18" charset="0"/>
              </a:rPr>
              <a:t>biến</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đổi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thành</a:t>
            </a:r>
            <a:r>
              <a:rPr lang="en-US" sz="2000" b="1" dirty="0">
                <a:solidFill>
                  <a:srgbClr val="0000FF"/>
                </a:solidFill>
                <a:latin typeface="Times New Roman" pitchFamily="18" charset="0"/>
                <a:cs typeface="Times New Roman" pitchFamily="18" charset="0"/>
              </a:rPr>
              <a:t> </a:t>
            </a:r>
            <a:r>
              <a:rPr lang="en-US" sz="2000" b="1" dirty="0" smtClean="0">
                <a:solidFill>
                  <a:srgbClr val="0000FF"/>
                </a:solidFill>
                <a:latin typeface="Times New Roman" pitchFamily="18" charset="0"/>
                <a:cs typeface="Times New Roman" pitchFamily="18" charset="0"/>
              </a:rPr>
              <a:t>…….....................</a:t>
            </a:r>
            <a:r>
              <a:rPr lang="en-US" sz="2000" b="1" dirty="0" smtClean="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sp>
        <p:nvSpPr>
          <p:cNvPr id="3" name="Rectangle 2"/>
          <p:cNvSpPr/>
          <p:nvPr/>
        </p:nvSpPr>
        <p:spPr>
          <a:xfrm>
            <a:off x="76994" y="76200"/>
            <a:ext cx="8990012" cy="523220"/>
          </a:xfrm>
          <a:prstGeom prst="rect">
            <a:avLst/>
          </a:prstGeom>
          <a:solidFill>
            <a:srgbClr val="00FF00"/>
          </a:solidFill>
          <a:ln>
            <a:solidFill>
              <a:srgbClr val="F5FDF5"/>
            </a:solidFill>
            <a:prstDash val="sysDash"/>
          </a:ln>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pt-BR" sz="2800" b="1" dirty="0">
                <a:solidFill>
                  <a:srgbClr val="FF0000"/>
                </a:solidFill>
                <a:latin typeface="Times New Roman" pitchFamily="18" charset="0"/>
                <a:ea typeface="Tahoma" pitchFamily="34" charset="0"/>
                <a:cs typeface="Times New Roman" pitchFamily="18" charset="0"/>
              </a:rPr>
              <a:t>CHỦ ĐỀ </a:t>
            </a:r>
            <a:r>
              <a:rPr lang="pt-BR" sz="2800" b="1" dirty="0" smtClean="0">
                <a:solidFill>
                  <a:srgbClr val="FF0000"/>
                </a:solidFill>
                <a:latin typeface="Times New Roman" pitchFamily="18" charset="0"/>
                <a:ea typeface="Tahoma" pitchFamily="34" charset="0"/>
                <a:cs typeface="Times New Roman" pitchFamily="18" charset="0"/>
              </a:rPr>
              <a:t>5. TIÊU HÓA</a:t>
            </a:r>
            <a:endParaRPr lang="vi-VN" sz="2800" dirty="0">
              <a:solidFill>
                <a:srgbClr val="FF0000"/>
              </a:solidFill>
              <a:latin typeface="Times New Roman" pitchFamily="18" charset="0"/>
              <a:ea typeface="Tahoma" pitchFamily="34" charset="0"/>
              <a:cs typeface="Times New Roman" pitchFamily="18" charset="0"/>
            </a:endParaRPr>
          </a:p>
        </p:txBody>
      </p:sp>
      <p:sp>
        <p:nvSpPr>
          <p:cNvPr id="4" name="TextBox 3"/>
          <p:cNvSpPr txBox="1"/>
          <p:nvPr/>
        </p:nvSpPr>
        <p:spPr>
          <a:xfrm>
            <a:off x="153194" y="914400"/>
            <a:ext cx="5028406" cy="873252"/>
          </a:xfrm>
          <a:prstGeom prst="rect">
            <a:avLst/>
          </a:prstGeom>
          <a:noFill/>
        </p:spPr>
        <p:txBody>
          <a:bodyPr wrap="square" rtlCol="0">
            <a:spAutoFit/>
          </a:bodyPr>
          <a:lstStyle/>
          <a:p>
            <a:pPr marL="400050" lvl="0" indent="-400050">
              <a:lnSpc>
                <a:spcPct val="150000"/>
              </a:lnSpc>
              <a:buFont typeface="+mj-lt"/>
              <a:buAutoNum type="romanUcPeriod"/>
            </a:pPr>
            <a:r>
              <a:rPr lang="en-US" b="1" u="sng" dirty="0">
                <a:solidFill>
                  <a:srgbClr val="FF0000"/>
                </a:solidFill>
                <a:latin typeface="Times New Roman" pitchFamily="18" charset="0"/>
                <a:cs typeface="Times New Roman" pitchFamily="18" charset="0"/>
              </a:rPr>
              <a:t>TIÊU HOÁ VÀ CÁC CƠ QUAN TIÊU </a:t>
            </a:r>
            <a:r>
              <a:rPr lang="en-US" b="1" u="sng" dirty="0" smtClean="0">
                <a:solidFill>
                  <a:srgbClr val="FF0000"/>
                </a:solidFill>
                <a:latin typeface="Times New Roman" pitchFamily="18" charset="0"/>
                <a:cs typeface="Times New Roman" pitchFamily="18" charset="0"/>
              </a:rPr>
              <a:t>HOÁ</a:t>
            </a:r>
          </a:p>
          <a:p>
            <a:pPr marL="400050" indent="-400050">
              <a:lnSpc>
                <a:spcPct val="150000"/>
              </a:lnSpc>
              <a:buFont typeface="+mj-lt"/>
              <a:buAutoNum type="romanUcPeriod"/>
            </a:pPr>
            <a:r>
              <a:rPr lang="en-US" b="1" u="sng" dirty="0">
                <a:solidFill>
                  <a:srgbClr val="FF0000"/>
                </a:solidFill>
                <a:latin typeface="Times New Roman" pitchFamily="18" charset="0"/>
                <a:cs typeface="Times New Roman" pitchFamily="18" charset="0"/>
              </a:rPr>
              <a:t>TIÊU HOÁ Ở KHOANG </a:t>
            </a:r>
            <a:r>
              <a:rPr lang="en-US" b="1" u="sng" dirty="0" smtClean="0">
                <a:solidFill>
                  <a:srgbClr val="FF0000"/>
                </a:solidFill>
                <a:latin typeface="Times New Roman" pitchFamily="18" charset="0"/>
                <a:cs typeface="Times New Roman" pitchFamily="18" charset="0"/>
              </a:rPr>
              <a:t>MIỆNG</a:t>
            </a:r>
            <a:endParaRPr lang="vi-VN" dirty="0">
              <a:solidFill>
                <a:srgbClr val="FF0000"/>
              </a:solidFill>
            </a:endParaRPr>
          </a:p>
        </p:txBody>
      </p:sp>
      <p:sp>
        <p:nvSpPr>
          <p:cNvPr id="5" name="Rectangle 4"/>
          <p:cNvSpPr/>
          <p:nvPr/>
        </p:nvSpPr>
        <p:spPr>
          <a:xfrm>
            <a:off x="1447800" y="2571690"/>
            <a:ext cx="1157689"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nước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bọt</a:t>
            </a:r>
            <a:endParaRPr lang="vi-VN" sz="2000" b="1" dirty="0">
              <a:solidFill>
                <a:srgbClr val="FF0000"/>
              </a:solidFill>
              <a:latin typeface="Times New Roman" pitchFamily="18" charset="0"/>
              <a:cs typeface="Times New Roman" pitchFamily="18" charset="0"/>
            </a:endParaRPr>
          </a:p>
        </p:txBody>
      </p:sp>
      <p:sp>
        <p:nvSpPr>
          <p:cNvPr id="6" name="Rectangle 5"/>
          <p:cNvSpPr/>
          <p:nvPr/>
        </p:nvSpPr>
        <p:spPr>
          <a:xfrm>
            <a:off x="3947711" y="3028890"/>
            <a:ext cx="1157689"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nước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bọt</a:t>
            </a:r>
            <a:endParaRPr lang="vi-VN" sz="2000" b="1" dirty="0">
              <a:solidFill>
                <a:srgbClr val="FF0000"/>
              </a:solidFill>
              <a:latin typeface="Times New Roman" pitchFamily="18" charset="0"/>
              <a:cs typeface="Times New Roman" pitchFamily="18" charset="0"/>
            </a:endParaRPr>
          </a:p>
        </p:txBody>
      </p:sp>
      <p:sp>
        <p:nvSpPr>
          <p:cNvPr id="8" name="Rectangle 7"/>
          <p:cNvSpPr/>
          <p:nvPr/>
        </p:nvSpPr>
        <p:spPr>
          <a:xfrm>
            <a:off x="7150973" y="3028890"/>
            <a:ext cx="697627"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răng</a:t>
            </a:r>
            <a:endParaRPr lang="vi-VN" sz="2000" b="1" dirty="0">
              <a:solidFill>
                <a:srgbClr val="FF0000"/>
              </a:solidFill>
              <a:latin typeface="Times New Roman" pitchFamily="18" charset="0"/>
              <a:cs typeface="Times New Roman" pitchFamily="18" charset="0"/>
            </a:endParaRPr>
          </a:p>
        </p:txBody>
      </p:sp>
      <p:sp>
        <p:nvSpPr>
          <p:cNvPr id="9" name="Rectangle 8"/>
          <p:cNvSpPr/>
          <p:nvPr/>
        </p:nvSpPr>
        <p:spPr>
          <a:xfrm>
            <a:off x="1371600" y="3486090"/>
            <a:ext cx="441146"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cơ</a:t>
            </a:r>
            <a:endParaRPr lang="vi-VN" sz="2000" b="1" dirty="0">
              <a:solidFill>
                <a:srgbClr val="FF0000"/>
              </a:solidFill>
              <a:latin typeface="Times New Roman" pitchFamily="18" charset="0"/>
              <a:cs typeface="Times New Roman" pitchFamily="18" charset="0"/>
            </a:endParaRPr>
          </a:p>
        </p:txBody>
      </p:sp>
      <p:sp>
        <p:nvSpPr>
          <p:cNvPr id="10" name="Rectangle 9"/>
          <p:cNvSpPr/>
          <p:nvPr/>
        </p:nvSpPr>
        <p:spPr>
          <a:xfrm>
            <a:off x="1592173" y="4343400"/>
            <a:ext cx="1037463"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amilaza</a:t>
            </a:r>
            <a:endParaRPr lang="vi-VN" sz="2000" b="1" dirty="0">
              <a:solidFill>
                <a:srgbClr val="FF0000"/>
              </a:solidFill>
              <a:latin typeface="Times New Roman" pitchFamily="18" charset="0"/>
              <a:cs typeface="Times New Roman" pitchFamily="18" charset="0"/>
            </a:endParaRPr>
          </a:p>
        </p:txBody>
      </p:sp>
      <p:sp>
        <p:nvSpPr>
          <p:cNvPr id="11" name="Rectangle 10"/>
          <p:cNvSpPr/>
          <p:nvPr/>
        </p:nvSpPr>
        <p:spPr>
          <a:xfrm>
            <a:off x="6433801" y="4390205"/>
            <a:ext cx="1643399"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tinh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bột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chín</a:t>
            </a:r>
            <a:r>
              <a:rPr lang="en-US" sz="2000" b="1" dirty="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sp>
        <p:nvSpPr>
          <p:cNvPr id="12" name="Rectangle 11"/>
          <p:cNvSpPr/>
          <p:nvPr/>
        </p:nvSpPr>
        <p:spPr>
          <a:xfrm>
            <a:off x="1371600" y="4857690"/>
            <a:ext cx="1976823"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mantôzơ</a:t>
            </a:r>
            <a:r>
              <a:rPr lang="en-US" sz="2000" b="1" dirty="0">
                <a:solidFill>
                  <a:srgbClr val="FF0000"/>
                </a:solidFill>
                <a:latin typeface="Times New Roman" pitchFamily="18" charset="0"/>
                <a:cs typeface="Times New Roman" pitchFamily="18" charset="0"/>
              </a:rPr>
              <a:t>.</a:t>
            </a:r>
            <a:endParaRPr lang="vi-VN" sz="2000" b="1" dirty="0">
              <a:solidFill>
                <a:srgbClr val="FF0000"/>
              </a:solidFill>
              <a:latin typeface="Times New Roman" pitchFamily="18" charset="0"/>
              <a:cs typeface="Times New Roman" pitchFamily="18" charset="0"/>
            </a:endParaRPr>
          </a:p>
        </p:txBody>
      </p:sp>
      <p:sp>
        <p:nvSpPr>
          <p:cNvPr id="13" name="Rectangle 12"/>
          <p:cNvSpPr/>
          <p:nvPr/>
        </p:nvSpPr>
        <p:spPr>
          <a:xfrm>
            <a:off x="3352800" y="5486400"/>
            <a:ext cx="1755609"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e</a:t>
            </a:r>
            <a:r>
              <a:rPr lang="en-US" sz="2000" b="1" dirty="0" err="1" smtClean="0">
                <a:solidFill>
                  <a:srgbClr val="FF0000"/>
                </a:solidFill>
                <a:latin typeface="Times New Roman" pitchFamily="18" charset="0"/>
                <a:cs typeface="Times New Roman" pitchFamily="18" charset="0"/>
              </a:rPr>
              <a:t>nzim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amilaza</a:t>
            </a:r>
            <a:endParaRPr lang="vi-VN" sz="2000" b="1" dirty="0">
              <a:solidFill>
                <a:srgbClr val="FF0000"/>
              </a:solidFill>
              <a:latin typeface="Times New Roman" pitchFamily="18" charset="0"/>
              <a:cs typeface="Times New Roman" pitchFamily="18" charset="0"/>
            </a:endParaRPr>
          </a:p>
        </p:txBody>
      </p:sp>
      <p:cxnSp>
        <p:nvCxnSpPr>
          <p:cNvPr id="15" name="Straight Arrow Connector 14"/>
          <p:cNvCxnSpPr/>
          <p:nvPr/>
        </p:nvCxnSpPr>
        <p:spPr>
          <a:xfrm>
            <a:off x="3470109" y="5943600"/>
            <a:ext cx="17145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3859" y="5638800"/>
            <a:ext cx="7859541" cy="458074"/>
          </a:xfrm>
          <a:prstGeom prst="rect">
            <a:avLst/>
          </a:prstGeom>
        </p:spPr>
        <p:txBody>
          <a:bodyPr wrap="square">
            <a:spAutoFit/>
          </a:bodyPr>
          <a:lstStyle/>
          <a:p>
            <a:pPr>
              <a:lnSpc>
                <a:spcPct val="150000"/>
              </a:lnSpc>
            </a:pPr>
            <a:r>
              <a:rPr lang="en-US" b="1" dirty="0" err="1">
                <a:solidFill>
                  <a:srgbClr val="FF0000"/>
                </a:solidFill>
                <a:latin typeface="Times New Roman" pitchFamily="18" charset="0"/>
                <a:cs typeface="Times New Roman" pitchFamily="18" charset="0"/>
              </a:rPr>
              <a:t>Một</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phần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gluxit</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bột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mantôzơ</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39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0" y="1143000"/>
            <a:ext cx="4114006" cy="392415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lvl="0" indent="-457200">
              <a:lnSpc>
                <a:spcPct val="150000"/>
              </a:lnSpc>
              <a:buFont typeface="+mj-lt"/>
              <a:buAutoNum type="arabicParenR" startAt="3"/>
            </a:pPr>
            <a:r>
              <a:rPr lang="en-US" sz="2000" b="1" u="sng" dirty="0" err="1">
                <a:solidFill>
                  <a:srgbClr val="FF0000"/>
                </a:solidFill>
                <a:latin typeface="Times New Roman" pitchFamily="18" charset="0"/>
                <a:cs typeface="Times New Roman" pitchFamily="18" charset="0"/>
              </a:rPr>
              <a:t>Nuốt</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và</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đẩy</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thức</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ăn</a:t>
            </a:r>
            <a:r>
              <a:rPr lang="en-US" sz="2000" b="1" u="sng" dirty="0">
                <a:solidFill>
                  <a:srgbClr val="FF0000"/>
                </a:solidFill>
                <a:latin typeface="Times New Roman" pitchFamily="18" charset="0"/>
                <a:cs typeface="Times New Roman" pitchFamily="18" charset="0"/>
              </a:rPr>
              <a:t> qua </a:t>
            </a:r>
            <a:r>
              <a:rPr lang="en-US" sz="2000" b="1" u="sng" dirty="0" err="1">
                <a:solidFill>
                  <a:srgbClr val="FF0000"/>
                </a:solidFill>
                <a:latin typeface="Times New Roman" pitchFamily="18" charset="0"/>
                <a:cs typeface="Times New Roman" pitchFamily="18" charset="0"/>
              </a:rPr>
              <a:t>thực</a:t>
            </a:r>
            <a:r>
              <a:rPr lang="en-US" sz="2000" b="1" u="sng" dirty="0">
                <a:solidFill>
                  <a:srgbClr val="FF0000"/>
                </a:solidFill>
                <a:latin typeface="Times New Roman" pitchFamily="18" charset="0"/>
                <a:cs typeface="Times New Roman" pitchFamily="18" charset="0"/>
              </a:rPr>
              <a:t> </a:t>
            </a:r>
            <a:r>
              <a:rPr lang="en-US" sz="2000" b="1" u="sng" dirty="0" err="1">
                <a:solidFill>
                  <a:srgbClr val="FF0000"/>
                </a:solidFill>
                <a:latin typeface="Times New Roman" pitchFamily="18" charset="0"/>
                <a:cs typeface="Times New Roman" pitchFamily="18" charset="0"/>
              </a:rPr>
              <a:t>quản</a:t>
            </a:r>
            <a:endParaRPr lang="vi-VN" sz="2000" dirty="0">
              <a:solidFill>
                <a:srgbClr val="FF0000"/>
              </a:solidFill>
              <a:latin typeface="Times New Roman" pitchFamily="18" charset="0"/>
              <a:cs typeface="Times New Roman" pitchFamily="18" charset="0"/>
            </a:endParaRPr>
          </a:p>
          <a:p>
            <a:pPr marL="342900" lvl="0" indent="-342900">
              <a:lnSpc>
                <a:spcPct val="150000"/>
              </a:lnSpc>
              <a:buFont typeface="Times New Roman" pitchFamily="18" charset="0"/>
              <a:buChar char="­"/>
            </a:pPr>
            <a:r>
              <a:rPr lang="en-US" b="1" dirty="0" err="1">
                <a:solidFill>
                  <a:srgbClr val="0000FF"/>
                </a:solidFill>
                <a:latin typeface="Times New Roman" pitchFamily="18" charset="0"/>
                <a:cs typeface="Times New Roman" pitchFamily="18" charset="0"/>
              </a:rPr>
              <a:t>Khi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nuốt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lưỡi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nâng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lên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đẩy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viên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chạm</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vòm</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miệng</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tiếp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theo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đó</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rụt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viên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được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chuyển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xuống</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họng</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vào</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thực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quản</a:t>
            </a:r>
            <a:r>
              <a:rPr lang="en-US" b="1" dirty="0" smtClean="0">
                <a:solidFill>
                  <a:srgbClr val="0000FF"/>
                </a:solidFill>
                <a:latin typeface="Times New Roman" pitchFamily="18" charset="0"/>
                <a:cs typeface="Times New Roman" pitchFamily="18" charset="0"/>
              </a:rPr>
              <a:t>.</a:t>
            </a:r>
            <a:endParaRPr lang="vi-VN" dirty="0">
              <a:solidFill>
                <a:srgbClr val="0000FF"/>
              </a:solidFill>
              <a:latin typeface="Times New Roman" pitchFamily="18" charset="0"/>
              <a:cs typeface="Times New Roman" pitchFamily="18" charset="0"/>
            </a:endParaRPr>
          </a:p>
          <a:p>
            <a:pPr marL="342900" lvl="0" indent="-342900">
              <a:lnSpc>
                <a:spcPct val="150000"/>
              </a:lnSpc>
              <a:buFont typeface="Times New Roman" pitchFamily="18" charset="0"/>
              <a:buChar char="­"/>
            </a:pPr>
            <a:r>
              <a:rPr lang="en-US" b="1" dirty="0" err="1">
                <a:solidFill>
                  <a:srgbClr val="0000FF"/>
                </a:solidFill>
                <a:latin typeface="Times New Roman" pitchFamily="18" charset="0"/>
                <a:cs typeface="Times New Roman" pitchFamily="18" charset="0"/>
              </a:rPr>
              <a:t>Khi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lọt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vòng</a:t>
            </a:r>
            <a:r>
              <a:rPr lang="en-US" b="1" dirty="0">
                <a:solidFill>
                  <a:srgbClr val="0000FF"/>
                </a:solidFill>
                <a:latin typeface="Times New Roman" pitchFamily="18" charset="0"/>
                <a:cs typeface="Times New Roman" pitchFamily="18" charset="0"/>
              </a:rPr>
              <a:t> ở </a:t>
            </a:r>
            <a:r>
              <a:rPr lang="en-US" b="1" dirty="0" err="1" smtClean="0">
                <a:solidFill>
                  <a:srgbClr val="0000FF"/>
                </a:solidFill>
                <a:latin typeface="Times New Roman" pitchFamily="18" charset="0"/>
                <a:cs typeface="Times New Roman" pitchFamily="18" charset="0"/>
              </a:rPr>
              <a:t>thực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quản</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lần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lượt</a:t>
            </a:r>
            <a:r>
              <a:rPr lang="en-US" b="1" dirty="0">
                <a:solidFill>
                  <a:srgbClr val="0000FF"/>
                </a:solidFill>
                <a:latin typeface="Times New Roman" pitchFamily="18" charset="0"/>
                <a:cs typeface="Times New Roman" pitchFamily="18" charset="0"/>
              </a:rPr>
              <a:t> co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đẩy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viên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xuống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dày</a:t>
            </a:r>
            <a:r>
              <a:rPr lang="en-US" b="1" dirty="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sp>
        <p:nvSpPr>
          <p:cNvPr id="4" name="Rectangle 3"/>
          <p:cNvSpPr/>
          <p:nvPr/>
        </p:nvSpPr>
        <p:spPr>
          <a:xfrm>
            <a:off x="76994" y="76200"/>
            <a:ext cx="8990012" cy="523220"/>
          </a:xfrm>
          <a:prstGeom prst="rect">
            <a:avLst/>
          </a:prstGeom>
          <a:solidFill>
            <a:srgbClr val="00FF00"/>
          </a:solidFill>
          <a:ln>
            <a:solidFill>
              <a:srgbClr val="F5FDF5"/>
            </a:solidFill>
            <a:prstDash val="sysDash"/>
          </a:ln>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pt-BR" sz="2800" b="1" dirty="0">
                <a:solidFill>
                  <a:srgbClr val="FF0000"/>
                </a:solidFill>
                <a:latin typeface="Times New Roman" pitchFamily="18" charset="0"/>
                <a:ea typeface="Tahoma" pitchFamily="34" charset="0"/>
                <a:cs typeface="Times New Roman" pitchFamily="18" charset="0"/>
              </a:rPr>
              <a:t>CHỦ ĐỀ </a:t>
            </a:r>
            <a:r>
              <a:rPr lang="pt-BR" sz="2800" b="1" dirty="0" smtClean="0">
                <a:solidFill>
                  <a:srgbClr val="FF0000"/>
                </a:solidFill>
                <a:latin typeface="Times New Roman" pitchFamily="18" charset="0"/>
                <a:ea typeface="Tahoma" pitchFamily="34" charset="0"/>
                <a:cs typeface="Times New Roman" pitchFamily="18" charset="0"/>
              </a:rPr>
              <a:t>5. TIÊU HÓA</a:t>
            </a:r>
            <a:endParaRPr lang="vi-VN" sz="2800" dirty="0">
              <a:solidFill>
                <a:srgbClr val="FF0000"/>
              </a:solidFill>
              <a:latin typeface="Times New Roman" pitchFamily="18" charset="0"/>
              <a:ea typeface="Tahoma" pitchFamily="34" charset="0"/>
              <a:cs typeface="Times New Roman" pitchFamily="18" charset="0"/>
            </a:endParaRPr>
          </a:p>
        </p:txBody>
      </p:sp>
      <p:sp>
        <p:nvSpPr>
          <p:cNvPr id="5" name="TextBox 4"/>
          <p:cNvSpPr txBox="1"/>
          <p:nvPr/>
        </p:nvSpPr>
        <p:spPr>
          <a:xfrm>
            <a:off x="76994" y="685800"/>
            <a:ext cx="5028406" cy="873252"/>
          </a:xfrm>
          <a:prstGeom prst="rect">
            <a:avLst/>
          </a:prstGeom>
          <a:noFill/>
        </p:spPr>
        <p:txBody>
          <a:bodyPr wrap="square" rtlCol="0">
            <a:spAutoFit/>
          </a:bodyPr>
          <a:lstStyle/>
          <a:p>
            <a:pPr marL="400050" lvl="0" indent="-400050">
              <a:lnSpc>
                <a:spcPct val="150000"/>
              </a:lnSpc>
              <a:buFont typeface="+mj-lt"/>
              <a:buAutoNum type="romanUcPeriod"/>
            </a:pPr>
            <a:r>
              <a:rPr lang="en-US" b="1" u="sng" dirty="0">
                <a:solidFill>
                  <a:srgbClr val="FF0000"/>
                </a:solidFill>
                <a:latin typeface="Times New Roman" pitchFamily="18" charset="0"/>
                <a:cs typeface="Times New Roman" pitchFamily="18" charset="0"/>
              </a:rPr>
              <a:t>TIÊU HOÁ VÀ CÁC CƠ QUAN TIÊU </a:t>
            </a:r>
            <a:r>
              <a:rPr lang="en-US" b="1" u="sng" dirty="0" smtClean="0">
                <a:solidFill>
                  <a:srgbClr val="FF0000"/>
                </a:solidFill>
                <a:latin typeface="Times New Roman" pitchFamily="18" charset="0"/>
                <a:cs typeface="Times New Roman" pitchFamily="18" charset="0"/>
              </a:rPr>
              <a:t>HOÁ</a:t>
            </a:r>
          </a:p>
          <a:p>
            <a:pPr marL="400050" indent="-400050">
              <a:lnSpc>
                <a:spcPct val="150000"/>
              </a:lnSpc>
              <a:buFont typeface="+mj-lt"/>
              <a:buAutoNum type="romanUcPeriod"/>
            </a:pPr>
            <a:r>
              <a:rPr lang="en-US" b="1" u="sng" dirty="0">
                <a:solidFill>
                  <a:srgbClr val="FF0000"/>
                </a:solidFill>
                <a:latin typeface="Times New Roman" pitchFamily="18" charset="0"/>
                <a:cs typeface="Times New Roman" pitchFamily="18" charset="0"/>
              </a:rPr>
              <a:t>TIÊU HOÁ Ở KHOANG </a:t>
            </a:r>
            <a:r>
              <a:rPr lang="en-US" b="1" u="sng" dirty="0" smtClean="0">
                <a:solidFill>
                  <a:srgbClr val="FF0000"/>
                </a:solidFill>
                <a:latin typeface="Times New Roman" pitchFamily="18" charset="0"/>
                <a:cs typeface="Times New Roman" pitchFamily="18" charset="0"/>
              </a:rPr>
              <a:t>MIỆNG</a:t>
            </a:r>
            <a:endParaRPr lang="vi-VN"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2" y="1711452"/>
            <a:ext cx="4898388" cy="2363373"/>
          </a:xfrm>
          <a:prstGeom prst="rect">
            <a:avLst/>
          </a:prstGeom>
        </p:spPr>
      </p:pic>
      <p:sp>
        <p:nvSpPr>
          <p:cNvPr id="8" name="TextBox 7"/>
          <p:cNvSpPr txBox="1"/>
          <p:nvPr/>
        </p:nvSpPr>
        <p:spPr>
          <a:xfrm>
            <a:off x="76994" y="3962400"/>
            <a:ext cx="4723606" cy="2585323"/>
          </a:xfrm>
          <a:prstGeom prst="rect">
            <a:avLst/>
          </a:prstGeom>
          <a:noFill/>
        </p:spPr>
        <p:txBody>
          <a:bodyPr wrap="square" rtlCol="0">
            <a:spAutoFit/>
          </a:bodyPr>
          <a:lstStyle/>
          <a:p>
            <a:pPr marL="285750" indent="-285750">
              <a:lnSpc>
                <a:spcPct val="150000"/>
              </a:lnSpc>
              <a:buFont typeface="Times New Roman" pitchFamily="18" charset="0"/>
              <a:buChar char="­"/>
            </a:pPr>
            <a:r>
              <a:rPr lang="en-US" b="1" dirty="0" err="1" smtClean="0">
                <a:latin typeface="Times New Roman" pitchFamily="18" charset="0"/>
                <a:cs typeface="Times New Roman" pitchFamily="18" charset="0"/>
              </a:rPr>
              <a:t>Nuốt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diễn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nhờ</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cơ</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chủ</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yếu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gì</a:t>
            </a:r>
            <a:r>
              <a:rPr lang="en-US" b="1" dirty="0" smtClean="0">
                <a:latin typeface="Times New Roman" pitchFamily="18" charset="0"/>
                <a:cs typeface="Times New Roman" pitchFamily="18" charset="0"/>
              </a:rPr>
              <a:t>?</a:t>
            </a:r>
          </a:p>
          <a:p>
            <a:pPr marL="285750" indent="-285750">
              <a:lnSpc>
                <a:spcPct val="150000"/>
              </a:lnSpc>
              <a:buFont typeface="Times New Roman" pitchFamily="18" charset="0"/>
              <a:buChar char="­"/>
            </a:pP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đẩy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ăn</a:t>
            </a:r>
            <a:r>
              <a:rPr lang="en-US" b="1" dirty="0" smtClean="0">
                <a:latin typeface="Times New Roman" pitchFamily="18" charset="0"/>
                <a:cs typeface="Times New Roman" pitchFamily="18" charset="0"/>
              </a:rPr>
              <a:t> qua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xuống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dày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như</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nào</a:t>
            </a:r>
            <a:r>
              <a:rPr lang="en-US" b="1" dirty="0" smtClean="0">
                <a:latin typeface="Times New Roman" pitchFamily="18" charset="0"/>
                <a:cs typeface="Times New Roman" pitchFamily="18" charset="0"/>
              </a:rPr>
              <a:t>?</a:t>
            </a:r>
          </a:p>
          <a:p>
            <a:pPr marL="285750" indent="-285750">
              <a:lnSpc>
                <a:spcPct val="150000"/>
              </a:lnSpc>
              <a:buFont typeface="Times New Roman" pitchFamily="18" charset="0"/>
              <a:buChar char="­"/>
            </a:pPr>
            <a:r>
              <a:rPr lang="en-US" b="1" dirty="0" err="1" smtClean="0">
                <a:latin typeface="Times New Roman" pitchFamily="18" charset="0"/>
                <a:cs typeface="Times New Roman" pitchFamily="18" charset="0"/>
              </a:rPr>
              <a:t>Thức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ăn</a:t>
            </a:r>
            <a:r>
              <a:rPr lang="en-US" b="1" dirty="0" smtClean="0">
                <a:latin typeface="Times New Roman" pitchFamily="18" charset="0"/>
                <a:cs typeface="Times New Roman" pitchFamily="18" charset="0"/>
              </a:rPr>
              <a:t> qua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gì</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mặt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hóa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không</a:t>
            </a:r>
            <a:r>
              <a:rPr lang="en-US"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
        <p:nvSpPr>
          <p:cNvPr id="9" name="Rectangle 8"/>
          <p:cNvSpPr/>
          <p:nvPr/>
        </p:nvSpPr>
        <p:spPr>
          <a:xfrm>
            <a:off x="389256" y="4905061"/>
            <a:ext cx="4229100" cy="786754"/>
          </a:xfrm>
          <a:prstGeom prst="rect">
            <a:avLst/>
          </a:prstGeom>
          <a:solidFill>
            <a:schemeClr val="accent6">
              <a:lumMod val="40000"/>
              <a:lumOff val="60000"/>
            </a:schemeClr>
          </a:solidFill>
        </p:spPr>
        <p:txBody>
          <a:bodyPr wrap="square">
            <a:spAutoFit/>
          </a:bodyPr>
          <a:lstStyle/>
          <a:p>
            <a:pPr>
              <a:lnSpc>
                <a:spcPct val="150000"/>
              </a:lnSpc>
            </a:pPr>
            <a:r>
              <a:rPr lang="vi-VN" sz="1600" b="1" dirty="0" smtClean="0">
                <a:solidFill>
                  <a:srgbClr val="0000FF"/>
                </a:solidFill>
                <a:latin typeface="+mj-lt"/>
              </a:rPr>
              <a:t>Thức </a:t>
            </a:r>
            <a:r>
              <a:rPr lang="vi-VN" sz="1600" b="1" dirty="0">
                <a:solidFill>
                  <a:srgbClr val="0000FF"/>
                </a:solidFill>
                <a:latin typeface="+mj-lt"/>
              </a:rPr>
              <a:t>ăn được đẩy qua thực quản xuống dạ dày nhờ hoạt động của cơ thực quản</a:t>
            </a:r>
            <a:r>
              <a:rPr lang="vi-VN" sz="1600" b="1" dirty="0" smtClean="0">
                <a:solidFill>
                  <a:srgbClr val="0000FF"/>
                </a:solidFill>
                <a:latin typeface="+mj-lt"/>
              </a:rPr>
              <a:t>.</a:t>
            </a:r>
            <a:endParaRPr lang="vi-VN" sz="1600" b="1" dirty="0">
              <a:solidFill>
                <a:srgbClr val="0000FF"/>
              </a:solidFill>
              <a:latin typeface="+mj-lt"/>
            </a:endParaRPr>
          </a:p>
        </p:txBody>
      </p:sp>
      <p:sp>
        <p:nvSpPr>
          <p:cNvPr id="3" name="Rectangle 2"/>
          <p:cNvSpPr/>
          <p:nvPr/>
        </p:nvSpPr>
        <p:spPr>
          <a:xfrm>
            <a:off x="346938" y="3962400"/>
            <a:ext cx="4572000" cy="873572"/>
          </a:xfrm>
          <a:prstGeom prst="rect">
            <a:avLst/>
          </a:prstGeom>
          <a:solidFill>
            <a:schemeClr val="accent6">
              <a:lumMod val="40000"/>
              <a:lumOff val="60000"/>
            </a:schemeClr>
          </a:solidFill>
        </p:spPr>
        <p:txBody>
          <a:bodyPr>
            <a:spAutoFit/>
          </a:bodyPr>
          <a:lstStyle/>
          <a:p>
            <a:pPr>
              <a:lnSpc>
                <a:spcPct val="150000"/>
              </a:lnSpc>
            </a:pPr>
            <a:r>
              <a:rPr lang="vi-VN" b="1" dirty="0">
                <a:solidFill>
                  <a:srgbClr val="0000FF"/>
                </a:solidFill>
                <a:latin typeface="+mj-lt"/>
              </a:rPr>
              <a:t>Thức ăn được nuốt xuống thực quản nhờ hoạt động chủ yếu của lưỡi</a:t>
            </a:r>
          </a:p>
        </p:txBody>
      </p:sp>
      <p:sp>
        <p:nvSpPr>
          <p:cNvPr id="6" name="Rectangle 5"/>
          <p:cNvSpPr/>
          <p:nvPr/>
        </p:nvSpPr>
        <p:spPr>
          <a:xfrm>
            <a:off x="381000" y="5755828"/>
            <a:ext cx="4540010" cy="923330"/>
          </a:xfrm>
          <a:prstGeom prst="rect">
            <a:avLst/>
          </a:prstGeom>
          <a:solidFill>
            <a:schemeClr val="accent6">
              <a:lumMod val="40000"/>
              <a:lumOff val="60000"/>
            </a:schemeClr>
          </a:solidFill>
        </p:spPr>
        <p:txBody>
          <a:bodyPr wrap="square">
            <a:spAutoFit/>
          </a:bodyPr>
          <a:lstStyle/>
          <a:p>
            <a:pPr>
              <a:lnSpc>
                <a:spcPct val="150000"/>
              </a:lnSpc>
            </a:pP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qua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quản</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không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được</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đổi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gì</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mặt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lí</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hóa</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học</a:t>
            </a:r>
            <a:r>
              <a:rPr lang="en-US" b="1" dirty="0" smtClean="0">
                <a:solidFill>
                  <a:srgbClr val="0000FF"/>
                </a:solidFill>
                <a:latin typeface="Times New Roman" pitchFamily="18" charset="0"/>
                <a:cs typeface="Times New Roman" pitchFamily="18" charset="0"/>
              </a:rPr>
              <a:t>.</a:t>
            </a:r>
            <a:endParaRPr lang="vi-VN"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35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fade">
                                      <p:cBhvr>
                                        <p:cTn id="49" dur="1000"/>
                                        <p:tgtEl>
                                          <p:spTgt spid="2">
                                            <p:txEl>
                                              <p:pRg st="1" end="1"/>
                                            </p:txEl>
                                          </p:spTgt>
                                        </p:tgtEl>
                                      </p:cBhvr>
                                    </p:animEffect>
                                    <p:anim calcmode="lin" valueType="num">
                                      <p:cBhvr>
                                        <p:cTn id="5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fade">
                                      <p:cBhvr>
                                        <p:cTn id="56" dur="1000"/>
                                        <p:tgtEl>
                                          <p:spTgt spid="2">
                                            <p:txEl>
                                              <p:pRg st="2" end="2"/>
                                            </p:txEl>
                                          </p:spTgt>
                                        </p:tgtEl>
                                      </p:cBhvr>
                                    </p:animEffect>
                                    <p:anim calcmode="lin" valueType="num">
                                      <p:cBhvr>
                                        <p:cTn id="5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257800" y="76200"/>
            <a:ext cx="3810000" cy="2819400"/>
          </a:xfrm>
          <a:prstGeom prst="cloudCallout">
            <a:avLst>
              <a:gd name="adj1" fmla="val -41179"/>
              <a:gd name="adj2" fmla="val 81193"/>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b="1" dirty="0" err="1" smtClean="0">
                <a:solidFill>
                  <a:srgbClr val="0000FF"/>
                </a:solidFill>
                <a:latin typeface="Times New Roman" pitchFamily="18" charset="0"/>
                <a:cs typeface="Times New Roman" pitchFamily="18" charset="0"/>
              </a:rPr>
              <a:t>Câu</a:t>
            </a:r>
            <a:r>
              <a:rPr lang="en-US" b="1" dirty="0" smtClean="0">
                <a:solidFill>
                  <a:srgbClr val="0000FF"/>
                </a:solidFill>
                <a:latin typeface="Times New Roman" pitchFamily="18" charset="0"/>
                <a:cs typeface="Times New Roman" pitchFamily="18" charset="0"/>
              </a:rPr>
              <a:t> 2/tr83. </a:t>
            </a:r>
            <a:r>
              <a:rPr lang="en-US" b="1" dirty="0" err="1" smtClean="0">
                <a:solidFill>
                  <a:srgbClr val="0000FF"/>
                </a:solidFill>
                <a:latin typeface="Times New Roman" pitchFamily="18" charset="0"/>
                <a:cs typeface="Times New Roman" pitchFamily="18" charset="0"/>
              </a:rPr>
              <a:t>Hãy</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giải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thích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nghĩa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đen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về</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mặt</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sinh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học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của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câu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thành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ngữ</a:t>
            </a:r>
            <a:r>
              <a:rPr lang="en-US" b="1" dirty="0" smtClean="0">
                <a:solidFill>
                  <a:srgbClr val="0000FF"/>
                </a:solidFill>
                <a:latin typeface="Times New Roman" pitchFamily="18" charset="0"/>
                <a:cs typeface="Times New Roman" pitchFamily="18" charset="0"/>
              </a:rPr>
              <a:t> “ </a:t>
            </a:r>
            <a:r>
              <a:rPr lang="en-US" b="1" dirty="0" err="1" smtClean="0">
                <a:solidFill>
                  <a:srgbClr val="0000FF"/>
                </a:solidFill>
                <a:latin typeface="Times New Roman" pitchFamily="18" charset="0"/>
                <a:cs typeface="Times New Roman" pitchFamily="18" charset="0"/>
              </a:rPr>
              <a:t>Nhai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kĩ</a:t>
            </a:r>
            <a:r>
              <a:rPr lang="en-US" b="1" dirty="0" smtClean="0">
                <a:solidFill>
                  <a:srgbClr val="0000FF"/>
                </a:solidFill>
                <a:latin typeface="Times New Roman" pitchFamily="18" charset="0"/>
                <a:cs typeface="Times New Roman" pitchFamily="18" charset="0"/>
              </a:rPr>
              <a:t> no </a:t>
            </a:r>
            <a:r>
              <a:rPr lang="en-US" b="1" dirty="0" err="1" smtClean="0">
                <a:solidFill>
                  <a:srgbClr val="0000FF"/>
                </a:solidFill>
                <a:latin typeface="Times New Roman" pitchFamily="18" charset="0"/>
                <a:cs typeface="Times New Roman" pitchFamily="18" charset="0"/>
              </a:rPr>
              <a:t>lâu</a:t>
            </a:r>
            <a:r>
              <a:rPr lang="en-US" b="1" dirty="0" smtClean="0">
                <a:solidFill>
                  <a:srgbClr val="0000FF"/>
                </a:solidFill>
                <a:latin typeface="Times New Roman" pitchFamily="18" charset="0"/>
                <a:cs typeface="Times New Roman" pitchFamily="18" charset="0"/>
              </a:rPr>
              <a:t>”</a:t>
            </a:r>
            <a:endParaRPr lang="vi-VN" b="1" dirty="0">
              <a:solidFill>
                <a:srgbClr val="0000FF"/>
              </a:solidFill>
              <a:latin typeface="Times New Roman" pitchFamily="18" charset="0"/>
              <a:cs typeface="Times New Roman" pitchFamily="18" charset="0"/>
            </a:endParaRPr>
          </a:p>
        </p:txBody>
      </p:sp>
      <p:sp>
        <p:nvSpPr>
          <p:cNvPr id="6" name="Cloud Callout 5"/>
          <p:cNvSpPr/>
          <p:nvPr/>
        </p:nvSpPr>
        <p:spPr>
          <a:xfrm>
            <a:off x="419100" y="152400"/>
            <a:ext cx="4152900" cy="2438400"/>
          </a:xfrm>
          <a:prstGeom prst="cloudCallout">
            <a:avLst>
              <a:gd name="adj1" fmla="val -28786"/>
              <a:gd name="adj2" fmla="val 99272"/>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vi-VN" b="1" dirty="0" smtClean="0">
                <a:solidFill>
                  <a:srgbClr val="0000FF"/>
                </a:solidFill>
                <a:latin typeface="+mj-lt"/>
              </a:rPr>
              <a:t> Câu 1/tr83. Thực </a:t>
            </a:r>
            <a:r>
              <a:rPr lang="vi-VN" b="1" dirty="0">
                <a:solidFill>
                  <a:srgbClr val="0000FF"/>
                </a:solidFill>
                <a:latin typeface="+mj-lt"/>
              </a:rPr>
              <a:t>chất biến đổi lí học của thức ăn trong khoang miệng là gì? </a:t>
            </a:r>
          </a:p>
        </p:txBody>
      </p:sp>
      <p:sp>
        <p:nvSpPr>
          <p:cNvPr id="7" name="Rectangle 6"/>
          <p:cNvSpPr/>
          <p:nvPr/>
        </p:nvSpPr>
        <p:spPr>
          <a:xfrm>
            <a:off x="381000" y="3886200"/>
            <a:ext cx="3751217" cy="212006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vi-VN" b="1" dirty="0">
                <a:latin typeface="+mj-lt"/>
              </a:rPr>
              <a:t>Thực chất sự biến đổi lí học của thức ăn trong khoang miệng là sự cắt nhỏ, nghiền cho mềm nhuyễn và đảo trộn cho thức ăn thấm đẫm nước bọt.</a:t>
            </a:r>
          </a:p>
        </p:txBody>
      </p:sp>
      <p:sp>
        <p:nvSpPr>
          <p:cNvPr id="8" name="Rectangle 7"/>
          <p:cNvSpPr/>
          <p:nvPr/>
        </p:nvSpPr>
        <p:spPr>
          <a:xfrm>
            <a:off x="4572000" y="3810000"/>
            <a:ext cx="4572000" cy="30008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nSpc>
                <a:spcPct val="150000"/>
              </a:lnSpc>
              <a:buFont typeface="Times New Roman" pitchFamily="18" charset="0"/>
              <a:buChar char="­"/>
            </a:pPr>
            <a:r>
              <a:rPr lang="vi-VN" b="1" dirty="0" smtClean="0">
                <a:solidFill>
                  <a:schemeClr val="tx1"/>
                </a:solidFill>
                <a:latin typeface="+mj-lt"/>
              </a:rPr>
              <a:t>Khi nhai kĩ, thức ăn sẽ được nghiền nát thành các mảnh nhỏ giúp nhào trộn thức ăn với dịch tiêu hóa và tạo điều kiện cho các enzim tiêu hóa thức ăn tốt hơn.</a:t>
            </a:r>
          </a:p>
          <a:p>
            <a:pPr marL="285750" indent="-285750">
              <a:lnSpc>
                <a:spcPct val="150000"/>
              </a:lnSpc>
              <a:buFont typeface="Times New Roman" pitchFamily="18" charset="0"/>
              <a:buChar char="­"/>
            </a:pPr>
            <a:r>
              <a:rPr lang="vi-VN" dirty="0" smtClean="0">
                <a:latin typeface="+mj-lt"/>
              </a:rPr>
              <a:t>Hoạt động nhai tại khoang miệng tạo điều kiện cho enzim amilaza tiêu hóa thức ăn: tinh bột --&gt; đường</a:t>
            </a:r>
            <a:endParaRPr lang="vi-VN" dirty="0">
              <a:latin typeface="+mj-lt"/>
            </a:endParaRPr>
          </a:p>
        </p:txBody>
      </p:sp>
    </p:spTree>
    <p:extLst>
      <p:ext uri="{BB962C8B-B14F-4D97-AF65-F5344CB8AC3E}">
        <p14:creationId xmlns:p14="http://schemas.microsoft.com/office/powerpoint/2010/main" val="198645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228600"/>
            <a:ext cx="4191000" cy="3276600"/>
          </a:xfrm>
          <a:prstGeom prst="cloudCallout">
            <a:avLst>
              <a:gd name="adj1" fmla="val -27657"/>
              <a:gd name="adj2" fmla="val 74522"/>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dirty="0" err="1" smtClean="0">
                <a:solidFill>
                  <a:srgbClr val="0000FF"/>
                </a:solidFill>
                <a:latin typeface="Times New Roman" pitchFamily="18" charset="0"/>
                <a:cs typeface="Times New Roman" pitchFamily="18" charset="0"/>
              </a:rPr>
              <a:t>Câu</a:t>
            </a:r>
            <a:r>
              <a:rPr lang="en-US" dirty="0" smtClean="0">
                <a:solidFill>
                  <a:srgbClr val="0000FF"/>
                </a:solidFill>
                <a:latin typeface="Times New Roman" pitchFamily="18" charset="0"/>
                <a:cs typeface="Times New Roman" pitchFamily="18" charset="0"/>
              </a:rPr>
              <a:t> 3/tr83. </a:t>
            </a:r>
            <a:r>
              <a:rPr lang="en-US" dirty="0" err="1" smtClean="0">
                <a:solidFill>
                  <a:srgbClr val="0000FF"/>
                </a:solidFill>
                <a:latin typeface="Times New Roman" pitchFamily="18" charset="0"/>
                <a:cs typeface="Times New Roman" pitchFamily="18" charset="0"/>
              </a:rPr>
              <a:t>Với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khẩu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phần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ăn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đầy</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đủ</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các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sau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tiêu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hóa</a:t>
            </a:r>
            <a:r>
              <a:rPr lang="en-US" dirty="0" smtClean="0">
                <a:solidFill>
                  <a:srgbClr val="0000FF"/>
                </a:solidFill>
                <a:latin typeface="Times New Roman" pitchFamily="18" charset="0"/>
                <a:cs typeface="Times New Roman" pitchFamily="18" charset="0"/>
              </a:rPr>
              <a:t> ở </a:t>
            </a:r>
            <a:r>
              <a:rPr lang="en-US" dirty="0" err="1" smtClean="0">
                <a:solidFill>
                  <a:srgbClr val="0000FF"/>
                </a:solidFill>
                <a:latin typeface="Times New Roman" pitchFamily="18" charset="0"/>
                <a:cs typeface="Times New Roman" pitchFamily="18" charset="0"/>
              </a:rPr>
              <a:t>khoang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miệng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thực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quản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thì</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còn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những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loại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nào</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trong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thức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ăn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cần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được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tiêu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hóa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tiếp</a:t>
            </a:r>
            <a:r>
              <a:rPr lang="en-US" dirty="0" smtClean="0">
                <a:solidFill>
                  <a:srgbClr val="0000FF"/>
                </a:solidFill>
                <a:latin typeface="Times New Roman" pitchFamily="18" charset="0"/>
                <a:cs typeface="Times New Roman" pitchFamily="18" charset="0"/>
              </a:rPr>
              <a:t>?</a:t>
            </a:r>
            <a:endParaRPr lang="vi-VN" dirty="0">
              <a:solidFill>
                <a:srgbClr val="0000FF"/>
              </a:solidFill>
              <a:latin typeface="Times New Roman" pitchFamily="18" charset="0"/>
              <a:cs typeface="Times New Roman" pitchFamily="18" charset="0"/>
            </a:endParaRPr>
          </a:p>
        </p:txBody>
      </p:sp>
      <p:sp>
        <p:nvSpPr>
          <p:cNvPr id="3" name="Cloud Callout 2"/>
          <p:cNvSpPr/>
          <p:nvPr/>
        </p:nvSpPr>
        <p:spPr>
          <a:xfrm>
            <a:off x="4724401" y="228600"/>
            <a:ext cx="4345576" cy="2590800"/>
          </a:xfrm>
          <a:prstGeom prst="cloudCallout">
            <a:avLst>
              <a:gd name="adj1" fmla="val -32013"/>
              <a:gd name="adj2" fmla="val 80147"/>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r>
              <a:rPr lang="en-US" dirty="0" err="1">
                <a:solidFill>
                  <a:srgbClr val="0000FF"/>
                </a:solidFill>
                <a:latin typeface="Times New Roman" pitchFamily="18" charset="0"/>
                <a:cs typeface="Times New Roman" pitchFamily="18" charset="0"/>
              </a:rPr>
              <a:t>Câu</a:t>
            </a:r>
            <a:r>
              <a:rPr lang="en-US" dirty="0">
                <a:solidFill>
                  <a:srgbClr val="0000FF"/>
                </a:solidFill>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4/tr83. </a:t>
            </a:r>
            <a:r>
              <a:rPr lang="en-US" dirty="0" err="1">
                <a:solidFill>
                  <a:srgbClr val="0000FF"/>
                </a:solidFill>
                <a:latin typeface="Times New Roman" pitchFamily="18" charset="0"/>
                <a:cs typeface="Times New Roman" pitchFamily="18" charset="0"/>
              </a:rPr>
              <a:t>Khi</a:t>
            </a:r>
            <a:r>
              <a:rPr lang="en-US" dirty="0">
                <a:solidFill>
                  <a:srgbClr val="0000FF"/>
                </a:solidFill>
                <a:latin typeface="Times New Roman" pitchFamily="18" charset="0"/>
                <a:cs typeface="Times New Roman" pitchFamily="18" charset="0"/>
              </a:rPr>
              <a:t> ta </a:t>
            </a:r>
            <a:r>
              <a:rPr lang="en-US" dirty="0" err="1">
                <a:solidFill>
                  <a:srgbClr val="0000FF"/>
                </a:solidFill>
                <a:latin typeface="Times New Roman" pitchFamily="18" charset="0"/>
                <a:cs typeface="Times New Roman" pitchFamily="18" charset="0"/>
              </a:rPr>
              <a:t>ăn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cháo</a:t>
            </a:r>
            <a:r>
              <a:rPr lang="en-US" dirty="0">
                <a:solidFill>
                  <a:srgbClr val="0000FF"/>
                </a:solidFill>
                <a:latin typeface="Times New Roman" pitchFamily="18" charset="0"/>
                <a:cs typeface="Times New Roman" pitchFamily="18" charset="0"/>
              </a:rPr>
              <a:t> hay </a:t>
            </a:r>
            <a:r>
              <a:rPr lang="en-US" dirty="0" err="1">
                <a:solidFill>
                  <a:srgbClr val="0000FF"/>
                </a:solidFill>
                <a:latin typeface="Times New Roman" pitchFamily="18" charset="0"/>
                <a:cs typeface="Times New Roman" pitchFamily="18" charset="0"/>
              </a:rPr>
              <a:t>uống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sữa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loại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thức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ăn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này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được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biến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đổi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trong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khoang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miệng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như</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thế</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nào</a:t>
            </a:r>
            <a:r>
              <a:rPr lang="en-US" dirty="0">
                <a:solidFill>
                  <a:srgbClr val="0000FF"/>
                </a:solidFill>
                <a:latin typeface="Times New Roman" pitchFamily="18" charset="0"/>
                <a:cs typeface="Times New Roman" pitchFamily="18" charset="0"/>
              </a:rPr>
              <a:t>?</a:t>
            </a:r>
            <a:endParaRPr lang="vi-VN" dirty="0">
              <a:solidFill>
                <a:srgbClr val="0000FF"/>
              </a:solidFill>
              <a:latin typeface="Times New Roman" pitchFamily="18" charset="0"/>
              <a:cs typeface="Times New Roman" pitchFamily="18" charset="0"/>
            </a:endParaRPr>
          </a:p>
        </p:txBody>
      </p:sp>
      <p:sp>
        <p:nvSpPr>
          <p:cNvPr id="5" name="Rectangle 4"/>
          <p:cNvSpPr/>
          <p:nvPr/>
        </p:nvSpPr>
        <p:spPr>
          <a:xfrm>
            <a:off x="4497977" y="3810000"/>
            <a:ext cx="4572000" cy="300082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a:lnSpc>
                <a:spcPct val="150000"/>
              </a:lnSpc>
              <a:buFont typeface="Arial" pitchFamily="34" charset="0"/>
              <a:buChar char="•"/>
            </a:pPr>
            <a:r>
              <a:rPr lang="vi-VN" b="1" dirty="0">
                <a:latin typeface="+mj-lt"/>
              </a:rPr>
              <a:t>Với cháo: thấm một ít nước bọt, một phần tinh bột trong cháo bị men amilaza phân giải thành đường mantôzơ.</a:t>
            </a:r>
          </a:p>
          <a:p>
            <a:pPr marL="285750" indent="-285750">
              <a:lnSpc>
                <a:spcPct val="150000"/>
              </a:lnSpc>
              <a:buFont typeface="Arial" pitchFamily="34" charset="0"/>
              <a:buChar char="•"/>
            </a:pPr>
            <a:r>
              <a:rPr lang="vi-VN" dirty="0">
                <a:latin typeface="+mj-lt"/>
              </a:rPr>
              <a:t>Với sữa : thấm một ít nước bọt, sự tiêu hóa hóa học không diễn ra </a:t>
            </a:r>
            <a:r>
              <a:rPr lang="vi-VN" dirty="0" smtClean="0">
                <a:latin typeface="+mj-lt"/>
              </a:rPr>
              <a:t>ở </a:t>
            </a:r>
            <a:r>
              <a:rPr lang="vi-VN" dirty="0">
                <a:latin typeface="+mj-lt"/>
              </a:rPr>
              <a:t>khoang miệng do thành phần hóa học của sữa là prôtêin và đường đôi hoặc đường đơn.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234994"/>
            <a:ext cx="4393976" cy="2101076"/>
          </a:xfrm>
          <a:prstGeom prst="rect">
            <a:avLst/>
          </a:prstGeom>
        </p:spPr>
      </p:pic>
      <p:sp>
        <p:nvSpPr>
          <p:cNvPr id="6" name="Donut 5"/>
          <p:cNvSpPr/>
          <p:nvPr/>
        </p:nvSpPr>
        <p:spPr>
          <a:xfrm>
            <a:off x="533400" y="4234994"/>
            <a:ext cx="1104900" cy="1408479"/>
          </a:xfrm>
          <a:prstGeom prst="donut">
            <a:avLst>
              <a:gd name="adj" fmla="val 53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03160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1000"/>
                                        <p:tgtEl>
                                          <p:spTgt spid="5">
                                            <p:txEl>
                                              <p:pRg st="1" end="1"/>
                                            </p:txEl>
                                          </p:spTgt>
                                        </p:tgtEl>
                                      </p:cBhvr>
                                    </p:animEffect>
                                    <p:anim calcmode="lin" valueType="num">
                                      <p:cBhvr>
                                        <p:cTn id="4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994" y="0"/>
            <a:ext cx="8990012" cy="707886"/>
          </a:xfrm>
          <a:prstGeom prst="rect">
            <a:avLst/>
          </a:prstGeom>
          <a:solidFill>
            <a:srgbClr val="00FF00"/>
          </a:solidFill>
          <a:ln>
            <a:solidFill>
              <a:srgbClr val="F5FDF5"/>
            </a:solidFill>
            <a:prstDash val="sysDash"/>
          </a:ln>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pt-BR" b="1" dirty="0">
                <a:solidFill>
                  <a:srgbClr val="FF0000"/>
                </a:solidFill>
                <a:latin typeface="Times New Roman" pitchFamily="18" charset="0"/>
                <a:ea typeface="Tahoma" pitchFamily="34" charset="0"/>
                <a:cs typeface="Times New Roman" pitchFamily="18" charset="0"/>
              </a:rPr>
              <a:t>CHỦ ĐỀ </a:t>
            </a:r>
            <a:r>
              <a:rPr lang="pt-BR" b="1" dirty="0" smtClean="0">
                <a:solidFill>
                  <a:srgbClr val="FF0000"/>
                </a:solidFill>
                <a:latin typeface="Times New Roman" pitchFamily="18" charset="0"/>
                <a:ea typeface="Tahoma" pitchFamily="34" charset="0"/>
                <a:cs typeface="Times New Roman" pitchFamily="18" charset="0"/>
              </a:rPr>
              <a:t>5</a:t>
            </a:r>
            <a:r>
              <a:rPr lang="pt-BR" sz="2800" b="1" dirty="0" smtClean="0">
                <a:solidFill>
                  <a:srgbClr val="FF0000"/>
                </a:solidFill>
                <a:latin typeface="Times New Roman" pitchFamily="18" charset="0"/>
                <a:ea typeface="Tahoma" pitchFamily="34" charset="0"/>
                <a:cs typeface="Times New Roman" pitchFamily="18" charset="0"/>
              </a:rPr>
              <a:t>.</a:t>
            </a:r>
            <a:r>
              <a:rPr lang="pt-BR" sz="4000" b="1" dirty="0" smtClean="0">
                <a:solidFill>
                  <a:srgbClr val="FF0000"/>
                </a:solidFill>
                <a:latin typeface="Times New Roman" pitchFamily="18" charset="0"/>
                <a:ea typeface="Tahoma" pitchFamily="34" charset="0"/>
                <a:cs typeface="Times New Roman" pitchFamily="18" charset="0"/>
              </a:rPr>
              <a:t> </a:t>
            </a:r>
            <a:r>
              <a:rPr lang="pt-BR" sz="2000" b="1" dirty="0" smtClean="0">
                <a:solidFill>
                  <a:srgbClr val="FF0000"/>
                </a:solidFill>
                <a:latin typeface="Times New Roman" pitchFamily="18" charset="0"/>
                <a:ea typeface="Tahoma" pitchFamily="34" charset="0"/>
                <a:cs typeface="Times New Roman" pitchFamily="18" charset="0"/>
              </a:rPr>
              <a:t>TIÊU HÓA</a:t>
            </a:r>
            <a:endParaRPr lang="vi-VN" sz="2000" dirty="0">
              <a:solidFill>
                <a:srgbClr val="FF0000"/>
              </a:solidFill>
              <a:latin typeface="Times New Roman" pitchFamily="18" charset="0"/>
              <a:ea typeface="Tahoma" pitchFamily="34" charset="0"/>
              <a:cs typeface="Times New Roman" pitchFamily="18" charset="0"/>
            </a:endParaRPr>
          </a:p>
        </p:txBody>
      </p:sp>
      <p:sp>
        <p:nvSpPr>
          <p:cNvPr id="7" name="TextBox 6"/>
          <p:cNvSpPr txBox="1"/>
          <p:nvPr/>
        </p:nvSpPr>
        <p:spPr>
          <a:xfrm>
            <a:off x="76994" y="762000"/>
            <a:ext cx="5028406" cy="1022909"/>
          </a:xfrm>
          <a:prstGeom prst="rect">
            <a:avLst/>
          </a:prstGeom>
          <a:noFill/>
        </p:spPr>
        <p:txBody>
          <a:bodyPr wrap="square" rtlCol="0">
            <a:spAutoFit/>
          </a:bodyPr>
          <a:lstStyle/>
          <a:p>
            <a:pPr marL="400050" lvl="0" indent="-400050">
              <a:lnSpc>
                <a:spcPct val="150000"/>
              </a:lnSpc>
              <a:buFont typeface="+mj-lt"/>
              <a:buAutoNum type="romanUcPeriod"/>
            </a:pPr>
            <a:r>
              <a:rPr lang="en-US" sz="1400" b="1" u="sng" dirty="0">
                <a:solidFill>
                  <a:srgbClr val="FF0000"/>
                </a:solidFill>
                <a:latin typeface="Times New Roman" pitchFamily="18" charset="0"/>
                <a:cs typeface="Times New Roman" pitchFamily="18" charset="0"/>
              </a:rPr>
              <a:t>TIÊU HOÁ VÀ CÁC CƠ QUAN TIÊU </a:t>
            </a:r>
            <a:r>
              <a:rPr lang="en-US" sz="1400" b="1" u="sng" dirty="0" smtClean="0">
                <a:solidFill>
                  <a:srgbClr val="FF0000"/>
                </a:solidFill>
                <a:latin typeface="Times New Roman" pitchFamily="18" charset="0"/>
                <a:cs typeface="Times New Roman" pitchFamily="18" charset="0"/>
              </a:rPr>
              <a:t>HOÁ</a:t>
            </a:r>
          </a:p>
          <a:p>
            <a:pPr marL="400050" indent="-400050">
              <a:lnSpc>
                <a:spcPct val="150000"/>
              </a:lnSpc>
              <a:buFont typeface="+mj-lt"/>
              <a:buAutoNum type="romanUcPeriod"/>
            </a:pPr>
            <a:r>
              <a:rPr lang="en-US" sz="1400" b="1" u="sng" dirty="0">
                <a:solidFill>
                  <a:srgbClr val="FF0000"/>
                </a:solidFill>
                <a:latin typeface="Times New Roman" pitchFamily="18" charset="0"/>
                <a:cs typeface="Times New Roman" pitchFamily="18" charset="0"/>
              </a:rPr>
              <a:t>TIÊU HOÁ Ở KHOANG </a:t>
            </a:r>
            <a:r>
              <a:rPr lang="en-US" sz="1400" b="1" u="sng" dirty="0" smtClean="0">
                <a:solidFill>
                  <a:srgbClr val="FF0000"/>
                </a:solidFill>
                <a:latin typeface="Times New Roman" pitchFamily="18" charset="0"/>
                <a:cs typeface="Times New Roman" pitchFamily="18" charset="0"/>
              </a:rPr>
              <a:t>MIỆNG</a:t>
            </a:r>
          </a:p>
          <a:p>
            <a:pPr marL="400050" lvl="0" indent="-400050">
              <a:lnSpc>
                <a:spcPct val="150000"/>
              </a:lnSpc>
              <a:buFont typeface="+mj-lt"/>
              <a:buAutoNum type="romanUcPeriod"/>
            </a:pPr>
            <a:r>
              <a:rPr lang="en-US" sz="1400" b="1" u="sng" dirty="0">
                <a:solidFill>
                  <a:srgbClr val="FF0000"/>
                </a:solidFill>
                <a:latin typeface="Times New Roman" pitchFamily="18" charset="0"/>
                <a:cs typeface="Times New Roman" pitchFamily="18" charset="0"/>
              </a:rPr>
              <a:t>TIÊU HOÁ Ở DẠ </a:t>
            </a:r>
            <a:r>
              <a:rPr lang="en-US" sz="1400" b="1" u="sng" dirty="0" smtClean="0">
                <a:solidFill>
                  <a:srgbClr val="FF0000"/>
                </a:solidFill>
                <a:latin typeface="Times New Roman" pitchFamily="18" charset="0"/>
                <a:cs typeface="Times New Roman" pitchFamily="18" charset="0"/>
              </a:rPr>
              <a:t>DÀY</a:t>
            </a:r>
            <a:endParaRPr lang="vi-VN" sz="1400" dirty="0">
              <a:solidFill>
                <a:srgbClr val="FF0000"/>
              </a:solidFill>
            </a:endParaRPr>
          </a:p>
        </p:txBody>
      </p:sp>
      <p:sp>
        <p:nvSpPr>
          <p:cNvPr id="8" name="TextBox 7"/>
          <p:cNvSpPr txBox="1"/>
          <p:nvPr/>
        </p:nvSpPr>
        <p:spPr>
          <a:xfrm>
            <a:off x="76994" y="1752600"/>
            <a:ext cx="3275806" cy="400110"/>
          </a:xfrm>
          <a:prstGeom prst="rect">
            <a:avLst/>
          </a:prstGeom>
          <a:noFill/>
        </p:spPr>
        <p:txBody>
          <a:bodyPr wrap="square" rtlCol="0">
            <a:spAutoFit/>
          </a:bodyPr>
          <a:lstStyle/>
          <a:p>
            <a:pPr marL="342900" indent="-342900">
              <a:buFont typeface="+mj-lt"/>
              <a:buAutoNum type="arabicParenR"/>
            </a:pPr>
            <a:r>
              <a:rPr lang="vi-VN" sz="2000" b="1" u="sng" dirty="0" smtClean="0">
                <a:solidFill>
                  <a:srgbClr val="C00000"/>
                </a:solidFill>
                <a:latin typeface="+mj-lt"/>
              </a:rPr>
              <a:t>Cấu tạo dạ dày</a:t>
            </a:r>
            <a:endParaRPr lang="vi-VN" sz="2000" b="1" u="sng" dirty="0">
              <a:solidFill>
                <a:srgbClr val="C00000"/>
              </a:solidFill>
              <a:latin typeface="+mj-lt"/>
            </a:endParaRPr>
          </a:p>
        </p:txBody>
      </p:sp>
      <p:sp>
        <p:nvSpPr>
          <p:cNvPr id="11" name="Rectangle 10"/>
          <p:cNvSpPr/>
          <p:nvPr/>
        </p:nvSpPr>
        <p:spPr>
          <a:xfrm>
            <a:off x="4953000" y="2538948"/>
            <a:ext cx="3944353"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173038">
              <a:lnSpc>
                <a:spcPct val="150000"/>
              </a:lnSpc>
            </a:pPr>
            <a:r>
              <a:rPr lang="en-US" sz="2000" b="1" dirty="0" err="1">
                <a:solidFill>
                  <a:srgbClr val="0000FF"/>
                </a:solidFill>
                <a:latin typeface="Times New Roman" pitchFamily="18" charset="0"/>
                <a:cs typeface="Times New Roman" pitchFamily="18" charset="0"/>
              </a:rPr>
              <a:t>Dạ</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dày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có</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hình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túi</a:t>
            </a:r>
            <a:r>
              <a:rPr lang="en-US" sz="2000" b="1" dirty="0">
                <a:solidFill>
                  <a:srgbClr val="0000FF"/>
                </a:solidFill>
                <a:latin typeface="Times New Roman" pitchFamily="18" charset="0"/>
                <a:cs typeface="Times New Roman" pitchFamily="18" charset="0"/>
              </a:rPr>
              <a:t>, dung </a:t>
            </a:r>
            <a:r>
              <a:rPr lang="en-US" sz="2000" b="1" dirty="0" err="1">
                <a:solidFill>
                  <a:srgbClr val="0000FF"/>
                </a:solidFill>
                <a:latin typeface="Times New Roman" pitchFamily="18" charset="0"/>
                <a:cs typeface="Times New Roman" pitchFamily="18" charset="0"/>
              </a:rPr>
              <a:t>tích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khoảng</a:t>
            </a:r>
            <a:r>
              <a:rPr lang="en-US" sz="2000" b="1" dirty="0">
                <a:solidFill>
                  <a:srgbClr val="0000FF"/>
                </a:solidFill>
                <a:latin typeface="Times New Roman" pitchFamily="18" charset="0"/>
                <a:cs typeface="Times New Roman" pitchFamily="18" charset="0"/>
              </a:rPr>
              <a:t> 3</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lít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thành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gồm</a:t>
            </a:r>
            <a:r>
              <a:rPr lang="en-US" sz="2000" b="1" dirty="0">
                <a:solidFill>
                  <a:srgbClr val="0000FF"/>
                </a:solidFill>
                <a:latin typeface="Times New Roman" pitchFamily="18" charset="0"/>
                <a:cs typeface="Times New Roman" pitchFamily="18" charset="0"/>
              </a:rPr>
              <a:t> 4</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lớp</a:t>
            </a:r>
            <a:r>
              <a:rPr lang="en-US" sz="2000" b="1" dirty="0">
                <a:solidFill>
                  <a:srgbClr val="0000FF"/>
                </a:solidFill>
                <a:latin typeface="Times New Roman" pitchFamily="18" charset="0"/>
                <a:cs typeface="Times New Roman" pitchFamily="18" charset="0"/>
              </a:rPr>
              <a:t>:</a:t>
            </a:r>
            <a:endParaRPr lang="vi-VN" sz="2000" b="1" dirty="0">
              <a:solidFill>
                <a:srgbClr val="0000FF"/>
              </a:solidFill>
              <a:latin typeface="Times New Roman" pitchFamily="18" charset="0"/>
              <a:cs typeface="Times New Roman" pitchFamily="18" charset="0"/>
            </a:endParaRPr>
          </a:p>
          <a:p>
            <a:pPr marL="0" lvl="1" indent="173038">
              <a:lnSpc>
                <a:spcPct val="150000"/>
              </a:lnSpc>
              <a:buFont typeface="Arial" pitchFamily="34" charset="0"/>
              <a:buChar char="•"/>
            </a:pPr>
            <a:r>
              <a:rPr lang="en-US" sz="2000" b="1" dirty="0" err="1">
                <a:solidFill>
                  <a:srgbClr val="0000FF"/>
                </a:solidFill>
                <a:latin typeface="Times New Roman" pitchFamily="18" charset="0"/>
                <a:cs typeface="Times New Roman" pitchFamily="18" charset="0"/>
              </a:rPr>
              <a:t>Lớp</a:t>
            </a:r>
            <a:r>
              <a:rPr lang="en-US" sz="2000" b="1" dirty="0">
                <a:solidFill>
                  <a:srgbClr val="0000FF"/>
                </a:solidFill>
                <a:latin typeface="Times New Roman" pitchFamily="18" charset="0"/>
                <a:cs typeface="Times New Roman" pitchFamily="18" charset="0"/>
              </a:rPr>
              <a:t> </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bọc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bên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ngoài</a:t>
            </a:r>
            <a:r>
              <a:rPr lang="en-US" sz="2000" b="1" dirty="0">
                <a:solidFill>
                  <a:srgbClr val="0000FF"/>
                </a:solidFill>
                <a:latin typeface="Times New Roman" pitchFamily="18" charset="0"/>
                <a:cs typeface="Times New Roman" pitchFamily="18" charset="0"/>
              </a:rPr>
              <a:t>. </a:t>
            </a:r>
            <a:endParaRPr lang="vi-VN" sz="2000" b="1" dirty="0">
              <a:solidFill>
                <a:srgbClr val="0000FF"/>
              </a:solidFill>
              <a:latin typeface="Times New Roman" pitchFamily="18" charset="0"/>
              <a:cs typeface="Times New Roman" pitchFamily="18" charset="0"/>
            </a:endParaRPr>
          </a:p>
          <a:p>
            <a:pPr marL="0" lvl="1" indent="173038">
              <a:lnSpc>
                <a:spcPct val="150000"/>
              </a:lnSpc>
              <a:buFont typeface="Arial" pitchFamily="34" charset="0"/>
              <a:buChar char="•"/>
            </a:pPr>
            <a:r>
              <a:rPr lang="en-US" sz="2000" b="1" dirty="0" err="1">
                <a:solidFill>
                  <a:srgbClr val="0000FF"/>
                </a:solidFill>
                <a:latin typeface="Times New Roman" pitchFamily="18" charset="0"/>
                <a:cs typeface="Times New Roman" pitchFamily="18" charset="0"/>
              </a:rPr>
              <a:t>Lớp</a:t>
            </a:r>
            <a:r>
              <a:rPr lang="en-US" sz="2000" b="1" dirty="0">
                <a:solidFill>
                  <a:srgbClr val="0000FF"/>
                </a:solidFill>
                <a:latin typeface="Times New Roman" pitchFamily="18" charset="0"/>
                <a:cs typeface="Times New Roman" pitchFamily="18" charset="0"/>
              </a:rPr>
              <a:t> </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gồm</a:t>
            </a:r>
            <a:r>
              <a:rPr lang="en-US" sz="2000" b="1" dirty="0">
                <a:solidFill>
                  <a:srgbClr val="0000FF"/>
                </a:solidFill>
                <a:latin typeface="Times New Roman" pitchFamily="18" charset="0"/>
                <a:cs typeface="Times New Roman" pitchFamily="18" charset="0"/>
              </a:rPr>
              <a:t> 3 </a:t>
            </a:r>
            <a:r>
              <a:rPr lang="en-US" sz="2000" b="1" dirty="0" err="1">
                <a:solidFill>
                  <a:srgbClr val="0000FF"/>
                </a:solidFill>
                <a:latin typeface="Times New Roman" pitchFamily="18" charset="0"/>
                <a:cs typeface="Times New Roman" pitchFamily="18" charset="0"/>
              </a:rPr>
              <a:t>lớp</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cơ</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dọc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cơ</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vòng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cơ</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chéo</a:t>
            </a:r>
            <a:r>
              <a:rPr lang="en-US" sz="2000" b="1" dirty="0">
                <a:solidFill>
                  <a:srgbClr val="0000FF"/>
                </a:solidFill>
                <a:latin typeface="Times New Roman" pitchFamily="18" charset="0"/>
                <a:cs typeface="Times New Roman" pitchFamily="18" charset="0"/>
              </a:rPr>
              <a:t>.</a:t>
            </a:r>
            <a:endParaRPr lang="vi-VN" sz="2000" b="1" dirty="0">
              <a:solidFill>
                <a:srgbClr val="0000FF"/>
              </a:solidFill>
              <a:latin typeface="Times New Roman" pitchFamily="18" charset="0"/>
              <a:cs typeface="Times New Roman" pitchFamily="18" charset="0"/>
            </a:endParaRPr>
          </a:p>
          <a:p>
            <a:pPr marL="0" lvl="1" indent="173038">
              <a:lnSpc>
                <a:spcPct val="150000"/>
              </a:lnSpc>
              <a:buFont typeface="Arial" pitchFamily="34" charset="0"/>
              <a:buChar char="•"/>
            </a:pPr>
            <a:r>
              <a:rPr lang="en-US" sz="2000" b="1" dirty="0" err="1">
                <a:solidFill>
                  <a:srgbClr val="0000FF"/>
                </a:solidFill>
                <a:latin typeface="Times New Roman" pitchFamily="18" charset="0"/>
                <a:cs typeface="Times New Roman" pitchFamily="18" charset="0"/>
              </a:rPr>
              <a:t>Lớp</a:t>
            </a:r>
            <a:r>
              <a:rPr lang="en-US" sz="2000" b="1" dirty="0">
                <a:solidFill>
                  <a:srgbClr val="0000FF"/>
                </a:solidFill>
                <a:latin typeface="Times New Roman" pitchFamily="18" charset="0"/>
                <a:cs typeface="Times New Roman" pitchFamily="18" charset="0"/>
              </a:rPr>
              <a:t> </a:t>
            </a:r>
            <a:r>
              <a:rPr lang="en-US" sz="2000" b="1" dirty="0" smtClean="0">
                <a:solidFill>
                  <a:srgbClr val="0000FF"/>
                </a:solidFill>
                <a:latin typeface="Times New Roman" pitchFamily="18" charset="0"/>
                <a:cs typeface="Times New Roman" pitchFamily="18" charset="0"/>
              </a:rPr>
              <a:t>…………………</a:t>
            </a:r>
            <a:endParaRPr lang="vi-VN" sz="2000" b="1" dirty="0">
              <a:solidFill>
                <a:srgbClr val="0000FF"/>
              </a:solidFill>
              <a:latin typeface="Times New Roman" pitchFamily="18" charset="0"/>
              <a:cs typeface="Times New Roman" pitchFamily="18" charset="0"/>
            </a:endParaRPr>
          </a:p>
          <a:p>
            <a:pPr marL="0" lvl="1" indent="173038">
              <a:lnSpc>
                <a:spcPct val="150000"/>
              </a:lnSpc>
              <a:buFont typeface="Arial" pitchFamily="34" charset="0"/>
              <a:buChar char="•"/>
            </a:pPr>
            <a:r>
              <a:rPr lang="en-US" sz="2000" b="1" dirty="0">
                <a:solidFill>
                  <a:srgbClr val="0000FF"/>
                </a:solidFill>
                <a:latin typeface="Times New Roman" pitchFamily="18" charset="0"/>
                <a:cs typeface="Times New Roman" pitchFamily="18" charset="0"/>
              </a:rPr>
              <a:t>L</a:t>
            </a:r>
            <a:r>
              <a:rPr lang="vi-VN" sz="2000" b="1" dirty="0">
                <a:solidFill>
                  <a:srgbClr val="0000FF"/>
                </a:solidFill>
                <a:latin typeface="Times New Roman" pitchFamily="18" charset="0"/>
                <a:cs typeface="Times New Roman" pitchFamily="18" charset="0"/>
              </a:rPr>
              <a:t>ớp </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nằm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trong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cùng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có</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tuyến</a:t>
            </a:r>
            <a:r>
              <a:rPr lang="en-US" sz="2000" b="1" dirty="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vị</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tiết</a:t>
            </a:r>
            <a:r>
              <a:rPr lang="en-US" sz="2000" b="1" dirty="0" smtClean="0">
                <a:solidFill>
                  <a:srgbClr val="0000FF"/>
                </a:solidFill>
                <a:latin typeface="Times New Roman" pitchFamily="18" charset="0"/>
                <a:cs typeface="Times New Roman" pitchFamily="18" charset="0"/>
              </a:rPr>
              <a:t> …………</a:t>
            </a:r>
            <a:endParaRPr lang="vi-VN" sz="2000" b="1" dirty="0">
              <a:solidFill>
                <a:srgbClr val="0000FF"/>
              </a:solidFill>
              <a:latin typeface="Times New Roman" pitchFamily="18" charset="0"/>
              <a:cs typeface="Times New Roman" pitchFamily="18" charset="0"/>
            </a:endParaRPr>
          </a:p>
        </p:txBody>
      </p:sp>
      <p:sp>
        <p:nvSpPr>
          <p:cNvPr id="2" name="Rectangle 1"/>
          <p:cNvSpPr/>
          <p:nvPr/>
        </p:nvSpPr>
        <p:spPr>
          <a:xfrm>
            <a:off x="5677148" y="3517087"/>
            <a:ext cx="797013"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màng</a:t>
            </a:r>
            <a:endParaRPr lang="vi-VN" sz="2000" b="1" dirty="0">
              <a:solidFill>
                <a:srgbClr val="FF0000"/>
              </a:solidFill>
              <a:latin typeface="Times New Roman" pitchFamily="18" charset="0"/>
              <a:cs typeface="Times New Roman" pitchFamily="18" charset="0"/>
            </a:endParaRPr>
          </a:p>
        </p:txBody>
      </p:sp>
      <p:sp>
        <p:nvSpPr>
          <p:cNvPr id="3" name="Rectangle 2"/>
          <p:cNvSpPr/>
          <p:nvPr/>
        </p:nvSpPr>
        <p:spPr>
          <a:xfrm>
            <a:off x="5635961" y="3974287"/>
            <a:ext cx="1053494"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cơ</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trơn</a:t>
            </a:r>
            <a:r>
              <a:rPr lang="en-US" sz="2000" b="1" dirty="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sp>
        <p:nvSpPr>
          <p:cNvPr id="4" name="Rectangle 3"/>
          <p:cNvSpPr/>
          <p:nvPr/>
        </p:nvSpPr>
        <p:spPr>
          <a:xfrm>
            <a:off x="5677148" y="4878855"/>
            <a:ext cx="1882247"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dưới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niêm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mạc</a:t>
            </a:r>
            <a:r>
              <a:rPr lang="en-US" sz="2000" b="1" dirty="0">
                <a:solidFill>
                  <a:srgbClr val="FF0000"/>
                </a:solidFill>
                <a:latin typeface="Times New Roman" pitchFamily="18" charset="0"/>
                <a:cs typeface="Times New Roman" pitchFamily="18" charset="0"/>
              </a:rPr>
              <a:t>.</a:t>
            </a:r>
            <a:endParaRPr lang="vi-VN" sz="2000" b="1" dirty="0">
              <a:solidFill>
                <a:srgbClr val="FF0000"/>
              </a:solidFill>
              <a:latin typeface="Times New Roman" pitchFamily="18" charset="0"/>
              <a:cs typeface="Times New Roman" pitchFamily="18" charset="0"/>
            </a:endParaRPr>
          </a:p>
        </p:txBody>
      </p:sp>
      <p:sp>
        <p:nvSpPr>
          <p:cNvPr id="5" name="Rectangle 4"/>
          <p:cNvSpPr/>
          <p:nvPr/>
        </p:nvSpPr>
        <p:spPr>
          <a:xfrm>
            <a:off x="5635961" y="5345887"/>
            <a:ext cx="1244251"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niêm</a:t>
            </a:r>
            <a:r>
              <a:rPr lang="en-US"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mạc</a:t>
            </a:r>
            <a:endParaRPr lang="vi-VN" sz="2000" b="1" dirty="0">
              <a:solidFill>
                <a:srgbClr val="FF0000"/>
              </a:solidFill>
              <a:latin typeface="Times New Roman" pitchFamily="18" charset="0"/>
              <a:cs typeface="Times New Roman" pitchFamily="18" charset="0"/>
            </a:endParaRPr>
          </a:p>
        </p:txBody>
      </p:sp>
      <p:sp>
        <p:nvSpPr>
          <p:cNvPr id="9" name="Rectangle 8"/>
          <p:cNvSpPr/>
          <p:nvPr/>
        </p:nvSpPr>
        <p:spPr>
          <a:xfrm>
            <a:off x="7388561" y="5770928"/>
            <a:ext cx="917239"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dịch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vị</a:t>
            </a:r>
            <a:endParaRPr lang="vi-VN" sz="2000" b="1" dirty="0">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4" y="2121480"/>
            <a:ext cx="4531877" cy="4611539"/>
          </a:xfrm>
          <a:prstGeom prst="rect">
            <a:avLst/>
          </a:prstGeom>
        </p:spPr>
      </p:pic>
      <p:pic>
        <p:nvPicPr>
          <p:cNvPr id="13" name="Picture 12" descr="Kết quả hình ảnh cho hình tiêu hóa ở dạ dàysinh 8"/>
          <p:cNvPicPr/>
          <p:nvPr/>
        </p:nvPicPr>
        <p:blipFill>
          <a:blip r:embed="rId3">
            <a:extLst>
              <a:ext uri="{28A0092B-C50C-407E-A947-70E740481C1C}">
                <a14:useLocalDpi xmlns:a14="http://schemas.microsoft.com/office/drawing/2010/main" val="0"/>
              </a:ext>
            </a:extLst>
          </a:blip>
          <a:srcRect/>
          <a:stretch>
            <a:fillRect/>
          </a:stretch>
        </p:blipFill>
        <p:spPr bwMode="auto">
          <a:xfrm>
            <a:off x="76200" y="2506058"/>
            <a:ext cx="4803553" cy="4047142"/>
          </a:xfrm>
          <a:prstGeom prst="rect">
            <a:avLst/>
          </a:prstGeom>
          <a:noFill/>
          <a:ln>
            <a:noFill/>
          </a:ln>
        </p:spPr>
      </p:pic>
    </p:spTree>
    <p:extLst>
      <p:ext uri="{BB962C8B-B14F-4D97-AF65-F5344CB8AC3E}">
        <p14:creationId xmlns:p14="http://schemas.microsoft.com/office/powerpoint/2010/main" val="32891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2" grpId="0"/>
      <p:bldP spid="3" grpId="0"/>
      <p:bldP spid="4" grpId="0"/>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2493183" cy="400110"/>
          </a:xfrm>
          <a:prstGeom prst="rect">
            <a:avLst/>
          </a:prstGeom>
        </p:spPr>
        <p:txBody>
          <a:bodyPr wrap="none">
            <a:spAutoFit/>
          </a:bodyPr>
          <a:lstStyle/>
          <a:p>
            <a:pPr marL="342900" lvl="0" indent="-342900">
              <a:buFont typeface="+mj-lt"/>
              <a:buAutoNum type="arabicParenR" startAt="2"/>
            </a:pPr>
            <a:r>
              <a:rPr lang="en-US" sz="2000" b="1" u="sng" dirty="0" err="1">
                <a:solidFill>
                  <a:srgbClr val="C00000"/>
                </a:solidFill>
                <a:latin typeface="Times New Roman" pitchFamily="18" charset="0"/>
                <a:cs typeface="Times New Roman" pitchFamily="18" charset="0"/>
              </a:rPr>
              <a:t>Tiêu</a:t>
            </a:r>
            <a:r>
              <a:rPr lang="en-US" sz="2000" b="1" u="sng" dirty="0">
                <a:solidFill>
                  <a:srgbClr val="C00000"/>
                </a:solidFill>
                <a:latin typeface="Times New Roman" pitchFamily="18" charset="0"/>
                <a:cs typeface="Times New Roman" pitchFamily="18" charset="0"/>
              </a:rPr>
              <a:t> </a:t>
            </a:r>
            <a:r>
              <a:rPr lang="en-US" sz="2000" b="1" u="sng" dirty="0" err="1">
                <a:solidFill>
                  <a:srgbClr val="C00000"/>
                </a:solidFill>
                <a:latin typeface="Times New Roman" pitchFamily="18" charset="0"/>
                <a:cs typeface="Times New Roman" pitchFamily="18" charset="0"/>
              </a:rPr>
              <a:t>hóa</a:t>
            </a:r>
            <a:r>
              <a:rPr lang="en-US" sz="2000" b="1" u="sng" dirty="0">
                <a:solidFill>
                  <a:srgbClr val="C00000"/>
                </a:solidFill>
                <a:latin typeface="Times New Roman" pitchFamily="18" charset="0"/>
                <a:cs typeface="Times New Roman" pitchFamily="18" charset="0"/>
              </a:rPr>
              <a:t> ở </a:t>
            </a:r>
            <a:r>
              <a:rPr lang="en-US" sz="2000" b="1" u="sng" dirty="0" err="1">
                <a:solidFill>
                  <a:srgbClr val="C00000"/>
                </a:solidFill>
                <a:latin typeface="Times New Roman" pitchFamily="18" charset="0"/>
                <a:cs typeface="Times New Roman" pitchFamily="18" charset="0"/>
              </a:rPr>
              <a:t>dạ</a:t>
            </a:r>
            <a:r>
              <a:rPr lang="en-US" sz="2000" b="1" u="sng" dirty="0">
                <a:solidFill>
                  <a:srgbClr val="C00000"/>
                </a:solidFill>
                <a:latin typeface="Times New Roman" pitchFamily="18" charset="0"/>
                <a:cs typeface="Times New Roman" pitchFamily="18" charset="0"/>
              </a:rPr>
              <a:t> </a:t>
            </a:r>
            <a:r>
              <a:rPr lang="en-US" sz="2000" b="1" u="sng" dirty="0" err="1">
                <a:solidFill>
                  <a:srgbClr val="C00000"/>
                </a:solidFill>
                <a:latin typeface="Times New Roman" pitchFamily="18" charset="0"/>
                <a:cs typeface="Times New Roman" pitchFamily="18" charset="0"/>
              </a:rPr>
              <a:t>dày</a:t>
            </a:r>
            <a:endParaRPr lang="vi-VN" sz="2000" dirty="0">
              <a:solidFill>
                <a:srgbClr val="C0000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188" y="1658866"/>
            <a:ext cx="4605612" cy="2800709"/>
          </a:xfrm>
          <a:prstGeom prst="rect">
            <a:avLst/>
          </a:prstGeom>
        </p:spPr>
      </p:pic>
      <p:sp>
        <p:nvSpPr>
          <p:cNvPr id="10" name="Rectangle 9"/>
          <p:cNvSpPr/>
          <p:nvPr/>
        </p:nvSpPr>
        <p:spPr>
          <a:xfrm>
            <a:off x="315262" y="4535775"/>
            <a:ext cx="8600137" cy="21698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nSpc>
                <a:spcPct val="150000"/>
              </a:lnSpc>
              <a:buFont typeface="+mj-lt"/>
              <a:buAutoNum type="alphaUcPeriod"/>
            </a:pPr>
            <a:r>
              <a:rPr lang="en-US" b="1" u="sng" dirty="0" err="1">
                <a:solidFill>
                  <a:srgbClr val="FF0000"/>
                </a:solidFill>
                <a:latin typeface="Times New Roman" pitchFamily="18" charset="0"/>
                <a:cs typeface="Times New Roman" pitchFamily="18" charset="0"/>
              </a:rPr>
              <a:t>Thành</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phần</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của</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dịch</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vị</a:t>
            </a:r>
            <a:r>
              <a:rPr lang="en-US" b="1" u="sng" dirty="0">
                <a:solidFill>
                  <a:srgbClr val="FF0000"/>
                </a:solidFill>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 </a:t>
            </a:r>
            <a:r>
              <a:rPr lang="en-US" b="1" dirty="0">
                <a:solidFill>
                  <a:srgbClr val="0000FF"/>
                </a:solidFill>
                <a:latin typeface="Times New Roman" pitchFamily="18" charset="0"/>
                <a:cs typeface="Times New Roman" pitchFamily="18" charset="0"/>
              </a:rPr>
              <a:t>95% .............. ; 5% </a:t>
            </a:r>
            <a:r>
              <a:rPr lang="en-US" b="1" dirty="0" err="1">
                <a:solidFill>
                  <a:srgbClr val="0000FF"/>
                </a:solidFill>
                <a:latin typeface="Times New Roman" pitchFamily="18" charset="0"/>
                <a:cs typeface="Times New Roman" pitchFamily="18" charset="0"/>
              </a:rPr>
              <a:t>còn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enzim</a:t>
            </a:r>
            <a:r>
              <a:rPr lang="en-US" b="1" dirty="0">
                <a:solidFill>
                  <a:srgbClr val="0000FF"/>
                </a:solidFill>
                <a:latin typeface="Times New Roman" pitchFamily="18" charset="0"/>
                <a:cs typeface="Times New Roman" pitchFamily="18" charset="0"/>
              </a:rPr>
              <a:t> .............., </a:t>
            </a:r>
            <a:r>
              <a:rPr lang="en-US" b="1" dirty="0" err="1">
                <a:solidFill>
                  <a:srgbClr val="0000FF"/>
                </a:solidFill>
                <a:latin typeface="Times New Roman" pitchFamily="18" charset="0"/>
                <a:cs typeface="Times New Roman" pitchFamily="18" charset="0"/>
              </a:rPr>
              <a:t>HCl</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nhày</a:t>
            </a:r>
            <a:r>
              <a:rPr lang="en-US" b="1" dirty="0">
                <a:solidFill>
                  <a:srgbClr val="0000FF"/>
                </a:solidFill>
                <a:latin typeface="Times New Roman" pitchFamily="18" charset="0"/>
                <a:cs typeface="Times New Roman" pitchFamily="18" charset="0"/>
              </a:rPr>
              <a:t>).</a:t>
            </a:r>
            <a:endParaRPr lang="vi-VN" dirty="0">
              <a:solidFill>
                <a:srgbClr val="0000FF"/>
              </a:solidFill>
              <a:latin typeface="Times New Roman" pitchFamily="18" charset="0"/>
              <a:cs typeface="Times New Roman" pitchFamily="18" charset="0"/>
            </a:endParaRPr>
          </a:p>
          <a:p>
            <a:pPr marL="285750" lvl="0" indent="-285750">
              <a:lnSpc>
                <a:spcPct val="150000"/>
              </a:lnSpc>
              <a:buFont typeface="Times New Roman" pitchFamily="18" charset="0"/>
              <a:buChar char="­"/>
            </a:pPr>
            <a:r>
              <a:rPr lang="en-US" b="1" dirty="0" err="1">
                <a:solidFill>
                  <a:srgbClr val="0000FF"/>
                </a:solidFill>
                <a:latin typeface="Times New Roman" pitchFamily="18" charset="0"/>
                <a:cs typeface="Times New Roman" pitchFamily="18" charset="0"/>
              </a:rPr>
              <a:t>HCl</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diệt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khuẩn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pepsinôgen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thành</a:t>
            </a:r>
            <a:r>
              <a:rPr lang="en-US" b="1" dirty="0">
                <a:solidFill>
                  <a:srgbClr val="0000FF"/>
                </a:solidFill>
                <a:latin typeface="Times New Roman" pitchFamily="18" charset="0"/>
                <a:cs typeface="Times New Roman" pitchFamily="18" charset="0"/>
              </a:rPr>
              <a:t> ................, </a:t>
            </a:r>
            <a:r>
              <a:rPr lang="en-US" b="1" dirty="0" err="1">
                <a:solidFill>
                  <a:srgbClr val="0000FF"/>
                </a:solidFill>
                <a:latin typeface="Times New Roman" pitchFamily="18" charset="0"/>
                <a:cs typeface="Times New Roman" pitchFamily="18" charset="0"/>
              </a:rPr>
              <a:t>tạo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môi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trường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axit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cho</a:t>
            </a:r>
            <a:r>
              <a:rPr lang="en-US" b="1" dirty="0">
                <a:solidFill>
                  <a:srgbClr val="0000FF"/>
                </a:solidFill>
                <a:latin typeface="Times New Roman" pitchFamily="18" charset="0"/>
                <a:cs typeface="Times New Roman" pitchFamily="18" charset="0"/>
              </a:rPr>
              <a:t> pepsin </a:t>
            </a:r>
            <a:r>
              <a:rPr lang="en-US" b="1" dirty="0" err="1">
                <a:solidFill>
                  <a:srgbClr val="0000FF"/>
                </a:solidFill>
                <a:latin typeface="Times New Roman" pitchFamily="18" charset="0"/>
                <a:cs typeface="Times New Roman" pitchFamily="18" charset="0"/>
              </a:rPr>
              <a:t>hoạt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động</a:t>
            </a:r>
            <a:r>
              <a:rPr lang="en-US" b="1" dirty="0">
                <a:solidFill>
                  <a:srgbClr val="0000FF"/>
                </a:solidFill>
                <a:latin typeface="Times New Roman" pitchFamily="18" charset="0"/>
                <a:cs typeface="Times New Roman" pitchFamily="18" charset="0"/>
              </a:rPr>
              <a:t>.</a:t>
            </a:r>
            <a:endParaRPr lang="vi-VN" dirty="0">
              <a:solidFill>
                <a:srgbClr val="0000FF"/>
              </a:solidFill>
              <a:latin typeface="Times New Roman" pitchFamily="18" charset="0"/>
              <a:cs typeface="Times New Roman" pitchFamily="18" charset="0"/>
            </a:endParaRPr>
          </a:p>
          <a:p>
            <a:pPr marL="285750" lvl="0" indent="-285750">
              <a:lnSpc>
                <a:spcPct val="150000"/>
              </a:lnSpc>
              <a:buFont typeface="Times New Roman" pitchFamily="18" charset="0"/>
              <a:buChar char="­"/>
            </a:pPr>
            <a:r>
              <a:rPr lang="en-US" b="1" dirty="0" err="1">
                <a:solidFill>
                  <a:srgbClr val="0000FF"/>
                </a:solidFill>
                <a:latin typeface="Times New Roman" pitchFamily="18" charset="0"/>
                <a:cs typeface="Times New Roman" pitchFamily="18" charset="0"/>
              </a:rPr>
              <a:t>Chất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nhày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bảo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vệ</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lớp</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a:t>
            </a:r>
            <a:r>
              <a:rPr lang="en-US" b="1" dirty="0" err="1" smtClean="0">
                <a:solidFill>
                  <a:srgbClr val="0000FF"/>
                </a:solidFill>
                <a:latin typeface="Times New Roman" pitchFamily="18" charset="0"/>
                <a:cs typeface="Times New Roman" pitchFamily="18" charset="0"/>
              </a:rPr>
              <a:t>dạ</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dày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không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bị</a:t>
            </a:r>
            <a:r>
              <a:rPr lang="en-US" b="1" dirty="0">
                <a:solidFill>
                  <a:srgbClr val="0000FF"/>
                </a:solidFill>
                <a:latin typeface="Times New Roman" pitchFamily="18" charset="0"/>
                <a:cs typeface="Times New Roman" pitchFamily="18" charset="0"/>
              </a:rPr>
              <a:t> pepsin </a:t>
            </a:r>
            <a:r>
              <a:rPr lang="en-US" b="1" dirty="0" err="1">
                <a:solidFill>
                  <a:srgbClr val="0000FF"/>
                </a:solidFill>
                <a:latin typeface="Times New Roman" pitchFamily="18" charset="0"/>
                <a:cs typeface="Times New Roman" pitchFamily="18" charset="0"/>
              </a:rPr>
              <a:t>phân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hủy</a:t>
            </a:r>
            <a:r>
              <a:rPr lang="en-US" b="1" dirty="0">
                <a:solidFill>
                  <a:srgbClr val="0000FF"/>
                </a:solidFill>
                <a:latin typeface="Times New Roman" pitchFamily="18" charset="0"/>
                <a:cs typeface="Times New Roman" pitchFamily="18" charset="0"/>
              </a:rPr>
              <a:t>.</a:t>
            </a:r>
            <a:endParaRPr lang="vi-VN" dirty="0">
              <a:solidFill>
                <a:srgbClr val="0000FF"/>
              </a:solidFill>
              <a:latin typeface="Times New Roman" pitchFamily="18" charset="0"/>
              <a:cs typeface="Times New Roman" pitchFamily="18" charset="0"/>
            </a:endParaRPr>
          </a:p>
        </p:txBody>
      </p:sp>
      <p:sp>
        <p:nvSpPr>
          <p:cNvPr id="3" name="TextBox 2"/>
          <p:cNvSpPr txBox="1"/>
          <p:nvPr/>
        </p:nvSpPr>
        <p:spPr>
          <a:xfrm>
            <a:off x="343436" y="838200"/>
            <a:ext cx="8529375" cy="707886"/>
          </a:xfrm>
          <a:prstGeom prst="rect">
            <a:avLst/>
          </a:prstGeom>
          <a:noFill/>
        </p:spPr>
        <p:txBody>
          <a:bodyPr wrap="square" rtlCol="0">
            <a:spAutoFit/>
          </a:bodyPr>
          <a:lstStyle/>
          <a:p>
            <a:pPr algn="ctr"/>
            <a:r>
              <a:rPr lang="en-US" sz="2000" b="1" dirty="0" err="1" smtClean="0">
                <a:latin typeface="Times New Roman" pitchFamily="18" charset="0"/>
                <a:cs typeface="Times New Roman" pitchFamily="18" charset="0"/>
              </a:rPr>
              <a:t>I.P.Paplôp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sinh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học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thực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hiện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nghiệm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bữa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ở con </a:t>
            </a:r>
            <a:r>
              <a:rPr lang="en-US" sz="2000" b="1" dirty="0" err="1" smtClean="0">
                <a:latin typeface="Times New Roman" pitchFamily="18" charset="0"/>
                <a:cs typeface="Times New Roman" pitchFamily="18" charset="0"/>
              </a:rPr>
              <a:t>chó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lỗ</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dò</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thực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quản</a:t>
            </a:r>
            <a:r>
              <a:rPr lang="en-US" sz="2000" b="1" dirty="0" smtClean="0">
                <a:latin typeface="Times New Roman" pitchFamily="18" charset="0"/>
                <a:cs typeface="Times New Roman" pitchFamily="18" charset="0"/>
              </a:rPr>
              <a:t>. </a:t>
            </a:r>
            <a:endParaRPr lang="vi-VN" sz="2000" b="1"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45129"/>
            <a:ext cx="3848637" cy="2800741"/>
          </a:xfrm>
          <a:prstGeom prst="rect">
            <a:avLst/>
          </a:prstGeom>
        </p:spPr>
      </p:pic>
      <p:sp>
        <p:nvSpPr>
          <p:cNvPr id="9" name="Rectangle 8"/>
          <p:cNvSpPr/>
          <p:nvPr/>
        </p:nvSpPr>
        <p:spPr>
          <a:xfrm>
            <a:off x="3733800" y="4572000"/>
            <a:ext cx="801823"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nước</a:t>
            </a:r>
            <a:r>
              <a:rPr lang="en-US" sz="2000" b="1" dirty="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sp>
        <p:nvSpPr>
          <p:cNvPr id="11" name="Rectangle 10"/>
          <p:cNvSpPr/>
          <p:nvPr/>
        </p:nvSpPr>
        <p:spPr>
          <a:xfrm>
            <a:off x="6495001" y="4583243"/>
            <a:ext cx="896399"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pepsin</a:t>
            </a:r>
            <a:endParaRPr lang="vi-VN" sz="2000" b="1" dirty="0">
              <a:solidFill>
                <a:srgbClr val="FF0000"/>
              </a:solidFill>
              <a:latin typeface="Times New Roman" pitchFamily="18" charset="0"/>
              <a:cs typeface="Times New Roman" pitchFamily="18" charset="0"/>
            </a:endParaRPr>
          </a:p>
        </p:txBody>
      </p:sp>
      <p:sp>
        <p:nvSpPr>
          <p:cNvPr id="12" name="Rectangle 11"/>
          <p:cNvSpPr/>
          <p:nvPr/>
        </p:nvSpPr>
        <p:spPr>
          <a:xfrm>
            <a:off x="4724400" y="5391090"/>
            <a:ext cx="896399"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pepsin</a:t>
            </a:r>
            <a:endParaRPr lang="vi-VN" sz="2000" b="1" dirty="0">
              <a:solidFill>
                <a:srgbClr val="FF0000"/>
              </a:solidFill>
              <a:latin typeface="Times New Roman" pitchFamily="18" charset="0"/>
              <a:cs typeface="Times New Roman" pitchFamily="18" charset="0"/>
            </a:endParaRPr>
          </a:p>
        </p:txBody>
      </p:sp>
      <p:sp>
        <p:nvSpPr>
          <p:cNvPr id="13" name="Rectangle 12"/>
          <p:cNvSpPr/>
          <p:nvPr/>
        </p:nvSpPr>
        <p:spPr>
          <a:xfrm>
            <a:off x="2895600" y="6172200"/>
            <a:ext cx="1244251"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niêm</a:t>
            </a:r>
            <a:r>
              <a:rPr lang="en-US"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mạc</a:t>
            </a:r>
            <a:endParaRPr lang="vi-VN"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56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3"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955" y="152400"/>
            <a:ext cx="5303846" cy="2286000"/>
          </a:xfrm>
          <a:prstGeom prst="rect">
            <a:avLst/>
          </a:prstGeom>
        </p:spPr>
      </p:pic>
      <p:sp>
        <p:nvSpPr>
          <p:cNvPr id="3" name="Rectangle 2"/>
          <p:cNvSpPr/>
          <p:nvPr/>
        </p:nvSpPr>
        <p:spPr>
          <a:xfrm>
            <a:off x="152399" y="2514600"/>
            <a:ext cx="4400959"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nSpc>
                <a:spcPct val="150000"/>
              </a:lnSpc>
              <a:buFont typeface="+mj-lt"/>
              <a:buAutoNum type="alphaLcParenR"/>
            </a:pPr>
            <a:r>
              <a:rPr lang="en-US" b="1" i="1" u="sng" dirty="0" err="1" smtClean="0">
                <a:solidFill>
                  <a:schemeClr val="accent6">
                    <a:lumMod val="50000"/>
                  </a:schemeClr>
                </a:solidFill>
                <a:latin typeface="Times New Roman" pitchFamily="18" charset="0"/>
                <a:cs typeface="Times New Roman" pitchFamily="18" charset="0"/>
              </a:rPr>
              <a:t>Biến</a:t>
            </a:r>
            <a:r>
              <a:rPr lang="en-US" b="1" i="1" u="sng" dirty="0" smtClean="0">
                <a:solidFill>
                  <a:schemeClr val="accent6">
                    <a:lumMod val="50000"/>
                  </a:schemeClr>
                </a:solidFill>
                <a:latin typeface="Times New Roman" pitchFamily="18" charset="0"/>
                <a:cs typeface="Times New Roman" pitchFamily="18" charset="0"/>
              </a:rPr>
              <a:t> </a:t>
            </a:r>
            <a:r>
              <a:rPr lang="en-US" b="1" i="1" u="sng" dirty="0" err="1">
                <a:solidFill>
                  <a:schemeClr val="accent6">
                    <a:lumMod val="50000"/>
                  </a:schemeClr>
                </a:solidFill>
                <a:latin typeface="Times New Roman" pitchFamily="18" charset="0"/>
                <a:cs typeface="Times New Roman" pitchFamily="18" charset="0"/>
              </a:rPr>
              <a:t>đổi</a:t>
            </a:r>
            <a:r>
              <a:rPr lang="en-US" b="1" i="1" u="sng" dirty="0">
                <a:solidFill>
                  <a:schemeClr val="accent6">
                    <a:lumMod val="50000"/>
                  </a:schemeClr>
                </a:solidFill>
                <a:latin typeface="Times New Roman" pitchFamily="18" charset="0"/>
                <a:cs typeface="Times New Roman" pitchFamily="18" charset="0"/>
              </a:rPr>
              <a:t> </a:t>
            </a:r>
            <a:r>
              <a:rPr lang="en-US" b="1" i="1" u="sng" dirty="0" err="1">
                <a:solidFill>
                  <a:schemeClr val="accent6">
                    <a:lumMod val="50000"/>
                  </a:schemeClr>
                </a:solidFill>
                <a:latin typeface="Times New Roman" pitchFamily="18" charset="0"/>
                <a:cs typeface="Times New Roman" pitchFamily="18" charset="0"/>
              </a:rPr>
              <a:t>lý</a:t>
            </a:r>
            <a:r>
              <a:rPr lang="en-US" b="1" i="1" u="sng" dirty="0">
                <a:solidFill>
                  <a:schemeClr val="accent6">
                    <a:lumMod val="50000"/>
                  </a:schemeClr>
                </a:solidFill>
                <a:latin typeface="Times New Roman" pitchFamily="18" charset="0"/>
                <a:cs typeface="Times New Roman" pitchFamily="18" charset="0"/>
              </a:rPr>
              <a:t> </a:t>
            </a:r>
            <a:r>
              <a:rPr lang="en-US" b="1" i="1" u="sng" dirty="0" err="1">
                <a:solidFill>
                  <a:schemeClr val="accent6">
                    <a:lumMod val="50000"/>
                  </a:schemeClr>
                </a:solidFill>
                <a:latin typeface="Times New Roman" pitchFamily="18" charset="0"/>
                <a:cs typeface="Times New Roman" pitchFamily="18" charset="0"/>
              </a:rPr>
              <a:t>học</a:t>
            </a:r>
            <a:r>
              <a:rPr lang="en-US" b="1" dirty="0">
                <a:solidFill>
                  <a:schemeClr val="accent6">
                    <a:lumMod val="50000"/>
                  </a:schemeClr>
                </a:solidFill>
                <a:latin typeface="Times New Roman" pitchFamily="18" charset="0"/>
                <a:cs typeface="Times New Roman" pitchFamily="18" charset="0"/>
              </a:rPr>
              <a:t> : </a:t>
            </a:r>
            <a:endParaRPr lang="vi-VN" dirty="0">
              <a:solidFill>
                <a:schemeClr val="accent6">
                  <a:lumMod val="50000"/>
                </a:schemeClr>
              </a:solidFill>
              <a:latin typeface="Times New Roman" pitchFamily="18" charset="0"/>
              <a:cs typeface="Times New Roman" pitchFamily="18" charset="0"/>
            </a:endParaRPr>
          </a:p>
          <a:p>
            <a:pPr marL="285750" lvl="0" indent="-285750">
              <a:lnSpc>
                <a:spcPct val="150000"/>
              </a:lnSpc>
              <a:buFont typeface="Times New Roman" pitchFamily="18" charset="0"/>
              <a:buChar char="­"/>
            </a:pPr>
            <a:r>
              <a:rPr lang="en-US" b="1" dirty="0" err="1">
                <a:solidFill>
                  <a:srgbClr val="0000FF"/>
                </a:solidFill>
                <a:latin typeface="Times New Roman" pitchFamily="18" charset="0"/>
                <a:cs typeface="Times New Roman" pitchFamily="18" charset="0"/>
              </a:rPr>
              <a:t>Sự</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tiết</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làm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hóa</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lỏng</a:t>
            </a:r>
            <a:r>
              <a:rPr lang="en-US" b="1" dirty="0" smtClean="0">
                <a:solidFill>
                  <a:srgbClr val="0000FF"/>
                </a:solidFill>
                <a:latin typeface="Times New Roman" pitchFamily="18" charset="0"/>
                <a:cs typeface="Times New Roman" pitchFamily="18" charset="0"/>
              </a:rPr>
              <a:t>.</a:t>
            </a:r>
            <a:endParaRPr lang="vi-VN" dirty="0">
              <a:solidFill>
                <a:srgbClr val="0000FF"/>
              </a:solidFill>
              <a:latin typeface="Times New Roman" pitchFamily="18" charset="0"/>
              <a:cs typeface="Times New Roman" pitchFamily="18" charset="0"/>
            </a:endParaRPr>
          </a:p>
          <a:p>
            <a:pPr marL="285750" lvl="0" indent="-285750">
              <a:lnSpc>
                <a:spcPct val="150000"/>
              </a:lnSpc>
              <a:buFont typeface="Times New Roman" pitchFamily="18" charset="0"/>
              <a:buChar char="­"/>
            </a:pPr>
            <a:r>
              <a:rPr lang="en-US" b="1" dirty="0" err="1">
                <a:solidFill>
                  <a:srgbClr val="0000FF"/>
                </a:solidFill>
                <a:latin typeface="Times New Roman" pitchFamily="18" charset="0"/>
                <a:cs typeface="Times New Roman" pitchFamily="18" charset="0"/>
              </a:rPr>
              <a:t>Sự</a:t>
            </a:r>
            <a:r>
              <a:rPr lang="en-US" b="1" dirty="0">
                <a:solidFill>
                  <a:srgbClr val="0000FF"/>
                </a:solidFill>
                <a:latin typeface="Times New Roman" pitchFamily="18" charset="0"/>
                <a:cs typeface="Times New Roman" pitchFamily="18" charset="0"/>
              </a:rPr>
              <a:t> co </a:t>
            </a:r>
            <a:r>
              <a:rPr lang="en-US" b="1" dirty="0" err="1">
                <a:solidFill>
                  <a:srgbClr val="0000FF"/>
                </a:solidFill>
                <a:latin typeface="Times New Roman" pitchFamily="18" charset="0"/>
                <a:cs typeface="Times New Roman" pitchFamily="18" charset="0"/>
              </a:rPr>
              <a:t>bóp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a:solidFill>
                  <a:srgbClr val="0000FF"/>
                </a:solidFill>
                <a:latin typeface="Times New Roman" pitchFamily="18" charset="0"/>
                <a:cs typeface="Times New Roman" pitchFamily="18" charset="0"/>
              </a:rPr>
              <a:t>ở </a:t>
            </a:r>
            <a:r>
              <a:rPr lang="en-US" b="1" dirty="0" err="1">
                <a:solidFill>
                  <a:srgbClr val="0000FF"/>
                </a:solidFill>
                <a:latin typeface="Times New Roman" pitchFamily="18" charset="0"/>
                <a:cs typeface="Times New Roman" pitchFamily="18" charset="0"/>
              </a:rPr>
              <a:t>thành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dày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làm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đảo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trộn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thấm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đều</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a:t>
            </a:r>
            <a:endParaRPr lang="vi-VN" dirty="0">
              <a:solidFill>
                <a:srgbClr val="0000FF"/>
              </a:solidFill>
              <a:latin typeface="Times New Roman" pitchFamily="18" charset="0"/>
              <a:cs typeface="Times New Roman" pitchFamily="18" charset="0"/>
            </a:endParaRPr>
          </a:p>
          <a:p>
            <a:pPr marL="342900" indent="-342900">
              <a:lnSpc>
                <a:spcPct val="150000"/>
              </a:lnSpc>
              <a:buFont typeface="+mj-lt"/>
              <a:buAutoNum type="alphaLcParenR" startAt="2"/>
            </a:pPr>
            <a:r>
              <a:rPr lang="en-US" b="1" dirty="0">
                <a:latin typeface="Times New Roman" pitchFamily="18" charset="0"/>
                <a:cs typeface="Times New Roman" pitchFamily="18" charset="0"/>
              </a:rPr>
              <a:t> </a:t>
            </a:r>
            <a:r>
              <a:rPr lang="en-US" b="1" i="1" u="sng" dirty="0" err="1" smtClean="0">
                <a:solidFill>
                  <a:schemeClr val="accent6">
                    <a:lumMod val="50000"/>
                  </a:schemeClr>
                </a:solidFill>
                <a:latin typeface="Times New Roman" pitchFamily="18" charset="0"/>
                <a:cs typeface="Times New Roman" pitchFamily="18" charset="0"/>
              </a:rPr>
              <a:t>Biến</a:t>
            </a:r>
            <a:r>
              <a:rPr lang="en-US" b="1" i="1" u="sng" dirty="0" smtClean="0">
                <a:solidFill>
                  <a:schemeClr val="accent6">
                    <a:lumMod val="50000"/>
                  </a:schemeClr>
                </a:solidFill>
                <a:latin typeface="Times New Roman" pitchFamily="18" charset="0"/>
                <a:cs typeface="Times New Roman" pitchFamily="18" charset="0"/>
              </a:rPr>
              <a:t> </a:t>
            </a:r>
            <a:r>
              <a:rPr lang="en-US" b="1" i="1" u="sng" dirty="0" err="1">
                <a:solidFill>
                  <a:schemeClr val="accent6">
                    <a:lumMod val="50000"/>
                  </a:schemeClr>
                </a:solidFill>
                <a:latin typeface="Times New Roman" pitchFamily="18" charset="0"/>
                <a:cs typeface="Times New Roman" pitchFamily="18" charset="0"/>
              </a:rPr>
              <a:t>đổi</a:t>
            </a:r>
            <a:r>
              <a:rPr lang="en-US" b="1" i="1" u="sng" dirty="0">
                <a:solidFill>
                  <a:schemeClr val="accent6">
                    <a:lumMod val="50000"/>
                  </a:schemeClr>
                </a:solidFill>
                <a:latin typeface="Times New Roman" pitchFamily="18" charset="0"/>
                <a:cs typeface="Times New Roman" pitchFamily="18" charset="0"/>
              </a:rPr>
              <a:t> </a:t>
            </a:r>
            <a:r>
              <a:rPr lang="en-US" b="1" i="1" u="sng" dirty="0" err="1">
                <a:solidFill>
                  <a:schemeClr val="accent6">
                    <a:lumMod val="50000"/>
                  </a:schemeClr>
                </a:solidFill>
                <a:latin typeface="Times New Roman" pitchFamily="18" charset="0"/>
                <a:cs typeface="Times New Roman" pitchFamily="18" charset="0"/>
              </a:rPr>
              <a:t>hoá</a:t>
            </a:r>
            <a:r>
              <a:rPr lang="en-US" b="1" i="1" u="sng" dirty="0">
                <a:solidFill>
                  <a:schemeClr val="accent6">
                    <a:lumMod val="50000"/>
                  </a:schemeClr>
                </a:solidFill>
                <a:latin typeface="Times New Roman" pitchFamily="18" charset="0"/>
                <a:cs typeface="Times New Roman" pitchFamily="18" charset="0"/>
              </a:rPr>
              <a:t> </a:t>
            </a:r>
            <a:r>
              <a:rPr lang="en-US" b="1" i="1" u="sng" dirty="0" err="1">
                <a:solidFill>
                  <a:schemeClr val="accent6">
                    <a:lumMod val="50000"/>
                  </a:schemeClr>
                </a:solidFill>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enzim</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phân</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cắt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prôtêin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từ</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thành</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gồm</a:t>
            </a:r>
            <a:r>
              <a:rPr lang="en-US" b="1" dirty="0">
                <a:solidFill>
                  <a:srgbClr val="0000FF"/>
                </a:solidFill>
                <a:latin typeface="Times New Roman" pitchFamily="18" charset="0"/>
                <a:cs typeface="Times New Roman" pitchFamily="18" charset="0"/>
              </a:rPr>
              <a:t> 3 -10 </a:t>
            </a:r>
            <a:r>
              <a:rPr lang="en-US" b="1" dirty="0" err="1">
                <a:solidFill>
                  <a:srgbClr val="0000FF"/>
                </a:solidFill>
                <a:latin typeface="Times New Roman" pitchFamily="18" charset="0"/>
                <a:cs typeface="Times New Roman" pitchFamily="18" charset="0"/>
              </a:rPr>
              <a:t>aa</a:t>
            </a:r>
            <a:r>
              <a:rPr lang="en-US" b="1" dirty="0">
                <a:solidFill>
                  <a:srgbClr val="0000FF"/>
                </a:solidFill>
                <a:latin typeface="Times New Roman" pitchFamily="18" charset="0"/>
                <a:cs typeface="Times New Roman" pitchFamily="18" charset="0"/>
              </a:rPr>
              <a:t>.  </a:t>
            </a:r>
            <a:endParaRPr lang="en-US" b="1" dirty="0" smtClean="0">
              <a:solidFill>
                <a:srgbClr val="0000FF"/>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85" y="2576513"/>
            <a:ext cx="4361715" cy="3367087"/>
          </a:xfrm>
          <a:prstGeom prst="rect">
            <a:avLst/>
          </a:prstGeom>
        </p:spPr>
      </p:pic>
      <p:sp>
        <p:nvSpPr>
          <p:cNvPr id="6" name="TextBox 5"/>
          <p:cNvSpPr txBox="1"/>
          <p:nvPr/>
        </p:nvSpPr>
        <p:spPr>
          <a:xfrm>
            <a:off x="76994" y="315307"/>
            <a:ext cx="3809206" cy="1894493"/>
          </a:xfrm>
          <a:prstGeom prst="rect">
            <a:avLst/>
          </a:prstGeom>
          <a:noFill/>
        </p:spPr>
        <p:txBody>
          <a:bodyPr wrap="square" rtlCol="0">
            <a:spAutoFit/>
          </a:bodyPr>
          <a:lstStyle/>
          <a:p>
            <a:pPr marL="400050" lvl="0" indent="-400050">
              <a:lnSpc>
                <a:spcPct val="150000"/>
              </a:lnSpc>
              <a:buFont typeface="+mj-lt"/>
              <a:buAutoNum type="romanUcPeriod" startAt="3"/>
            </a:pPr>
            <a:r>
              <a:rPr lang="en-US" sz="1600" b="1" u="sng" dirty="0" smtClean="0">
                <a:solidFill>
                  <a:srgbClr val="FF0000"/>
                </a:solidFill>
                <a:latin typeface="Times New Roman" pitchFamily="18" charset="0"/>
                <a:cs typeface="Times New Roman" pitchFamily="18" charset="0"/>
              </a:rPr>
              <a:t>TIÊU </a:t>
            </a:r>
            <a:r>
              <a:rPr lang="en-US" sz="1600" b="1" u="sng" dirty="0">
                <a:solidFill>
                  <a:srgbClr val="FF0000"/>
                </a:solidFill>
                <a:latin typeface="Times New Roman" pitchFamily="18" charset="0"/>
                <a:cs typeface="Times New Roman" pitchFamily="18" charset="0"/>
              </a:rPr>
              <a:t>HOÁ Ở DẠ </a:t>
            </a:r>
            <a:r>
              <a:rPr lang="en-US" sz="1600" b="1" u="sng" dirty="0" smtClean="0">
                <a:solidFill>
                  <a:srgbClr val="FF0000"/>
                </a:solidFill>
                <a:latin typeface="Times New Roman" pitchFamily="18" charset="0"/>
                <a:cs typeface="Times New Roman" pitchFamily="18" charset="0"/>
              </a:rPr>
              <a:t>DÀY</a:t>
            </a:r>
          </a:p>
          <a:p>
            <a:pPr marL="342900" lvl="0" indent="-342900">
              <a:lnSpc>
                <a:spcPct val="150000"/>
              </a:lnSpc>
              <a:buFont typeface="+mj-lt"/>
              <a:buAutoNum type="arabicParenR"/>
            </a:pPr>
            <a:r>
              <a:rPr lang="en-US" sz="1600" b="1" u="sng" dirty="0" err="1" smtClean="0">
                <a:solidFill>
                  <a:srgbClr val="C00000"/>
                </a:solidFill>
                <a:latin typeface="Times New Roman" pitchFamily="18" charset="0"/>
                <a:cs typeface="Times New Roman" pitchFamily="18" charset="0"/>
              </a:rPr>
              <a:t>Cấu</a:t>
            </a:r>
            <a:r>
              <a:rPr lang="en-US" sz="1600" b="1" u="sng" dirty="0" smtClean="0">
                <a:solidFill>
                  <a:srgbClr val="C00000"/>
                </a:solidFill>
                <a:latin typeface="Times New Roman" pitchFamily="18" charset="0"/>
                <a:cs typeface="Times New Roman" pitchFamily="18" charset="0"/>
              </a:rPr>
              <a:t> </a:t>
            </a:r>
            <a:r>
              <a:rPr lang="en-US" sz="1600" b="1" u="sng" dirty="0" err="1" smtClean="0">
                <a:solidFill>
                  <a:srgbClr val="C00000"/>
                </a:solidFill>
                <a:latin typeface="Times New Roman" pitchFamily="18" charset="0"/>
                <a:cs typeface="Times New Roman" pitchFamily="18" charset="0"/>
              </a:rPr>
              <a:t>tạo</a:t>
            </a:r>
            <a:r>
              <a:rPr lang="en-US" sz="1600" b="1" u="sng" dirty="0" smtClean="0">
                <a:solidFill>
                  <a:srgbClr val="C00000"/>
                </a:solidFill>
                <a:latin typeface="Times New Roman" pitchFamily="18" charset="0"/>
                <a:cs typeface="Times New Roman" pitchFamily="18" charset="0"/>
              </a:rPr>
              <a:t> </a:t>
            </a:r>
            <a:r>
              <a:rPr lang="en-US" sz="1600" b="1" u="sng" dirty="0" err="1" smtClean="0">
                <a:solidFill>
                  <a:srgbClr val="C00000"/>
                </a:solidFill>
                <a:latin typeface="Times New Roman" pitchFamily="18" charset="0"/>
                <a:cs typeface="Times New Roman" pitchFamily="18" charset="0"/>
              </a:rPr>
              <a:t>dạ</a:t>
            </a:r>
            <a:r>
              <a:rPr lang="en-US" sz="1600" b="1" u="sng" dirty="0" smtClean="0">
                <a:solidFill>
                  <a:srgbClr val="C00000"/>
                </a:solidFill>
                <a:latin typeface="Times New Roman" pitchFamily="18" charset="0"/>
                <a:cs typeface="Times New Roman" pitchFamily="18" charset="0"/>
              </a:rPr>
              <a:t> </a:t>
            </a:r>
            <a:r>
              <a:rPr lang="en-US" sz="1600" b="1" u="sng" dirty="0" err="1" smtClean="0">
                <a:solidFill>
                  <a:srgbClr val="C00000"/>
                </a:solidFill>
                <a:latin typeface="Times New Roman" pitchFamily="18" charset="0"/>
                <a:cs typeface="Times New Roman" pitchFamily="18" charset="0"/>
              </a:rPr>
              <a:t>dày</a:t>
            </a:r>
            <a:endParaRPr lang="en-US" sz="1600" b="1" u="sng" dirty="0" smtClean="0">
              <a:solidFill>
                <a:srgbClr val="C00000"/>
              </a:solidFill>
              <a:latin typeface="Times New Roman" pitchFamily="18" charset="0"/>
              <a:cs typeface="Times New Roman" pitchFamily="18" charset="0"/>
            </a:endParaRPr>
          </a:p>
          <a:p>
            <a:pPr marL="342900" lvl="0" indent="-342900">
              <a:lnSpc>
                <a:spcPct val="150000"/>
              </a:lnSpc>
              <a:buFont typeface="+mj-lt"/>
              <a:buAutoNum type="arabicParenR"/>
            </a:pPr>
            <a:r>
              <a:rPr lang="en-US" sz="1600" b="1" u="sng" dirty="0" err="1" smtClean="0">
                <a:solidFill>
                  <a:srgbClr val="C00000"/>
                </a:solidFill>
                <a:latin typeface="Times New Roman" pitchFamily="18" charset="0"/>
                <a:cs typeface="Times New Roman" pitchFamily="18" charset="0"/>
              </a:rPr>
              <a:t>Tiêu</a:t>
            </a:r>
            <a:r>
              <a:rPr lang="en-US" sz="1600" b="1" u="sng" dirty="0" smtClean="0">
                <a:solidFill>
                  <a:srgbClr val="C00000"/>
                </a:solidFill>
                <a:latin typeface="Times New Roman" pitchFamily="18" charset="0"/>
                <a:cs typeface="Times New Roman" pitchFamily="18" charset="0"/>
              </a:rPr>
              <a:t> </a:t>
            </a:r>
            <a:r>
              <a:rPr lang="en-US" sz="1600" b="1" u="sng" dirty="0" err="1" smtClean="0">
                <a:solidFill>
                  <a:srgbClr val="C00000"/>
                </a:solidFill>
                <a:latin typeface="Times New Roman" pitchFamily="18" charset="0"/>
                <a:cs typeface="Times New Roman" pitchFamily="18" charset="0"/>
              </a:rPr>
              <a:t>hóa</a:t>
            </a:r>
            <a:r>
              <a:rPr lang="en-US" sz="1600" b="1" u="sng" dirty="0" smtClean="0">
                <a:solidFill>
                  <a:srgbClr val="C00000"/>
                </a:solidFill>
                <a:latin typeface="Times New Roman" pitchFamily="18" charset="0"/>
                <a:cs typeface="Times New Roman" pitchFamily="18" charset="0"/>
              </a:rPr>
              <a:t> ở </a:t>
            </a:r>
            <a:r>
              <a:rPr lang="en-US" sz="1600" b="1" u="sng" dirty="0" err="1" smtClean="0">
                <a:solidFill>
                  <a:srgbClr val="C00000"/>
                </a:solidFill>
                <a:latin typeface="Times New Roman" pitchFamily="18" charset="0"/>
                <a:cs typeface="Times New Roman" pitchFamily="18" charset="0"/>
              </a:rPr>
              <a:t>dạ</a:t>
            </a:r>
            <a:r>
              <a:rPr lang="en-US" sz="1600" b="1" u="sng" dirty="0" smtClean="0">
                <a:solidFill>
                  <a:srgbClr val="C00000"/>
                </a:solidFill>
                <a:latin typeface="Times New Roman" pitchFamily="18" charset="0"/>
                <a:cs typeface="Times New Roman" pitchFamily="18" charset="0"/>
              </a:rPr>
              <a:t> </a:t>
            </a:r>
            <a:r>
              <a:rPr lang="en-US" sz="1600" b="1" u="sng" dirty="0" err="1" smtClean="0">
                <a:solidFill>
                  <a:srgbClr val="C00000"/>
                </a:solidFill>
                <a:latin typeface="Times New Roman" pitchFamily="18" charset="0"/>
                <a:cs typeface="Times New Roman" pitchFamily="18" charset="0"/>
              </a:rPr>
              <a:t>dày</a:t>
            </a:r>
            <a:endParaRPr lang="en-US" sz="1600" b="1" u="sng" dirty="0" smtClean="0">
              <a:solidFill>
                <a:srgbClr val="C00000"/>
              </a:solidFill>
              <a:latin typeface="Times New Roman" pitchFamily="18" charset="0"/>
              <a:cs typeface="Times New Roman" pitchFamily="18" charset="0"/>
            </a:endParaRPr>
          </a:p>
          <a:p>
            <a:pPr marL="342900" indent="-342900">
              <a:lnSpc>
                <a:spcPct val="150000"/>
              </a:lnSpc>
              <a:buFont typeface="+mj-lt"/>
              <a:buAutoNum type="alphaUcPeriod"/>
            </a:pPr>
            <a:r>
              <a:rPr lang="en-US" sz="1600" b="1" u="sng" dirty="0" err="1">
                <a:solidFill>
                  <a:srgbClr val="FF0000"/>
                </a:solidFill>
                <a:latin typeface="Times New Roman" pitchFamily="18" charset="0"/>
                <a:cs typeface="Times New Roman" pitchFamily="18" charset="0"/>
              </a:rPr>
              <a:t>Thành</a:t>
            </a:r>
            <a:r>
              <a:rPr lang="en-US" sz="1600" b="1" u="sng" dirty="0">
                <a:solidFill>
                  <a:srgbClr val="FF0000"/>
                </a:solidFill>
                <a:latin typeface="Times New Roman" pitchFamily="18" charset="0"/>
                <a:cs typeface="Times New Roman" pitchFamily="18" charset="0"/>
              </a:rPr>
              <a:t> </a:t>
            </a:r>
            <a:r>
              <a:rPr lang="en-US" sz="1600" b="1" u="sng" dirty="0" err="1">
                <a:solidFill>
                  <a:srgbClr val="FF0000"/>
                </a:solidFill>
                <a:latin typeface="Times New Roman" pitchFamily="18" charset="0"/>
                <a:cs typeface="Times New Roman" pitchFamily="18" charset="0"/>
              </a:rPr>
              <a:t>phần</a:t>
            </a:r>
            <a:r>
              <a:rPr lang="en-US" sz="1600" b="1" u="sng" dirty="0">
                <a:solidFill>
                  <a:srgbClr val="FF0000"/>
                </a:solidFill>
                <a:latin typeface="Times New Roman" pitchFamily="18" charset="0"/>
                <a:cs typeface="Times New Roman" pitchFamily="18" charset="0"/>
              </a:rPr>
              <a:t> </a:t>
            </a:r>
            <a:r>
              <a:rPr lang="en-US" sz="1600" b="1" u="sng" dirty="0" err="1">
                <a:solidFill>
                  <a:srgbClr val="FF0000"/>
                </a:solidFill>
                <a:latin typeface="Times New Roman" pitchFamily="18" charset="0"/>
                <a:cs typeface="Times New Roman" pitchFamily="18" charset="0"/>
              </a:rPr>
              <a:t>của</a:t>
            </a:r>
            <a:r>
              <a:rPr lang="en-US" sz="1600" b="1" u="sng" dirty="0">
                <a:solidFill>
                  <a:srgbClr val="FF0000"/>
                </a:solidFill>
                <a:latin typeface="Times New Roman" pitchFamily="18" charset="0"/>
                <a:cs typeface="Times New Roman" pitchFamily="18" charset="0"/>
              </a:rPr>
              <a:t> </a:t>
            </a:r>
            <a:r>
              <a:rPr lang="en-US" sz="1600" b="1" u="sng" dirty="0" err="1">
                <a:solidFill>
                  <a:srgbClr val="FF0000"/>
                </a:solidFill>
                <a:latin typeface="Times New Roman" pitchFamily="18" charset="0"/>
                <a:cs typeface="Times New Roman" pitchFamily="18" charset="0"/>
              </a:rPr>
              <a:t>dịch</a:t>
            </a:r>
            <a:endParaRPr lang="en-US" sz="1600" b="1" u="sng" dirty="0">
              <a:solidFill>
                <a:srgbClr val="FF0000"/>
              </a:solidFill>
              <a:latin typeface="Times New Roman" pitchFamily="18" charset="0"/>
              <a:cs typeface="Times New Roman" pitchFamily="18" charset="0"/>
            </a:endParaRPr>
          </a:p>
          <a:p>
            <a:pPr marL="342900" lvl="0" indent="-342900">
              <a:lnSpc>
                <a:spcPct val="150000"/>
              </a:lnSpc>
              <a:buFont typeface="+mj-lt"/>
              <a:buAutoNum type="alphaUcPeriod"/>
            </a:pPr>
            <a:r>
              <a:rPr lang="en-US" sz="1600" b="1" u="sng" dirty="0" err="1">
                <a:solidFill>
                  <a:srgbClr val="FF0000"/>
                </a:solidFill>
                <a:latin typeface="Times New Roman" pitchFamily="18" charset="0"/>
                <a:cs typeface="Times New Roman" pitchFamily="18" charset="0"/>
              </a:rPr>
              <a:t>Hoạt</a:t>
            </a:r>
            <a:r>
              <a:rPr lang="en-US" sz="1600" b="1" u="sng" dirty="0">
                <a:solidFill>
                  <a:srgbClr val="FF0000"/>
                </a:solidFill>
                <a:latin typeface="Times New Roman" pitchFamily="18" charset="0"/>
                <a:cs typeface="Times New Roman" pitchFamily="18" charset="0"/>
              </a:rPr>
              <a:t> </a:t>
            </a:r>
            <a:r>
              <a:rPr lang="en-US" sz="1600" b="1" u="sng" dirty="0" err="1">
                <a:solidFill>
                  <a:srgbClr val="FF0000"/>
                </a:solidFill>
                <a:latin typeface="Times New Roman" pitchFamily="18" charset="0"/>
                <a:cs typeface="Times New Roman" pitchFamily="18" charset="0"/>
              </a:rPr>
              <a:t>động</a:t>
            </a:r>
            <a:r>
              <a:rPr lang="en-US" sz="1600" b="1" u="sng" dirty="0">
                <a:solidFill>
                  <a:srgbClr val="FF0000"/>
                </a:solidFill>
                <a:latin typeface="Times New Roman" pitchFamily="18" charset="0"/>
                <a:cs typeface="Times New Roman" pitchFamily="18" charset="0"/>
              </a:rPr>
              <a:t> </a:t>
            </a:r>
            <a:r>
              <a:rPr lang="en-US" sz="1600" b="1" u="sng" dirty="0" err="1">
                <a:solidFill>
                  <a:srgbClr val="FF0000"/>
                </a:solidFill>
                <a:latin typeface="Times New Roman" pitchFamily="18" charset="0"/>
                <a:cs typeface="Times New Roman" pitchFamily="18" charset="0"/>
              </a:rPr>
              <a:t>tiêu</a:t>
            </a:r>
            <a:r>
              <a:rPr lang="en-US" sz="1600" b="1" u="sng" dirty="0">
                <a:solidFill>
                  <a:srgbClr val="FF0000"/>
                </a:solidFill>
                <a:latin typeface="Times New Roman" pitchFamily="18" charset="0"/>
                <a:cs typeface="Times New Roman" pitchFamily="18" charset="0"/>
              </a:rPr>
              <a:t> </a:t>
            </a:r>
            <a:r>
              <a:rPr lang="en-US" sz="1600" b="1" u="sng" dirty="0" err="1">
                <a:solidFill>
                  <a:srgbClr val="FF0000"/>
                </a:solidFill>
                <a:latin typeface="Times New Roman" pitchFamily="18" charset="0"/>
                <a:cs typeface="Times New Roman" pitchFamily="18" charset="0"/>
              </a:rPr>
              <a:t>hoá</a:t>
            </a:r>
            <a:r>
              <a:rPr lang="en-US" sz="1600" b="1" u="sng" dirty="0">
                <a:solidFill>
                  <a:srgbClr val="FF0000"/>
                </a:solidFill>
                <a:latin typeface="Times New Roman" pitchFamily="18" charset="0"/>
                <a:cs typeface="Times New Roman" pitchFamily="18" charset="0"/>
              </a:rPr>
              <a:t> ở </a:t>
            </a:r>
            <a:r>
              <a:rPr lang="en-US" sz="1600" b="1" u="sng" dirty="0" err="1">
                <a:solidFill>
                  <a:srgbClr val="FF0000"/>
                </a:solidFill>
                <a:latin typeface="Times New Roman" pitchFamily="18" charset="0"/>
                <a:cs typeface="Times New Roman" pitchFamily="18" charset="0"/>
              </a:rPr>
              <a:t>dạ</a:t>
            </a:r>
            <a:r>
              <a:rPr lang="en-US" sz="1600" b="1" u="sng" dirty="0">
                <a:solidFill>
                  <a:srgbClr val="FF0000"/>
                </a:solidFill>
                <a:latin typeface="Times New Roman" pitchFamily="18" charset="0"/>
                <a:cs typeface="Times New Roman" pitchFamily="18" charset="0"/>
              </a:rPr>
              <a:t> </a:t>
            </a:r>
            <a:r>
              <a:rPr lang="en-US" sz="1600" b="1" u="sng" dirty="0" err="1" smtClean="0">
                <a:solidFill>
                  <a:srgbClr val="FF0000"/>
                </a:solidFill>
                <a:latin typeface="Times New Roman" pitchFamily="18" charset="0"/>
                <a:cs typeface="Times New Roman" pitchFamily="18" charset="0"/>
              </a:rPr>
              <a:t>dày</a:t>
            </a:r>
            <a:endParaRPr lang="vi-VN" sz="1600" dirty="0">
              <a:solidFill>
                <a:srgbClr val="C00000"/>
              </a:solidFill>
            </a:endParaRPr>
          </a:p>
        </p:txBody>
      </p:sp>
      <p:sp>
        <p:nvSpPr>
          <p:cNvPr id="5" name="Rectangle 4"/>
          <p:cNvSpPr/>
          <p:nvPr/>
        </p:nvSpPr>
        <p:spPr>
          <a:xfrm>
            <a:off x="1219200" y="2952690"/>
            <a:ext cx="917239"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dịch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vị</a:t>
            </a:r>
            <a:endParaRPr lang="vi-VN" sz="2000" b="1" dirty="0">
              <a:solidFill>
                <a:srgbClr val="FF0000"/>
              </a:solidFill>
              <a:latin typeface="Times New Roman" pitchFamily="18" charset="0"/>
              <a:cs typeface="Times New Roman" pitchFamily="18" charset="0"/>
            </a:endParaRPr>
          </a:p>
        </p:txBody>
      </p:sp>
      <p:sp>
        <p:nvSpPr>
          <p:cNvPr id="7" name="Rectangle 6"/>
          <p:cNvSpPr/>
          <p:nvPr/>
        </p:nvSpPr>
        <p:spPr>
          <a:xfrm>
            <a:off x="2302054" y="3352800"/>
            <a:ext cx="441146"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cơ</a:t>
            </a:r>
            <a:endParaRPr lang="vi-VN" sz="2000" b="1" dirty="0">
              <a:solidFill>
                <a:srgbClr val="FF0000"/>
              </a:solidFill>
              <a:latin typeface="Times New Roman" pitchFamily="18" charset="0"/>
              <a:cs typeface="Times New Roman" pitchFamily="18" charset="0"/>
            </a:endParaRPr>
          </a:p>
        </p:txBody>
      </p:sp>
      <p:sp>
        <p:nvSpPr>
          <p:cNvPr id="8" name="Rectangle 7"/>
          <p:cNvSpPr/>
          <p:nvPr/>
        </p:nvSpPr>
        <p:spPr>
          <a:xfrm>
            <a:off x="457200" y="4191000"/>
            <a:ext cx="917239"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dịch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vị</a:t>
            </a:r>
            <a:endParaRPr lang="vi-VN" sz="2000" b="1" dirty="0">
              <a:solidFill>
                <a:srgbClr val="FF0000"/>
              </a:solidFill>
              <a:latin typeface="Times New Roman" pitchFamily="18" charset="0"/>
              <a:cs typeface="Times New Roman" pitchFamily="18" charset="0"/>
            </a:endParaRPr>
          </a:p>
        </p:txBody>
      </p:sp>
      <p:sp>
        <p:nvSpPr>
          <p:cNvPr id="9" name="Rectangle 8"/>
          <p:cNvSpPr/>
          <p:nvPr/>
        </p:nvSpPr>
        <p:spPr>
          <a:xfrm>
            <a:off x="2989801" y="4591110"/>
            <a:ext cx="896399" cy="400110"/>
          </a:xfrm>
          <a:prstGeom prst="rect">
            <a:avLst/>
          </a:prstGeom>
        </p:spPr>
        <p:txBody>
          <a:bodyPr wrap="none">
            <a:spAutoFit/>
          </a:bodyPr>
          <a:lstStyle/>
          <a:p>
            <a:r>
              <a:rPr lang="en-US" sz="2000" b="1" dirty="0" smtClean="0">
                <a:solidFill>
                  <a:srgbClr val="FF0000"/>
                </a:solidFill>
                <a:latin typeface="Times New Roman" pitchFamily="18" charset="0"/>
                <a:cs typeface="Times New Roman" pitchFamily="18" charset="0"/>
              </a:rPr>
              <a:t>pepsin</a:t>
            </a:r>
            <a:endParaRPr lang="vi-VN" sz="2000" b="1" dirty="0">
              <a:solidFill>
                <a:srgbClr val="FF0000"/>
              </a:solidFill>
              <a:latin typeface="Times New Roman" pitchFamily="18" charset="0"/>
              <a:cs typeface="Times New Roman" pitchFamily="18" charset="0"/>
            </a:endParaRPr>
          </a:p>
        </p:txBody>
      </p:sp>
      <p:sp>
        <p:nvSpPr>
          <p:cNvPr id="10" name="Rectangle 9"/>
          <p:cNvSpPr/>
          <p:nvPr/>
        </p:nvSpPr>
        <p:spPr>
          <a:xfrm>
            <a:off x="1905000" y="4991220"/>
            <a:ext cx="1252266"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chuỗi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dài</a:t>
            </a:r>
            <a:r>
              <a:rPr lang="en-US" sz="2000" b="1" dirty="0" smtClean="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sp>
        <p:nvSpPr>
          <p:cNvPr id="11" name="Rectangle 10"/>
          <p:cNvSpPr/>
          <p:nvPr/>
        </p:nvSpPr>
        <p:spPr>
          <a:xfrm>
            <a:off x="553899" y="5391330"/>
            <a:ext cx="1452642" cy="400110"/>
          </a:xfrm>
          <a:prstGeom prst="rect">
            <a:avLst/>
          </a:prstGeom>
        </p:spPr>
        <p:txBody>
          <a:bodyPr wrap="none">
            <a:spAutoFit/>
          </a:bodyPr>
          <a:lstStyle/>
          <a:p>
            <a:r>
              <a:rPr lang="en-US" sz="2000" b="1" dirty="0" err="1" smtClean="0">
                <a:solidFill>
                  <a:srgbClr val="FF0000"/>
                </a:solidFill>
                <a:latin typeface="Times New Roman" pitchFamily="18" charset="0"/>
                <a:cs typeface="Times New Roman" pitchFamily="18" charset="0"/>
              </a:rPr>
              <a:t>chuỗi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ngắn</a:t>
            </a:r>
            <a:r>
              <a:rPr lang="en-US" sz="2000" b="1" dirty="0" smtClean="0">
                <a:solidFill>
                  <a:srgbClr val="FF0000"/>
                </a:solidFill>
                <a:latin typeface="Times New Roman" pitchFamily="18" charset="0"/>
                <a:cs typeface="Times New Roman" pitchFamily="18" charset="0"/>
              </a:rPr>
              <a:t> </a:t>
            </a:r>
            <a:endParaRPr lang="vi-VN" sz="2000" b="1" dirty="0">
              <a:solidFill>
                <a:srgbClr val="FF0000"/>
              </a:solidFill>
              <a:latin typeface="Times New Roman" pitchFamily="18" charset="0"/>
              <a:cs typeface="Times New Roman" pitchFamily="18" charset="0"/>
            </a:endParaRPr>
          </a:p>
        </p:txBody>
      </p:sp>
      <p:cxnSp>
        <p:nvCxnSpPr>
          <p:cNvPr id="12" name="Straight Arrow Connector 11"/>
          <p:cNvCxnSpPr/>
          <p:nvPr/>
        </p:nvCxnSpPr>
        <p:spPr>
          <a:xfrm>
            <a:off x="1845987" y="6553200"/>
            <a:ext cx="89721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94781" y="6000690"/>
            <a:ext cx="1614545" cy="400110"/>
          </a:xfrm>
          <a:prstGeom prst="rect">
            <a:avLst/>
          </a:prstGeom>
        </p:spPr>
        <p:txBody>
          <a:bodyPr wrap="none">
            <a:spAutoFit/>
          </a:bodyPr>
          <a:lstStyle/>
          <a:p>
            <a:r>
              <a:rPr lang="en-US" sz="2000" b="1" dirty="0" err="1">
                <a:solidFill>
                  <a:srgbClr val="FF0000"/>
                </a:solidFill>
                <a:latin typeface="Times New Roman" pitchFamily="18" charset="0"/>
                <a:cs typeface="Times New Roman" pitchFamily="18" charset="0"/>
              </a:rPr>
              <a:t>e</a:t>
            </a:r>
            <a:r>
              <a:rPr lang="en-US" sz="2000" b="1" dirty="0" err="1" smtClean="0">
                <a:solidFill>
                  <a:srgbClr val="FF0000"/>
                </a:solidFill>
                <a:latin typeface="Times New Roman" pitchFamily="18" charset="0"/>
                <a:cs typeface="Times New Roman" pitchFamily="18" charset="0"/>
              </a:rPr>
              <a:t>nzim</a:t>
            </a:r>
            <a:r>
              <a:rPr lang="en-US" sz="2000" b="1" dirty="0" smtClean="0">
                <a:solidFill>
                  <a:srgbClr val="FF0000"/>
                </a:solidFill>
                <a:latin typeface="Times New Roman" pitchFamily="18" charset="0"/>
                <a:cs typeface="Times New Roman" pitchFamily="18" charset="0"/>
              </a:rPr>
              <a:t> pepsin</a:t>
            </a:r>
            <a:endParaRPr lang="vi-VN" sz="2000" b="1" dirty="0">
              <a:solidFill>
                <a:srgbClr val="FF0000"/>
              </a:solidFill>
              <a:latin typeface="Times New Roman" pitchFamily="18" charset="0"/>
              <a:cs typeface="Times New Roman" pitchFamily="18" charset="0"/>
            </a:endParaRPr>
          </a:p>
        </p:txBody>
      </p:sp>
      <p:sp>
        <p:nvSpPr>
          <p:cNvPr id="15" name="Rectangle 14"/>
          <p:cNvSpPr/>
          <p:nvPr/>
        </p:nvSpPr>
        <p:spPr>
          <a:xfrm>
            <a:off x="0" y="6197769"/>
            <a:ext cx="4730782" cy="507831"/>
          </a:xfrm>
          <a:prstGeom prst="rect">
            <a:avLst/>
          </a:prstGeom>
        </p:spPr>
        <p:txBody>
          <a:bodyPr wrap="none">
            <a:spAutoFit/>
          </a:bodyPr>
          <a:lstStyle/>
          <a:p>
            <a:pPr>
              <a:lnSpc>
                <a:spcPct val="150000"/>
              </a:lnSpc>
            </a:pPr>
            <a:r>
              <a:rPr lang="en-US" b="1" dirty="0" err="1">
                <a:solidFill>
                  <a:srgbClr val="0000FF"/>
                </a:solidFill>
                <a:latin typeface="Times New Roman" pitchFamily="18" charset="0"/>
                <a:cs typeface="Times New Roman" pitchFamily="18" charset="0"/>
              </a:rPr>
              <a:t>Prôtêin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dài</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Prôtêin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chuỗi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ngắn</a:t>
            </a:r>
            <a:r>
              <a:rPr lang="en-US" b="1" dirty="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2979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P spid="10" grpId="0"/>
      <p:bldP spid="11"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1067</Words>
  <Application>Microsoft Office PowerPoint</Application>
  <PresentationFormat>On-screen Show (4:3)</PresentationFormat>
  <Paragraphs>97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Computer</cp:lastModifiedBy>
  <cp:revision>32</cp:revision>
  <dcterms:created xsi:type="dcterms:W3CDTF">2006-08-16T00:00:00Z</dcterms:created>
  <dcterms:modified xsi:type="dcterms:W3CDTF">2021-12-03T13:32:13Z</dcterms:modified>
</cp:coreProperties>
</file>