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media/audio1.wav" ContentType="audio/x-wav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tags/tag17.xml" ContentType="application/vnd.openxmlformats-officedocument.presentationml.tags+xml"/>
  <Override PartName="/ppt/media/audio4.wav" ContentType="audio/x-wav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90" r:id="rId12"/>
    <p:sldId id="267" r:id="rId13"/>
    <p:sldId id="268" r:id="rId14"/>
    <p:sldId id="270" r:id="rId15"/>
    <p:sldId id="271" r:id="rId16"/>
    <p:sldId id="272" r:id="rId17"/>
    <p:sldId id="273" r:id="rId18"/>
    <p:sldId id="291" r:id="rId19"/>
    <p:sldId id="274" r:id="rId20"/>
    <p:sldId id="277" r:id="rId21"/>
    <p:sldId id="292" r:id="rId22"/>
    <p:sldId id="275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0A58C-A4AC-464E-B14A-54C2ED29363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CBD22-1E3B-44D3-A40F-2AD233206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8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="" xmlns:a16="http://schemas.microsoft.com/office/drawing/2014/main" id="{2C8EEA2C-4DAC-4F81-A55E-B7DF8CE4C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>
            <a:extLst>
              <a:ext uri="{FF2B5EF4-FFF2-40B4-BE49-F238E27FC236}">
                <a16:creationId xmlns="" xmlns:a16="http://schemas.microsoft.com/office/drawing/2014/main" id="{A573C1DF-988B-44E6-B4F7-21455B74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>
            <a:extLst>
              <a:ext uri="{FF2B5EF4-FFF2-40B4-BE49-F238E27FC236}">
                <a16:creationId xmlns="" xmlns:a16="http://schemas.microsoft.com/office/drawing/2014/main" id="{3F628E77-51F7-4DEE-A89D-470011C51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6AF7E-C2C5-4AC7-8AF4-709F7448BE4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297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220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="" xmlns:a16="http://schemas.microsoft.com/office/drawing/2014/main" id="{2C8EEA2C-4DAC-4F81-A55E-B7DF8CE4C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>
            <a:extLst>
              <a:ext uri="{FF2B5EF4-FFF2-40B4-BE49-F238E27FC236}">
                <a16:creationId xmlns="" xmlns:a16="http://schemas.microsoft.com/office/drawing/2014/main" id="{A573C1DF-988B-44E6-B4F7-21455B74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>
            <a:extLst>
              <a:ext uri="{FF2B5EF4-FFF2-40B4-BE49-F238E27FC236}">
                <a16:creationId xmlns="" xmlns:a16="http://schemas.microsoft.com/office/drawing/2014/main" id="{3F628E77-51F7-4DEE-A89D-470011C51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6AF7E-C2C5-4AC7-8AF4-709F7448BE4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715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="" xmlns:a16="http://schemas.microsoft.com/office/drawing/2014/main" id="{2C8EEA2C-4DAC-4F81-A55E-B7DF8CE4C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>
            <a:extLst>
              <a:ext uri="{FF2B5EF4-FFF2-40B4-BE49-F238E27FC236}">
                <a16:creationId xmlns="" xmlns:a16="http://schemas.microsoft.com/office/drawing/2014/main" id="{A573C1DF-988B-44E6-B4F7-21455B74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>
            <a:extLst>
              <a:ext uri="{FF2B5EF4-FFF2-40B4-BE49-F238E27FC236}">
                <a16:creationId xmlns="" xmlns:a16="http://schemas.microsoft.com/office/drawing/2014/main" id="{3F628E77-51F7-4DEE-A89D-470011C51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6AF7E-C2C5-4AC7-8AF4-709F7448BE4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715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="" xmlns:a16="http://schemas.microsoft.com/office/drawing/2014/main" id="{2C8EEA2C-4DAC-4F81-A55E-B7DF8CE4C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>
            <a:extLst>
              <a:ext uri="{FF2B5EF4-FFF2-40B4-BE49-F238E27FC236}">
                <a16:creationId xmlns="" xmlns:a16="http://schemas.microsoft.com/office/drawing/2014/main" id="{A573C1DF-988B-44E6-B4F7-21455B74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>
            <a:extLst>
              <a:ext uri="{FF2B5EF4-FFF2-40B4-BE49-F238E27FC236}">
                <a16:creationId xmlns="" xmlns:a16="http://schemas.microsoft.com/office/drawing/2014/main" id="{3F628E77-51F7-4DEE-A89D-470011C51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6AF7E-C2C5-4AC7-8AF4-709F7448BE4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715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="" xmlns:a16="http://schemas.microsoft.com/office/drawing/2014/main" id="{2C8EEA2C-4DAC-4F81-A55E-B7DF8CE4C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>
            <a:extLst>
              <a:ext uri="{FF2B5EF4-FFF2-40B4-BE49-F238E27FC236}">
                <a16:creationId xmlns="" xmlns:a16="http://schemas.microsoft.com/office/drawing/2014/main" id="{A573C1DF-988B-44E6-B4F7-21455B74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>
            <a:extLst>
              <a:ext uri="{FF2B5EF4-FFF2-40B4-BE49-F238E27FC236}">
                <a16:creationId xmlns="" xmlns:a16="http://schemas.microsoft.com/office/drawing/2014/main" id="{3F628E77-51F7-4DEE-A89D-470011C51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6AF7E-C2C5-4AC7-8AF4-709F7448BE4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297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6FE0-561E-434A-BC2D-00D4F11E3F8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2DA3-CC06-4A32-8243-8588A7BD6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08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6FE0-561E-434A-BC2D-00D4F11E3F8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2DA3-CC06-4A32-8243-8588A7BD6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99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6FE0-561E-434A-BC2D-00D4F11E3F8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2DA3-CC06-4A32-8243-8588A7BD6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05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75" y="1"/>
            <a:ext cx="9143916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332395" y="226821"/>
            <a:ext cx="8531705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311803" y="201665"/>
            <a:ext cx="8567604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3296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1"/>
            <a:ext cx="9143916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332395" y="226821"/>
            <a:ext cx="8531705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311803" y="201665"/>
            <a:ext cx="8567604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3337600"/>
            <a:ext cx="43239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780000"/>
            <a:ext cx="43239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4460000"/>
            <a:ext cx="43239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9376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731643"/>
      </p:ext>
    </p:extLst>
  </p:cSld>
  <p:clrMapOvr>
    <a:masterClrMapping/>
  </p:clrMapOvr>
  <p:transition spd="slow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6FE0-561E-434A-BC2D-00D4F11E3F8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2DA3-CC06-4A32-8243-8588A7BD6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51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6FE0-561E-434A-BC2D-00D4F11E3F8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2DA3-CC06-4A32-8243-8588A7BD6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56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6FE0-561E-434A-BC2D-00D4F11E3F8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2DA3-CC06-4A32-8243-8588A7BD6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6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6FE0-561E-434A-BC2D-00D4F11E3F8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2DA3-CC06-4A32-8243-8588A7BD6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1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6FE0-561E-434A-BC2D-00D4F11E3F8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2DA3-CC06-4A32-8243-8588A7BD6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59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6FE0-561E-434A-BC2D-00D4F11E3F8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2DA3-CC06-4A32-8243-8588A7BD6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4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6FE0-561E-434A-BC2D-00D4F11E3F8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2DA3-CC06-4A32-8243-8588A7BD6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80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6FE0-561E-434A-BC2D-00D4F11E3F8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2DA3-CC06-4A32-8243-8588A7BD6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3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6FE0-561E-434A-BC2D-00D4F11E3F8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62DA3-CC06-4A32-8243-8588A7BD6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3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7" Type="http://schemas.openxmlformats.org/officeDocument/2006/relationships/image" Target="../media/image4.png"/><Relationship Id="rId2" Type="http://schemas.microsoft.com/office/2007/relationships/media" Target="../media/media13.wav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4.png"/><Relationship Id="rId2" Type="http://schemas.microsoft.com/office/2007/relationships/media" Target="../media/media15.wav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7.wav"/><Relationship Id="rId7" Type="http://schemas.openxmlformats.org/officeDocument/2006/relationships/hyperlink" Target="http://vi.wikipedia.org/wiki/T%E1%BA%ADp_tin:USSR_Republics_Numbered_Alphabetically.png" TargetMode="External"/><Relationship Id="rId2" Type="http://schemas.microsoft.com/office/2007/relationships/media" Target="../media/media17.wav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media20.wav"/><Relationship Id="rId7" Type="http://schemas.openxmlformats.org/officeDocument/2006/relationships/image" Target="../media/image27.jpeg"/><Relationship Id="rId2" Type="http://schemas.microsoft.com/office/2007/relationships/media" Target="../media/media20.wav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2" Type="http://schemas.microsoft.com/office/2007/relationships/media" Target="../media/media21.wav"/><Relationship Id="rId1" Type="http://schemas.openxmlformats.org/officeDocument/2006/relationships/tags" Target="../tags/tag1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2" Type="http://schemas.microsoft.com/office/2007/relationships/media" Target="../media/media22.wav"/><Relationship Id="rId1" Type="http://schemas.openxmlformats.org/officeDocument/2006/relationships/tags" Target="../tags/tag1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1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12" Type="http://schemas.openxmlformats.org/officeDocument/2006/relationships/image" Target="../media/image36.gif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0.png"/><Relationship Id="rId11" Type="http://schemas.openxmlformats.org/officeDocument/2006/relationships/image" Target="../media/image35.gif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gif"/><Relationship Id="rId3" Type="http://schemas.openxmlformats.org/officeDocument/2006/relationships/audio" Target="../media/media26.wav"/><Relationship Id="rId7" Type="http://schemas.openxmlformats.org/officeDocument/2006/relationships/audio" Target="../media/audio4.wav"/><Relationship Id="rId12" Type="http://schemas.openxmlformats.org/officeDocument/2006/relationships/image" Target="../media/image34.png"/><Relationship Id="rId2" Type="http://schemas.microsoft.com/office/2007/relationships/media" Target="../media/media26.wav"/><Relationship Id="rId1" Type="http://schemas.openxmlformats.org/officeDocument/2006/relationships/tags" Target="../tags/tag17.xml"/><Relationship Id="rId6" Type="http://schemas.openxmlformats.org/officeDocument/2006/relationships/audio" Target="../media/audio2.wav"/><Relationship Id="rId11" Type="http://schemas.openxmlformats.org/officeDocument/2006/relationships/image" Target="../media/image33.gif"/><Relationship Id="rId5" Type="http://schemas.openxmlformats.org/officeDocument/2006/relationships/audio" Target="../media/audio3.wav"/><Relationship Id="rId10" Type="http://schemas.openxmlformats.org/officeDocument/2006/relationships/image" Target="../media/image32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7.png"/><Relationship Id="rId1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5.gif"/><Relationship Id="rId3" Type="http://schemas.openxmlformats.org/officeDocument/2006/relationships/audio" Target="../media/media27.wav"/><Relationship Id="rId7" Type="http://schemas.openxmlformats.org/officeDocument/2006/relationships/audio" Target="../media/audio4.wav"/><Relationship Id="rId12" Type="http://schemas.openxmlformats.org/officeDocument/2006/relationships/image" Target="../media/image34.png"/><Relationship Id="rId2" Type="http://schemas.microsoft.com/office/2007/relationships/media" Target="../media/media27.wav"/><Relationship Id="rId1" Type="http://schemas.openxmlformats.org/officeDocument/2006/relationships/tags" Target="../tags/tag18.xml"/><Relationship Id="rId6" Type="http://schemas.openxmlformats.org/officeDocument/2006/relationships/audio" Target="../media/audio2.wav"/><Relationship Id="rId11" Type="http://schemas.openxmlformats.org/officeDocument/2006/relationships/image" Target="../media/image33.gif"/><Relationship Id="rId5" Type="http://schemas.openxmlformats.org/officeDocument/2006/relationships/audio" Target="../media/audio3.wav"/><Relationship Id="rId10" Type="http://schemas.openxmlformats.org/officeDocument/2006/relationships/image" Target="../media/image32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9.png"/><Relationship Id="rId1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media" Target="../media/media31.wav"/><Relationship Id="rId13" Type="http://schemas.openxmlformats.org/officeDocument/2006/relationships/audio" Target="../media/audio4.wav"/><Relationship Id="rId18" Type="http://schemas.openxmlformats.org/officeDocument/2006/relationships/image" Target="../media/image34.png"/><Relationship Id="rId3" Type="http://schemas.microsoft.com/office/2007/relationships/media" Target="../media/media28.mp3"/><Relationship Id="rId21" Type="http://schemas.openxmlformats.org/officeDocument/2006/relationships/image" Target="../media/image4.png"/><Relationship Id="rId7" Type="http://schemas.openxmlformats.org/officeDocument/2006/relationships/audio" Target="../media/media30.mp3"/><Relationship Id="rId12" Type="http://schemas.openxmlformats.org/officeDocument/2006/relationships/audio" Target="../media/audio2.wav"/><Relationship Id="rId17" Type="http://schemas.openxmlformats.org/officeDocument/2006/relationships/image" Target="../media/image33.gif"/><Relationship Id="rId2" Type="http://schemas.openxmlformats.org/officeDocument/2006/relationships/audio" Target="NULL" TargetMode="External"/><Relationship Id="rId16" Type="http://schemas.openxmlformats.org/officeDocument/2006/relationships/image" Target="../media/image32.gif"/><Relationship Id="rId20" Type="http://schemas.openxmlformats.org/officeDocument/2006/relationships/image" Target="../media/image35.gif"/><Relationship Id="rId1" Type="http://schemas.openxmlformats.org/officeDocument/2006/relationships/tags" Target="../tags/tag19.xml"/><Relationship Id="rId6" Type="http://schemas.microsoft.com/office/2007/relationships/media" Target="../media/media30.mp3"/><Relationship Id="rId11" Type="http://schemas.openxmlformats.org/officeDocument/2006/relationships/audio" Target="../media/audio3.wav"/><Relationship Id="rId5" Type="http://schemas.openxmlformats.org/officeDocument/2006/relationships/audio" Target="../media/media29.mp3"/><Relationship Id="rId15" Type="http://schemas.openxmlformats.org/officeDocument/2006/relationships/image" Target="../media/image40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41.png"/><Relationship Id="rId4" Type="http://schemas.microsoft.com/office/2007/relationships/media" Target="../media/media29.mp3"/><Relationship Id="rId9" Type="http://schemas.openxmlformats.org/officeDocument/2006/relationships/audio" Target="../media/media31.wav"/><Relationship Id="rId1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5.gif"/><Relationship Id="rId3" Type="http://schemas.openxmlformats.org/officeDocument/2006/relationships/audio" Target="../media/media32.wav"/><Relationship Id="rId7" Type="http://schemas.openxmlformats.org/officeDocument/2006/relationships/audio" Target="../media/audio4.wav"/><Relationship Id="rId12" Type="http://schemas.openxmlformats.org/officeDocument/2006/relationships/image" Target="../media/image34.png"/><Relationship Id="rId2" Type="http://schemas.microsoft.com/office/2007/relationships/media" Target="../media/media32.wav"/><Relationship Id="rId1" Type="http://schemas.openxmlformats.org/officeDocument/2006/relationships/tags" Target="../tags/tag20.xml"/><Relationship Id="rId6" Type="http://schemas.openxmlformats.org/officeDocument/2006/relationships/audio" Target="../media/audio2.wav"/><Relationship Id="rId11" Type="http://schemas.openxmlformats.org/officeDocument/2006/relationships/image" Target="../media/image33.gif"/><Relationship Id="rId5" Type="http://schemas.openxmlformats.org/officeDocument/2006/relationships/audio" Target="../media/audio3.wav"/><Relationship Id="rId10" Type="http://schemas.openxmlformats.org/officeDocument/2006/relationships/image" Target="../media/image32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3.pn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media" Target="../media/media33.wav"/><Relationship Id="rId13" Type="http://schemas.openxmlformats.org/officeDocument/2006/relationships/audio" Target="../media/audio4.wav"/><Relationship Id="rId18" Type="http://schemas.openxmlformats.org/officeDocument/2006/relationships/image" Target="../media/image34.png"/><Relationship Id="rId3" Type="http://schemas.microsoft.com/office/2007/relationships/media" Target="../media/media28.mp3"/><Relationship Id="rId21" Type="http://schemas.openxmlformats.org/officeDocument/2006/relationships/image" Target="../media/image4.png"/><Relationship Id="rId7" Type="http://schemas.openxmlformats.org/officeDocument/2006/relationships/audio" Target="../media/media30.mp3"/><Relationship Id="rId12" Type="http://schemas.openxmlformats.org/officeDocument/2006/relationships/audio" Target="../media/audio2.wav"/><Relationship Id="rId17" Type="http://schemas.openxmlformats.org/officeDocument/2006/relationships/image" Target="../media/image33.gif"/><Relationship Id="rId2" Type="http://schemas.openxmlformats.org/officeDocument/2006/relationships/audio" Target="NULL" TargetMode="External"/><Relationship Id="rId16" Type="http://schemas.openxmlformats.org/officeDocument/2006/relationships/image" Target="../media/image32.gif"/><Relationship Id="rId20" Type="http://schemas.openxmlformats.org/officeDocument/2006/relationships/image" Target="../media/image35.gif"/><Relationship Id="rId1" Type="http://schemas.openxmlformats.org/officeDocument/2006/relationships/tags" Target="../tags/tag21.xml"/><Relationship Id="rId6" Type="http://schemas.microsoft.com/office/2007/relationships/media" Target="../media/media30.mp3"/><Relationship Id="rId11" Type="http://schemas.openxmlformats.org/officeDocument/2006/relationships/audio" Target="../media/audio3.wav"/><Relationship Id="rId5" Type="http://schemas.openxmlformats.org/officeDocument/2006/relationships/audio" Target="../media/media29.mp3"/><Relationship Id="rId15" Type="http://schemas.openxmlformats.org/officeDocument/2006/relationships/image" Target="../media/image45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41.png"/><Relationship Id="rId4" Type="http://schemas.microsoft.com/office/2007/relationships/media" Target="../media/media29.mp3"/><Relationship Id="rId9" Type="http://schemas.openxmlformats.org/officeDocument/2006/relationships/audio" Target="../media/media33.wav"/><Relationship Id="rId1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4.wav"/><Relationship Id="rId7" Type="http://schemas.openxmlformats.org/officeDocument/2006/relationships/image" Target="../media/image2.png"/><Relationship Id="rId2" Type="http://schemas.microsoft.com/office/2007/relationships/media" Target="../media/media34.wav"/><Relationship Id="rId1" Type="http://schemas.openxmlformats.org/officeDocument/2006/relationships/tags" Target="../tags/tag2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8.wav"/><Relationship Id="rId7" Type="http://schemas.openxmlformats.org/officeDocument/2006/relationships/image" Target="../media/image11.jpeg"/><Relationship Id="rId2" Type="http://schemas.microsoft.com/office/2007/relationships/media" Target="../media/media8.wav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4.png"/><Relationship Id="rId2" Type="http://schemas.microsoft.com/office/2007/relationships/media" Target="../media/media9.wav"/><Relationship Id="rId1" Type="http://schemas.openxmlformats.org/officeDocument/2006/relationships/tags" Target="../tags/tag5.xml"/><Relationship Id="rId6" Type="http://schemas.openxmlformats.org/officeDocument/2006/relationships/image" Target="../media/image5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图片 10" descr="右上">
            <a:extLst>
              <a:ext uri="{FF2B5EF4-FFF2-40B4-BE49-F238E27FC236}">
                <a16:creationId xmlns="" xmlns:a16="http://schemas.microsoft.com/office/drawing/2014/main" id="{520448A5-DB86-4663-9C11-EED80900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396" y="1"/>
            <a:ext cx="1745327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21" descr="玫瑰">
            <a:extLst>
              <a:ext uri="{FF2B5EF4-FFF2-40B4-BE49-F238E27FC236}">
                <a16:creationId xmlns="" xmlns:a16="http://schemas.microsoft.com/office/drawing/2014/main" id="{E0D4EB3F-536C-483E-BDDA-B247E9D3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6" y="440151"/>
            <a:ext cx="1117997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1" descr="玫瑰">
            <a:extLst>
              <a:ext uri="{FF2B5EF4-FFF2-40B4-BE49-F238E27FC236}">
                <a16:creationId xmlns="" xmlns:a16="http://schemas.microsoft.com/office/drawing/2014/main" id="{3A28B8F5-431A-4001-9D03-3CAD54BB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6" y="5653848"/>
            <a:ext cx="1117997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 descr="目录">
            <a:extLst>
              <a:ext uri="{FF2B5EF4-FFF2-40B4-BE49-F238E27FC236}">
                <a16:creationId xmlns="" xmlns:a16="http://schemas.microsoft.com/office/drawing/2014/main" id="{B9E77BD4-EEC0-4FF4-8F4B-4BA2F03B4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9" y="153814"/>
            <a:ext cx="8678282" cy="65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4">
            <a:extLst>
              <a:ext uri="{FF2B5EF4-FFF2-40B4-BE49-F238E27FC236}">
                <a16:creationId xmlns="" xmlns:a16="http://schemas.microsoft.com/office/drawing/2014/main" id="{D140977D-396D-4E26-B30C-FAA4B5293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512" y="2573141"/>
            <a:ext cx="46768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smtClean="0">
                <a:solidFill>
                  <a:srgbClr val="E94B5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MỪNG CÁC EM HỌC SINH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E94B52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15588"/>
      </p:ext>
    </p:extLst>
  </p:cSld>
  <p:clrMapOvr>
    <a:masterClrMapping/>
  </p:clrMapOvr>
  <p:transition spd="slow" advTm="426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eninsoanthaoChinhsachKTmoi">
            <a:extLst>
              <a:ext uri="{FF2B5EF4-FFF2-40B4-BE49-F238E27FC236}">
                <a16:creationId xmlns="" xmlns:a16="http://schemas.microsoft.com/office/drawing/2014/main" id="{9B9626BA-B7CA-B040-B347-C9D58D6C9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16" y="304801"/>
            <a:ext cx="4223084" cy="615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ussian History-20th Century timeline | Timetoast timelines">
            <a:extLst>
              <a:ext uri="{FF2B5EF4-FFF2-40B4-BE49-F238E27FC236}">
                <a16:creationId xmlns="" xmlns:a16="http://schemas.microsoft.com/office/drawing/2014/main" id="{24F357D2-CC48-F048-B60E-6A9E330BE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48654"/>
            <a:ext cx="4223084" cy="61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3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06"/>
    </mc:Choice>
    <mc:Fallback>
      <p:transition spd="slow" advTm="13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99A219D-400E-C341-B976-06C46FD7AACD}"/>
              </a:ext>
            </a:extLst>
          </p:cNvPr>
          <p:cNvSpPr/>
          <p:nvPr/>
        </p:nvSpPr>
        <p:spPr>
          <a:xfrm>
            <a:off x="43576" y="878694"/>
            <a:ext cx="91221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CHÍNH SÁCH KINH TẾ MỚI VÀ CÔNG CUỘC KHÔI PHỤC KINH TẾ (1921-1925)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A378D7F-FD65-3147-9885-38589F0F2B49}"/>
              </a:ext>
            </a:extLst>
          </p:cNvPr>
          <p:cNvSpPr/>
          <p:nvPr/>
        </p:nvSpPr>
        <p:spPr>
          <a:xfrm>
            <a:off x="614429" y="1392146"/>
            <a:ext cx="3554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2A01B4C-73EF-E041-A718-62330E13E866}"/>
              </a:ext>
            </a:extLst>
          </p:cNvPr>
          <p:cNvSpPr/>
          <p:nvPr/>
        </p:nvSpPr>
        <p:spPr>
          <a:xfrm>
            <a:off x="365128" y="-13937"/>
            <a:ext cx="80808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16: LIÊN XÔ XÂY DỰNG CHỦ NGHĨA XÃ </a:t>
            </a:r>
            <a:r>
              <a:rPr lang="en-US" alt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HỘI </a:t>
            </a:r>
            <a:endParaRPr lang="en-US" altLang="en-US" sz="2400" b="1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(</a:t>
            </a:r>
            <a:r>
              <a:rPr lang="en-US" alt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1921 - 1941)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A69810E-49DC-3140-8576-D18023B2E3FA}"/>
              </a:ext>
            </a:extLst>
          </p:cNvPr>
          <p:cNvSpPr txBox="1"/>
          <p:nvPr/>
        </p:nvSpPr>
        <p:spPr>
          <a:xfrm>
            <a:off x="358593" y="2177926"/>
            <a:ext cx="5678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Năm 1921, nước Nga xô viết bước vào thời kỳ Hòa Bình xây dựng đất nước trong hoàn cảnh cực kỳ khó khăn: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FB238FA-13BD-6049-B51A-FD5C31029DCF}"/>
              </a:ext>
            </a:extLst>
          </p:cNvPr>
          <p:cNvSpPr/>
          <p:nvPr/>
        </p:nvSpPr>
        <p:spPr>
          <a:xfrm>
            <a:off x="247140" y="3321260"/>
            <a:ext cx="3841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Kinh tế: bị tàn phá nặng nề.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47AABCC-D1A7-3D47-A972-5208537065C5}"/>
              </a:ext>
            </a:extLst>
          </p:cNvPr>
          <p:cNvSpPr/>
          <p:nvPr/>
        </p:nvSpPr>
        <p:spPr>
          <a:xfrm>
            <a:off x="247140" y="3782925"/>
            <a:ext cx="5908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Chính trị - xã hội: bất ổn, bạo loạn khắp nơi.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EAD0C7A-9435-F04D-81A8-F6DD8652369F}"/>
              </a:ext>
            </a:extLst>
          </p:cNvPr>
          <p:cNvSpPr/>
          <p:nvPr/>
        </p:nvSpPr>
        <p:spPr>
          <a:xfrm>
            <a:off x="247140" y="4230689"/>
            <a:ext cx="6809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Chính sách cộng sản thời chiến không còn phù hợp.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50C54F0-5D61-9040-9C1F-4CBA728CA58A}"/>
              </a:ext>
            </a:extLst>
          </p:cNvPr>
          <p:cNvSpPr/>
          <p:nvPr/>
        </p:nvSpPr>
        <p:spPr>
          <a:xfrm>
            <a:off x="499173" y="4820021"/>
            <a:ext cx="7338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Nga lâm vào tình trạng khủng hoảng trầm trọng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C79A7F4-57F7-D948-80F0-88F1323A328C}"/>
              </a:ext>
            </a:extLst>
          </p:cNvPr>
          <p:cNvGrpSpPr/>
          <p:nvPr/>
        </p:nvGrpSpPr>
        <p:grpSpPr>
          <a:xfrm>
            <a:off x="1097615" y="5345251"/>
            <a:ext cx="6141984" cy="1200329"/>
            <a:chOff x="1463487" y="5524815"/>
            <a:chExt cx="8189311" cy="1200329"/>
          </a:xfrm>
        </p:grpSpPr>
        <p:sp>
          <p:nvSpPr>
            <p:cNvPr id="13" name="Rounded Rectangle 12">
              <a:extLst>
                <a:ext uri="{FF2B5EF4-FFF2-40B4-BE49-F238E27FC236}">
                  <a16:creationId xmlns="" xmlns:a16="http://schemas.microsoft.com/office/drawing/2014/main" id="{8CC89018-AFFB-B943-9CB7-C72EAB5AA6EB}"/>
                </a:ext>
              </a:extLst>
            </p:cNvPr>
            <p:cNvSpPr/>
            <p:nvPr/>
          </p:nvSpPr>
          <p:spPr>
            <a:xfrm>
              <a:off x="1463487" y="5524815"/>
              <a:ext cx="8189311" cy="1200329"/>
            </a:xfrm>
            <a:prstGeom prst="roundRect">
              <a:avLst/>
            </a:prstGeom>
            <a:solidFill>
              <a:srgbClr val="43B1F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6207C3AD-F67B-A646-8233-CD52F5BE7050}"/>
                </a:ext>
              </a:extLst>
            </p:cNvPr>
            <p:cNvSpPr/>
            <p:nvPr/>
          </p:nvSpPr>
          <p:spPr>
            <a:xfrm>
              <a:off x="1463487" y="5524815"/>
              <a:ext cx="81893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- 3/1921, Đảng Bôn-sê-vích Nga quyết định thực hiện chính sách kinh tế mới (NEP) do Lê-nin khởi xướng.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C3BEBED-3402-9046-8814-F355045C7642}"/>
              </a:ext>
            </a:extLst>
          </p:cNvPr>
          <p:cNvSpPr/>
          <p:nvPr/>
        </p:nvSpPr>
        <p:spPr>
          <a:xfrm>
            <a:off x="644245" y="1716261"/>
            <a:ext cx="19207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="" xmlns:a16="http://schemas.microsoft.com/office/drawing/2014/main" id="{5545A70F-0600-DA44-8F34-715914A20ADF}"/>
              </a:ext>
            </a:extLst>
          </p:cNvPr>
          <p:cNvSpPr/>
          <p:nvPr/>
        </p:nvSpPr>
        <p:spPr>
          <a:xfrm>
            <a:off x="29941" y="4793614"/>
            <a:ext cx="469232" cy="46131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252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80"/>
    </mc:Choice>
    <mc:Fallback>
      <p:transition spd="slow" advTm="3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A96A488-5EC1-BE4A-B614-EDA7B507E7FB}"/>
              </a:ext>
            </a:extLst>
          </p:cNvPr>
          <p:cNvSpPr/>
          <p:nvPr/>
        </p:nvSpPr>
        <p:spPr>
          <a:xfrm>
            <a:off x="21805" y="1418255"/>
            <a:ext cx="9122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romanUcPeriod"/>
            </a:pPr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KINH TẾ MỚI VÀ CÔNG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</a:t>
            </a:r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 </a:t>
            </a:r>
          </a:p>
          <a:p>
            <a:pPr algn="ctr"/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 (1921-1925)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DC2FB22-6122-1448-8827-65EA0B80D22E}"/>
              </a:ext>
            </a:extLst>
          </p:cNvPr>
          <p:cNvSpPr/>
          <p:nvPr/>
        </p:nvSpPr>
        <p:spPr>
          <a:xfrm>
            <a:off x="330354" y="2219393"/>
            <a:ext cx="4118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31FD3EE-7339-1C44-998B-28F463ED6EED}"/>
              </a:ext>
            </a:extLst>
          </p:cNvPr>
          <p:cNvSpPr/>
          <p:nvPr/>
        </p:nvSpPr>
        <p:spPr>
          <a:xfrm>
            <a:off x="349148" y="538473"/>
            <a:ext cx="80808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16: LIÊN XÔ XÂY DỰNG CHỦ NGHĨA XÃ HỘI (1921 - 1941)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39C2A36-E652-A348-81BF-494B158A35C3}"/>
              </a:ext>
            </a:extLst>
          </p:cNvPr>
          <p:cNvSpPr/>
          <p:nvPr/>
        </p:nvSpPr>
        <p:spPr>
          <a:xfrm>
            <a:off x="379628" y="2736684"/>
            <a:ext cx="22108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C3C3B74-A946-0946-9B96-AA1D17CE7282}"/>
              </a:ext>
            </a:extLst>
          </p:cNvPr>
          <p:cNvSpPr/>
          <p:nvPr/>
        </p:nvSpPr>
        <p:spPr>
          <a:xfrm>
            <a:off x="467771" y="3290771"/>
            <a:ext cx="19736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21st March 1921: The New Economic Policy introduced by Vladimir Lenin -  YouTube">
            <a:extLst>
              <a:ext uri="{FF2B5EF4-FFF2-40B4-BE49-F238E27FC236}">
                <a16:creationId xmlns="" xmlns:a16="http://schemas.microsoft.com/office/drawing/2014/main" id="{E745F952-C760-0E45-98A4-ED86C0159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r="6711"/>
          <a:stretch/>
        </p:blipFill>
        <p:spPr bwMode="auto">
          <a:xfrm>
            <a:off x="5052756" y="1892969"/>
            <a:ext cx="3632908" cy="45428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6983DF3-54A2-CA4B-8079-A87C88C60CC6}"/>
              </a:ext>
            </a:extLst>
          </p:cNvPr>
          <p:cNvGrpSpPr/>
          <p:nvPr/>
        </p:nvGrpSpPr>
        <p:grpSpPr>
          <a:xfrm>
            <a:off x="543427" y="4038600"/>
            <a:ext cx="4199021" cy="1662852"/>
            <a:chOff x="724568" y="3647853"/>
            <a:chExt cx="5598695" cy="1662852"/>
          </a:xfrm>
        </p:grpSpPr>
        <p:sp>
          <p:nvSpPr>
            <p:cNvPr id="7" name="Rounded Rectangle 6">
              <a:extLst>
                <a:ext uri="{FF2B5EF4-FFF2-40B4-BE49-F238E27FC236}">
                  <a16:creationId xmlns="" xmlns:a16="http://schemas.microsoft.com/office/drawing/2014/main" id="{E9E0ED9E-F294-8443-AD03-813FBBC69407}"/>
                </a:ext>
              </a:extLst>
            </p:cNvPr>
            <p:cNvSpPr/>
            <p:nvPr/>
          </p:nvSpPr>
          <p:spPr>
            <a:xfrm>
              <a:off x="724568" y="3647853"/>
              <a:ext cx="5598695" cy="1662852"/>
            </a:xfrm>
            <a:prstGeom prst="roundRect">
              <a:avLst>
                <a:gd name="adj" fmla="val 19711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3FDDDFA-1940-FB4C-A365-19F0EE85961E}"/>
                </a:ext>
              </a:extLst>
            </p:cNvPr>
            <p:cNvSpPr txBox="1"/>
            <p:nvPr/>
          </p:nvSpPr>
          <p:spPr>
            <a:xfrm>
              <a:off x="787399" y="3647853"/>
              <a:ext cx="547303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trình bày nội dung chính của chính sách kinh tế mới?</a:t>
              </a:r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4772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74"/>
    </mc:Choice>
    <mc:Fallback>
      <p:transition spd="slow" advTm="11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Up Arrow 97">
            <a:extLst>
              <a:ext uri="{FF2B5EF4-FFF2-40B4-BE49-F238E27FC236}">
                <a16:creationId xmlns="" xmlns:a16="http://schemas.microsoft.com/office/drawing/2014/main" id="{57A4447C-5B32-B14A-9FC6-D7CB9CFD9B12}"/>
              </a:ext>
            </a:extLst>
          </p:cNvPr>
          <p:cNvSpPr/>
          <p:nvPr/>
        </p:nvSpPr>
        <p:spPr>
          <a:xfrm>
            <a:off x="2661844" y="438302"/>
            <a:ext cx="353616" cy="6419699"/>
          </a:xfrm>
          <a:prstGeom prst="upArrow">
            <a:avLst/>
          </a:prstGeom>
          <a:solidFill>
            <a:srgbClr val="FFFF00"/>
          </a:solidFill>
          <a:ln w="25400" cap="flat" cmpd="sng" algn="ctr">
            <a:solidFill>
              <a:srgbClr val="FABD4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="" xmlns:a16="http://schemas.microsoft.com/office/drawing/2014/main" id="{6AFD9CA1-5B68-BD44-AA27-223683784C62}"/>
              </a:ext>
            </a:extLst>
          </p:cNvPr>
          <p:cNvSpPr/>
          <p:nvPr/>
        </p:nvSpPr>
        <p:spPr>
          <a:xfrm>
            <a:off x="2754187" y="4444820"/>
            <a:ext cx="172781" cy="251320"/>
          </a:xfrm>
          <a:prstGeom prst="ellipse">
            <a:avLst/>
          </a:prstGeom>
          <a:solidFill>
            <a:srgbClr val="000000"/>
          </a:solidFill>
          <a:ln w="25400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="" xmlns:a16="http://schemas.microsoft.com/office/drawing/2014/main" id="{F2A9D066-7F9E-0D4C-AEF0-96E1E2E35A2F}"/>
              </a:ext>
            </a:extLst>
          </p:cNvPr>
          <p:cNvSpPr/>
          <p:nvPr/>
        </p:nvSpPr>
        <p:spPr>
          <a:xfrm>
            <a:off x="2775643" y="5903259"/>
            <a:ext cx="172781" cy="251320"/>
          </a:xfrm>
          <a:prstGeom prst="ellipse">
            <a:avLst/>
          </a:prstGeom>
          <a:solidFill>
            <a:srgbClr val="000000"/>
          </a:solidFill>
          <a:ln w="25400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01" name="4">
            <a:extLst>
              <a:ext uri="{FF2B5EF4-FFF2-40B4-BE49-F238E27FC236}">
                <a16:creationId xmlns="" xmlns:a16="http://schemas.microsoft.com/office/drawing/2014/main" id="{C3160D16-68AE-4F4F-B1CB-DC3F7C152B0F}"/>
              </a:ext>
            </a:extLst>
          </p:cNvPr>
          <p:cNvGrpSpPr/>
          <p:nvPr/>
        </p:nvGrpSpPr>
        <p:grpSpPr>
          <a:xfrm>
            <a:off x="3026778" y="5903260"/>
            <a:ext cx="1307306" cy="658089"/>
            <a:chOff x="485776" y="4485411"/>
            <a:chExt cx="1743074" cy="658089"/>
          </a:xfrm>
        </p:grpSpPr>
        <p:sp>
          <p:nvSpPr>
            <p:cNvPr id="102" name="Rounded Rectangular Callout 101">
              <a:extLst>
                <a:ext uri="{FF2B5EF4-FFF2-40B4-BE49-F238E27FC236}">
                  <a16:creationId xmlns="" xmlns:a16="http://schemas.microsoft.com/office/drawing/2014/main" id="{61AA73FB-ABC0-CE47-A632-27A272D02387}"/>
                </a:ext>
              </a:extLst>
            </p:cNvPr>
            <p:cNvSpPr/>
            <p:nvPr/>
          </p:nvSpPr>
          <p:spPr>
            <a:xfrm>
              <a:off x="485776" y="4485411"/>
              <a:ext cx="1743074" cy="658089"/>
            </a:xfrm>
            <a:prstGeom prst="wedgeRoundRectCallout">
              <a:avLst>
                <a:gd name="adj1" fmla="val -63123"/>
                <a:gd name="adj2" fmla="val -26514"/>
                <a:gd name="adj3" fmla="val 16667"/>
              </a:avLst>
            </a:prstGeom>
            <a:solidFill>
              <a:srgbClr val="0097A7">
                <a:lumMod val="20000"/>
                <a:lumOff val="80000"/>
              </a:srgbClr>
            </a:solidFill>
            <a:ln w="25400" cap="flat" cmpd="sng" algn="ctr">
              <a:solidFill>
                <a:srgbClr val="FABD4E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="" xmlns:a16="http://schemas.microsoft.com/office/drawing/2014/main" id="{A6E67043-1160-4346-8F57-F111EFB9F6CF}"/>
                </a:ext>
              </a:extLst>
            </p:cNvPr>
            <p:cNvSpPr txBox="1"/>
            <p:nvPr/>
          </p:nvSpPr>
          <p:spPr>
            <a:xfrm>
              <a:off x="542927" y="4552845"/>
              <a:ext cx="16644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Tiền tệ</a:t>
              </a:r>
            </a:p>
          </p:txBody>
        </p:sp>
      </p:grpSp>
      <p:grpSp>
        <p:nvGrpSpPr>
          <p:cNvPr id="104" name="3">
            <a:extLst>
              <a:ext uri="{FF2B5EF4-FFF2-40B4-BE49-F238E27FC236}">
                <a16:creationId xmlns="" xmlns:a16="http://schemas.microsoft.com/office/drawing/2014/main" id="{1CE2A3D1-AE46-0C4C-B32A-6A125A66AE12}"/>
              </a:ext>
            </a:extLst>
          </p:cNvPr>
          <p:cNvGrpSpPr/>
          <p:nvPr/>
        </p:nvGrpSpPr>
        <p:grpSpPr>
          <a:xfrm>
            <a:off x="2966251" y="4368938"/>
            <a:ext cx="1554041" cy="837671"/>
            <a:chOff x="356193" y="3324538"/>
            <a:chExt cx="2072055" cy="837671"/>
          </a:xfrm>
        </p:grpSpPr>
        <p:sp>
          <p:nvSpPr>
            <p:cNvPr id="105" name="Rounded Rectangular Callout 104">
              <a:extLst>
                <a:ext uri="{FF2B5EF4-FFF2-40B4-BE49-F238E27FC236}">
                  <a16:creationId xmlns="" xmlns:a16="http://schemas.microsoft.com/office/drawing/2014/main" id="{9AAD7DBE-C0A2-A949-A860-68C7CAB098B4}"/>
                </a:ext>
              </a:extLst>
            </p:cNvPr>
            <p:cNvSpPr/>
            <p:nvPr/>
          </p:nvSpPr>
          <p:spPr>
            <a:xfrm>
              <a:off x="467106" y="3331212"/>
              <a:ext cx="1707370" cy="830997"/>
            </a:xfrm>
            <a:prstGeom prst="wedgeRoundRectCallout">
              <a:avLst>
                <a:gd name="adj1" fmla="val -63123"/>
                <a:gd name="adj2" fmla="val -26514"/>
                <a:gd name="adj3" fmla="val 16667"/>
              </a:avLst>
            </a:prstGeom>
            <a:solidFill>
              <a:srgbClr val="FFFFFF">
                <a:lumMod val="85000"/>
              </a:srgbClr>
            </a:solidFill>
            <a:ln w="25400" cap="flat" cmpd="sng" algn="ctr">
              <a:solidFill>
                <a:srgbClr val="FABD4E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="" xmlns:a16="http://schemas.microsoft.com/office/drawing/2014/main" id="{CCB0FC55-25C2-DB48-AFFD-4F073A6D856F}"/>
                </a:ext>
              </a:extLst>
            </p:cNvPr>
            <p:cNvSpPr txBox="1"/>
            <p:nvPr/>
          </p:nvSpPr>
          <p:spPr>
            <a:xfrm>
              <a:off x="356193" y="3324538"/>
              <a:ext cx="20720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</a:t>
              </a: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hương nghiệp</a:t>
              </a:r>
            </a:p>
          </p:txBody>
        </p:sp>
      </p:grpSp>
      <p:sp>
        <p:nvSpPr>
          <p:cNvPr id="107" name="Oval 106">
            <a:extLst>
              <a:ext uri="{FF2B5EF4-FFF2-40B4-BE49-F238E27FC236}">
                <a16:creationId xmlns="" xmlns:a16="http://schemas.microsoft.com/office/drawing/2014/main" id="{845B2484-15F0-A84D-A114-BCB56FA6A6BD}"/>
              </a:ext>
            </a:extLst>
          </p:cNvPr>
          <p:cNvSpPr/>
          <p:nvPr/>
        </p:nvSpPr>
        <p:spPr>
          <a:xfrm>
            <a:off x="2757955" y="3103968"/>
            <a:ext cx="172781" cy="251320"/>
          </a:xfrm>
          <a:prstGeom prst="ellipse">
            <a:avLst/>
          </a:prstGeom>
          <a:solidFill>
            <a:srgbClr val="000000"/>
          </a:solidFill>
          <a:ln w="25400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08" name="2">
            <a:extLst>
              <a:ext uri="{FF2B5EF4-FFF2-40B4-BE49-F238E27FC236}">
                <a16:creationId xmlns="" xmlns:a16="http://schemas.microsoft.com/office/drawing/2014/main" id="{C7FD5457-A090-2F49-84E2-5F9E66312364}"/>
              </a:ext>
            </a:extLst>
          </p:cNvPr>
          <p:cNvGrpSpPr/>
          <p:nvPr/>
        </p:nvGrpSpPr>
        <p:grpSpPr>
          <a:xfrm>
            <a:off x="2989949" y="3038359"/>
            <a:ext cx="1442651" cy="1246476"/>
            <a:chOff x="384445" y="2177387"/>
            <a:chExt cx="1923534" cy="901952"/>
          </a:xfrm>
        </p:grpSpPr>
        <p:sp>
          <p:nvSpPr>
            <p:cNvPr id="109" name="Rounded Rectangular Callout 108">
              <a:extLst>
                <a:ext uri="{FF2B5EF4-FFF2-40B4-BE49-F238E27FC236}">
                  <a16:creationId xmlns="" xmlns:a16="http://schemas.microsoft.com/office/drawing/2014/main" id="{02F42D4C-D2AE-B544-9DEC-9B0052488169}"/>
                </a:ext>
              </a:extLst>
            </p:cNvPr>
            <p:cNvSpPr/>
            <p:nvPr/>
          </p:nvSpPr>
          <p:spPr>
            <a:xfrm>
              <a:off x="500050" y="2177387"/>
              <a:ext cx="1728800" cy="658089"/>
            </a:xfrm>
            <a:prstGeom prst="wedgeRoundRectCallout">
              <a:avLst>
                <a:gd name="adj1" fmla="val -63123"/>
                <a:gd name="adj2" fmla="val -26514"/>
                <a:gd name="adj3" fmla="val 16667"/>
              </a:avLst>
            </a:prstGeom>
            <a:solidFill>
              <a:srgbClr val="FAC86A">
                <a:lumMod val="20000"/>
                <a:lumOff val="80000"/>
              </a:srgbClr>
            </a:solidFill>
            <a:ln w="25400" cap="flat" cmpd="sng" algn="ctr">
              <a:solidFill>
                <a:srgbClr val="FABD4E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="" xmlns:a16="http://schemas.microsoft.com/office/drawing/2014/main" id="{AF8BE87C-B352-A949-9443-6A6DD16E0FB8}"/>
                </a:ext>
              </a:extLst>
            </p:cNvPr>
            <p:cNvSpPr txBox="1"/>
            <p:nvPr/>
          </p:nvSpPr>
          <p:spPr>
            <a:xfrm>
              <a:off x="384445" y="2248342"/>
              <a:ext cx="19235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x-none" sz="24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Công nghiệp</a:t>
              </a:r>
              <a:endParaRPr kumimoji="0" lang="x-none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1" name="Oval 110">
            <a:extLst>
              <a:ext uri="{FF2B5EF4-FFF2-40B4-BE49-F238E27FC236}">
                <a16:creationId xmlns="" xmlns:a16="http://schemas.microsoft.com/office/drawing/2014/main" id="{6DAA3325-3257-B44E-BCE7-4C68C02DB112}"/>
              </a:ext>
            </a:extLst>
          </p:cNvPr>
          <p:cNvSpPr/>
          <p:nvPr/>
        </p:nvSpPr>
        <p:spPr>
          <a:xfrm>
            <a:off x="2760837" y="1703901"/>
            <a:ext cx="172781" cy="251320"/>
          </a:xfrm>
          <a:prstGeom prst="ellipse">
            <a:avLst/>
          </a:prstGeom>
          <a:solidFill>
            <a:srgbClr val="000000"/>
          </a:solidFill>
          <a:ln w="25400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2" name="1">
            <a:extLst>
              <a:ext uri="{FF2B5EF4-FFF2-40B4-BE49-F238E27FC236}">
                <a16:creationId xmlns="" xmlns:a16="http://schemas.microsoft.com/office/drawing/2014/main" id="{96221AB6-E0DA-1046-BCB1-AFCEFF06D47F}"/>
              </a:ext>
            </a:extLst>
          </p:cNvPr>
          <p:cNvGrpSpPr/>
          <p:nvPr/>
        </p:nvGrpSpPr>
        <p:grpSpPr>
          <a:xfrm>
            <a:off x="3015656" y="1667046"/>
            <a:ext cx="1416943" cy="1291572"/>
            <a:chOff x="439333" y="922843"/>
            <a:chExt cx="1889257" cy="908721"/>
          </a:xfrm>
        </p:grpSpPr>
        <p:sp>
          <p:nvSpPr>
            <p:cNvPr id="113" name="Rounded Rectangular Callout 112">
              <a:extLst>
                <a:ext uri="{FF2B5EF4-FFF2-40B4-BE49-F238E27FC236}">
                  <a16:creationId xmlns="" xmlns:a16="http://schemas.microsoft.com/office/drawing/2014/main" id="{95E0921D-2ED4-6640-8FA4-70ED291D4747}"/>
                </a:ext>
              </a:extLst>
            </p:cNvPr>
            <p:cNvSpPr/>
            <p:nvPr/>
          </p:nvSpPr>
          <p:spPr>
            <a:xfrm>
              <a:off x="500050" y="922843"/>
              <a:ext cx="1728800" cy="658089"/>
            </a:xfrm>
            <a:prstGeom prst="wedgeRoundRectCallout">
              <a:avLst>
                <a:gd name="adj1" fmla="val -63123"/>
                <a:gd name="adj2" fmla="val -26514"/>
                <a:gd name="adj3" fmla="val 16667"/>
              </a:avLst>
            </a:prstGeom>
            <a:solidFill>
              <a:srgbClr val="004249">
                <a:lumMod val="10000"/>
                <a:lumOff val="90000"/>
              </a:srgbClr>
            </a:solidFill>
            <a:ln w="25400" cap="flat" cmpd="sng" algn="ctr">
              <a:solidFill>
                <a:srgbClr val="FABD4E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="" xmlns:a16="http://schemas.microsoft.com/office/drawing/2014/main" id="{6B99E6AF-7805-0A44-A869-F0212148A397}"/>
                </a:ext>
              </a:extLst>
            </p:cNvPr>
            <p:cNvSpPr txBox="1"/>
            <p:nvPr/>
          </p:nvSpPr>
          <p:spPr>
            <a:xfrm>
              <a:off x="439333" y="1000567"/>
              <a:ext cx="18892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Nông nghiệp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="" xmlns:a16="http://schemas.microsoft.com/office/drawing/2014/main" id="{2BC309F4-831F-994B-8832-9003B3217661}"/>
              </a:ext>
            </a:extLst>
          </p:cNvPr>
          <p:cNvGrpSpPr/>
          <p:nvPr/>
        </p:nvGrpSpPr>
        <p:grpSpPr>
          <a:xfrm>
            <a:off x="9039621" y="0"/>
            <a:ext cx="89374" cy="6893883"/>
            <a:chOff x="9032363" y="-39291"/>
            <a:chExt cx="147352" cy="5162241"/>
          </a:xfrm>
        </p:grpSpPr>
        <p:sp>
          <p:nvSpPr>
            <p:cNvPr id="120" name="Rectangle 119">
              <a:extLst>
                <a:ext uri="{FF2B5EF4-FFF2-40B4-BE49-F238E27FC236}">
                  <a16:creationId xmlns="" xmlns:a16="http://schemas.microsoft.com/office/drawing/2014/main" id="{0327B2E0-0409-A741-ADA3-4B68EF70C66D}"/>
                </a:ext>
              </a:extLst>
            </p:cNvPr>
            <p:cNvSpPr/>
            <p:nvPr/>
          </p:nvSpPr>
          <p:spPr>
            <a:xfrm flipH="1">
              <a:off x="9032363" y="-39291"/>
              <a:ext cx="147352" cy="1344279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="" xmlns:a16="http://schemas.microsoft.com/office/drawing/2014/main" id="{A0500DD3-6D01-244D-B1F1-E9C2AE61A568}"/>
                </a:ext>
              </a:extLst>
            </p:cNvPr>
            <p:cNvSpPr/>
            <p:nvPr/>
          </p:nvSpPr>
          <p:spPr>
            <a:xfrm flipH="1">
              <a:off x="9032363" y="2649267"/>
              <a:ext cx="147352" cy="1344279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="" xmlns:a16="http://schemas.microsoft.com/office/drawing/2014/main" id="{4976D665-1EB1-9C48-A519-E29A9E247819}"/>
                </a:ext>
              </a:extLst>
            </p:cNvPr>
            <p:cNvSpPr/>
            <p:nvPr/>
          </p:nvSpPr>
          <p:spPr>
            <a:xfrm flipH="1">
              <a:off x="9032363" y="1304988"/>
              <a:ext cx="147352" cy="1344279"/>
            </a:xfrm>
            <a:prstGeom prst="rect">
              <a:avLst/>
            </a:prstGeom>
            <a:solidFill>
              <a:srgbClr val="0097A7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="" xmlns:a16="http://schemas.microsoft.com/office/drawing/2014/main" id="{FD6ED3DA-F5CA-1F45-A7A3-A1AC5F4C1A46}"/>
                </a:ext>
              </a:extLst>
            </p:cNvPr>
            <p:cNvSpPr/>
            <p:nvPr/>
          </p:nvSpPr>
          <p:spPr>
            <a:xfrm flipH="1">
              <a:off x="9032363" y="3993546"/>
              <a:ext cx="147352" cy="1129404"/>
            </a:xfrm>
            <a:prstGeom prst="rect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="" xmlns:a16="http://schemas.microsoft.com/office/drawing/2014/main" id="{41A668E3-92CC-4842-AC50-E1636CB96229}"/>
              </a:ext>
            </a:extLst>
          </p:cNvPr>
          <p:cNvGrpSpPr/>
          <p:nvPr/>
        </p:nvGrpSpPr>
        <p:grpSpPr>
          <a:xfrm>
            <a:off x="4569703" y="5707905"/>
            <a:ext cx="4234743" cy="926703"/>
            <a:chOff x="3422750" y="4216797"/>
            <a:chExt cx="5646324" cy="926703"/>
          </a:xfrm>
        </p:grpSpPr>
        <p:sp>
          <p:nvSpPr>
            <p:cNvPr id="125" name="Terminator 124">
              <a:extLst>
                <a:ext uri="{FF2B5EF4-FFF2-40B4-BE49-F238E27FC236}">
                  <a16:creationId xmlns="" xmlns:a16="http://schemas.microsoft.com/office/drawing/2014/main" id="{B8B5045F-9B26-664F-8AEB-ED8105D240C6}"/>
                </a:ext>
              </a:extLst>
            </p:cNvPr>
            <p:cNvSpPr/>
            <p:nvPr/>
          </p:nvSpPr>
          <p:spPr>
            <a:xfrm>
              <a:off x="3422750" y="4216797"/>
              <a:ext cx="5602473" cy="926703"/>
            </a:xfrm>
            <a:prstGeom prst="flowChartTerminator">
              <a:avLst/>
            </a:prstGeom>
            <a:solidFill>
              <a:srgbClr val="01686D">
                <a:lumMod val="20000"/>
                <a:lumOff val="80000"/>
              </a:srgbClr>
            </a:solidFill>
            <a:ln w="381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="" xmlns:a16="http://schemas.microsoft.com/office/drawing/2014/main" id="{A04CE1BD-B206-2448-9507-881911402926}"/>
                </a:ext>
              </a:extLst>
            </p:cNvPr>
            <p:cNvSpPr txBox="1"/>
            <p:nvPr/>
          </p:nvSpPr>
          <p:spPr>
            <a:xfrm>
              <a:off x="4230970" y="4412152"/>
              <a:ext cx="48381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Phát hành đồng rúp mới.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="" xmlns:a16="http://schemas.microsoft.com/office/drawing/2014/main" id="{C6E98D46-3B64-244C-9D4A-9D0EAB76BE70}"/>
              </a:ext>
            </a:extLst>
          </p:cNvPr>
          <p:cNvGrpSpPr/>
          <p:nvPr/>
        </p:nvGrpSpPr>
        <p:grpSpPr>
          <a:xfrm>
            <a:off x="4602591" y="2940940"/>
            <a:ext cx="4201855" cy="1727894"/>
            <a:chOff x="3362034" y="1947507"/>
            <a:chExt cx="5602473" cy="1218006"/>
          </a:xfrm>
        </p:grpSpPr>
        <p:sp>
          <p:nvSpPr>
            <p:cNvPr id="128" name="Terminator 127">
              <a:extLst>
                <a:ext uri="{FF2B5EF4-FFF2-40B4-BE49-F238E27FC236}">
                  <a16:creationId xmlns="" xmlns:a16="http://schemas.microsoft.com/office/drawing/2014/main" id="{F90A8AF8-94E6-0C4B-B6FB-387439B91A3C}"/>
                </a:ext>
              </a:extLst>
            </p:cNvPr>
            <p:cNvSpPr/>
            <p:nvPr/>
          </p:nvSpPr>
          <p:spPr>
            <a:xfrm>
              <a:off x="3362034" y="1947507"/>
              <a:ext cx="5602473" cy="926703"/>
            </a:xfrm>
            <a:prstGeom prst="flowChartTerminator">
              <a:avLst/>
            </a:prstGeom>
            <a:solidFill>
              <a:srgbClr val="FAC86A">
                <a:lumMod val="20000"/>
                <a:lumOff val="80000"/>
              </a:srgbClr>
            </a:solidFill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="" xmlns:a16="http://schemas.microsoft.com/office/drawing/2014/main" id="{09544716-A595-1649-80D7-24C7502F0013}"/>
                </a:ext>
              </a:extLst>
            </p:cNvPr>
            <p:cNvSpPr txBox="1"/>
            <p:nvPr/>
          </p:nvSpPr>
          <p:spPr>
            <a:xfrm>
              <a:off x="3551746" y="1965184"/>
              <a:ext cx="53913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Tư nhân hóa, khuyến khích tư bản đầu tư, dưới sự kiểm soát của nhà nước.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="" xmlns:a16="http://schemas.microsoft.com/office/drawing/2014/main" id="{90315665-5AE3-DC4D-BE1C-77D87BD9946E}"/>
              </a:ext>
            </a:extLst>
          </p:cNvPr>
          <p:cNvGrpSpPr/>
          <p:nvPr/>
        </p:nvGrpSpPr>
        <p:grpSpPr>
          <a:xfrm>
            <a:off x="4618523" y="4324423"/>
            <a:ext cx="4549754" cy="926703"/>
            <a:chOff x="3362034" y="3117514"/>
            <a:chExt cx="6066339" cy="926703"/>
          </a:xfrm>
        </p:grpSpPr>
        <p:sp>
          <p:nvSpPr>
            <p:cNvPr id="131" name="Terminator 130">
              <a:extLst>
                <a:ext uri="{FF2B5EF4-FFF2-40B4-BE49-F238E27FC236}">
                  <a16:creationId xmlns="" xmlns:a16="http://schemas.microsoft.com/office/drawing/2014/main" id="{3CD3369D-271E-904A-BB8A-1A70CBB05781}"/>
                </a:ext>
              </a:extLst>
            </p:cNvPr>
            <p:cNvSpPr/>
            <p:nvPr/>
          </p:nvSpPr>
          <p:spPr>
            <a:xfrm>
              <a:off x="3362034" y="3117514"/>
              <a:ext cx="5602473" cy="926703"/>
            </a:xfrm>
            <a:prstGeom prst="flowChartTerminator">
              <a:avLst/>
            </a:prstGeom>
            <a:solidFill>
              <a:srgbClr val="004249">
                <a:lumMod val="50000"/>
                <a:lumOff val="50000"/>
              </a:srgbClr>
            </a:solidFill>
            <a:ln w="38100" cap="flat" cmpd="sng" algn="ctr">
              <a:solidFill>
                <a:srgbClr val="F8FA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="" xmlns:a16="http://schemas.microsoft.com/office/drawing/2014/main" id="{50916F0A-7BB8-F046-951C-2E5A07A68EB3}"/>
                </a:ext>
              </a:extLst>
            </p:cNvPr>
            <p:cNvSpPr txBox="1"/>
            <p:nvPr/>
          </p:nvSpPr>
          <p:spPr>
            <a:xfrm>
              <a:off x="4148249" y="3390610"/>
              <a:ext cx="52801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Tự do buôn bán trao đổi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="" xmlns:a16="http://schemas.microsoft.com/office/drawing/2014/main" id="{5943459F-1606-BA45-942D-53A0059098F8}"/>
              </a:ext>
            </a:extLst>
          </p:cNvPr>
          <p:cNvGrpSpPr/>
          <p:nvPr/>
        </p:nvGrpSpPr>
        <p:grpSpPr>
          <a:xfrm>
            <a:off x="4572502" y="1491871"/>
            <a:ext cx="4645847" cy="926703"/>
            <a:chOff x="3314700" y="819076"/>
            <a:chExt cx="6194462" cy="926703"/>
          </a:xfrm>
        </p:grpSpPr>
        <p:sp>
          <p:nvSpPr>
            <p:cNvPr id="134" name="Terminator 133">
              <a:extLst>
                <a:ext uri="{FF2B5EF4-FFF2-40B4-BE49-F238E27FC236}">
                  <a16:creationId xmlns="" xmlns:a16="http://schemas.microsoft.com/office/drawing/2014/main" id="{5D15B86B-098A-FA42-8ACA-650A51EE8B57}"/>
                </a:ext>
              </a:extLst>
            </p:cNvPr>
            <p:cNvSpPr/>
            <p:nvPr/>
          </p:nvSpPr>
          <p:spPr>
            <a:xfrm>
              <a:off x="3314700" y="819076"/>
              <a:ext cx="5602473" cy="926703"/>
            </a:xfrm>
            <a:prstGeom prst="flowChartTerminator">
              <a:avLst/>
            </a:prstGeom>
            <a:solidFill>
              <a:srgbClr val="01686D">
                <a:lumMod val="20000"/>
                <a:lumOff val="80000"/>
              </a:srgbClr>
            </a:solidFill>
            <a:ln w="381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="" xmlns:a16="http://schemas.microsoft.com/office/drawing/2014/main" id="{A6D70BB4-A915-E64F-A56B-6140490E2880}"/>
                </a:ext>
              </a:extLst>
            </p:cNvPr>
            <p:cNvSpPr txBox="1"/>
            <p:nvPr/>
          </p:nvSpPr>
          <p:spPr>
            <a:xfrm>
              <a:off x="4117843" y="986324"/>
              <a:ext cx="5391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Ban hành thuế lương thực.</a:t>
              </a:r>
            </a:p>
          </p:txBody>
        </p:sp>
      </p:grpSp>
      <p:sp>
        <p:nvSpPr>
          <p:cNvPr id="136" name="Rectangle 135">
            <a:extLst>
              <a:ext uri="{FF2B5EF4-FFF2-40B4-BE49-F238E27FC236}">
                <a16:creationId xmlns="" xmlns:a16="http://schemas.microsoft.com/office/drawing/2014/main" id="{230ACB4C-6095-6947-BDED-C1F298F165CA}"/>
              </a:ext>
            </a:extLst>
          </p:cNvPr>
          <p:cNvSpPr/>
          <p:nvPr/>
        </p:nvSpPr>
        <p:spPr>
          <a:xfrm>
            <a:off x="3365813" y="341074"/>
            <a:ext cx="56364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 SÁCH KINH TẾ MỚI</a:t>
            </a:r>
          </a:p>
        </p:txBody>
      </p:sp>
      <p:grpSp>
        <p:nvGrpSpPr>
          <p:cNvPr id="194" name="Group 193">
            <a:extLst>
              <a:ext uri="{FF2B5EF4-FFF2-40B4-BE49-F238E27FC236}">
                <a16:creationId xmlns="" xmlns:a16="http://schemas.microsoft.com/office/drawing/2014/main" id="{D01950C9-1F86-F747-9239-BE9782AB6387}"/>
              </a:ext>
            </a:extLst>
          </p:cNvPr>
          <p:cNvGrpSpPr/>
          <p:nvPr/>
        </p:nvGrpSpPr>
        <p:grpSpPr>
          <a:xfrm>
            <a:off x="305642" y="36741"/>
            <a:ext cx="2031325" cy="1516011"/>
            <a:chOff x="143998" y="53894"/>
            <a:chExt cx="2708433" cy="1516011"/>
          </a:xfrm>
        </p:grpSpPr>
        <p:sp>
          <p:nvSpPr>
            <p:cNvPr id="193" name="Oval 192">
              <a:extLst>
                <a:ext uri="{FF2B5EF4-FFF2-40B4-BE49-F238E27FC236}">
                  <a16:creationId xmlns="" xmlns:a16="http://schemas.microsoft.com/office/drawing/2014/main" id="{93BF95C3-25F4-1845-ABC8-807D741B46A8}"/>
                </a:ext>
              </a:extLst>
            </p:cNvPr>
            <p:cNvSpPr/>
            <p:nvPr/>
          </p:nvSpPr>
          <p:spPr>
            <a:xfrm>
              <a:off x="236095" y="53894"/>
              <a:ext cx="2431745" cy="151601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="" xmlns:a16="http://schemas.microsoft.com/office/drawing/2014/main" id="{1D03C415-A584-9C4A-B78B-A37B8A0C13D7}"/>
                </a:ext>
              </a:extLst>
            </p:cNvPr>
            <p:cNvSpPr/>
            <p:nvPr/>
          </p:nvSpPr>
          <p:spPr>
            <a:xfrm>
              <a:off x="143998" y="138935"/>
              <a:ext cx="270843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NEP</a:t>
              </a:r>
            </a:p>
          </p:txBody>
        </p:sp>
      </p:grpSp>
      <p:sp>
        <p:nvSpPr>
          <p:cNvPr id="195" name="Rounded Rectangle 194">
            <a:extLst>
              <a:ext uri="{FF2B5EF4-FFF2-40B4-BE49-F238E27FC236}">
                <a16:creationId xmlns="" xmlns:a16="http://schemas.microsoft.com/office/drawing/2014/main" id="{F33576D8-1972-C04B-BEA0-ECE663FB6ED6}"/>
              </a:ext>
            </a:extLst>
          </p:cNvPr>
          <p:cNvSpPr/>
          <p:nvPr/>
        </p:nvSpPr>
        <p:spPr>
          <a:xfrm>
            <a:off x="-9296" y="2975218"/>
            <a:ext cx="2535924" cy="16936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kinh tế hàng hóa nhiều thành phần, có sự kiểm soát của nhà nước</a:t>
            </a:r>
          </a:p>
        </p:txBody>
      </p:sp>
      <p:sp>
        <p:nvSpPr>
          <p:cNvPr id="196" name="Delay 195">
            <a:extLst>
              <a:ext uri="{FF2B5EF4-FFF2-40B4-BE49-F238E27FC236}">
                <a16:creationId xmlns="" xmlns:a16="http://schemas.microsoft.com/office/drawing/2014/main" id="{31BD4CF8-2C92-D64E-A690-2DD1B20254EF}"/>
              </a:ext>
            </a:extLst>
          </p:cNvPr>
          <p:cNvSpPr/>
          <p:nvPr/>
        </p:nvSpPr>
        <p:spPr>
          <a:xfrm>
            <a:off x="15006" y="1849449"/>
            <a:ext cx="1449146" cy="896573"/>
          </a:xfrm>
          <a:prstGeom prst="flowChartDelay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</a:p>
        </p:txBody>
      </p:sp>
      <p:grpSp>
        <p:nvGrpSpPr>
          <p:cNvPr id="199" name="Group 198">
            <a:extLst>
              <a:ext uri="{FF2B5EF4-FFF2-40B4-BE49-F238E27FC236}">
                <a16:creationId xmlns="" xmlns:a16="http://schemas.microsoft.com/office/drawing/2014/main" id="{6EF49966-1D42-D442-9BD0-20763FCEE2FD}"/>
              </a:ext>
            </a:extLst>
          </p:cNvPr>
          <p:cNvGrpSpPr/>
          <p:nvPr/>
        </p:nvGrpSpPr>
        <p:grpSpPr>
          <a:xfrm>
            <a:off x="-22568" y="4965532"/>
            <a:ext cx="2784939" cy="1950485"/>
            <a:chOff x="-12393" y="4973298"/>
            <a:chExt cx="3713252" cy="1950485"/>
          </a:xfrm>
        </p:grpSpPr>
        <p:sp>
          <p:nvSpPr>
            <p:cNvPr id="197" name="Preparation 196">
              <a:extLst>
                <a:ext uri="{FF2B5EF4-FFF2-40B4-BE49-F238E27FC236}">
                  <a16:creationId xmlns="" xmlns:a16="http://schemas.microsoft.com/office/drawing/2014/main" id="{4D5B08D3-460B-9840-B82D-2995FE2AEBBD}"/>
                </a:ext>
              </a:extLst>
            </p:cNvPr>
            <p:cNvSpPr/>
            <p:nvPr/>
          </p:nvSpPr>
          <p:spPr>
            <a:xfrm>
              <a:off x="-12393" y="4973298"/>
              <a:ext cx="3713252" cy="1884701"/>
            </a:xfrm>
            <a:prstGeom prst="flowChartPreparati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8" name="TextBox 197">
              <a:extLst>
                <a:ext uri="{FF2B5EF4-FFF2-40B4-BE49-F238E27FC236}">
                  <a16:creationId xmlns="" xmlns:a16="http://schemas.microsoft.com/office/drawing/2014/main" id="{8DA34984-8ECE-0843-A353-9DE60DDA6E01}"/>
                </a:ext>
              </a:extLst>
            </p:cNvPr>
            <p:cNvSpPr txBox="1"/>
            <p:nvPr/>
          </p:nvSpPr>
          <p:spPr>
            <a:xfrm>
              <a:off x="395439" y="5107901"/>
              <a:ext cx="300410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 sánh chính sách cộng sản thời chiến và chính sách </a:t>
              </a:r>
              <a:r>
                <a:rPr lang="x-none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</a:t>
              </a:r>
              <a:endPara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1" name="Picture 200">
            <a:extLst>
              <a:ext uri="{FF2B5EF4-FFF2-40B4-BE49-F238E27FC236}">
                <a16:creationId xmlns="" xmlns:a16="http://schemas.microsoft.com/office/drawing/2014/main" id="{E09186B4-24A8-C444-8A12-C665AF2535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117" t="13562" b="6435"/>
          <a:stretch/>
        </p:blipFill>
        <p:spPr>
          <a:xfrm>
            <a:off x="18413" y="1711670"/>
            <a:ext cx="2701439" cy="514633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122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68"/>
    </mc:Choice>
    <mc:Fallback>
      <p:transition spd="slow" advTm="43068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4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2" dur="20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7" dur="2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2" dur="2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7" dur="1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81" dur="50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0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5" dur="5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98" grpId="0" animBg="1"/>
          <p:bldP spid="99" grpId="0" animBg="1"/>
          <p:bldP spid="100" grpId="0" animBg="1"/>
          <p:bldP spid="107" grpId="0" animBg="1"/>
          <p:bldP spid="111" grpId="0" animBg="1"/>
          <p:bldP spid="136" grpId="0" animBg="1"/>
          <p:bldP spid="195" grpId="0" animBg="1"/>
          <p:bldP spid="19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2" dur="20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7" dur="2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2" dur="2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7" dur="1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81" dur="50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0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5" dur="5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98" grpId="0" animBg="1"/>
          <p:bldP spid="99" grpId="0" animBg="1"/>
          <p:bldP spid="100" grpId="0" animBg="1"/>
          <p:bldP spid="107" grpId="0" animBg="1"/>
          <p:bldP spid="111" grpId="0" animBg="1"/>
          <p:bldP spid="136" grpId="0" animBg="1"/>
          <p:bldP spid="195" grpId="0" animBg="1"/>
          <p:bldP spid="196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EP, Chính sách kinh tế mới, Công nghiệp hóa xã hội chủ nghĩa, Tuyên truyền">
            <a:extLst>
              <a:ext uri="{FF2B5EF4-FFF2-40B4-BE49-F238E27FC236}">
                <a16:creationId xmlns="" xmlns:a16="http://schemas.microsoft.com/office/drawing/2014/main" id="{236627C4-EAC7-DB44-98D3-57E7FD9DB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45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8AAFDB2-E421-CB42-B56C-03677E90D8C3}"/>
              </a:ext>
            </a:extLst>
          </p:cNvPr>
          <p:cNvSpPr/>
          <p:nvPr/>
        </p:nvSpPr>
        <p:spPr>
          <a:xfrm>
            <a:off x="-88208" y="6457890"/>
            <a:ext cx="47484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XHCN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  <a:endParaRPr lang="x-non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="" xmlns:a16="http://schemas.microsoft.com/office/drawing/2014/main" id="{6AAF678A-90A0-7141-804F-19BBEB079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143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83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2"/>
    </mc:Choice>
    <mc:Fallback>
      <p:transition spd="slow" advTm="8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22F720-91DD-5947-90A2-2E14FA9B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3C207D-D95F-B840-BC26-E28C5E838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27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23"/>
    </mc:Choice>
    <mc:Fallback>
      <p:transition spd="slow" advTm="11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31E7B85-6EA3-3A46-9D9C-EBC899296750}"/>
              </a:ext>
            </a:extLst>
          </p:cNvPr>
          <p:cNvSpPr/>
          <p:nvPr/>
        </p:nvSpPr>
        <p:spPr>
          <a:xfrm>
            <a:off x="158931" y="1543668"/>
            <a:ext cx="9122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romanUcPeriod"/>
            </a:pPr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KINH TẾ MỚI VÀ CÔNG CUỘC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 </a:t>
            </a:r>
            <a:endParaRPr lang="en-US" sz="2400" b="1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 (1921-1925)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6E0365B-5803-3545-AD75-DBCDC8DC9512}"/>
              </a:ext>
            </a:extLst>
          </p:cNvPr>
          <p:cNvSpPr/>
          <p:nvPr/>
        </p:nvSpPr>
        <p:spPr>
          <a:xfrm>
            <a:off x="391749" y="2467120"/>
            <a:ext cx="68146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(1921-1925)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63DB9FD-AEB2-E74F-B745-F239D6134F40}"/>
              </a:ext>
            </a:extLst>
          </p:cNvPr>
          <p:cNvSpPr/>
          <p:nvPr/>
        </p:nvSpPr>
        <p:spPr>
          <a:xfrm>
            <a:off x="391749" y="495353"/>
            <a:ext cx="80808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16: LIÊN XÔ XÂY DỰNG CHỦ NGHĨA XÃ HỘI (1921 - 1941)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4EE2D22E-E87B-D646-AA60-CF4C8A1E230C}"/>
              </a:ext>
            </a:extLst>
          </p:cNvPr>
          <p:cNvSpPr/>
          <p:nvPr/>
        </p:nvSpPr>
        <p:spPr>
          <a:xfrm>
            <a:off x="4038600" y="2985858"/>
            <a:ext cx="4205036" cy="18909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x-none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sách kinh tế mới tác động như thế nào với công cuộc khôi phục kinh tế ở nước Nga ?</a:t>
            </a:r>
            <a:endParaRPr lang="vi-VN" altLang="x-none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215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18"/>
    </mc:Choice>
    <mc:Fallback>
      <p:transition spd="slow" advTm="11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D8FEB4E-051C-1945-842A-879340E8CEBE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12290" name="Picture 2">
              <a:extLst>
                <a:ext uri="{FF2B5EF4-FFF2-40B4-BE49-F238E27FC236}">
                  <a16:creationId xmlns="" xmlns:a16="http://schemas.microsoft.com/office/drawing/2014/main" id="{2D67FF20-E2BB-D047-B726-CFCAE5720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17013245-9454-914F-91EB-01A1C4985D10}"/>
                </a:ext>
              </a:extLst>
            </p:cNvPr>
            <p:cNvSpPr/>
            <p:nvPr/>
          </p:nvSpPr>
          <p:spPr>
            <a:xfrm>
              <a:off x="0" y="5780782"/>
              <a:ext cx="121920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NEP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Nga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khắc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nạn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đói</a:t>
              </a:r>
              <a:endPara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86306B1-FD47-4541-91A7-64AA78FFE2E9}"/>
              </a:ext>
            </a:extLst>
          </p:cNvPr>
          <p:cNvGrpSpPr/>
          <p:nvPr/>
        </p:nvGrpSpPr>
        <p:grpSpPr>
          <a:xfrm>
            <a:off x="-22860" y="0"/>
            <a:ext cx="9239013" cy="6912864"/>
            <a:chOff x="-30480" y="0"/>
            <a:chExt cx="9067800" cy="6912864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D942C94-39D1-6E48-A062-6D9F7A92A441}"/>
                </a:ext>
              </a:extLst>
            </p:cNvPr>
            <p:cNvSpPr/>
            <p:nvPr/>
          </p:nvSpPr>
          <p:spPr>
            <a:xfrm>
              <a:off x="-30480" y="27432"/>
              <a:ext cx="90678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pic>
          <p:nvPicPr>
            <p:cNvPr id="7" name="Picture 3" descr="map_rep">
              <a:extLst>
                <a:ext uri="{FF2B5EF4-FFF2-40B4-BE49-F238E27FC236}">
                  <a16:creationId xmlns="" xmlns:a16="http://schemas.microsoft.com/office/drawing/2014/main" id="{E869EE95-8ECC-034C-B374-134D17027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037320" cy="5084064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4">
              <a:extLst>
                <a:ext uri="{FF2B5EF4-FFF2-40B4-BE49-F238E27FC236}">
                  <a16:creationId xmlns="" xmlns:a16="http://schemas.microsoft.com/office/drawing/2014/main" id="{B70E9738-1084-014C-92BC-528F21CAE4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66" y="5111496"/>
              <a:ext cx="8754622" cy="1801368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l"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 12/1922 Đại hội Xô viết toàn Nga đã tuyên bố thành lập Liên bang cộng hòa xã hội chủ nghĩa Xô viết (gọi tắt là Liên Xô).</a:t>
              </a:r>
              <a:br>
                <a:rPr lang="en-US" sz="28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377B143A-6E56-AD45-AADE-872428B3EAA1}"/>
              </a:ext>
            </a:extLst>
          </p:cNvPr>
          <p:cNvGrpSpPr/>
          <p:nvPr/>
        </p:nvGrpSpPr>
        <p:grpSpPr>
          <a:xfrm>
            <a:off x="25400" y="27432"/>
            <a:ext cx="9207958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65355D5E-0E75-9547-A1A7-4FA258FCEA9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1" name="Picture 8" descr="USSR Republics Numbered Alphabetically.png">
              <a:hlinkClick r:id="rId7"/>
              <a:extLst>
                <a:ext uri="{FF2B5EF4-FFF2-40B4-BE49-F238E27FC236}">
                  <a16:creationId xmlns="" xmlns:a16="http://schemas.microsoft.com/office/drawing/2014/main" id="{33487543-53BD-C04E-B239-78A9B8B805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5222" y="0"/>
              <a:ext cx="9726778" cy="68580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12" name="Rectangle 7">
              <a:extLst>
                <a:ext uri="{FF2B5EF4-FFF2-40B4-BE49-F238E27FC236}">
                  <a16:creationId xmlns="" xmlns:a16="http://schemas.microsoft.com/office/drawing/2014/main" id="{541E0173-29F1-C849-8F5A-BBC0FDD80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465222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x-none" dirty="0">
                  <a:solidFill>
                    <a:srgbClr val="FF0000"/>
                  </a:solidFill>
                </a:rPr>
                <a:t>1.Armenia</a:t>
              </a:r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x-none" dirty="0">
                  <a:solidFill>
                    <a:srgbClr val="FF0000"/>
                  </a:solidFill>
                </a:rPr>
                <a:t>2.Azerbaidja </a:t>
              </a:r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x-none" dirty="0">
                  <a:solidFill>
                    <a:srgbClr val="FF0000"/>
                  </a:solidFill>
                </a:rPr>
                <a:t>3.Bolarutsia </a:t>
              </a:r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x-none" dirty="0">
                  <a:solidFill>
                    <a:srgbClr val="FF0000"/>
                  </a:solidFill>
                </a:rPr>
                <a:t>4.Estonia</a:t>
              </a:r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x-none" dirty="0">
                  <a:solidFill>
                    <a:srgbClr val="FF0000"/>
                  </a:solidFill>
                </a:rPr>
                <a:t>5.Gruzia</a:t>
              </a:r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x-none" dirty="0">
                  <a:solidFill>
                    <a:srgbClr val="FF0000"/>
                  </a:solidFill>
                </a:rPr>
                <a:t>6.Kazakhstan</a:t>
              </a:r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x-none" dirty="0">
                  <a:solidFill>
                    <a:srgbClr val="FF0000"/>
                  </a:solidFill>
                </a:rPr>
                <a:t>7.Kirghizia</a:t>
              </a:r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x-none" dirty="0">
                  <a:solidFill>
                    <a:srgbClr val="FF0000"/>
                  </a:solidFill>
                </a:rPr>
                <a:t>8.Latvia</a:t>
              </a:r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x-none" dirty="0">
                  <a:solidFill>
                    <a:srgbClr val="FF0000"/>
                  </a:solidFill>
                </a:rPr>
                <a:t>9.Litva</a:t>
              </a:r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x-none" dirty="0">
                  <a:solidFill>
                    <a:srgbClr val="FF0000"/>
                  </a:solidFill>
                </a:rPr>
                <a:t>10.Moldavia</a:t>
              </a:r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x-none" dirty="0">
                  <a:solidFill>
                    <a:srgbClr val="FF0000"/>
                  </a:solidFill>
                </a:rPr>
                <a:t>11.Nga</a:t>
              </a:r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x-none" dirty="0">
                  <a:solidFill>
                    <a:srgbClr val="FF0000"/>
                  </a:solidFill>
                </a:rPr>
                <a:t>12.Tadjikistan</a:t>
              </a:r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x-none" dirty="0">
                  <a:solidFill>
                    <a:srgbClr val="FF0000"/>
                  </a:solidFill>
                </a:rPr>
                <a:t>13.Tuocmenia </a:t>
              </a:r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x-none" dirty="0">
                  <a:solidFill>
                    <a:srgbClr val="FF0000"/>
                  </a:solidFill>
                </a:rPr>
                <a:t>14.Ukraina</a:t>
              </a:r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x-none" dirty="0">
                  <a:solidFill>
                    <a:srgbClr val="FF0000"/>
                  </a:solidFill>
                </a:rPr>
                <a:t>15.Uzbekistan</a:t>
              </a:r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x-none" dirty="0">
                  <a:solidFill>
                    <a:schemeClr val="tx2"/>
                  </a:solidFill>
                </a:rPr>
                <a:t> </a:t>
              </a:r>
            </a:p>
          </p:txBody>
        </p:sp>
      </p:grp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2024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94"/>
    </mc:Choice>
    <mc:Fallback>
      <p:transition spd="slow" advTm="56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31E7B85-6EA3-3A46-9D9C-EBC899296750}"/>
              </a:ext>
            </a:extLst>
          </p:cNvPr>
          <p:cNvSpPr/>
          <p:nvPr/>
        </p:nvSpPr>
        <p:spPr>
          <a:xfrm>
            <a:off x="158931" y="1543668"/>
            <a:ext cx="9122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romanUcPeriod"/>
            </a:pPr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KINH TẾ MỚI VÀ CÔNG CUỘC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 </a:t>
            </a:r>
            <a:endParaRPr lang="en-US" sz="2400" b="1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 (1921-1925)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6E0365B-5803-3545-AD75-DBCDC8DC9512}"/>
              </a:ext>
            </a:extLst>
          </p:cNvPr>
          <p:cNvSpPr/>
          <p:nvPr/>
        </p:nvSpPr>
        <p:spPr>
          <a:xfrm>
            <a:off x="391749" y="2467120"/>
            <a:ext cx="68146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(1921-1925)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63DB9FD-AEB2-E74F-B745-F239D6134F40}"/>
              </a:ext>
            </a:extLst>
          </p:cNvPr>
          <p:cNvSpPr/>
          <p:nvPr/>
        </p:nvSpPr>
        <p:spPr>
          <a:xfrm>
            <a:off x="391749" y="495353"/>
            <a:ext cx="80808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16: LIÊN XÔ XÂY DỰNG CHỦ NGHĨA XÃ HỘI (1921 - 1941)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96B1D4C-32F4-A14D-83D4-6672567FF7D0}"/>
              </a:ext>
            </a:extLst>
          </p:cNvPr>
          <p:cNvSpPr/>
          <p:nvPr/>
        </p:nvSpPr>
        <p:spPr>
          <a:xfrm>
            <a:off x="524606" y="3078190"/>
            <a:ext cx="51506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Chính sách kinh tế mới đã thu được nhiều kết quả tốt đẹp: nông nghiệp và các ngành kinh tế khác được phục hồi và phát triển.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29032E9-AC58-304D-9DFE-6830CCAA7C98}"/>
              </a:ext>
            </a:extLst>
          </p:cNvPr>
          <p:cNvSpPr/>
          <p:nvPr/>
        </p:nvSpPr>
        <p:spPr>
          <a:xfrm>
            <a:off x="609600" y="4876800"/>
            <a:ext cx="50482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Tháng 12-1922, Liên bang Cộng hòa xã hội chủ nghĩa Xô viết được thành lập.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2013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52"/>
    </mc:Choice>
    <mc:Fallback>
      <p:transition spd="slow" advTm="17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C3C6FDF-D0F6-C04A-8A82-70165A778DAD}"/>
              </a:ext>
            </a:extLst>
          </p:cNvPr>
          <p:cNvSpPr/>
          <p:nvPr/>
        </p:nvSpPr>
        <p:spPr>
          <a:xfrm>
            <a:off x="184638" y="1018139"/>
            <a:ext cx="9122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romanUcPeriod"/>
            </a:pPr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KINH TẾ MỚI VÀ CÔNG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</a:t>
            </a:r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</a:p>
          <a:p>
            <a:pPr algn="ctr"/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 KINH TẾ (1921-1925)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6B05847-923A-7649-9391-263CFFD3785E}"/>
              </a:ext>
            </a:extLst>
          </p:cNvPr>
          <p:cNvSpPr/>
          <p:nvPr/>
        </p:nvSpPr>
        <p:spPr>
          <a:xfrm>
            <a:off x="705300" y="64033"/>
            <a:ext cx="80808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16: LIÊN XÔ XÂY DỰNG CHỦ NGHĨA XÃ HỘI (1921 - 1941)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96F6740-E20A-A149-9DAA-6106877CA641}"/>
              </a:ext>
            </a:extLst>
          </p:cNvPr>
          <p:cNvSpPr/>
          <p:nvPr/>
        </p:nvSpPr>
        <p:spPr>
          <a:xfrm>
            <a:off x="371470" y="1696015"/>
            <a:ext cx="9122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CÔNG CUỘC XÂY DỰNG CHỦ NGHĨA XÃ HỘI Ở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 (1925 –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1941)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FA6A428-077F-8342-8A77-51039F38E154}"/>
              </a:ext>
            </a:extLst>
          </p:cNvPr>
          <p:cNvGrpSpPr/>
          <p:nvPr/>
        </p:nvGrpSpPr>
        <p:grpSpPr>
          <a:xfrm>
            <a:off x="4267200" y="3124200"/>
            <a:ext cx="3429000" cy="2819400"/>
            <a:chOff x="4047744" y="523220"/>
            <a:chExt cx="4572000" cy="2819400"/>
          </a:xfrm>
        </p:grpSpPr>
        <p:sp>
          <p:nvSpPr>
            <p:cNvPr id="14" name="AutoShape 12">
              <a:extLst>
                <a:ext uri="{FF2B5EF4-FFF2-40B4-BE49-F238E27FC236}">
                  <a16:creationId xmlns="" xmlns:a16="http://schemas.microsoft.com/office/drawing/2014/main" id="{3C2F185B-219D-5C44-921A-42D8F1A72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7744" y="523220"/>
              <a:ext cx="4572000" cy="2819400"/>
            </a:xfrm>
            <a:prstGeom prst="cloudCallout">
              <a:avLst>
                <a:gd name="adj1" fmla="val 67147"/>
                <a:gd name="adj2" fmla="val 22934"/>
              </a:avLst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x-none" sz="32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0BA7286-77A7-C64E-84E1-77D29C23AD7A}"/>
                </a:ext>
              </a:extLst>
            </p:cNvPr>
            <p:cNvSpPr/>
            <p:nvPr/>
          </p:nvSpPr>
          <p:spPr>
            <a:xfrm>
              <a:off x="4221480" y="1120589"/>
              <a:ext cx="4212336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CNXH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9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65"/>
    </mc:Choice>
    <mc:Fallback>
      <p:transition spd="slow" advTm="32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885826" y="152400"/>
            <a:ext cx="7191375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b="1" smtClean="0">
                <a:solidFill>
                  <a:srgbClr val="0000FF"/>
                </a:solidFill>
              </a:rPr>
              <a:t>BÀI TẬP </a:t>
            </a:r>
          </a:p>
        </p:txBody>
      </p:sp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457200" y="19050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53345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409288"/>
              </p:ext>
            </p:extLst>
          </p:nvPr>
        </p:nvGraphicFramePr>
        <p:xfrm>
          <a:off x="152400" y="1274763"/>
          <a:ext cx="8839200" cy="5354636"/>
        </p:xfrm>
        <a:graphic>
          <a:graphicData uri="http://schemas.openxmlformats.org/drawingml/2006/table">
            <a:tbl>
              <a:tblPr/>
              <a:tblGrid>
                <a:gridCol w="1889125">
                  <a:extLst>
                    <a:ext uri="{9D8B030D-6E8A-4147-A177-3AD203B41FA5}"/>
                  </a:extLst>
                </a:gridCol>
                <a:gridCol w="6950075">
                  <a:extLst>
                    <a:ext uri="{9D8B030D-6E8A-4147-A177-3AD203B41FA5}"/>
                  </a:extLst>
                </a:gridCol>
              </a:tblGrid>
              <a:tr h="3962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Thời gian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Sự kiện chính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986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23-2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(8-3)-1917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2082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27-2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(12-3)-1917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636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7-10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(20-10)-1917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8319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24-10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(6-11)-1917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8414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</a:rPr>
                        <a:t>25-10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</a:rPr>
                        <a:t>(7-11)-1917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144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 năm 1918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47134" name="Text Box 84"/>
          <p:cNvSpPr txBox="1">
            <a:spLocks noChangeArrowheads="1"/>
          </p:cNvSpPr>
          <p:nvPr/>
        </p:nvSpPr>
        <p:spPr bwMode="auto">
          <a:xfrm>
            <a:off x="1143000" y="517527"/>
            <a:ext cx="7086600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Lập bảng thống kê các sự kiện chính của Cách mạng tháng Hai và Cách mạng tháng Mười năm 1917</a:t>
            </a:r>
          </a:p>
        </p:txBody>
      </p:sp>
      <p:sp>
        <p:nvSpPr>
          <p:cNvPr id="53333" name="Text Box 85"/>
          <p:cNvSpPr txBox="1">
            <a:spLocks noChangeArrowheads="1"/>
          </p:cNvSpPr>
          <p:nvPr/>
        </p:nvSpPr>
        <p:spPr bwMode="auto">
          <a:xfrm>
            <a:off x="2133600" y="1720850"/>
            <a:ext cx="6781800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Cuộc biểu tình của 9 vạn nữ công nhân ở Pê-tơ-rô-grát – Mở đầu cho Cách mạng tháng Hai.</a:t>
            </a:r>
          </a:p>
        </p:txBody>
      </p:sp>
      <p:sp>
        <p:nvSpPr>
          <p:cNvPr id="53334" name="Text Box 86"/>
          <p:cNvSpPr txBox="1">
            <a:spLocks noChangeArrowheads="1"/>
          </p:cNvSpPr>
          <p:nvPr/>
        </p:nvSpPr>
        <p:spPr bwMode="auto">
          <a:xfrm>
            <a:off x="2133600" y="2559051"/>
            <a:ext cx="6781800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Dưới sự lãnh đạo của Đảng Bôn-sê-vích, công nhân chuyển từ tổng bãi công chính trị thành khởi nghĩa vũ trang. Chế độ quân chủ chuyên chế Nga Hoàng bị lật đổ.</a:t>
            </a:r>
          </a:p>
        </p:txBody>
      </p:sp>
      <p:sp>
        <p:nvSpPr>
          <p:cNvPr id="53335" name="Text Box 87"/>
          <p:cNvSpPr txBox="1">
            <a:spLocks noChangeArrowheads="1"/>
          </p:cNvSpPr>
          <p:nvPr/>
        </p:nvSpPr>
        <p:spPr bwMode="auto">
          <a:xfrm>
            <a:off x="2209800" y="3702052"/>
            <a:ext cx="6540500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Lê-nin về Pê-tơ-rô-grát, trực tiếp chỉ đạo công cuộc chuẩn bị khởi nghĩa vũ trang giành chính quyền.</a:t>
            </a:r>
          </a:p>
        </p:txBody>
      </p:sp>
      <p:sp>
        <p:nvSpPr>
          <p:cNvPr id="53336" name="Text Box 88"/>
          <p:cNvSpPr txBox="1">
            <a:spLocks noChangeArrowheads="1"/>
          </p:cNvSpPr>
          <p:nvPr/>
        </p:nvSpPr>
        <p:spPr bwMode="auto">
          <a:xfrm>
            <a:off x="2181226" y="4479927"/>
            <a:ext cx="6734175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Lê-nin đến điện Xmô-nưi trực tiếp chỉ huy cuộc khởi nghĩa. Quân khởi nghĩa chiếm được toàn bộ Pê-tơ-rô-grát.</a:t>
            </a:r>
          </a:p>
        </p:txBody>
      </p:sp>
      <p:sp>
        <p:nvSpPr>
          <p:cNvPr id="53337" name="Text Box 89"/>
          <p:cNvSpPr txBox="1">
            <a:spLocks noChangeArrowheads="1"/>
          </p:cNvSpPr>
          <p:nvPr/>
        </p:nvSpPr>
        <p:spPr bwMode="auto">
          <a:xfrm>
            <a:off x="2216151" y="5318125"/>
            <a:ext cx="647065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Cung điện Mùa Đông bị chiếm. </a:t>
            </a:r>
          </a:p>
          <a:p>
            <a:pPr algn="just" eaLnBrk="1" hangingPunct="1"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Chính phủ lâm thời tư sản sụp đổ hoàn toàn.</a:t>
            </a:r>
          </a:p>
        </p:txBody>
      </p:sp>
      <p:sp>
        <p:nvSpPr>
          <p:cNvPr id="53338" name="Text Box 90"/>
          <p:cNvSpPr txBox="1">
            <a:spLocks noChangeArrowheads="1"/>
          </p:cNvSpPr>
          <p:nvPr/>
        </p:nvSpPr>
        <p:spPr bwMode="auto">
          <a:xfrm>
            <a:off x="2209801" y="6172202"/>
            <a:ext cx="666432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Cách mạng giành thắng lợi hoàn toàn trên đất nước Nga. </a:t>
            </a:r>
          </a:p>
        </p:txBody>
      </p:sp>
      <p:sp>
        <p:nvSpPr>
          <p:cNvPr id="53339" name="Text Box 91"/>
          <p:cNvSpPr txBox="1">
            <a:spLocks noChangeArrowheads="1"/>
          </p:cNvSpPr>
          <p:nvPr/>
        </p:nvSpPr>
        <p:spPr bwMode="auto">
          <a:xfrm>
            <a:off x="381001" y="5318126"/>
            <a:ext cx="1558925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smtClean="0">
                <a:solidFill>
                  <a:srgbClr val="FF0000"/>
                </a:solidFill>
                <a:cs typeface="Times New Roman" panose="02020603050405020304" pitchFamily="18" charset="0"/>
              </a:rPr>
              <a:t>25-10(7-11</a:t>
            </a:r>
            <a:r>
              <a:rPr lang="en-US" altLang="en-US" sz="2000">
                <a:solidFill>
                  <a:srgbClr val="FF0000"/>
                </a:solidFill>
                <a:cs typeface="Times New Roman" panose="02020603050405020304" pitchFamily="18" charset="0"/>
              </a:rPr>
              <a:t>)-1917</a:t>
            </a:r>
            <a:r>
              <a:rPr lang="en-US" altLang="en-US" sz="2000" b="1">
                <a:solidFill>
                  <a:srgbClr val="FF3300"/>
                </a:solidFill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0732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084"/>
    </mc:Choice>
    <mc:Fallback>
      <p:transition spd="slow" advTm="84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333" grpId="0" animBg="1" autoUpdateAnimBg="0"/>
      <p:bldP spid="53334" grpId="0" animBg="1" autoUpdateAnimBg="0"/>
      <p:bldP spid="53335" grpId="0" animBg="1" autoUpdateAnimBg="0"/>
      <p:bldP spid="53336" grpId="0" animBg="1" autoUpdateAnimBg="0"/>
      <p:bldP spid="53337" grpId="0" animBg="1" autoUpdateAnimBg="0"/>
      <p:bldP spid="53338" grpId="0" animBg="1" autoUpdateAnimBg="0"/>
      <p:bldP spid="53339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="" xmlns:a16="http://schemas.microsoft.com/office/drawing/2014/main" id="{3452CF1A-7AAD-D344-B830-A1B8391C7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Nhamaylienhopluyenkim">
            <a:extLst>
              <a:ext uri="{FF2B5EF4-FFF2-40B4-BE49-F238E27FC236}">
                <a16:creationId xmlns="" xmlns:a16="http://schemas.microsoft.com/office/drawing/2014/main" id="{0722CE9E-D99D-7843-9D75-6B15015F0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DSC_0003 copy">
            <a:extLst>
              <a:ext uri="{FF2B5EF4-FFF2-40B4-BE49-F238E27FC236}">
                <a16:creationId xmlns="" xmlns:a16="http://schemas.microsoft.com/office/drawing/2014/main" id="{22E18FD8-8427-EA4F-9379-F8109F7D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9131" r="19740" b="11737"/>
          <a:stretch>
            <a:fillRect/>
          </a:stretch>
        </p:blipFill>
        <p:spPr bwMode="auto">
          <a:xfrm>
            <a:off x="0" y="0"/>
            <a:ext cx="9144000" cy="679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SC_0002 copy">
            <a:extLst>
              <a:ext uri="{FF2B5EF4-FFF2-40B4-BE49-F238E27FC236}">
                <a16:creationId xmlns="" xmlns:a16="http://schemas.microsoft.com/office/drawing/2014/main" id="{F510DE82-E8DC-5B49-9926-8FA3C3FA2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t="18549" r="24123" b="106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25A759C-FFB9-FE4E-922D-91E9B1852705}"/>
              </a:ext>
            </a:extLst>
          </p:cNvPr>
          <p:cNvGrpSpPr/>
          <p:nvPr/>
        </p:nvGrpSpPr>
        <p:grpSpPr>
          <a:xfrm>
            <a:off x="-96012" y="0"/>
            <a:ext cx="9240012" cy="6858000"/>
            <a:chOff x="-128016" y="0"/>
            <a:chExt cx="12320016" cy="6858000"/>
          </a:xfrm>
        </p:grpSpPr>
        <p:pic>
          <p:nvPicPr>
            <p:cNvPr id="6" name="Picture 5" descr="scan0017">
              <a:extLst>
                <a:ext uri="{FF2B5EF4-FFF2-40B4-BE49-F238E27FC236}">
                  <a16:creationId xmlns="" xmlns:a16="http://schemas.microsoft.com/office/drawing/2014/main" id="{19F4B041-DB04-D249-B3D4-7901AC663F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1665DDB6-75C1-6C40-87CD-4F0A4F22B5FD}"/>
                </a:ext>
              </a:extLst>
            </p:cNvPr>
            <p:cNvSpPr txBox="1"/>
            <p:nvPr/>
          </p:nvSpPr>
          <p:spPr>
            <a:xfrm>
              <a:off x="-128016" y="219456"/>
              <a:ext cx="47548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x-none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uyến đường sắt ở Nga 1923</a:t>
              </a: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339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67"/>
    </mc:Choice>
    <mc:Fallback>
      <p:transition spd="slow" advTm="52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C3C6FDF-D0F6-C04A-8A82-70165A778DAD}"/>
              </a:ext>
            </a:extLst>
          </p:cNvPr>
          <p:cNvSpPr/>
          <p:nvPr/>
        </p:nvSpPr>
        <p:spPr>
          <a:xfrm>
            <a:off x="184638" y="1018139"/>
            <a:ext cx="9122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romanUcPeriod"/>
            </a:pPr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KINH TẾ MỚI VÀ CÔNG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</a:t>
            </a:r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</a:p>
          <a:p>
            <a:pPr algn="ctr"/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 KINH TẾ (1921-1925)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6B05847-923A-7649-9391-263CFFD3785E}"/>
              </a:ext>
            </a:extLst>
          </p:cNvPr>
          <p:cNvSpPr/>
          <p:nvPr/>
        </p:nvSpPr>
        <p:spPr>
          <a:xfrm>
            <a:off x="705300" y="64033"/>
            <a:ext cx="80808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16: LIÊN XÔ XÂY DỰNG CHỦ NGHĨA XÃ HỘI (1921 - 1941)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96F6740-E20A-A149-9DAA-6106877CA641}"/>
              </a:ext>
            </a:extLst>
          </p:cNvPr>
          <p:cNvSpPr/>
          <p:nvPr/>
        </p:nvSpPr>
        <p:spPr>
          <a:xfrm>
            <a:off x="371470" y="1696015"/>
            <a:ext cx="9122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CÔNG CUỘC XÂY DỰNG CHỦ NGHĨA XÃ HỘI Ở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 (1925 –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1941)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="" xmlns:a16="http://schemas.microsoft.com/office/drawing/2014/main" id="{2C266D8E-0407-D84D-B07F-570E895B4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527012"/>
            <a:ext cx="24288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1. </a:t>
            </a:r>
            <a:r>
              <a:rPr kumimoji="0" lang="en-US" altLang="x-none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Nhiệm</a:t>
            </a:r>
            <a:r>
              <a:rPr kumimoji="0" lang="en-US" altLang="x-none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vụ</a:t>
            </a:r>
            <a:r>
              <a:rPr kumimoji="0" lang="en-US" altLang="x-none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="" xmlns:a16="http://schemas.microsoft.com/office/drawing/2014/main" id="{09174603-B0EC-F14C-91E1-C2FC04938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989" y="3124200"/>
            <a:ext cx="618591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- </a:t>
            </a:r>
            <a:r>
              <a:rPr kumimoji="0" lang="en-US" altLang="x-none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Liên</a:t>
            </a:r>
            <a:r>
              <a:rPr kumimoji="0" lang="en-US" altLang="x-none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Xô</a:t>
            </a:r>
            <a:r>
              <a:rPr kumimoji="0" lang="en-US" altLang="x-none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thực</a:t>
            </a:r>
            <a:r>
              <a:rPr kumimoji="0" lang="en-US" altLang="x-none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hiện</a:t>
            </a:r>
            <a:r>
              <a:rPr kumimoji="0" lang="en-US" altLang="x-none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nhiệm</a:t>
            </a:r>
            <a:r>
              <a:rPr kumimoji="0" lang="en-US" altLang="x-none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vụ</a:t>
            </a:r>
            <a:r>
              <a:rPr kumimoji="0" lang="en-US" altLang="x-none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công</a:t>
            </a:r>
            <a:r>
              <a:rPr kumimoji="0" lang="en-US" altLang="x-none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nghiệp</a:t>
            </a:r>
            <a:r>
              <a:rPr kumimoji="0" lang="en-US" altLang="x-none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hóa</a:t>
            </a:r>
            <a:r>
              <a:rPr kumimoji="0" lang="en-US" altLang="x-none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XHCN =&gt;   </a:t>
            </a:r>
            <a:r>
              <a:rPr kumimoji="0" lang="en-US" altLang="x-none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xây</a:t>
            </a:r>
            <a:r>
              <a:rPr kumimoji="0" lang="en-US" altLang="x-none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dựng</a:t>
            </a:r>
            <a:r>
              <a:rPr kumimoji="0" lang="en-US" altLang="x-none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cơ</a:t>
            </a:r>
            <a:r>
              <a:rPr kumimoji="0" lang="en-US" altLang="x-none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sở</a:t>
            </a:r>
            <a:r>
              <a:rPr kumimoji="0" lang="en-US" altLang="x-none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vật</a:t>
            </a:r>
            <a:r>
              <a:rPr kumimoji="0" lang="en-US" altLang="x-none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chất</a:t>
            </a:r>
            <a:r>
              <a:rPr kumimoji="0" lang="en-US" altLang="x-none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cho</a:t>
            </a:r>
            <a:r>
              <a:rPr kumimoji="0" lang="en-US" altLang="x-none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CNXH.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885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51"/>
    </mc:Choice>
    <mc:Fallback>
      <p:transition spd="slow" advTm="10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C3C6FDF-D0F6-C04A-8A82-70165A778DAD}"/>
              </a:ext>
            </a:extLst>
          </p:cNvPr>
          <p:cNvSpPr/>
          <p:nvPr/>
        </p:nvSpPr>
        <p:spPr>
          <a:xfrm>
            <a:off x="-78530" y="825638"/>
            <a:ext cx="9122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CHÍNH SÁCH KINH TẾ MỚI VÀ CÔNG CUỘC KHÔI PHỤC KINH TẾ (1921-1925)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6B05847-923A-7649-9391-263CFFD3785E}"/>
              </a:ext>
            </a:extLst>
          </p:cNvPr>
          <p:cNvSpPr/>
          <p:nvPr/>
        </p:nvSpPr>
        <p:spPr>
          <a:xfrm>
            <a:off x="705300" y="64033"/>
            <a:ext cx="80808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16: LIÊN XÔ XÂY DỰNG CHỦ NGHĨA XÃ HỘI (1921 - 1941)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96F6740-E20A-A149-9DAA-6106877CA641}"/>
              </a:ext>
            </a:extLst>
          </p:cNvPr>
          <p:cNvSpPr/>
          <p:nvPr/>
        </p:nvSpPr>
        <p:spPr>
          <a:xfrm>
            <a:off x="347336" y="1656635"/>
            <a:ext cx="9122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CÔNG CUỘC XÂY DỰNG CHỦ NGHĨA XÃ HỘI </a:t>
            </a:r>
            <a:r>
              <a:rPr lang="en-US" sz="2400" b="1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</a:p>
          <a:p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 (1925 – 1941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="" xmlns:a16="http://schemas.microsoft.com/office/drawing/2014/main" id="{2C266D8E-0407-D84D-B07F-570E895B4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37" y="2487632"/>
            <a:ext cx="24288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1. </a:t>
            </a:r>
            <a:r>
              <a:rPr kumimoji="0" lang="en-US" altLang="x-none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Nhiệm</a:t>
            </a:r>
            <a:r>
              <a:rPr kumimoji="0" lang="en-US" altLang="x-none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vụ</a:t>
            </a:r>
            <a:r>
              <a:rPr kumimoji="0" lang="en-US" altLang="x-none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DF567B3-FF5F-3841-9151-BB19744B6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031" y="3128022"/>
            <a:ext cx="26068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2. </a:t>
            </a:r>
            <a:r>
              <a:rPr kumimoji="0" lang="en-US" altLang="x-none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Thành</a:t>
            </a:r>
            <a:r>
              <a:rPr kumimoji="0" lang="en-US" altLang="x-none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tựu</a:t>
            </a:r>
            <a:r>
              <a:rPr kumimoji="0" lang="en-US" altLang="x-none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BA5ACFE-5EFB-844A-83C6-A943D5388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721115"/>
            <a:ext cx="23952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a. </a:t>
            </a:r>
            <a:r>
              <a:rPr kumimoji="0" lang="en-US" altLang="x-none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Về</a:t>
            </a:r>
            <a:r>
              <a:rPr kumimoji="0" lang="en-US" altLang="x-none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kinh</a:t>
            </a:r>
            <a:r>
              <a:rPr kumimoji="0" lang="en-US" altLang="x-none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tế</a:t>
            </a:r>
            <a:endParaRPr kumimoji="0" lang="en-US" altLang="x-none" sz="32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4A0EAA4-C9F6-2B4B-86D8-20CFD50B39CA}"/>
              </a:ext>
            </a:extLst>
          </p:cNvPr>
          <p:cNvSpPr/>
          <p:nvPr/>
        </p:nvSpPr>
        <p:spPr>
          <a:xfrm>
            <a:off x="501775" y="4322942"/>
            <a:ext cx="66705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Công nghiệp: Sản lượng công nghiệp đứng đầu châu Âu, đứng thứ hai thế giới (sau Mĩ).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3C7E5320-A932-7847-ACC6-6CEA97A4A75D}"/>
              </a:ext>
            </a:extLst>
          </p:cNvPr>
          <p:cNvSpPr/>
          <p:nvPr/>
        </p:nvSpPr>
        <p:spPr>
          <a:xfrm>
            <a:off x="501776" y="5257800"/>
            <a:ext cx="66705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Nông nghiệp: Hoàn thành tập thể hoá nông nghiệp, cơ giới hoá, có quy mô sản xuất lớn.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FA6A428-077F-8342-8A77-51039F38E154}"/>
              </a:ext>
            </a:extLst>
          </p:cNvPr>
          <p:cNvGrpSpPr/>
          <p:nvPr/>
        </p:nvGrpSpPr>
        <p:grpSpPr>
          <a:xfrm>
            <a:off x="3886200" y="2066046"/>
            <a:ext cx="3429000" cy="3668807"/>
            <a:chOff x="4047744" y="523220"/>
            <a:chExt cx="4572000" cy="2976130"/>
          </a:xfrm>
        </p:grpSpPr>
        <p:sp>
          <p:nvSpPr>
            <p:cNvPr id="14" name="AutoShape 12">
              <a:extLst>
                <a:ext uri="{FF2B5EF4-FFF2-40B4-BE49-F238E27FC236}">
                  <a16:creationId xmlns="" xmlns:a16="http://schemas.microsoft.com/office/drawing/2014/main" id="{3C2F185B-219D-5C44-921A-42D8F1A72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7744" y="523220"/>
              <a:ext cx="4572000" cy="2819400"/>
            </a:xfrm>
            <a:prstGeom prst="cloudCallout">
              <a:avLst>
                <a:gd name="adj1" fmla="val 81547"/>
                <a:gd name="adj2" fmla="val -20525"/>
              </a:avLst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x-none" sz="32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0BA7286-77A7-C64E-84E1-77D29C23AD7A}"/>
                </a:ext>
              </a:extLst>
            </p:cNvPr>
            <p:cNvSpPr/>
            <p:nvPr/>
          </p:nvSpPr>
          <p:spPr>
            <a:xfrm>
              <a:off x="4216908" y="944805"/>
              <a:ext cx="4212336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CNXH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161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62"/>
    </mc:Choice>
    <mc:Fallback>
      <p:transition spd="slow" advTm="51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  <p:bldP spid="12" grpId="0"/>
      <p:bldP spid="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D5CF93E-C30C-1F4D-825D-E73EB9C78761}"/>
              </a:ext>
            </a:extLst>
          </p:cNvPr>
          <p:cNvSpPr/>
          <p:nvPr/>
        </p:nvSpPr>
        <p:spPr>
          <a:xfrm>
            <a:off x="499424" y="3786623"/>
            <a:ext cx="75895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Thanh toán nạn mù chữ, phát triển hệ thống giáo dục quốc dân, đạt nhiều thành tưụ rực rỡ về khoa học - kĩ thuật và văn hoá nghệ thuật.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80C82AA-BB83-C345-BF99-5A778E68970C}"/>
              </a:ext>
            </a:extLst>
          </p:cNvPr>
          <p:cNvSpPr/>
          <p:nvPr/>
        </p:nvSpPr>
        <p:spPr>
          <a:xfrm>
            <a:off x="361758" y="3260232"/>
            <a:ext cx="41302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Văn hóa - giáo dục: </a:t>
            </a:r>
            <a:endParaRPr lang="x-none" sz="2000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0BE53D6-F7A9-3F4E-883A-EAECCA946DFC}"/>
              </a:ext>
            </a:extLst>
          </p:cNvPr>
          <p:cNvSpPr/>
          <p:nvPr/>
        </p:nvSpPr>
        <p:spPr>
          <a:xfrm>
            <a:off x="557050" y="5784173"/>
            <a:ext cx="4972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cấp bóc lột đã bị xoá bỏ.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2E038B0-CBCE-8C4D-B98B-6052D1456762}"/>
              </a:ext>
            </a:extLst>
          </p:cNvPr>
          <p:cNvSpPr/>
          <p:nvPr/>
        </p:nvSpPr>
        <p:spPr>
          <a:xfrm>
            <a:off x="531564" y="5199398"/>
            <a:ext cx="19623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Xã hội: </a:t>
            </a:r>
            <a:endParaRPr lang="x-none" sz="2000" b="1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97B4069-BF71-8341-A0D7-3B994E79897B}"/>
              </a:ext>
            </a:extLst>
          </p:cNvPr>
          <p:cNvSpPr/>
          <p:nvPr/>
        </p:nvSpPr>
        <p:spPr>
          <a:xfrm>
            <a:off x="531564" y="571442"/>
            <a:ext cx="80808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16: LIÊN XÔ XÂY DỰNG CHỦ NGHĨA XÃ HỘI (1921 - 1941)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854CA7D-13F3-454A-9AB5-54EE91F5A180}"/>
              </a:ext>
            </a:extLst>
          </p:cNvPr>
          <p:cNvSpPr/>
          <p:nvPr/>
        </p:nvSpPr>
        <p:spPr>
          <a:xfrm>
            <a:off x="452054" y="1371600"/>
            <a:ext cx="9122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CÔNG CUỘC XÂY DỰNG CHỦ NGHĨA XÃ HỘI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</a:t>
            </a:r>
            <a:endParaRPr lang="en-US" sz="2400" b="1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(1925 – 1941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FB8DEED-792D-EE49-8194-0A8000B56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57" y="2067427"/>
            <a:ext cx="26068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2. </a:t>
            </a:r>
            <a:r>
              <a:rPr kumimoji="0" lang="en-US" altLang="x-none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Thành</a:t>
            </a:r>
            <a:r>
              <a:rPr kumimoji="0" lang="en-US" altLang="x-none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tựu</a:t>
            </a:r>
            <a:r>
              <a:rPr kumimoji="0" lang="en-US" altLang="x-none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AFF0187-3049-E54E-B12A-14A103094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58" y="2569698"/>
            <a:ext cx="23952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a. </a:t>
            </a:r>
            <a:r>
              <a:rPr kumimoji="0" lang="en-US" altLang="x-none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Về</a:t>
            </a:r>
            <a:r>
              <a:rPr kumimoji="0" lang="en-US" altLang="x-none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kinh</a:t>
            </a:r>
            <a:r>
              <a:rPr kumimoji="0" lang="en-US" altLang="x-none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x-none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tế</a:t>
            </a:r>
            <a:endParaRPr kumimoji="0" lang="en-US" altLang="x-none" sz="32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505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15"/>
    </mc:Choice>
    <mc:Fallback>
      <p:transition spd="slow" advTm="35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图片 10" descr="右上">
            <a:extLst>
              <a:ext uri="{FF2B5EF4-FFF2-40B4-BE49-F238E27FC236}">
                <a16:creationId xmlns="" xmlns:a16="http://schemas.microsoft.com/office/drawing/2014/main" id="{520448A5-DB86-4663-9C11-EED80900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396" y="1"/>
            <a:ext cx="1745327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21" descr="玫瑰">
            <a:extLst>
              <a:ext uri="{FF2B5EF4-FFF2-40B4-BE49-F238E27FC236}">
                <a16:creationId xmlns="" xmlns:a16="http://schemas.microsoft.com/office/drawing/2014/main" id="{E0D4EB3F-536C-483E-BDDA-B247E9D3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6" y="440151"/>
            <a:ext cx="1117997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1" descr="玫瑰">
            <a:extLst>
              <a:ext uri="{FF2B5EF4-FFF2-40B4-BE49-F238E27FC236}">
                <a16:creationId xmlns="" xmlns:a16="http://schemas.microsoft.com/office/drawing/2014/main" id="{3A28B8F5-431A-4001-9D03-3CAD54BB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6" y="5653848"/>
            <a:ext cx="1117997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7">
            <a:extLst>
              <a:ext uri="{FF2B5EF4-FFF2-40B4-BE49-F238E27FC236}">
                <a16:creationId xmlns="" xmlns:a16="http://schemas.microsoft.com/office/drawing/2014/main" id="{23DFABC8-EA7C-487B-8101-9545B770E5C3}"/>
              </a:ext>
            </a:extLst>
          </p:cNvPr>
          <p:cNvGrpSpPr>
            <a:grpSpLocks/>
          </p:cNvGrpSpPr>
          <p:nvPr/>
        </p:nvGrpSpPr>
        <p:grpSpPr bwMode="auto">
          <a:xfrm>
            <a:off x="1414463" y="127001"/>
            <a:ext cx="6829425" cy="1209675"/>
            <a:chOff x="4888" y="2893"/>
            <a:chExt cx="9838" cy="2382"/>
          </a:xfrm>
        </p:grpSpPr>
        <p:sp>
          <p:nvSpPr>
            <p:cNvPr id="13" name="剪去单角的矩形 13">
              <a:extLst>
                <a:ext uri="{FF2B5EF4-FFF2-40B4-BE49-F238E27FC236}">
                  <a16:creationId xmlns="" xmlns:a16="http://schemas.microsoft.com/office/drawing/2014/main" id="{60FCAC1C-1350-4B01-99C3-684743731A91}"/>
                </a:ext>
              </a:extLst>
            </p:cNvPr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剪去单角的矩形 14">
              <a:extLst>
                <a:ext uri="{FF2B5EF4-FFF2-40B4-BE49-F238E27FC236}">
                  <a16:creationId xmlns="" xmlns:a16="http://schemas.microsoft.com/office/drawing/2014/main" id="{448F386E-DBC3-4B28-9E3B-E7E524B0583E}"/>
                </a:ext>
              </a:extLst>
            </p:cNvPr>
            <p:cNvSpPr/>
            <p:nvPr/>
          </p:nvSpPr>
          <p:spPr>
            <a:xfrm flipV="1">
              <a:off x="5072" y="3084"/>
              <a:ext cx="9425" cy="2001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7" name="文本框 18">
            <a:extLst>
              <a:ext uri="{FF2B5EF4-FFF2-40B4-BE49-F238E27FC236}">
                <a16:creationId xmlns="" xmlns:a16="http://schemas.microsoft.com/office/drawing/2014/main" id="{A29AFFBD-4768-42D2-B4FA-02588CE19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205" y="440150"/>
            <a:ext cx="61471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LUYỆN </a:t>
            </a: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TẬP </a:t>
            </a:r>
            <a:endParaRPr kumimoji="0" lang="vi-VN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9" name="直接连接符 20">
            <a:extLst>
              <a:ext uri="{FF2B5EF4-FFF2-40B4-BE49-F238E27FC236}">
                <a16:creationId xmlns="" xmlns:a16="http://schemas.microsoft.com/office/drawing/2014/main" id="{D70F3862-CB93-45FD-8830-A90F7DA6D498}"/>
              </a:ext>
            </a:extLst>
          </p:cNvPr>
          <p:cNvCxnSpPr>
            <a:cxnSpLocks/>
          </p:cNvCxnSpPr>
          <p:nvPr/>
        </p:nvCxnSpPr>
        <p:spPr>
          <a:xfrm>
            <a:off x="2185988" y="127001"/>
            <a:ext cx="15145" cy="1104305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41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241">
        <p14:prism isInverted="1"/>
      </p:transition>
    </mc:Choice>
    <mc:Fallback>
      <p:transition spd="slow" advTm="62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68" y="2086118"/>
            <a:ext cx="813887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882" y="2100265"/>
            <a:ext cx="824873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914527"/>
            <a:ext cx="89175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749" y="2205014"/>
            <a:ext cx="480385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9654" y="1677785"/>
            <a:ext cx="5490551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8" y="49338"/>
            <a:ext cx="1139888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740980"/>
            <a:ext cx="4136643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UT Triumph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UT Triumph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UT Triumph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UT Triumph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UT Triumph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UT Triumph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UT Triumph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UT Triumph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UT Triumph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UT Triumph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bus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3445" y="3574516"/>
            <a:ext cx="396090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4033533" y="5555689"/>
            <a:ext cx="1595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1" normalizeH="0" baseline="0" noProof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PLAY</a:t>
            </a:r>
          </a:p>
        </p:txBody>
      </p:sp>
      <p:pic>
        <p:nvPicPr>
          <p:cNvPr id="16" name="Picture 2" descr="Cute Animated Honey Bee Gifs at Best Animations - ClipArt Best - ClipArt  Best | Honey bee cartoon, Animated clipart, Animation">
            <a:extLst>
              <a:ext uri="{FF2B5EF4-FFF2-40B4-BE49-F238E27FC236}">
                <a16:creationId xmlns="" xmlns:a16="http://schemas.microsoft.com/office/drawing/2014/main" id="{67880A64-C6BF-4294-9B66-5523ED1D4C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054" y="1089158"/>
            <a:ext cx="1156607" cy="154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1976">
        <p14:flash/>
      </p:transition>
    </mc:Choice>
    <mc:Fallback>
      <p:transition spd="slow" advTm="119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3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3057" y="2100265"/>
            <a:ext cx="824873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7629" y="2100265"/>
            <a:ext cx="820159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667" y="1811120"/>
            <a:ext cx="89175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9" y="2955803"/>
            <a:ext cx="808608" cy="103286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1686" y="1617417"/>
            <a:ext cx="5490551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620" y="-192098"/>
            <a:ext cx="1139888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852315" y="278487"/>
            <a:ext cx="4136643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64">
              <a:defRPr/>
            </a:pPr>
            <a:r>
              <a:rPr lang="vi-VN" sz="28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 sách kinh tế mới được thực hiện trong điều kiện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2779164" y="3604577"/>
            <a:ext cx="39609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666812" y="6143094"/>
            <a:ext cx="1420525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222929" y="6143093"/>
            <a:ext cx="144388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539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6168">
        <p14:flash/>
      </p:transition>
    </mc:Choice>
    <mc:Fallback>
      <p:transition spd="slow" advTm="261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3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  <p:extLst>
    <p:ext uri="{E180D4A7-C9FB-4DFB-919C-405C955672EB}">
      <p14:showEvtLst xmlns:p14="http://schemas.microsoft.com/office/powerpoint/2010/main">
        <p14:triggerEvt type="onClick" time="19739" objId="27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2092217"/>
            <a:ext cx="802025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2092217"/>
            <a:ext cx="797467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914527"/>
            <a:ext cx="89175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5" y="1914528"/>
            <a:ext cx="480385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5976" y="1686780"/>
            <a:ext cx="5490551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8" y="49338"/>
            <a:ext cx="1139888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979930" y="740980"/>
            <a:ext cx="4408243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64">
              <a:defRPr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Chính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sách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kinh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tế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mới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bắt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đầu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nghành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nào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16485" y="3744978"/>
            <a:ext cx="396090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4" y="6017356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6017356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922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9093">
        <p14:flash/>
      </p:transition>
    </mc:Choice>
    <mc:Fallback>
      <p:transition spd="slow" advTm="19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3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  <p:extLst>
    <p:ext uri="{E180D4A7-C9FB-4DFB-919C-405C955672EB}">
      <p14:showEvtLst xmlns:p14="http://schemas.microsoft.com/office/powerpoint/2010/main">
        <p14:triggerEvt type="onClick" time="12531" objId="27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6" y="2158085"/>
            <a:ext cx="791912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6" y="2144551"/>
            <a:ext cx="789968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914527"/>
            <a:ext cx="89175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5" y="1914528"/>
            <a:ext cx="480385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85976" y="1686780"/>
            <a:ext cx="5490551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10445" y="3866187"/>
            <a:ext cx="4572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10445" y="4702795"/>
            <a:ext cx="4572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8" y="49338"/>
            <a:ext cx="1139888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46764"/>
            <a:ext cx="4136643" cy="1367762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64">
              <a:defRPr/>
            </a:pP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Để xây dựng chủ nghĩa xã hội nhân dân Liên Xô phải ưu tiên thực hiện nhiệm vụ gì?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16485" y="3744978"/>
            <a:ext cx="39609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defTabSz="914464">
              <a:defRPr/>
            </a:pPr>
            <a:r>
              <a:rPr lang="vi-VN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Ưu tiên phát triển công nghiệp nặng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4" y="6017356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6017356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10445" y="5539402"/>
            <a:ext cx="457200" cy="6096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2785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1600">
        <p14:flash/>
      </p:transition>
    </mc:Choice>
    <mc:Fallback>
      <p:transition spd="slow" advTm="21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3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652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152"/>
                            </p:stCondLst>
                            <p:childTnLst>
                              <p:par>
                                <p:cTn id="7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  <p:extLst>
    <p:ext uri="{E180D4A7-C9FB-4DFB-919C-405C955672EB}">
      <p14:showEvtLst xmlns:p14="http://schemas.microsoft.com/office/powerpoint/2010/main">
        <p14:playEvt time="0" objId="2"/>
        <p14:playEvt time="0" objId="3"/>
        <p14:stopEvt time="3111" objId="3"/>
        <p14:stopEvt time="10279" objId="2"/>
        <p14:triggerEvt type="onClick" time="15486" objId="27"/>
        <p14:playEvt time="18509" objId="2"/>
        <p14:stopEvt time="21600" objId="2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8989" y="2023746"/>
            <a:ext cx="1146100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8991" y="2032118"/>
            <a:ext cx="1143285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914527"/>
            <a:ext cx="89175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5" y="1914528"/>
            <a:ext cx="480385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5976" y="1686780"/>
            <a:ext cx="5490551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8" y="49338"/>
            <a:ext cx="1139888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394676"/>
            <a:ext cx="4136643" cy="1519851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64">
              <a:defRPr/>
            </a:pP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 vụ trọng tâm nhất của Liên Xô trong công cuộc xây dựng xã hội chủ nghĩa </a:t>
            </a:r>
            <a:endParaRPr lang="en-US" sz="2400" b="1" dirty="0" smtClean="0">
              <a:solidFill>
                <a:srgbClr val="4472C4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 defTabSz="914464">
              <a:defRPr/>
            </a:pPr>
            <a:r>
              <a:rPr lang="en-US" sz="2400" b="1" dirty="0" smtClean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1925 – 1941 ) là gì?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3444" y="3583509"/>
            <a:ext cx="39609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defTabSz="914464">
              <a:defRPr/>
            </a:pP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4" y="6017356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6017356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2097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0614">
        <p14:flash/>
      </p:transition>
    </mc:Choice>
    <mc:Fallback>
      <p:transition spd="slow" advTm="206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3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  <p:extLst>
    <p:ext uri="{E180D4A7-C9FB-4DFB-919C-405C955672EB}">
      <p14:showEvtLst xmlns:p14="http://schemas.microsoft.com/office/powerpoint/2010/main">
        <p14:triggerEvt type="onClick" time="15891" objId="2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001 copy">
            <a:extLst>
              <a:ext uri="{FF2B5EF4-FFF2-40B4-BE49-F238E27FC236}">
                <a16:creationId xmlns="" xmlns:a16="http://schemas.microsoft.com/office/drawing/2014/main" id="{B9537E16-0D92-ED4A-9E27-D200A866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20096" r="18657" b="21902"/>
          <a:stretch>
            <a:fillRect/>
          </a:stretch>
        </p:blipFill>
        <p:spPr bwMode="auto">
          <a:xfrm>
            <a:off x="744583" y="1097281"/>
            <a:ext cx="7631975" cy="546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55026" y="326572"/>
            <a:ext cx="3350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379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64"/>
    </mc:Choice>
    <mc:Fallback>
      <p:transition spd="slow" advTm="45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798" y="2067227"/>
            <a:ext cx="867710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799" y="2066753"/>
            <a:ext cx="865579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914527"/>
            <a:ext cx="89175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5" y="1914528"/>
            <a:ext cx="480385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85976" y="1686780"/>
            <a:ext cx="5490551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10445" y="3866187"/>
            <a:ext cx="4572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10445" y="4702795"/>
            <a:ext cx="4572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8" y="49338"/>
            <a:ext cx="1139888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040745" y="49338"/>
            <a:ext cx="4136643" cy="1377090"/>
          </a:xfrm>
          <a:prstGeom prst="wedgeRectCallout">
            <a:avLst>
              <a:gd name="adj1" fmla="val -26415"/>
              <a:gd name="adj2" fmla="val 1279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64">
              <a:defRPr/>
            </a:pP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Xô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1925 – 1941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9557" y="3350787"/>
            <a:ext cx="39609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defTabSz="914464">
              <a:defRPr/>
            </a:pPr>
            <a:r>
              <a:rPr lang="vi-VN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 thành cường quốc công nghiệp xã hội chủ nghĩa.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4" y="6017356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6017356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10445" y="5539402"/>
            <a:ext cx="457200" cy="6096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407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2574">
        <p14:flash/>
      </p:transition>
    </mc:Choice>
    <mc:Fallback>
      <p:transition spd="slow" advTm="225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3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652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152"/>
                            </p:stCondLst>
                            <p:childTnLst>
                              <p:par>
                                <p:cTn id="7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  <p:extLst>
    <p:ext uri="{E180D4A7-C9FB-4DFB-919C-405C955672EB}">
      <p14:showEvtLst xmlns:p14="http://schemas.microsoft.com/office/powerpoint/2010/main">
        <p14:playEvt time="0" objId="2"/>
        <p14:playEvt time="0" objId="3"/>
        <p14:stopEvt time="3136" objId="3"/>
        <p14:stopEvt time="10231" objId="2"/>
        <p14:triggerEvt type="onClick" time="17560" objId="27"/>
        <p14:playEvt time="20584" objId="2"/>
        <p14:stopEvt time="22574" objId="2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图片 10" descr="右上">
            <a:extLst>
              <a:ext uri="{FF2B5EF4-FFF2-40B4-BE49-F238E27FC236}">
                <a16:creationId xmlns="" xmlns:a16="http://schemas.microsoft.com/office/drawing/2014/main" id="{520448A5-DB86-4663-9C11-EED80900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396" y="1"/>
            <a:ext cx="1745327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21" descr="玫瑰">
            <a:extLst>
              <a:ext uri="{FF2B5EF4-FFF2-40B4-BE49-F238E27FC236}">
                <a16:creationId xmlns="" xmlns:a16="http://schemas.microsoft.com/office/drawing/2014/main" id="{E0D4EB3F-536C-483E-BDDA-B247E9D3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6" y="440151"/>
            <a:ext cx="1117997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1" descr="玫瑰">
            <a:extLst>
              <a:ext uri="{FF2B5EF4-FFF2-40B4-BE49-F238E27FC236}">
                <a16:creationId xmlns="" xmlns:a16="http://schemas.microsoft.com/office/drawing/2014/main" id="{3A28B8F5-431A-4001-9D03-3CAD54BB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6" y="5653848"/>
            <a:ext cx="1117997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7">
            <a:extLst>
              <a:ext uri="{FF2B5EF4-FFF2-40B4-BE49-F238E27FC236}">
                <a16:creationId xmlns="" xmlns:a16="http://schemas.microsoft.com/office/drawing/2014/main" id="{23DFABC8-EA7C-487B-8101-9545B770E5C3}"/>
              </a:ext>
            </a:extLst>
          </p:cNvPr>
          <p:cNvGrpSpPr>
            <a:grpSpLocks/>
          </p:cNvGrpSpPr>
          <p:nvPr/>
        </p:nvGrpSpPr>
        <p:grpSpPr bwMode="auto">
          <a:xfrm>
            <a:off x="1414463" y="127001"/>
            <a:ext cx="6829425" cy="1209675"/>
            <a:chOff x="4888" y="2893"/>
            <a:chExt cx="9838" cy="2382"/>
          </a:xfrm>
        </p:grpSpPr>
        <p:sp>
          <p:nvSpPr>
            <p:cNvPr id="13" name="剪去单角的矩形 13">
              <a:extLst>
                <a:ext uri="{FF2B5EF4-FFF2-40B4-BE49-F238E27FC236}">
                  <a16:creationId xmlns="" xmlns:a16="http://schemas.microsoft.com/office/drawing/2014/main" id="{60FCAC1C-1350-4B01-99C3-684743731A91}"/>
                </a:ext>
              </a:extLst>
            </p:cNvPr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剪去单角的矩形 14">
              <a:extLst>
                <a:ext uri="{FF2B5EF4-FFF2-40B4-BE49-F238E27FC236}">
                  <a16:creationId xmlns="" xmlns:a16="http://schemas.microsoft.com/office/drawing/2014/main" id="{448F386E-DBC3-4B28-9E3B-E7E524B0583E}"/>
                </a:ext>
              </a:extLst>
            </p:cNvPr>
            <p:cNvSpPr/>
            <p:nvPr/>
          </p:nvSpPr>
          <p:spPr>
            <a:xfrm flipV="1">
              <a:off x="5072" y="3084"/>
              <a:ext cx="9425" cy="2001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7" name="文本框 18">
            <a:extLst>
              <a:ext uri="{FF2B5EF4-FFF2-40B4-BE49-F238E27FC236}">
                <a16:creationId xmlns="" xmlns:a16="http://schemas.microsoft.com/office/drawing/2014/main" id="{A29AFFBD-4768-42D2-B4FA-02588CE19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205" y="440150"/>
            <a:ext cx="61471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vi-VN" sz="4000" b="1" noProof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VẬN DỤNG</a:t>
            </a:r>
            <a:r>
              <a:rPr kumimoji="0" lang="en-US" altLang="vi-VN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vi-VN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9" name="直接连接符 20">
            <a:extLst>
              <a:ext uri="{FF2B5EF4-FFF2-40B4-BE49-F238E27FC236}">
                <a16:creationId xmlns="" xmlns:a16="http://schemas.microsoft.com/office/drawing/2014/main" id="{D70F3862-CB93-45FD-8830-A90F7DA6D498}"/>
              </a:ext>
            </a:extLst>
          </p:cNvPr>
          <p:cNvCxnSpPr>
            <a:cxnSpLocks/>
          </p:cNvCxnSpPr>
          <p:nvPr/>
        </p:nvCxnSpPr>
        <p:spPr>
          <a:xfrm>
            <a:off x="2185988" y="127001"/>
            <a:ext cx="15145" cy="1104305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" descr="目录">
            <a:extLst>
              <a:ext uri="{FF2B5EF4-FFF2-40B4-BE49-F238E27FC236}">
                <a16:creationId xmlns="" xmlns:a16="http://schemas.microsoft.com/office/drawing/2014/main" id="{B9E77BD4-EEC0-4FF4-8F4B-4BA2F03B4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8" y="1725119"/>
            <a:ext cx="3666118" cy="503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4">
            <a:extLst>
              <a:ext uri="{FF2B5EF4-FFF2-40B4-BE49-F238E27FC236}">
                <a16:creationId xmlns="" xmlns:a16="http://schemas.microsoft.com/office/drawing/2014/main" id="{D140977D-396D-4E26-B30C-FAA4B5293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1639" y="2973312"/>
            <a:ext cx="2115615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600" dirty="0"/>
              <a:t>V</a:t>
            </a:r>
            <a:r>
              <a:rPr lang="vi-VN" sz="1600" dirty="0"/>
              <a:t>ì sao</a:t>
            </a:r>
            <a:r>
              <a:rPr lang="en-US" sz="1600" dirty="0"/>
              <a:t> trong kế hoạch 5 năm lần thứ ba (1937-1942) nhân dân LX phải tạm ngừng công cuộc xây dựng đất nước?</a:t>
            </a:r>
            <a:endParaRPr lang="en-US" sz="1600" b="1" dirty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E94B52"/>
              </a:solidFill>
              <a:effectLst/>
              <a:uLnTx/>
              <a:uFillTx/>
              <a:latin typeface="#9Slide03 AmpleSoft Bold" panose="02000000000000000000" pitchFamily="2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" descr="目录">
            <a:extLst>
              <a:ext uri="{FF2B5EF4-FFF2-40B4-BE49-F238E27FC236}">
                <a16:creationId xmlns="" xmlns:a16="http://schemas.microsoft.com/office/drawing/2014/main" id="{B9E77BD4-EEC0-4FF4-8F4B-4BA2F03B4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803" y="1755188"/>
            <a:ext cx="3666118" cy="503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4">
            <a:extLst>
              <a:ext uri="{FF2B5EF4-FFF2-40B4-BE49-F238E27FC236}">
                <a16:creationId xmlns="" xmlns:a16="http://schemas.microsoft.com/office/drawing/2014/main" id="{D140977D-396D-4E26-B30C-FAA4B5293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8273" y="2430482"/>
            <a:ext cx="2115615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600" dirty="0"/>
              <a:t>Sau khi hoàn thành kế hoạch 5 năm lần 1 và lần 2, LX  tiếp tục thực hiện kế hoạch 5 năm lần 3 nhưng đến năm 1941 Đức tấn công LX, nhân dân LX tạm gác công cuộc xây dựng kinh tế để tập trung tiến hành chiến tranh giữ </a:t>
            </a:r>
            <a:r>
              <a:rPr lang="en-US" sz="1800" dirty="0"/>
              <a:t>nước vĩ đại.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E94B52"/>
              </a:solidFill>
              <a:effectLst/>
              <a:uLnTx/>
              <a:uFillTx/>
              <a:latin typeface="#9Slide03 AmpleSoft Bold" panose="02000000000000000000" pitchFamily="2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932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2110">
        <p14:prism isInverted="1"/>
      </p:transition>
    </mc:Choice>
    <mc:Fallback>
      <p:transition spd="slow" advTm="321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图片 10" descr="右上">
            <a:extLst>
              <a:ext uri="{FF2B5EF4-FFF2-40B4-BE49-F238E27FC236}">
                <a16:creationId xmlns="" xmlns:a16="http://schemas.microsoft.com/office/drawing/2014/main" id="{520448A5-DB86-4663-9C11-EED80900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396" y="1"/>
            <a:ext cx="1745327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21" descr="玫瑰">
            <a:extLst>
              <a:ext uri="{FF2B5EF4-FFF2-40B4-BE49-F238E27FC236}">
                <a16:creationId xmlns="" xmlns:a16="http://schemas.microsoft.com/office/drawing/2014/main" id="{E0D4EB3F-536C-483E-BDDA-B247E9D3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6" y="440151"/>
            <a:ext cx="1117997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7">
            <a:extLst>
              <a:ext uri="{FF2B5EF4-FFF2-40B4-BE49-F238E27FC236}">
                <a16:creationId xmlns="" xmlns:a16="http://schemas.microsoft.com/office/drawing/2014/main" id="{23DFABC8-EA7C-487B-8101-9545B770E5C3}"/>
              </a:ext>
            </a:extLst>
          </p:cNvPr>
          <p:cNvGrpSpPr>
            <a:grpSpLocks/>
          </p:cNvGrpSpPr>
          <p:nvPr/>
        </p:nvGrpSpPr>
        <p:grpSpPr bwMode="auto">
          <a:xfrm>
            <a:off x="1414463" y="127001"/>
            <a:ext cx="6829425" cy="1209675"/>
            <a:chOff x="4888" y="2893"/>
            <a:chExt cx="9838" cy="2382"/>
          </a:xfrm>
        </p:grpSpPr>
        <p:sp>
          <p:nvSpPr>
            <p:cNvPr id="13" name="剪去单角的矩形 13">
              <a:extLst>
                <a:ext uri="{FF2B5EF4-FFF2-40B4-BE49-F238E27FC236}">
                  <a16:creationId xmlns="" xmlns:a16="http://schemas.microsoft.com/office/drawing/2014/main" id="{60FCAC1C-1350-4B01-99C3-684743731A91}"/>
                </a:ext>
              </a:extLst>
            </p:cNvPr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剪去单角的矩形 14">
              <a:extLst>
                <a:ext uri="{FF2B5EF4-FFF2-40B4-BE49-F238E27FC236}">
                  <a16:creationId xmlns="" xmlns:a16="http://schemas.microsoft.com/office/drawing/2014/main" id="{448F386E-DBC3-4B28-9E3B-E7E524B0583E}"/>
                </a:ext>
              </a:extLst>
            </p:cNvPr>
            <p:cNvSpPr/>
            <p:nvPr/>
          </p:nvSpPr>
          <p:spPr>
            <a:xfrm flipV="1">
              <a:off x="5072" y="3084"/>
              <a:ext cx="9425" cy="2001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7" name="文本框 18">
            <a:extLst>
              <a:ext uri="{FF2B5EF4-FFF2-40B4-BE49-F238E27FC236}">
                <a16:creationId xmlns="" xmlns:a16="http://schemas.microsoft.com/office/drawing/2014/main" id="{A29AFFBD-4768-42D2-B4FA-02588CE19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205" y="440150"/>
            <a:ext cx="61471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TẬP</a:t>
            </a:r>
            <a:r>
              <a:rPr kumimoji="0" lang="en-US" altLang="vi-VN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vi-VN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9" name="直接连接符 20">
            <a:extLst>
              <a:ext uri="{FF2B5EF4-FFF2-40B4-BE49-F238E27FC236}">
                <a16:creationId xmlns="" xmlns:a16="http://schemas.microsoft.com/office/drawing/2014/main" id="{D70F3862-CB93-45FD-8830-A90F7DA6D498}"/>
              </a:ext>
            </a:extLst>
          </p:cNvPr>
          <p:cNvCxnSpPr>
            <a:cxnSpLocks/>
          </p:cNvCxnSpPr>
          <p:nvPr/>
        </p:nvCxnSpPr>
        <p:spPr>
          <a:xfrm>
            <a:off x="2185988" y="127001"/>
            <a:ext cx="15145" cy="1104305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96467" y="2259875"/>
            <a:ext cx="88475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Đâu không phải là những chính sách Lê nin thực hiện để cứu vãn tình hình nước Nga sau cách mạng tháng Mười?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A. Chính sách tập thể hóa nông nghiệp.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B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 Chính sách Cộng sản thời chiến.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C. Chính sách kinh tế mới.			D. Tăng cường bóc lột nhân dân lao động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Tại sai Liên Xô ưu tiên phát triển công nghiệp năng?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A. Liên Xô giàu tài nguyên.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B. Để khai thác vùng Xibêri khắc nghiệt nhưng nhiều mỏ.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C. Là ngành mang lại nhiều lợi nhuận nhất trong nề kinh tế.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D. Thúc đẩy sự phát triển của công nghiệp nhẹ,  nông nghiệp và củng cố quốc phòng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cải tạo nền nông nghiệp, trong năm 1928 - 1929, Liên Xô đã thực hiện những biện pháp gì?</a:t>
            </a:r>
          </a:p>
          <a:p>
            <a:r>
              <a:rPr lang="pt-BR">
                <a:latin typeface="Times New Roman" panose="02020603050405020304" pitchFamily="18" charset="0"/>
                <a:cs typeface="Times New Roman" panose="02020603050405020304" pitchFamily="18" charset="0"/>
              </a:rPr>
              <a:t>A. Tịch thu ruộng đất của địa chủ.		B. Hạn chế kinh tế phú nông.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>
                <a:latin typeface="Times New Roman" panose="02020603050405020304" pitchFamily="18" charset="0"/>
                <a:cs typeface="Times New Roman" panose="02020603050405020304" pitchFamily="18" charset="0"/>
              </a:rPr>
              <a:t>C. Chia ruộng đất cho nông dân.		D. Phát triển tập thể hóa nông nghiệp.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1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399">
        <p14:prism isInverted="1"/>
      </p:transition>
    </mc:Choice>
    <mc:Fallback>
      <p:transition spd="slow" advTm="103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图片 10" descr="右上">
            <a:extLst>
              <a:ext uri="{FF2B5EF4-FFF2-40B4-BE49-F238E27FC236}">
                <a16:creationId xmlns="" xmlns:a16="http://schemas.microsoft.com/office/drawing/2014/main" id="{520448A5-DB86-4663-9C11-EED80900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396" y="1"/>
            <a:ext cx="1745327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21" descr="玫瑰">
            <a:extLst>
              <a:ext uri="{FF2B5EF4-FFF2-40B4-BE49-F238E27FC236}">
                <a16:creationId xmlns="" xmlns:a16="http://schemas.microsoft.com/office/drawing/2014/main" id="{E0D4EB3F-536C-483E-BDDA-B247E9D3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6" y="440151"/>
            <a:ext cx="1117997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1" descr="玫瑰">
            <a:extLst>
              <a:ext uri="{FF2B5EF4-FFF2-40B4-BE49-F238E27FC236}">
                <a16:creationId xmlns="" xmlns:a16="http://schemas.microsoft.com/office/drawing/2014/main" id="{3A28B8F5-431A-4001-9D03-3CAD54BB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6" y="5653848"/>
            <a:ext cx="1117997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 descr="目录">
            <a:extLst>
              <a:ext uri="{FF2B5EF4-FFF2-40B4-BE49-F238E27FC236}">
                <a16:creationId xmlns="" xmlns:a16="http://schemas.microsoft.com/office/drawing/2014/main" id="{B9E77BD4-EEC0-4FF4-8F4B-4BA2F03B4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9" y="153814"/>
            <a:ext cx="8678282" cy="65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4">
            <a:extLst>
              <a:ext uri="{FF2B5EF4-FFF2-40B4-BE49-F238E27FC236}">
                <a16:creationId xmlns="" xmlns:a16="http://schemas.microsoft.com/office/drawing/2014/main" id="{D140977D-396D-4E26-B30C-FAA4B5293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0315" y="1776826"/>
            <a:ext cx="4676836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smtClean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Times New Roman" panose="02020603050405020304" pitchFamily="18" charset="0"/>
              </a:rPr>
              <a:t>DẶN</a:t>
            </a:r>
            <a:r>
              <a:rPr kumimoji="0" lang="en-US" altLang="zh-CN" sz="5400" b="1" i="0" u="none" strike="noStrike" kern="1200" cap="none" spc="0" normalizeH="0" noProof="0" smtClean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Times New Roman" panose="02020603050405020304" pitchFamily="18" charset="0"/>
              </a:rPr>
              <a:t> DÒ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noProof="0" smtClean="0">
                <a:solidFill>
                  <a:srgbClr val="E94B52"/>
                </a:solidFill>
                <a:latin typeface="+mj-lt"/>
                <a:ea typeface="Microsoft YaHei" panose="020B0503020204020204" pitchFamily="34" charset="-122"/>
                <a:cs typeface="Times New Roman" panose="02020603050405020304" pitchFamily="18" charset="0"/>
              </a:rPr>
              <a:t>_ HỌC BÀI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smtClean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Times New Roman" panose="02020603050405020304" pitchFamily="18" charset="0"/>
              </a:rPr>
              <a:t>_</a:t>
            </a:r>
            <a:r>
              <a:rPr kumimoji="0" lang="en-US" altLang="zh-CN" sz="2000" b="1" i="0" u="none" strike="noStrike" kern="1200" cap="none" spc="0" normalizeH="0" smtClean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Times New Roman" panose="02020603050405020304" pitchFamily="18" charset="0"/>
              </a:rPr>
              <a:t> LÀM BÀI TẬP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baseline="0" noProof="0" smtClean="0">
                <a:solidFill>
                  <a:srgbClr val="E94B52"/>
                </a:solidFill>
                <a:latin typeface="+mj-lt"/>
                <a:ea typeface="Microsoft YaHei" panose="020B0503020204020204" pitchFamily="34" charset="-122"/>
                <a:cs typeface="Times New Roman" panose="02020603050405020304" pitchFamily="18" charset="0"/>
              </a:rPr>
              <a:t>_</a:t>
            </a:r>
            <a:r>
              <a:rPr lang="en-US" altLang="zh-CN" sz="2000" b="1" noProof="0" smtClean="0">
                <a:solidFill>
                  <a:srgbClr val="E94B52"/>
                </a:solidFill>
                <a:latin typeface="+mj-lt"/>
                <a:ea typeface="Microsoft YaHei" panose="020B0503020204020204" pitchFamily="34" charset="-122"/>
                <a:cs typeface="Times New Roman" panose="02020603050405020304" pitchFamily="18" charset="0"/>
              </a:rPr>
              <a:t> CHUẨN BỊ BÀI MỚI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E94B52"/>
              </a:solidFill>
              <a:effectLst/>
              <a:uLnTx/>
              <a:uFillTx/>
              <a:latin typeface="+mj-lt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59254"/>
      </p:ext>
    </p:extLst>
  </p:cSld>
  <p:clrMapOvr>
    <a:masterClrMapping/>
  </p:clrMapOvr>
  <p:transition spd="slow" advTm="691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="" xmlns:a16="http://schemas.microsoft.com/office/drawing/2014/main" id="{419D1192-1376-504C-AB9F-BA34EA84B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7635621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8318B8E-ACCF-5846-879D-863E64BD1768}"/>
              </a:ext>
            </a:extLst>
          </p:cNvPr>
          <p:cNvSpPr/>
          <p:nvPr/>
        </p:nvSpPr>
        <p:spPr>
          <a:xfrm>
            <a:off x="1796143" y="267176"/>
            <a:ext cx="55517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16: LIÊN XÔ XÂY DỰNG </a:t>
            </a: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CHỦ NGHĨA XÃ HỘI (1921 - 1941)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9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34"/>
    </mc:Choice>
    <mc:Fallback>
      <p:transition spd="slow" advTm="8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9" dur="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0" y="914402"/>
            <a:ext cx="449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MỤC TIÊU BÀI HỌC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47700" y="2417763"/>
            <a:ext cx="7772400" cy="285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800" smtClean="0"/>
              <a:t>Giúp </a:t>
            </a:r>
            <a:r>
              <a:rPr lang="pt-BR" sz="2800"/>
              <a:t>HS nắm:</a:t>
            </a:r>
            <a:endParaRPr lang="en-US" sz="2800" b="1"/>
          </a:p>
          <a:p>
            <a:pPr>
              <a:buNone/>
            </a:pPr>
            <a:r>
              <a:rPr lang="vi-VN" sz="2800"/>
              <a:t> - Vì sao nước Nga Xô viết phải thực hiện chính sách kinh tế mới.Nội dung chủ yếu và tác dụng của nó.</a:t>
            </a:r>
            <a:endParaRPr lang="en-US" sz="2800" b="1"/>
          </a:p>
          <a:p>
            <a:pPr>
              <a:buNone/>
            </a:pPr>
            <a:r>
              <a:rPr lang="vi-VN" sz="2800" smtClean="0"/>
              <a:t>- </a:t>
            </a:r>
            <a:r>
              <a:rPr lang="vi-VN" sz="2800"/>
              <a:t>Những thành tựu chính của công cuộc xây dựng chủ nghĩa xã hội ở Liên Xô từ năm 1925-1941.</a:t>
            </a:r>
            <a:endParaRPr lang="en-US" sz="2800" b="1"/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367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00"/>
    </mc:Choice>
    <mc:Fallback>
      <p:transition spd="slow" advTm="19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48"/>
          <p:cNvSpPr txBox="1">
            <a:spLocks noGrp="1"/>
          </p:cNvSpPr>
          <p:nvPr>
            <p:ph type="title"/>
          </p:nvPr>
        </p:nvSpPr>
        <p:spPr>
          <a:xfrm>
            <a:off x="1723527" y="544197"/>
            <a:ext cx="6042486" cy="13424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2800" dirty="0"/>
              <a:t>Bài 16: LIÊN XÔ XÂY DỰNG </a:t>
            </a:r>
            <a:br>
              <a:rPr lang="vi-VN" sz="2800" dirty="0"/>
            </a:br>
            <a:r>
              <a:rPr lang="vi-VN" sz="2800" dirty="0"/>
              <a:t>CHỦ NGHĨA XÃ HỘI (1921 - 1941)</a:t>
            </a:r>
          </a:p>
        </p:txBody>
      </p:sp>
      <p:cxnSp>
        <p:nvCxnSpPr>
          <p:cNvPr id="1503" name="Google Shape;1503;p48"/>
          <p:cNvCxnSpPr>
            <a:cxnSpLocks/>
          </p:cNvCxnSpPr>
          <p:nvPr/>
        </p:nvCxnSpPr>
        <p:spPr>
          <a:xfrm>
            <a:off x="2743200" y="1886612"/>
            <a:ext cx="3854196" cy="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50A895F-153A-6F4E-9D6D-E2D5B25F2211}"/>
              </a:ext>
            </a:extLst>
          </p:cNvPr>
          <p:cNvSpPr/>
          <p:nvPr/>
        </p:nvSpPr>
        <p:spPr>
          <a:xfrm>
            <a:off x="2233322" y="2258529"/>
            <a:ext cx="5651571" cy="1569660"/>
          </a:xfrm>
          <a:prstGeom prst="rect">
            <a:avLst/>
          </a:prstGeom>
          <a:effectLst>
            <a:glow rad="333501">
              <a:srgbClr val="00B050">
                <a:alpha val="40000"/>
              </a:srgbClr>
            </a:glow>
            <a:reflection endPos="0" dir="5400000" sy="-100000" algn="bl" rotWithShape="0"/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﻿I.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(1921 – 1925)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8BADA8B-41A2-B84B-9E90-787F1EF9CE40}"/>
              </a:ext>
            </a:extLst>
          </p:cNvPr>
          <p:cNvSpPr/>
          <p:nvPr/>
        </p:nvSpPr>
        <p:spPr>
          <a:xfrm>
            <a:off x="2395510" y="3700605"/>
            <a:ext cx="5489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﻿II.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x-none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7DADB4A-2AD1-9242-94CF-768ABCA53B6F}"/>
              </a:ext>
            </a:extLst>
          </p:cNvPr>
          <p:cNvSpPr/>
          <p:nvPr/>
        </p:nvSpPr>
        <p:spPr>
          <a:xfrm>
            <a:off x="2114443" y="5181092"/>
            <a:ext cx="56515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</a:p>
        </p:txBody>
      </p:sp>
      <p:sp>
        <p:nvSpPr>
          <p:cNvPr id="32" name="Decision 31">
            <a:extLst>
              <a:ext uri="{FF2B5EF4-FFF2-40B4-BE49-F238E27FC236}">
                <a16:creationId xmlns="" xmlns:a16="http://schemas.microsoft.com/office/drawing/2014/main" id="{824FEA31-A957-5845-8123-3D6134C96A4B}"/>
              </a:ext>
            </a:extLst>
          </p:cNvPr>
          <p:cNvSpPr/>
          <p:nvPr/>
        </p:nvSpPr>
        <p:spPr>
          <a:xfrm>
            <a:off x="1413976" y="2182690"/>
            <a:ext cx="761000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chemeClr val="accent4">
                <a:satMod val="175000"/>
                <a:alpha val="40000"/>
              </a:scheme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400"/>
          </a:p>
        </p:txBody>
      </p:sp>
      <p:sp>
        <p:nvSpPr>
          <p:cNvPr id="33" name="Decision 32">
            <a:extLst>
              <a:ext uri="{FF2B5EF4-FFF2-40B4-BE49-F238E27FC236}">
                <a16:creationId xmlns="" xmlns:a16="http://schemas.microsoft.com/office/drawing/2014/main" id="{FAFFACBA-FB28-6B4A-8288-3FB6CD588ADE}"/>
              </a:ext>
            </a:extLst>
          </p:cNvPr>
          <p:cNvSpPr/>
          <p:nvPr/>
        </p:nvSpPr>
        <p:spPr>
          <a:xfrm>
            <a:off x="1454691" y="3539679"/>
            <a:ext cx="761000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43B1F1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400"/>
          </a:p>
        </p:txBody>
      </p:sp>
      <p:pic>
        <p:nvPicPr>
          <p:cNvPr id="35" name="Picture 2">
            <a:extLst>
              <a:ext uri="{FF2B5EF4-FFF2-40B4-BE49-F238E27FC236}">
                <a16:creationId xmlns="" xmlns:a16="http://schemas.microsoft.com/office/drawing/2014/main" id="{4A481CD1-82D6-C84F-9BA6-99428D8A4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72" y="2374993"/>
            <a:ext cx="456400" cy="64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="" xmlns:a16="http://schemas.microsoft.com/office/drawing/2014/main" id="{F1E557D3-1E8F-2640-873D-4C1DDA092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20" y="3600741"/>
            <a:ext cx="296141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31886"/>
      </p:ext>
    </p:extLst>
  </p:cSld>
  <p:clrMapOvr>
    <a:masterClrMapping/>
  </p:clrMapOvr>
  <p:transition spd="slow" advTm="13483">
    <p:wheel spokes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1477" grpId="0"/>
          <p:bldP spid="17" grpId="0"/>
          <p:bldP spid="2" grpId="0"/>
          <p:bldP spid="4" grpId="0"/>
          <p:bldP spid="32" grpId="0" animBg="1"/>
          <p:bldP spid="3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1477" grpId="0"/>
          <p:bldP spid="17" grpId="0"/>
          <p:bldP spid="2" grpId="0"/>
          <p:bldP spid="4" grpId="0"/>
          <p:bldP spid="32" grpId="0" animBg="1"/>
          <p:bldP spid="3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99A219D-400E-C341-B976-06C46FD7AACD}"/>
              </a:ext>
            </a:extLst>
          </p:cNvPr>
          <p:cNvSpPr/>
          <p:nvPr/>
        </p:nvSpPr>
        <p:spPr>
          <a:xfrm>
            <a:off x="43576" y="1266204"/>
            <a:ext cx="91221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CHÍNH SÁCH KINH TẾ MỚI VÀ CÔNG CUỘC KHÔI PHỤC KINH TẾ (1921-1925)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A378D7F-FD65-3147-9885-38589F0F2B49}"/>
              </a:ext>
            </a:extLst>
          </p:cNvPr>
          <p:cNvSpPr/>
          <p:nvPr/>
        </p:nvSpPr>
        <p:spPr>
          <a:xfrm>
            <a:off x="614429" y="2057400"/>
            <a:ext cx="3554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2A01B4C-73EF-E041-A718-62330E13E866}"/>
              </a:ext>
            </a:extLst>
          </p:cNvPr>
          <p:cNvSpPr/>
          <p:nvPr/>
        </p:nvSpPr>
        <p:spPr>
          <a:xfrm>
            <a:off x="365128" y="-13937"/>
            <a:ext cx="80808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16: LIÊN XÔ XÂY DỰNG CHỦ NGHĨA XÃ </a:t>
            </a:r>
            <a:r>
              <a:rPr lang="en-US" alt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HỘI </a:t>
            </a:r>
            <a:endParaRPr lang="en-US" altLang="en-US" sz="2400" b="1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(</a:t>
            </a:r>
            <a:r>
              <a:rPr lang="en-US" alt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1921 - 1941)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C3BEBED-3402-9046-8814-F355045C7642}"/>
              </a:ext>
            </a:extLst>
          </p:cNvPr>
          <p:cNvSpPr/>
          <p:nvPr/>
        </p:nvSpPr>
        <p:spPr>
          <a:xfrm>
            <a:off x="644245" y="2624034"/>
            <a:ext cx="19207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="" xmlns:a16="http://schemas.microsoft.com/office/drawing/2014/main" id="{4EE2D22E-E87B-D646-AA60-CF4C8A1E230C}"/>
              </a:ext>
            </a:extLst>
          </p:cNvPr>
          <p:cNvSpPr/>
          <p:nvPr/>
        </p:nvSpPr>
        <p:spPr>
          <a:xfrm>
            <a:off x="3962400" y="3036606"/>
            <a:ext cx="4205036" cy="14846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Nga thực hiện "Chính sách kinh tế mới” trong hoàn cảnh nào?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44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34"/>
    </mc:Choice>
    <mc:Fallback>
      <p:transition spd="slow" advTm="19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11" grpId="0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A30B634-F37D-684A-A8BB-603579FD3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9698" name="Picture 2">
            <a:extLst>
              <a:ext uri="{FF2B5EF4-FFF2-40B4-BE49-F238E27FC236}">
                <a16:creationId xmlns="" xmlns:a16="http://schemas.microsoft.com/office/drawing/2014/main" id="{4F088A50-C742-2147-B2F7-08693B8BB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93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Phụ nữ nông dân ở Nga trước cách mạng">
            <a:extLst>
              <a:ext uri="{FF2B5EF4-FFF2-40B4-BE49-F238E27FC236}">
                <a16:creationId xmlns="" xmlns:a16="http://schemas.microsoft.com/office/drawing/2014/main" id="{F8BB3E9A-EB5B-DB43-A287-8FDC45C24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r="6579"/>
          <a:stretch/>
        </p:blipFill>
        <p:spPr bwMode="auto">
          <a:xfrm>
            <a:off x="4572000" y="0"/>
            <a:ext cx="45993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The 1917 Peasant Revolutions">
            <a:extLst>
              <a:ext uri="{FF2B5EF4-FFF2-40B4-BE49-F238E27FC236}">
                <a16:creationId xmlns="" xmlns:a16="http://schemas.microsoft.com/office/drawing/2014/main" id="{A1E03BEF-08FE-754B-8738-730305FEC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3181638-5748-9145-9A89-76EE57F890C7}"/>
              </a:ext>
            </a:extLst>
          </p:cNvPr>
          <p:cNvSpPr/>
          <p:nvPr/>
        </p:nvSpPr>
        <p:spPr>
          <a:xfrm>
            <a:off x="2590714" y="6211670"/>
            <a:ext cx="337624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 dân ở Nga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1545093"/>
      </p:ext>
    </p:extLst>
  </p:cSld>
  <p:clrMapOvr>
    <a:masterClrMapping/>
  </p:clrMapOvr>
  <p:transition spd="slow" advTm="271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25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25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F2D2B35-166E-8344-B0B8-F45C5EEA4362}"/>
              </a:ext>
            </a:extLst>
          </p:cNvPr>
          <p:cNvGrpSpPr/>
          <p:nvPr/>
        </p:nvGrpSpPr>
        <p:grpSpPr>
          <a:xfrm>
            <a:off x="0" y="-1"/>
            <a:ext cx="9144000" cy="6734890"/>
            <a:chOff x="0" y="-1"/>
            <a:chExt cx="12192000" cy="6734890"/>
          </a:xfrm>
        </p:grpSpPr>
        <p:pic>
          <p:nvPicPr>
            <p:cNvPr id="10242" name="Picture 2" descr="wr_antibolsh_detail-700x420">
              <a:extLst>
                <a:ext uri="{FF2B5EF4-FFF2-40B4-BE49-F238E27FC236}">
                  <a16:creationId xmlns="" xmlns:a16="http://schemas.microsoft.com/office/drawing/2014/main" id="{1C3A0F61-E52C-954B-AA55-8EB1B0398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0" cy="6211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98AB9DD3-0AE1-A74A-8D06-9072F8010952}"/>
                </a:ext>
              </a:extLst>
            </p:cNvPr>
            <p:cNvSpPr/>
            <p:nvPr/>
          </p:nvSpPr>
          <p:spPr>
            <a:xfrm>
              <a:off x="158496" y="6211669"/>
              <a:ext cx="120335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Áp phích chống Bolshevik của người Đức từ năm 1919. </a:t>
              </a: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endParaRPr 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DSC_0001 copy">
            <a:extLst>
              <a:ext uri="{FF2B5EF4-FFF2-40B4-BE49-F238E27FC236}">
                <a16:creationId xmlns="" xmlns:a16="http://schemas.microsoft.com/office/drawing/2014/main" id="{B9537E16-0D92-ED4A-9E27-D200A866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20096" r="18657" b="21902"/>
          <a:stretch>
            <a:fillRect/>
          </a:stretch>
        </p:blipFill>
        <p:spPr bwMode="auto">
          <a:xfrm>
            <a:off x="0" y="0"/>
            <a:ext cx="92034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729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56"/>
    </mc:Choice>
    <mc:Fallback>
      <p:transition spd="slow" advTm="47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12.7|15.1|10.6|10.9|6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8|6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7.7|10.4|5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5|1.6|8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|7.7|1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8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9.3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2.4|3.2|3.5|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0|10.2|7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1490</Words>
  <Application>Microsoft Office PowerPoint</Application>
  <PresentationFormat>On-screen Show (4:3)</PresentationFormat>
  <Paragraphs>188</Paragraphs>
  <Slides>33</Slides>
  <Notes>6</Notes>
  <HiddenSlides>0</HiddenSlides>
  <MMClips>39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BÀI TẬP </vt:lpstr>
      <vt:lpstr>PowerPoint Presentation</vt:lpstr>
      <vt:lpstr>PowerPoint Presentation</vt:lpstr>
      <vt:lpstr>PowerPoint Presentation</vt:lpstr>
      <vt:lpstr>Bài 16: LIÊN XÔ XÂY DỰNG  CHỦ NGHĨA XÃ HỘI (1921 - 1941)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LU DOAN 596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CHI NGHIA</dc:creator>
  <cp:lastModifiedBy>Admin</cp:lastModifiedBy>
  <cp:revision>19</cp:revision>
  <dcterms:created xsi:type="dcterms:W3CDTF">2021-11-30T06:09:45Z</dcterms:created>
  <dcterms:modified xsi:type="dcterms:W3CDTF">2021-11-30T22:15:17Z</dcterms:modified>
</cp:coreProperties>
</file>