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0" r:id="rId4"/>
    <p:sldId id="301" r:id="rId5"/>
    <p:sldId id="289" r:id="rId6"/>
    <p:sldId id="302" r:id="rId7"/>
    <p:sldId id="303" r:id="rId8"/>
    <p:sldId id="304" r:id="rId9"/>
    <p:sldId id="291" r:id="rId10"/>
    <p:sldId id="293" r:id="rId11"/>
    <p:sldId id="294" r:id="rId12"/>
    <p:sldId id="295" r:id="rId13"/>
    <p:sldId id="297" r:id="rId14"/>
    <p:sldId id="278" r:id="rId15"/>
    <p:sldId id="298" r:id="rId16"/>
    <p:sldId id="279" r:id="rId17"/>
    <p:sldId id="299" r:id="rId18"/>
    <p:sldId id="296" r:id="rId19"/>
    <p:sldId id="305" r:id="rId20"/>
    <p:sldId id="288" r:id="rId21"/>
    <p:sldId id="300" r:id="rId22"/>
    <p:sldId id="292" r:id="rId23"/>
    <p:sldId id="306" r:id="rId24"/>
    <p:sldId id="308" r:id="rId25"/>
    <p:sldId id="309" r:id="rId26"/>
    <p:sldId id="310" r:id="rId27"/>
    <p:sldId id="311" r:id="rId28"/>
    <p:sldId id="30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FF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64E2D-3C33-4D1A-A4E3-6F924826F561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F86F6-4318-4D94-8CE5-0EA1D67CF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02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86F6-4318-4D94-8CE5-0EA1D67CFD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2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F86F6-4318-4D94-8CE5-0EA1D67CFD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21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8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3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9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0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22F67-1FD5-4D47-AA05-247D6A158642}" type="datetimeFigureOut">
              <a:rPr lang="en-US" smtClean="0"/>
              <a:t>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0826E-6200-4416-99C2-6F961AC64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4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2.png"/><Relationship Id="rId2" Type="http://schemas.microsoft.com/office/2007/relationships/media" Target="../media/media11.wav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2.png"/><Relationship Id="rId2" Type="http://schemas.microsoft.com/office/2007/relationships/media" Target="../media/media12.wav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7" Type="http://schemas.openxmlformats.org/officeDocument/2006/relationships/image" Target="../media/image2.png"/><Relationship Id="rId2" Type="http://schemas.microsoft.com/office/2007/relationships/media" Target="../media/media14.wav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5.wav"/><Relationship Id="rId7" Type="http://schemas.openxmlformats.org/officeDocument/2006/relationships/image" Target="../media/image22.png"/><Relationship Id="rId2" Type="http://schemas.microsoft.com/office/2007/relationships/media" Target="../media/media15.wav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2.png"/><Relationship Id="rId2" Type="http://schemas.microsoft.com/office/2007/relationships/media" Target="../media/media16.wav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2.png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av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7" Type="http://schemas.openxmlformats.org/officeDocument/2006/relationships/image" Target="../media/image29.png"/><Relationship Id="rId2" Type="http://schemas.microsoft.com/office/2007/relationships/media" Target="../media/media20.wav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7" Type="http://schemas.openxmlformats.org/officeDocument/2006/relationships/image" Target="../media/image29.png"/><Relationship Id="rId2" Type="http://schemas.microsoft.com/office/2007/relationships/media" Target="../media/media21.wav"/><Relationship Id="rId1" Type="http://schemas.openxmlformats.org/officeDocument/2006/relationships/tags" Target="../tags/tag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20.xml"/><Relationship Id="rId6" Type="http://schemas.openxmlformats.org/officeDocument/2006/relationships/image" Target="../media/image29.png"/><Relationship Id="rId5" Type="http://schemas.openxmlformats.org/officeDocument/2006/relationships/image" Target="../media/image35.gif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2" Type="http://schemas.microsoft.com/office/2007/relationships/media" Target="../media/media26.wav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av"/><Relationship Id="rId2" Type="http://schemas.microsoft.com/office/2007/relationships/media" Target="../media/media27.wav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26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2.pn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hyperlink" Target="https://vnexpress.net/lang-ung-thu-thach-son-tu-dat-den-troi-deu-doc-2261643.html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2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.png"/><Relationship Id="rId2" Type="http://schemas.microsoft.com/office/2007/relationships/media" Target="../media/media8.wav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31" y="188640"/>
            <a:ext cx="8496944" cy="604867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22 –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14.</a:t>
            </a:r>
          </a:p>
          <a:p>
            <a:r>
              <a:rPr lang="en-US" sz="4800" b="1" dirty="0" smtClean="0">
                <a:solidFill>
                  <a:srgbClr val="0033CC"/>
                </a:solidFill>
                <a:effectLst>
                  <a:reflection blurRad="6350" stA="60000" endA="900" endPos="58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BẢO VỆ MÔI TRƯỜNG VÀ TÀI NGUYÊN THIÊN NHIÊN</a:t>
            </a:r>
            <a:endParaRPr lang="en-US" sz="4800" b="1" dirty="0">
              <a:solidFill>
                <a:srgbClr val="0033CC"/>
              </a:solidFill>
              <a:effectLst>
                <a:reflection blurRad="6350" stA="60000" endA="900" endPos="58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67">
        <p:fade/>
      </p:transition>
    </mc:Choice>
    <mc:Fallback xmlns="">
      <p:transition spd="med" advTm="14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1780" y="18863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7" y="775969"/>
            <a:ext cx="4645025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5969"/>
            <a:ext cx="4499992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0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612">
        <p:fade/>
      </p:transition>
    </mc:Choice>
    <mc:Fallback xmlns="">
      <p:transition spd="med" advTm="27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1780" y="18863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08" y="775969"/>
            <a:ext cx="4655316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5968"/>
            <a:ext cx="4499992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77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39">
        <p:fade/>
      </p:transition>
    </mc:Choice>
    <mc:Fallback xmlns="">
      <p:transition spd="med" advTm="17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91780" y="18863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" y="775967"/>
            <a:ext cx="4628931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75966"/>
            <a:ext cx="4499992" cy="60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6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940">
        <p:fade/>
      </p:transition>
    </mc:Choice>
    <mc:Fallback xmlns="">
      <p:transition spd="med" advTm="12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6192688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26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vi-VN" sz="26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Môi </a:t>
            </a:r>
            <a:r>
              <a:rPr lang="vi-VN" sz="26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 bộ các điều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 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tác động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người và thiên nhiên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1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56">
        <p:fade/>
      </p:transition>
    </mc:Choice>
    <mc:Fallback xmlns="">
      <p:transition spd="med" advTm="289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49999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35171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776" y="636823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4008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1780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82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568">
        <p:fade/>
      </p:transition>
    </mc:Choice>
    <mc:Fallback xmlns="">
      <p:transition spd="med" advTm="17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35171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776" y="636823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1780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5"/>
            <a:ext cx="4644009" cy="277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37014"/>
            <a:ext cx="4610596" cy="277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96" y="764704"/>
            <a:ext cx="4533404" cy="277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25609"/>
            <a:ext cx="4499992" cy="278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3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86">
        <p:fade/>
      </p:transition>
    </mc:Choice>
    <mc:Fallback xmlns="">
      <p:transition spd="med" advTm="11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35171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776" y="636823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3261"/>
            <a:ext cx="4644008" cy="556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764704"/>
            <a:ext cx="4499992" cy="554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11760" y="15902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26">
        <p:fade/>
      </p:transition>
    </mc:Choice>
    <mc:Fallback xmlns="">
      <p:transition spd="med" advTm="11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476" y="633730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1776" y="636823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bụi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1760" y="159023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4009" cy="554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499991" cy="554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7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18">
        <p:fade/>
      </p:transition>
    </mc:Choice>
    <mc:Fallback xmlns="">
      <p:transition spd="med" advTm="7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55" y="3744382"/>
            <a:ext cx="4997049" cy="314100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6192688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26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vi-VN" sz="26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Môi </a:t>
            </a:r>
            <a:r>
              <a:rPr lang="vi-VN" sz="2600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 bộ các điều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quanh 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 tác động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người và thiên nhiên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3"/>
              </a:rPr>
              <a:t>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,…</a:t>
            </a:r>
          </a:p>
          <a:p>
            <a:pPr algn="l"/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Wingdings 3"/>
              </a:rPr>
              <a:t>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do con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sá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….</a:t>
            </a:r>
            <a:endParaRPr lang="en-US" sz="2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1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942">
        <p:fade/>
      </p:transition>
    </mc:Choice>
    <mc:Fallback xmlns="">
      <p:transition spd="med" advTm="63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540060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2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485">
        <p:fade/>
      </p:transition>
    </mc:Choice>
    <mc:Fallback xmlns="">
      <p:transition spd="med" advTm="39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031" y="188640"/>
            <a:ext cx="8496944" cy="6048672"/>
          </a:xfrm>
          <a:effectLst/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tin </a:t>
            </a:r>
          </a:p>
          <a:p>
            <a:pPr marL="571500" indent="-571500" algn="l">
              <a:buAutoNum type="romanUcPeriod"/>
            </a:pP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vi-VN" sz="2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 dẫn tìm hiểu </a:t>
            </a:r>
            <a:r>
              <a:rPr lang="vi-VN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a,b,d</a:t>
            </a:r>
            <a:r>
              <a:rPr lang="en-US" sz="26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SGK / 45</a:t>
            </a:r>
            <a:endParaRPr lang="en-US" sz="26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  <a:sym typeface="Wingdings 3"/>
            </a:endParaRPr>
          </a:p>
          <a:p>
            <a:pPr marL="457200" indent="-457200" algn="l">
              <a:buFont typeface="Wingdings" pitchFamily="2" charset="2"/>
              <a:buChar char="v"/>
            </a:pPr>
            <a:r>
              <a:rPr lang="vi-VN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Mục c SGK / 45 </a:t>
            </a:r>
            <a:r>
              <a:rPr lang="vi-VN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(HS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tự</a:t>
            </a: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học</a:t>
            </a:r>
            <a:r>
              <a:rPr lang="vi-VN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)</a:t>
            </a:r>
            <a:endParaRPr lang="en-US" sz="2600" b="1" dirty="0" smtClean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  <a:sym typeface="Wingdings 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6"/>
            <a:ext cx="6891483" cy="40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09">
        <p:fade/>
      </p:transition>
    </mc:Choice>
    <mc:Fallback xmlns="">
      <p:transition spd="med" advTm="26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35171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638332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Dầu mỏ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1780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Tài nguyên thiên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400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449999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12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89">
        <p:fade/>
      </p:transition>
    </mc:Choice>
    <mc:Fallback xmlns="">
      <p:transition spd="med" advTm="124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35171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638332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1780" y="18864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Tài nguyên thiên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400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764704"/>
            <a:ext cx="4517740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9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84">
        <p:fade/>
      </p:transition>
    </mc:Choice>
    <mc:Fallback xmlns="">
      <p:transition spd="med" advTm="226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28" y="2132856"/>
            <a:ext cx="7604760" cy="468052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540060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 thiên nhiên: 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 </a:t>
            </a:r>
            <a:r>
              <a:rPr lang="vi-VN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của cải, vật chất có sẵn trong tự nhiên mà con người có thể khai thác, chế biến, sử dụng, phục vụ cuộc sống của con người.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39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40">
        <p:fade/>
      </p:transition>
    </mc:Choice>
    <mc:Fallback xmlns="">
      <p:transition spd="med" advTm="50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7200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916730"/>
              </p:ext>
            </p:extLst>
          </p:nvPr>
        </p:nvGraphicFramePr>
        <p:xfrm>
          <a:off x="448692" y="894158"/>
          <a:ext cx="8227764" cy="5546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07284"/>
                <a:gridCol w="2160240"/>
                <a:gridCol w="2160240"/>
              </a:tblGrid>
              <a:tr h="79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à những của cải, vật chất có sẵn trong tự nhiên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69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286">
        <p:fade/>
      </p:transition>
    </mc:Choice>
    <mc:Fallback xmlns="">
      <p:transition spd="med" advTm="40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7200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220987"/>
              </p:ext>
            </p:extLst>
          </p:nvPr>
        </p:nvGraphicFramePr>
        <p:xfrm>
          <a:off x="448692" y="894158"/>
          <a:ext cx="8227764" cy="5546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07284"/>
                <a:gridCol w="2160240"/>
                <a:gridCol w="2160240"/>
              </a:tblGrid>
              <a:tr h="79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à những của cải, vật chất có sẵn trong tự nhiên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12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273">
        <p:fade/>
      </p:transition>
    </mc:Choice>
    <mc:Fallback xmlns="">
      <p:transition spd="med" advTm="22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7200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465546"/>
              </p:ext>
            </p:extLst>
          </p:nvPr>
        </p:nvGraphicFramePr>
        <p:xfrm>
          <a:off x="448692" y="894158"/>
          <a:ext cx="8227764" cy="5546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07284"/>
                <a:gridCol w="2160240"/>
                <a:gridCol w="2160240"/>
              </a:tblGrid>
              <a:tr h="79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à những của cải, vật chất có sẵn trong tự nhiên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1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67">
        <p:fade/>
      </p:transition>
    </mc:Choice>
    <mc:Fallback xmlns="">
      <p:transition spd="med" advTm="251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7200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546682"/>
              </p:ext>
            </p:extLst>
          </p:nvPr>
        </p:nvGraphicFramePr>
        <p:xfrm>
          <a:off x="448692" y="894158"/>
          <a:ext cx="8227764" cy="5546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07284"/>
                <a:gridCol w="2160240"/>
                <a:gridCol w="2160240"/>
              </a:tblGrid>
              <a:tr h="79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à những của cải, vật chất có sẵn trong tự nhiên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3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33">
        <p:fade/>
      </p:transition>
    </mc:Choice>
    <mc:Fallback xmlns="">
      <p:transition spd="med" advTm="19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6632"/>
            <a:ext cx="8496944" cy="720080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6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72889"/>
              </p:ext>
            </p:extLst>
          </p:nvPr>
        </p:nvGraphicFramePr>
        <p:xfrm>
          <a:off x="448692" y="894158"/>
          <a:ext cx="8227764" cy="55469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07284"/>
                <a:gridCol w="2160240"/>
                <a:gridCol w="2160240"/>
              </a:tblGrid>
              <a:tr h="7920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Ý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Đúng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Sai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rừng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cây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đồi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sẵn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</a:t>
                      </a:r>
                      <a:r>
                        <a:rPr lang="vi-VN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à những của cải, vật chất có sẵn trong tự nhiên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tự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môi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5691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bao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thủy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rác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bụi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41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12">
        <p:fade/>
      </p:transition>
    </mc:Choice>
    <mc:Fallback xmlns="">
      <p:transition spd="med" advTm="7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6048672" cy="2664296"/>
          </a:xfrm>
          <a:effectLst/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b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 14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14</a:t>
            </a:r>
          </a:p>
          <a:p>
            <a:pPr marL="457200" indent="-457200" algn="l">
              <a:buFont typeface="Wingdings" pitchFamily="2" charset="2"/>
              <a:buChar char="v"/>
            </a:pP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14 (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2)   </a:t>
            </a:r>
            <a:endParaRPr lang="en-US" sz="2800" b="1" dirty="0" smtClean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90">
        <p:fade/>
      </p:transition>
    </mc:Choice>
    <mc:Fallback xmlns="">
      <p:transition spd="med" advTm="334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78"/>
            <a:ext cx="9144000" cy="688227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704856" cy="5400600"/>
          </a:xfrm>
          <a:effectLst/>
        </p:spPr>
        <p:txBody>
          <a:bodyPr>
            <a:normAutofit fontScale="92500"/>
          </a:bodyPr>
          <a:lstStyle/>
          <a:p>
            <a:pPr marL="571500" indent="-571500" algn="l">
              <a:buAutoNum type="romanUcPeriod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50"/>
              </a:spcAft>
              <a:tabLst>
                <a:tab pos="4343400" algn="r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nay,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vấn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đang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càng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nghiêm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Nam.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Vậy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đâu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tiên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thiếu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nghiêm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trọng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rằng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đủ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hại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bất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đắc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dĩ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en-US" sz="2800" dirty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82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310">
        <p:fade/>
      </p:transition>
    </mc:Choice>
    <mc:Fallback xmlns="">
      <p:transition spd="med" advTm="51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42"/>
            <a:ext cx="9144000" cy="684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268760"/>
            <a:ext cx="7776864" cy="5256584"/>
          </a:xfrm>
          <a:effectLst/>
        </p:spPr>
        <p:txBody>
          <a:bodyPr>
            <a:normAutofit fontScale="92500" lnSpcReduction="10000"/>
          </a:bodyPr>
          <a:lstStyle/>
          <a:p>
            <a:pPr marL="571500" indent="-571500" algn="l">
              <a:buAutoNum type="romanUcPeriod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50"/>
              </a:spcAft>
              <a:tabLst>
                <a:tab pos="4343400" algn="r"/>
              </a:tabLst>
            </a:pP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Điển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"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" ở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Thọ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Lâm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Thọ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16.000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Việt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 </a:t>
            </a:r>
          </a:p>
          <a:p>
            <a:pPr algn="r">
              <a:lnSpc>
                <a:spcPct val="150000"/>
              </a:lnSpc>
              <a:spcBef>
                <a:spcPts val="0"/>
              </a:spcBef>
              <a:spcAft>
                <a:spcPts val="350"/>
              </a:spcAft>
              <a:tabLst>
                <a:tab pos="4343400" algn="r"/>
              </a:tabLst>
            </a:pPr>
            <a:r>
              <a:rPr lang="en-US" sz="2800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en-US" sz="2800" i="1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Trích</a:t>
            </a:r>
            <a:r>
              <a:rPr lang="en-US" sz="2800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6"/>
              </a:rPr>
              <a:t>https://vnexpress.net/lang-ung-thu-thach-son-tu-dat-den-troi-deu-doc-2261643.html</a:t>
            </a:r>
            <a:r>
              <a:rPr lang="en-US" sz="2800" i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20/10/2017)</a:t>
            </a:r>
            <a:endParaRPr lang="en-US" sz="2800" dirty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41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825">
        <p:fade/>
      </p:transition>
    </mc:Choice>
    <mc:Fallback xmlns="">
      <p:transition spd="med" advTm="308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960"/>
            <a:ext cx="4804644" cy="359768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4254584" y="692696"/>
            <a:ext cx="4464496" cy="2808312"/>
          </a:xfrm>
          <a:prstGeom prst="wedgeEllipseCallout">
            <a:avLst>
              <a:gd name="adj1" fmla="val -44266"/>
              <a:gd name="adj2" fmla="val 4849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latin typeface="+mj-lt"/>
                <a:ea typeface="Aachen" pitchFamily="18" charset="0"/>
                <a:cs typeface="Aachen" pitchFamily="18" charset="0"/>
              </a:rPr>
              <a:t>Nguy</a:t>
            </a:r>
            <a:r>
              <a:rPr lang="en-US" sz="2800" b="1" dirty="0">
                <a:latin typeface="+mj-lt"/>
                <a:ea typeface="Aachen" pitchFamily="18" charset="0"/>
                <a:cs typeface="Aachen" pitchFamily="18" charset="0"/>
              </a:rPr>
              <a:t>ê</a:t>
            </a:r>
            <a:r>
              <a:rPr lang="vi-VN" sz="2800" b="1" dirty="0" smtClean="0">
                <a:latin typeface="+mj-lt"/>
                <a:ea typeface="Aachen" pitchFamily="18" charset="0"/>
                <a:cs typeface="Aachen" pitchFamily="18" charset="0"/>
              </a:rPr>
              <a:t>n </a:t>
            </a:r>
            <a:r>
              <a:rPr lang="vi-VN" sz="2800" b="1" dirty="0">
                <a:latin typeface="+mj-lt"/>
                <a:ea typeface="Aachen" pitchFamily="18" charset="0"/>
                <a:cs typeface="Aachen" pitchFamily="18" charset="0"/>
              </a:rPr>
              <a:t>nhân nào dẫn đến ô nhiễm môi trường?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4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26">
        <p:fade/>
      </p:transition>
    </mc:Choice>
    <mc:Fallback xmlns="">
      <p:transition spd="med" advTm="11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768"/>
            <a:ext cx="9112297" cy="684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776864" cy="2304256"/>
          </a:xfrm>
          <a:effectLst/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</a:t>
            </a:r>
            <a:r>
              <a:rPr lang="vi-VN" sz="28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ó </a:t>
            </a:r>
            <a:r>
              <a:rPr lang="vi-VN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chính là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 thiếu ý thức nghiêm trọng </a:t>
            </a:r>
            <a:r>
              <a:rPr lang="vi-VN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của nhiều người dân mà đặc biệt là các bạn trẻ. Họ nghĩ rằng những </a:t>
            </a:r>
            <a:r>
              <a:rPr lang="vi-VN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việc mình làm là quá nhỏ bé, không đủ để làm hại môi trường</a:t>
            </a:r>
            <a:r>
              <a:rPr lang="vi-VN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4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502">
        <p:fade/>
      </p:transition>
    </mc:Choice>
    <mc:Fallback xmlns="">
      <p:transition spd="med" advTm="275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Qoo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894631"/>
            <a:ext cx="4471851" cy="370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283968" y="692696"/>
            <a:ext cx="4464496" cy="2808312"/>
          </a:xfrm>
          <a:prstGeom prst="wedgeEllipseCallout">
            <a:avLst>
              <a:gd name="adj1" fmla="val -44266"/>
              <a:gd name="adj2" fmla="val 4849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Ô</a:t>
            </a:r>
            <a:r>
              <a:rPr lang="vi-VN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nhiễm môi </a:t>
            </a:r>
            <a:r>
              <a:rPr lang="vi-VN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gây</a:t>
            </a:r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ra </a:t>
            </a:r>
            <a:r>
              <a:rPr lang="en-US" sz="28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hậu</a:t>
            </a:r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gì</a:t>
            </a:r>
            <a:r>
              <a:rPr lang="vi-VN" sz="2800" b="1" dirty="0" smtClean="0">
                <a:latin typeface="Times New Roman" pitchFamily="18" charset="0"/>
                <a:ea typeface="Times" pitchFamily="34" charset="0"/>
                <a:cs typeface="Times New Roman" pitchFamily="18" charset="0"/>
              </a:rPr>
              <a:t>?</a:t>
            </a:r>
            <a:endParaRPr lang="vi-VN" sz="2800" b="1" dirty="0">
              <a:latin typeface="Times New Roman" pitchFamily="18" charset="0"/>
              <a:ea typeface="Times" pitchFamily="34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31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57">
        <p:fade/>
      </p:transition>
    </mc:Choice>
    <mc:Fallback xmlns="">
      <p:transition spd="med" advTm="13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9175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20688"/>
            <a:ext cx="7776864" cy="4248472"/>
          </a:xfrm>
          <a:effectLst/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350"/>
              </a:spcAft>
              <a:tabLst>
                <a:tab pos="4343400" algn="r"/>
              </a:tabLst>
            </a:pP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Điển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"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ung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" ở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Thọ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trăm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căn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ung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thư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nguồn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thải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máy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Lâm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Phú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Thọ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Hàng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năm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khoảng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16.000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Việt</a:t>
            </a:r>
            <a:r>
              <a:rPr lang="en-US" sz="2800" b="1" i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Nam </a:t>
            </a:r>
            <a:r>
              <a:rPr lang="en-US" sz="2800" b="1" i="1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chết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căn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liên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ô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nhiễm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 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6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92">
        <p:fade/>
      </p:transition>
    </mc:Choice>
    <mc:Fallback xmlns="">
      <p:transition spd="med" advTm="28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32656"/>
            <a:ext cx="8496944" cy="6192688"/>
          </a:xfrm>
          <a:effectLst/>
        </p:spPr>
        <p:txBody>
          <a:bodyPr>
            <a:normAutofit/>
          </a:bodyPr>
          <a:lstStyle/>
          <a:p>
            <a:pPr marL="571500" indent="-571500" algn="l">
              <a:buAutoNum type="romanUcPeriod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l">
              <a:buFont typeface="Wingdings 3"/>
              <a:buChar char=""/>
            </a:pP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4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747">
        <p:fade/>
      </p:transition>
    </mc:Choice>
    <mc:Fallback xmlns="">
      <p:transition spd="med" advTm="41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0.9|0.7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0.7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7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|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|0.9|0.6|2.9|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0.7|0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6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5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8|1.1|4.5|8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0.9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0.9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0.9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0.9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5|0.9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7|3.4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4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8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8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1077</Words>
  <Application>Microsoft Office PowerPoint</Application>
  <PresentationFormat>On-screen Show (4:3)</PresentationFormat>
  <Paragraphs>107</Paragraphs>
  <Slides>28</Slides>
  <Notes>2</Notes>
  <HiddenSlides>0</HiddenSlides>
  <MMClips>28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</cp:lastModifiedBy>
  <cp:revision>105</cp:revision>
  <dcterms:created xsi:type="dcterms:W3CDTF">2020-04-03T08:14:25Z</dcterms:created>
  <dcterms:modified xsi:type="dcterms:W3CDTF">2021-02-04T11:25:06Z</dcterms:modified>
</cp:coreProperties>
</file>