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710" r:id="rId2"/>
    <p:sldMasterId id="2147483723" r:id="rId3"/>
    <p:sldMasterId id="2147483740" r:id="rId4"/>
  </p:sldMasterIdLst>
  <p:notesMasterIdLst>
    <p:notesMasterId r:id="rId22"/>
  </p:notesMasterIdLst>
  <p:sldIdLst>
    <p:sldId id="257" r:id="rId5"/>
    <p:sldId id="260" r:id="rId6"/>
    <p:sldId id="262" r:id="rId7"/>
    <p:sldId id="265" r:id="rId8"/>
    <p:sldId id="263" r:id="rId9"/>
    <p:sldId id="284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A5724-7E38-4D59-85A2-427DE4C4167F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A3066-A39E-40E4-BEE5-130E6226F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66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8676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8976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2228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9161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itchFamily="34" charset="-128"/>
              </a:rPr>
              <a:t>Xe mô tô: có dung tích xi-lanh từ 50 cm</a:t>
            </a:r>
            <a:r>
              <a:rPr lang="en-US" altLang="en-US" baseline="30000" smtClean="0">
                <a:ea typeface="ＭＳ Ｐゴシック" pitchFamily="34" charset="-128"/>
              </a:rPr>
              <a:t>3</a:t>
            </a:r>
            <a:r>
              <a:rPr lang="en-US" altLang="en-US" smtClean="0">
                <a:ea typeface="ＭＳ Ｐゴシック" pitchFamily="34" charset="-128"/>
              </a:rPr>
              <a:t> trở lên;</a:t>
            </a:r>
          </a:p>
          <a:p>
            <a:r>
              <a:rPr lang="en-US" altLang="en-US" smtClean="0">
                <a:ea typeface="ＭＳ Ｐゴシック" pitchFamily="34" charset="-128"/>
              </a:rPr>
              <a:t>Xe gắn máy: có dung tích xi-lanh dưới 50 cm</a:t>
            </a:r>
            <a:r>
              <a:rPr lang="en-US" altLang="en-US" baseline="30000" smtClean="0">
                <a:ea typeface="ＭＳ Ｐゴシック" pitchFamily="34" charset="-128"/>
              </a:rPr>
              <a:t>3</a:t>
            </a: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54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1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042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2737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349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1019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554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3570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758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0599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1684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1663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38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24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70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234F1-F471-4F65-91EC-AD40D2CB1BA8}" type="datetime1">
              <a:rPr lang="en-US"/>
              <a:pPr>
                <a:defRPr/>
              </a:pPr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5A995-E58C-44D3-B94D-EE7358E28E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95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>
            <a:cxnSpLocks noChangeShapeType="1"/>
          </p:cNvCxnSpPr>
          <p:nvPr userDrawn="1"/>
        </p:nvCxnSpPr>
        <p:spPr bwMode="auto">
          <a:xfrm>
            <a:off x="203200" y="533400"/>
            <a:ext cx="8900584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DAA47-D9DC-4E43-A1EA-B3F22BC6239F}" type="datetime1">
              <a:rPr lang="en-US"/>
              <a:pPr>
                <a:defRPr/>
              </a:pPr>
              <a:t>5/10/2021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B7B80-0B00-4A3E-8829-CB4E485E9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1362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9449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24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6801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7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82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8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51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888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92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717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112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507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234F1-F471-4F65-91EC-AD40D2CB1BA8}" type="datetime1">
              <a:rPr lang="en-US"/>
              <a:pPr>
                <a:defRPr/>
              </a:pPr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5A995-E58C-44D3-B94D-EE7358E28E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6398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>
            <a:cxnSpLocks noChangeShapeType="1"/>
          </p:cNvCxnSpPr>
          <p:nvPr userDrawn="1"/>
        </p:nvCxnSpPr>
        <p:spPr bwMode="auto">
          <a:xfrm>
            <a:off x="203200" y="533400"/>
            <a:ext cx="8900584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DAA47-D9DC-4E43-A1EA-B3F22BC6239F}" type="datetime1">
              <a:rPr lang="en-US"/>
              <a:pPr>
                <a:defRPr/>
              </a:pPr>
              <a:t>5/10/2021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B7B80-0B00-4A3E-8829-CB4E485E9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433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016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758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70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8708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70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429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64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84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40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31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416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34786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528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6015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898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786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975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653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48040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506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336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904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515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55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0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234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018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056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799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105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54779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632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798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956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15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8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76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B15CB4A-4A37-48C5-A177-6DBE9DAB8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9093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234F1-F471-4F65-91EC-AD40D2CB1BA8}" type="datetime1">
              <a:rPr lang="en-US"/>
              <a:pPr>
                <a:defRPr/>
              </a:pPr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5A995-E58C-44D3-B94D-EE7358E28E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6784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>
            <a:cxnSpLocks noChangeShapeType="1"/>
          </p:cNvCxnSpPr>
          <p:nvPr userDrawn="1"/>
        </p:nvCxnSpPr>
        <p:spPr bwMode="auto">
          <a:xfrm>
            <a:off x="203200" y="533400"/>
            <a:ext cx="8900584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DAA47-D9DC-4E43-A1EA-B3F22BC6239F}" type="datetime1">
              <a:rPr lang="en-US"/>
              <a:pPr>
                <a:defRPr/>
              </a:pPr>
              <a:t>5/10/2021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B7B80-0B00-4A3E-8829-CB4E485E9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68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8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8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4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46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773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42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59" r:id="rId13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0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C1FCC2-2E13-4FDB-A45A-C04FF06CF42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EE390A7-2DAB-4B57-8B81-ED3056D2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6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  <p:sldLayoutId id="2147483774" r:id="rId19"/>
    <p:sldLayoutId id="2147483664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057400" y="1541214"/>
            <a:ext cx="7848600" cy="4478585"/>
            <a:chOff x="609600" y="1388771"/>
            <a:chExt cx="7848600" cy="4478307"/>
          </a:xfrm>
        </p:grpSpPr>
        <p:sp>
          <p:nvSpPr>
            <p:cNvPr id="4" name="TextBox 3"/>
            <p:cNvSpPr txBox="1"/>
            <p:nvPr/>
          </p:nvSpPr>
          <p:spPr>
            <a:xfrm>
              <a:off x="1039432" y="1388771"/>
              <a:ext cx="7118797" cy="16608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6400"/>
                </a:lnSpc>
                <a:defRPr/>
              </a:pPr>
              <a:r>
                <a:rPr lang="en-US" sz="4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NGOẠI KHÓA:</a:t>
              </a:r>
            </a:p>
            <a:p>
              <a:pPr algn="ctr">
                <a:lnSpc>
                  <a:spcPts val="6400"/>
                </a:lnSpc>
                <a:defRPr/>
              </a:pPr>
              <a:r>
                <a:rPr lang="en-US" sz="4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AN TOÀN GIAO THÔNG</a:t>
              </a:r>
              <a:endPara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" y="5405145"/>
              <a:ext cx="7848600" cy="4619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7653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8CB429-BDBE-4E07-BE95-6FB43A84766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231819"/>
            <a:ext cx="12093262" cy="13093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NGUYỄN VĂN LUÔNG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39166" y="3642103"/>
            <a:ext cx="8518477" cy="2269299"/>
            <a:chOff x="303088" y="-591356"/>
            <a:chExt cx="8077200" cy="1368232"/>
          </a:xfrm>
        </p:grpSpPr>
        <p:sp>
          <p:nvSpPr>
            <p:cNvPr id="13" name="Rounded Rectangle 12"/>
            <p:cNvSpPr/>
            <p:nvPr/>
          </p:nvSpPr>
          <p:spPr>
            <a:xfrm>
              <a:off x="303088" y="-547501"/>
              <a:ext cx="8077200" cy="132437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554953" y="-591356"/>
              <a:ext cx="7353660" cy="13243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36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36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3600" b="1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uân</a:t>
              </a:r>
              <a:r>
                <a:rPr lang="en-US" sz="36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36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tắc</a:t>
              </a:r>
              <a:r>
                <a:rPr lang="en-US" sz="36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36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36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6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endParaRPr lang="en-US" sz="3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04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351723" y="1773237"/>
            <a:ext cx="9356034" cy="2573475"/>
          </a:xfrm>
          <a:prstGeom prst="roundRect">
            <a:avLst/>
          </a:prstGeom>
          <a:noFill/>
          <a:ln>
            <a:solidFill>
              <a:srgbClr val="8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just">
              <a:lnSpc>
                <a:spcPct val="200000"/>
              </a:lnSpc>
              <a:buFont typeface="Arial" charset="0"/>
              <a:buNone/>
              <a:defRPr/>
            </a:pPr>
            <a:endParaRPr lang="en-US" b="1" dirty="0" err="1">
              <a:solidFill>
                <a:schemeClr val="tx1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buFont typeface="Arial" charset="0"/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3) </a:t>
            </a:r>
            <a:r>
              <a:rPr lang="en-US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Người</a:t>
            </a:r>
            <a:r>
              <a:rPr 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điều</a:t>
            </a:r>
            <a:r>
              <a:rPr 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khiển</a:t>
            </a:r>
            <a:r>
              <a:rPr 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, </a:t>
            </a:r>
            <a:r>
              <a:rPr lang="en-US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người</a:t>
            </a:r>
            <a:r>
              <a:rPr 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ngồi</a:t>
            </a:r>
            <a:r>
              <a:rPr 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trên</a:t>
            </a:r>
            <a:r>
              <a:rPr 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xe</a:t>
            </a:r>
            <a:r>
              <a:rPr 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mô</a:t>
            </a:r>
            <a:r>
              <a:rPr 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tô</a:t>
            </a:r>
            <a:r>
              <a:rPr 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, </a:t>
            </a:r>
            <a:r>
              <a:rPr lang="en-US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xe</a:t>
            </a:r>
            <a:r>
              <a:rPr 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gắn</a:t>
            </a:r>
            <a:r>
              <a:rPr 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máy</a:t>
            </a:r>
            <a:r>
              <a:rPr 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, </a:t>
            </a:r>
            <a:r>
              <a:rPr lang="en-US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xe</a:t>
            </a:r>
            <a:r>
              <a:rPr 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đạp</a:t>
            </a:r>
            <a:r>
              <a:rPr 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điện</a:t>
            </a:r>
            <a:r>
              <a:rPr 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, </a:t>
            </a:r>
            <a:r>
              <a:rPr lang="en-US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xe</a:t>
            </a:r>
            <a:r>
              <a:rPr 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máy</a:t>
            </a:r>
            <a:r>
              <a:rPr 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điện</a:t>
            </a:r>
            <a:r>
              <a:rPr 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: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phải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đội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mũ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bảo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hiểm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cài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quai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đúng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quy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200000"/>
              </a:lnSpc>
              <a:buFont typeface="Arial" charset="0"/>
              <a:buNone/>
              <a:defRPr/>
            </a:pPr>
            <a:endParaRPr lang="en-US" b="1" dirty="0" err="1">
              <a:solidFill>
                <a:schemeClr val="tx1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5529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4AABF5-4ABD-4BB2-8CD3-7C2FA78ACF48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981200" y="838200"/>
            <a:ext cx="6172200" cy="5540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Tìm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hiểu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một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số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quy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tắc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đường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bộ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2362200" y="76200"/>
            <a:ext cx="815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400" b="1" dirty="0">
                <a:latin typeface="+mj-lt"/>
                <a:cs typeface="+mj-cs"/>
              </a:rPr>
              <a:t/>
            </a:r>
            <a:br>
              <a:rPr lang="en-US" sz="2400" b="1" dirty="0">
                <a:latin typeface="+mj-lt"/>
                <a:cs typeface="+mj-cs"/>
              </a:rPr>
            </a:br>
            <a:r>
              <a:rPr lang="en-US" sz="2400" b="1" dirty="0">
                <a:latin typeface="+mj-lt"/>
                <a:cs typeface="+mj-cs"/>
              </a:rPr>
              <a:t/>
            </a:r>
            <a:br>
              <a:rPr lang="en-US" sz="2400" b="1" dirty="0">
                <a:latin typeface="+mj-lt"/>
                <a:cs typeface="+mj-cs"/>
              </a:rPr>
            </a:br>
            <a:r>
              <a:rPr lang="en-US" sz="2200" b="1" dirty="0">
                <a:latin typeface="Tahoma" pitchFamily="34" charset="0"/>
                <a:cs typeface="Tahoma" pitchFamily="34" charset="0"/>
              </a:rPr>
              <a:t>2.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Các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quy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tắc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đường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bộ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:</a:t>
            </a:r>
            <a:br>
              <a:rPr lang="en-US" sz="2200" b="1" dirty="0">
                <a:latin typeface="Tahoma" pitchFamily="34" charset="0"/>
                <a:cs typeface="Tahoma" pitchFamily="34" charset="0"/>
              </a:rPr>
            </a:br>
            <a:endParaRPr lang="en-US" sz="4400" b="1" dirty="0">
              <a:solidFill>
                <a:schemeClr val="tx2">
                  <a:lumMod val="75000"/>
                </a:schemeClr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5435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5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8625" y="1600199"/>
            <a:ext cx="10707757" cy="3806687"/>
          </a:xfrm>
          <a:prstGeom prst="roundRect">
            <a:avLst/>
          </a:prstGeom>
          <a:noFill/>
          <a:ln>
            <a:solidFill>
              <a:srgbClr val="8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just">
              <a:lnSpc>
                <a:spcPct val="200000"/>
              </a:lnSpc>
              <a:buFont typeface="Arial" charset="0"/>
              <a:buNone/>
              <a:defRPr/>
            </a:pPr>
            <a:endParaRPr lang="en-US" b="1" dirty="0" err="1">
              <a:solidFill>
                <a:schemeClr val="tx1"/>
              </a:solidFill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algn="just">
              <a:lnSpc>
                <a:spcPct val="200000"/>
              </a:lnSpc>
              <a:buFont typeface="Arial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4)</a:t>
            </a:r>
            <a:r>
              <a:rPr lang="en-US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Người</a:t>
            </a:r>
            <a:r>
              <a:rPr lang="en-US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ngồi</a:t>
            </a:r>
            <a:r>
              <a:rPr lang="en-US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trên</a:t>
            </a:r>
            <a:r>
              <a:rPr lang="en-US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xe</a:t>
            </a:r>
            <a:r>
              <a:rPr lang="en-US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đạp</a:t>
            </a:r>
            <a:r>
              <a:rPr lang="en-US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, </a:t>
            </a:r>
            <a:r>
              <a:rPr lang="en-US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xe</a:t>
            </a:r>
            <a:r>
              <a:rPr lang="en-US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mô</a:t>
            </a:r>
            <a:r>
              <a:rPr lang="en-US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tô</a:t>
            </a:r>
            <a:r>
              <a:rPr lang="en-US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, </a:t>
            </a:r>
            <a:r>
              <a:rPr lang="en-US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xe</a:t>
            </a:r>
            <a:r>
              <a:rPr lang="en-US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gắn</a:t>
            </a:r>
            <a:r>
              <a:rPr lang="en-US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máy</a:t>
            </a:r>
            <a:r>
              <a:rPr lang="en-US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: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không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được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mang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vác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vật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cồng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kềnh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không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sử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ô,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không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bám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kéo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hoặc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đẩy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phương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tiện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khác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không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đứng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trên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yên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giá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đèo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hàng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hoặc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ngồi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trên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tay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lái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200000"/>
              </a:lnSpc>
              <a:buFont typeface="Arial" charset="0"/>
              <a:buNone/>
              <a:defRPr/>
            </a:pPr>
            <a:r>
              <a:rPr lang="en-US" i="1" dirty="0" smtClean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                               </a:t>
            </a:r>
            <a:endParaRPr lang="en-US" b="1" dirty="0">
              <a:solidFill>
                <a:schemeClr val="tx1"/>
              </a:solidFill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573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88C342-1AF5-4351-AF66-BC9B50CED4C5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981200" y="838200"/>
            <a:ext cx="6172200" cy="5540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Tìm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hiểu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một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số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quy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tắc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đường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bộ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2362200" y="76200"/>
            <a:ext cx="815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400" b="1" dirty="0">
                <a:latin typeface="+mj-lt"/>
                <a:cs typeface="+mj-cs"/>
              </a:rPr>
              <a:t/>
            </a:r>
            <a:br>
              <a:rPr lang="en-US" sz="2400" b="1" dirty="0">
                <a:latin typeface="+mj-lt"/>
                <a:cs typeface="+mj-cs"/>
              </a:rPr>
            </a:br>
            <a:r>
              <a:rPr lang="en-US" sz="2400" b="1" dirty="0">
                <a:latin typeface="+mj-lt"/>
                <a:cs typeface="+mj-cs"/>
              </a:rPr>
              <a:t/>
            </a:r>
            <a:br>
              <a:rPr lang="en-US" sz="2400" b="1" dirty="0">
                <a:latin typeface="+mj-lt"/>
                <a:cs typeface="+mj-cs"/>
              </a:rPr>
            </a:br>
            <a:r>
              <a:rPr lang="en-US" sz="2200" b="1" dirty="0">
                <a:latin typeface="Tahoma" pitchFamily="34" charset="0"/>
                <a:cs typeface="Tahoma" pitchFamily="34" charset="0"/>
              </a:rPr>
              <a:t>2.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Các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quy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tắc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đường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bộ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:</a:t>
            </a:r>
            <a:br>
              <a:rPr lang="en-US" sz="2200" b="1" dirty="0">
                <a:latin typeface="Tahoma" pitchFamily="34" charset="0"/>
                <a:cs typeface="Tahoma" pitchFamily="34" charset="0"/>
              </a:rPr>
            </a:br>
            <a:endParaRPr lang="en-US" sz="4400" b="1" dirty="0">
              <a:solidFill>
                <a:schemeClr val="tx2">
                  <a:lumMod val="75000"/>
                </a:schemeClr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4009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5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3"/>
          <p:cNvSpPr txBox="1">
            <a:spLocks noChangeArrowheads="1"/>
          </p:cNvSpPr>
          <p:nvPr/>
        </p:nvSpPr>
        <p:spPr bwMode="auto">
          <a:xfrm>
            <a:off x="2487614" y="41276"/>
            <a:ext cx="58943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200" b="1">
                <a:latin typeface="Tahoma" pitchFamily="34" charset="0"/>
                <a:cs typeface="Tahoma" pitchFamily="34" charset="0"/>
              </a:rPr>
              <a:t>3. Luyện tập tình huống và vận dụng:</a:t>
            </a:r>
          </a:p>
        </p:txBody>
      </p:sp>
      <p:sp>
        <p:nvSpPr>
          <p:cNvPr id="46083" name="TextBox 4"/>
          <p:cNvSpPr txBox="1">
            <a:spLocks noChangeArrowheads="1"/>
          </p:cNvSpPr>
          <p:nvPr/>
        </p:nvSpPr>
        <p:spPr bwMode="auto">
          <a:xfrm>
            <a:off x="1444487" y="1275524"/>
            <a:ext cx="9316277" cy="5334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150000"/>
              </a:lnSpc>
            </a:pPr>
            <a:endParaRPr lang="en-US" altLang="en-US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en-US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5939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416676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1F318D3-698A-47DA-A267-4450C07721EF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6085" name="TextBox 10"/>
          <p:cNvSpPr txBox="1">
            <a:spLocks noChangeArrowheads="1"/>
          </p:cNvSpPr>
          <p:nvPr/>
        </p:nvSpPr>
        <p:spPr bwMode="auto">
          <a:xfrm>
            <a:off x="1930400" y="540029"/>
            <a:ext cx="868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1) </a:t>
            </a:r>
            <a:r>
              <a:rPr lang="en-US" altLang="en-US" sz="2000" b="1" dirty="0" err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Hãy</a:t>
            </a: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chỉ </a:t>
            </a:r>
            <a:r>
              <a:rPr lang="en-US" altLang="en-US" sz="2000" b="1" dirty="0" err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ra</a:t>
            </a: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b="1" dirty="0" err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những</a:t>
            </a: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b="1" dirty="0" err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lỗi</a:t>
            </a: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vi </a:t>
            </a:r>
            <a:r>
              <a:rPr lang="en-US" altLang="en-US" sz="2000" b="1" dirty="0" err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phạm</a:t>
            </a: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an </a:t>
            </a:r>
            <a:r>
              <a:rPr lang="en-US" altLang="en-US" sz="2000" b="1" dirty="0" err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toàn</a:t>
            </a: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b="1" dirty="0" err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b="1" dirty="0" err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b="1" dirty="0" err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của</a:t>
            </a: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b="1" dirty="0" err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những</a:t>
            </a: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b="1" dirty="0" err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người</a:t>
            </a: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b="1" dirty="0" err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trong</a:t>
            </a: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b="1" dirty="0" err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ảnh</a:t>
            </a: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b="1" dirty="0" err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dưới</a:t>
            </a: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b="1" dirty="0" err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đây</a:t>
            </a: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46087" name="TextBox 7"/>
          <p:cNvSpPr txBox="1">
            <a:spLocks noChangeArrowheads="1"/>
          </p:cNvSpPr>
          <p:nvPr/>
        </p:nvSpPr>
        <p:spPr bwMode="auto">
          <a:xfrm>
            <a:off x="2647950" y="342072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alt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9" name="TextBox 7"/>
          <p:cNvSpPr txBox="1">
            <a:spLocks noChangeArrowheads="1"/>
          </p:cNvSpPr>
          <p:nvPr/>
        </p:nvSpPr>
        <p:spPr bwMode="auto">
          <a:xfrm>
            <a:off x="6229952" y="3427251"/>
            <a:ext cx="34558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alt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628901" y="3936727"/>
            <a:ext cx="3095625" cy="2659063"/>
            <a:chOff x="1104900" y="4095750"/>
            <a:chExt cx="3095625" cy="2659063"/>
          </a:xfrm>
        </p:grpSpPr>
        <p:sp>
          <p:nvSpPr>
            <p:cNvPr id="59406" name="TextBox 7"/>
            <p:cNvSpPr txBox="1">
              <a:spLocks noChangeArrowheads="1"/>
            </p:cNvSpPr>
            <p:nvPr/>
          </p:nvSpPr>
          <p:spPr bwMode="auto">
            <a:xfrm>
              <a:off x="1104900" y="6386513"/>
              <a:ext cx="30480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altLang="en-US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Chở</a:t>
              </a:r>
              <a:r>
                <a:rPr lang="en-US" altLang="en-US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en-US" altLang="en-US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en-US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altLang="en-US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endPara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9407" name="Picture 15" descr="D:\HOANG MAI LINH\Teen\BOOK\Noi dung chinh sua\xe dap cho qua ta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52525" y="4095750"/>
              <a:ext cx="3048000" cy="22860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sp>
        <p:nvSpPr>
          <p:cNvPr id="59404" name="TextBox 7"/>
          <p:cNvSpPr txBox="1">
            <a:spLocks noChangeArrowheads="1"/>
          </p:cNvSpPr>
          <p:nvPr/>
        </p:nvSpPr>
        <p:spPr bwMode="auto">
          <a:xfrm>
            <a:off x="6451599" y="6305893"/>
            <a:ext cx="38718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alt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6" y="1333233"/>
            <a:ext cx="3162300" cy="2114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77" y="1297262"/>
            <a:ext cx="3114675" cy="209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977" y="3921404"/>
            <a:ext cx="315277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/>
      <p:bldP spid="46083" grpId="1" animBg="1"/>
      <p:bldP spid="46085" grpId="0" build="allAtOnce"/>
      <p:bldP spid="46087" grpId="1"/>
      <p:bldP spid="46089" grpId="1"/>
      <p:bldP spid="5940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46EBC0-702B-4ECA-86F0-4F5011997153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662609" y="1116221"/>
            <a:ext cx="10866782" cy="3970318"/>
          </a:xfrm>
          <a:prstGeom prst="rect">
            <a:avLst/>
          </a:prstGeom>
          <a:noFill/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rả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1200" y="609600"/>
            <a:ext cx="8229600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Hành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vi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nào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dưới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đây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vi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phạm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Luật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đường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bộ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?</a:t>
            </a:r>
          </a:p>
        </p:txBody>
      </p:sp>
      <p:sp>
        <p:nvSpPr>
          <p:cNvPr id="61445" name="TextBox 3"/>
          <p:cNvSpPr txBox="1">
            <a:spLocks noChangeArrowheads="1"/>
          </p:cNvSpPr>
          <p:nvPr/>
        </p:nvSpPr>
        <p:spPr bwMode="auto">
          <a:xfrm>
            <a:off x="2487614" y="41276"/>
            <a:ext cx="58943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200" b="1">
                <a:latin typeface="Tahoma" pitchFamily="34" charset="0"/>
                <a:cs typeface="Tahoma" pitchFamily="34" charset="0"/>
              </a:rPr>
              <a:t>3. Luyện tập tình huống và vận dụng: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90868" y="5049313"/>
            <a:ext cx="9654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a,b,c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56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allAtOnce" animBg="1"/>
      <p:bldP spid="5" grpId="0" build="allAtOnce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4313" y="471489"/>
            <a:ext cx="11251096" cy="4343400"/>
          </a:xfrm>
          <a:prstGeom prst="rect">
            <a:avLst/>
          </a:prstGeom>
          <a:noFill/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lnSpc>
                <a:spcPct val="150000"/>
              </a:lnSpc>
            </a:pPr>
            <a:r>
              <a:rPr lang="en-US" altLang="en-US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altLang="en-US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altLang="en-US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altLang="en-US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altLang="en-US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pPr marL="342900" indent="-342900"/>
            <a:endParaRPr lang="en-US" altLang="en-US" dirty="0">
              <a:latin typeface="Tahoma" pitchFamily="34" charset="0"/>
              <a:cs typeface="Tahoma" pitchFamily="34" charset="0"/>
            </a:endParaRPr>
          </a:p>
          <a:p>
            <a:pPr marL="342900" indent="-342900"/>
            <a:endParaRPr lang="en-US" altLang="en-US" dirty="0">
              <a:latin typeface="Tahoma" pitchFamily="34" charset="0"/>
              <a:cs typeface="Tahoma" pitchFamily="34" charset="0"/>
            </a:endParaRPr>
          </a:p>
          <a:p>
            <a:pPr marL="342900" indent="-342900"/>
            <a:endParaRPr lang="en-US" altLang="en-US" dirty="0">
              <a:latin typeface="Tahoma" pitchFamily="34" charset="0"/>
              <a:cs typeface="Tahoma" pitchFamily="34" charset="0"/>
            </a:endParaRPr>
          </a:p>
          <a:p>
            <a:pPr marL="342900" indent="-342900"/>
            <a:endParaRPr lang="en-US" altLang="en-US" dirty="0"/>
          </a:p>
          <a:p>
            <a:pPr marL="342900" indent="-342900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</a:pPr>
            <a:endParaRPr lang="en-US" altLang="en-US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>
              <a:lnSpc>
                <a:spcPct val="150000"/>
              </a:lnSpc>
            </a:pPr>
            <a:endParaRPr lang="en-US" altLang="en-US" dirty="0">
              <a:latin typeface="Tahoma" pitchFamily="34" charset="0"/>
              <a:cs typeface="Tahoma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en-US" b="1" dirty="0">
                <a:latin typeface="Tahoma" pitchFamily="34" charset="0"/>
                <a:cs typeface="Tahoma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</a:pPr>
            <a:endParaRPr lang="en-US" alt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31FE27-835A-446E-8512-AFA0742991AF}" type="slidenum">
              <a:rPr lang="en-US" altLang="en-US"/>
              <a:pPr/>
              <a:t>14</a:t>
            </a:fld>
            <a:endParaRPr lang="en-US" altLang="en-US"/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7838" y="1855305"/>
            <a:ext cx="3195638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TextBox 3"/>
          <p:cNvSpPr txBox="1">
            <a:spLocks noChangeArrowheads="1"/>
          </p:cNvSpPr>
          <p:nvPr/>
        </p:nvSpPr>
        <p:spPr bwMode="auto">
          <a:xfrm>
            <a:off x="2487614" y="41276"/>
            <a:ext cx="58943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3.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Luyện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tập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tình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huống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và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vận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dụng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503583" y="5085522"/>
            <a:ext cx="11277599" cy="11131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73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28800" y="1371600"/>
            <a:ext cx="8458200" cy="4343400"/>
          </a:xfrm>
          <a:prstGeom prst="rect">
            <a:avLst/>
          </a:prstGeom>
          <a:solidFill>
            <a:srgbClr val="FFCCCC"/>
          </a:solidFill>
          <a:ln w="222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just" eaLnBrk="1" hangingPunct="1">
              <a:lnSpc>
                <a:spcPct val="150000"/>
              </a:lnSpc>
              <a:defRPr/>
            </a:pPr>
            <a:endParaRPr lang="en-US" sz="2000" b="1" u="sng" dirty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b="1" dirty="0">
                <a:latin typeface="Tahoma" pitchFamily="34" charset="0"/>
                <a:cs typeface="Tahoma" pitchFamily="34" charset="0"/>
              </a:rPr>
              <a:t>	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Một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lần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bạn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A (16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tuổi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)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lấy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máy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Dream 100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phân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khối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của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mẹ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chở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 B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là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bạn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học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cùng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lớp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đến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trường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b="1" dirty="0">
                <a:latin typeface="Tahoma" pitchFamily="34" charset="0"/>
                <a:cs typeface="Tahoma" pitchFamily="34" charset="0"/>
              </a:rPr>
              <a:t>	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Trên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đường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đi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gặp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bạn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C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đang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đi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đạp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, A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và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B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rủ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bạn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C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bám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vào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mình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để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đi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cho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nhanh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nhưng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C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nhất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quyết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không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đồng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ý.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Thấy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vậy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, B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nói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:</a:t>
            </a:r>
            <a:r>
              <a:rPr 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ja-JP" altLang="en-US" b="1" i="1" dirty="0" smtClean="0">
                <a:latin typeface="Tahoma" pitchFamily="34" charset="0"/>
                <a:cs typeface="Tahoma" pitchFamily="34" charset="0"/>
              </a:rPr>
              <a:t>“</a:t>
            </a:r>
            <a:r>
              <a:rPr lang="en-US" altLang="ja-JP" b="1" i="1" dirty="0" err="1" smtClean="0">
                <a:latin typeface="Tahoma" pitchFamily="34" charset="0"/>
                <a:cs typeface="Tahoma" pitchFamily="34" charset="0"/>
              </a:rPr>
              <a:t>Bạn</a:t>
            </a:r>
            <a:r>
              <a:rPr lang="en-US" altLang="ja-JP" b="1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ja-JP" b="1" i="1" dirty="0" err="1" smtClean="0">
                <a:latin typeface="Tahoma" pitchFamily="34" charset="0"/>
                <a:cs typeface="Tahoma" pitchFamily="34" charset="0"/>
              </a:rPr>
              <a:t>thật</a:t>
            </a:r>
            <a:r>
              <a:rPr lang="en-US" altLang="ja-JP" b="1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ja-JP" b="1" i="1" dirty="0" err="1" smtClean="0">
                <a:latin typeface="Tahoma" pitchFamily="34" charset="0"/>
                <a:cs typeface="Tahoma" pitchFamily="34" charset="0"/>
              </a:rPr>
              <a:t>là</a:t>
            </a:r>
            <a:r>
              <a:rPr lang="en-US" altLang="ja-JP" b="1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ja-JP" b="1" i="1" dirty="0" err="1" smtClean="0">
                <a:latin typeface="Tahoma" pitchFamily="34" charset="0"/>
                <a:cs typeface="Tahoma" pitchFamily="34" charset="0"/>
              </a:rPr>
              <a:t>nhác</a:t>
            </a:r>
            <a:r>
              <a:rPr lang="en-US" altLang="ja-JP" b="1" i="1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ja-JP" b="1" i="1" dirty="0" err="1">
                <a:latin typeface="Tahoma" pitchFamily="34" charset="0"/>
                <a:cs typeface="Tahoma" pitchFamily="34" charset="0"/>
              </a:rPr>
              <a:t>tội</a:t>
            </a:r>
            <a:r>
              <a:rPr lang="en-US" altLang="ja-JP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ja-JP" b="1" i="1" dirty="0" err="1">
                <a:latin typeface="Tahoma" pitchFamily="34" charset="0"/>
                <a:cs typeface="Tahoma" pitchFamily="34" charset="0"/>
              </a:rPr>
              <a:t>gì</a:t>
            </a:r>
            <a:r>
              <a:rPr lang="en-US" altLang="ja-JP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ja-JP" b="1" i="1" dirty="0" err="1">
                <a:latin typeface="Tahoma" pitchFamily="34" charset="0"/>
                <a:cs typeface="Tahoma" pitchFamily="34" charset="0"/>
              </a:rPr>
              <a:t>mà</a:t>
            </a:r>
            <a:r>
              <a:rPr lang="en-US" altLang="ja-JP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ja-JP" b="1" i="1" dirty="0" err="1">
                <a:latin typeface="Tahoma" pitchFamily="34" charset="0"/>
                <a:cs typeface="Tahoma" pitchFamily="34" charset="0"/>
              </a:rPr>
              <a:t>đạp</a:t>
            </a:r>
            <a:r>
              <a:rPr lang="en-US" altLang="ja-JP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ja-JP" b="1" i="1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altLang="ja-JP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ja-JP" b="1" i="1" dirty="0" err="1">
                <a:latin typeface="Tahoma" pitchFamily="34" charset="0"/>
                <a:cs typeface="Tahoma" pitchFamily="34" charset="0"/>
              </a:rPr>
              <a:t>cho</a:t>
            </a:r>
            <a:r>
              <a:rPr lang="en-US" altLang="ja-JP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ja-JP" b="1" i="1" dirty="0" err="1">
                <a:latin typeface="Tahoma" pitchFamily="34" charset="0"/>
                <a:cs typeface="Tahoma" pitchFamily="34" charset="0"/>
              </a:rPr>
              <a:t>mệt</a:t>
            </a:r>
            <a:r>
              <a:rPr lang="en-US" altLang="ja-JP" b="1" i="1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ja-JP" b="1" i="1" dirty="0" err="1">
                <a:latin typeface="Tahoma" pitchFamily="34" charset="0"/>
                <a:cs typeface="Tahoma" pitchFamily="34" charset="0"/>
              </a:rPr>
              <a:t>đường</a:t>
            </a:r>
            <a:r>
              <a:rPr lang="en-US" altLang="ja-JP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ja-JP" b="1" i="1" dirty="0" err="1">
                <a:latin typeface="Tahoma" pitchFamily="34" charset="0"/>
                <a:cs typeface="Tahoma" pitchFamily="34" charset="0"/>
              </a:rPr>
              <a:t>đông</a:t>
            </a:r>
            <a:r>
              <a:rPr lang="en-US" altLang="ja-JP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ja-JP" b="1" i="1" dirty="0" err="1">
                <a:latin typeface="Tahoma" pitchFamily="34" charset="0"/>
                <a:cs typeface="Tahoma" pitchFamily="34" charset="0"/>
              </a:rPr>
              <a:t>thế</a:t>
            </a:r>
            <a:r>
              <a:rPr lang="en-US" altLang="ja-JP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ja-JP" b="1" i="1" dirty="0" err="1">
                <a:latin typeface="Tahoma" pitchFamily="34" charset="0"/>
                <a:cs typeface="Tahoma" pitchFamily="34" charset="0"/>
              </a:rPr>
              <a:t>này</a:t>
            </a:r>
            <a:r>
              <a:rPr lang="en-US" altLang="ja-JP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ja-JP" b="1" i="1" dirty="0" err="1">
                <a:latin typeface="Tahoma" pitchFamily="34" charset="0"/>
                <a:cs typeface="Tahoma" pitchFamily="34" charset="0"/>
              </a:rPr>
              <a:t>các</a:t>
            </a:r>
            <a:r>
              <a:rPr lang="en-US" altLang="ja-JP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ja-JP" b="1" i="1" dirty="0" err="1">
                <a:latin typeface="Tahoma" pitchFamily="34" charset="0"/>
                <a:cs typeface="Tahoma" pitchFamily="34" charset="0"/>
              </a:rPr>
              <a:t>chú</a:t>
            </a:r>
            <a:r>
              <a:rPr lang="en-US" altLang="ja-JP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ja-JP" b="1" i="1" dirty="0" err="1">
                <a:latin typeface="Tahoma" pitchFamily="34" charset="0"/>
                <a:cs typeface="Tahoma" pitchFamily="34" charset="0"/>
              </a:rPr>
              <a:t>công</a:t>
            </a:r>
            <a:r>
              <a:rPr lang="en-US" altLang="ja-JP" b="1" i="1" dirty="0">
                <a:latin typeface="Tahoma" pitchFamily="34" charset="0"/>
                <a:cs typeface="Tahoma" pitchFamily="34" charset="0"/>
              </a:rPr>
              <a:t> an </a:t>
            </a:r>
            <a:r>
              <a:rPr lang="en-US" altLang="ja-JP" b="1" i="1" dirty="0" err="1">
                <a:latin typeface="Tahoma" pitchFamily="34" charset="0"/>
                <a:cs typeface="Tahoma" pitchFamily="34" charset="0"/>
              </a:rPr>
              <a:t>phát</a:t>
            </a:r>
            <a:r>
              <a:rPr lang="en-US" altLang="ja-JP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ja-JP" b="1" i="1" dirty="0" err="1">
                <a:latin typeface="Tahoma" pitchFamily="34" charset="0"/>
                <a:cs typeface="Tahoma" pitchFamily="34" charset="0"/>
              </a:rPr>
              <a:t>hiện</a:t>
            </a:r>
            <a:r>
              <a:rPr lang="en-US" altLang="ja-JP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ja-JP" b="1" i="1" dirty="0" err="1">
                <a:latin typeface="Tahoma" pitchFamily="34" charset="0"/>
                <a:cs typeface="Tahoma" pitchFamily="34" charset="0"/>
              </a:rPr>
              <a:t>ra</a:t>
            </a:r>
            <a:r>
              <a:rPr lang="en-US" altLang="ja-JP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ja-JP" b="1" i="1" dirty="0" err="1">
                <a:latin typeface="Tahoma" pitchFamily="34" charset="0"/>
                <a:cs typeface="Tahoma" pitchFamily="34" charset="0"/>
              </a:rPr>
              <a:t>cũng</a:t>
            </a:r>
            <a:r>
              <a:rPr lang="en-US" altLang="ja-JP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ja-JP" b="1" i="1" dirty="0" err="1">
                <a:latin typeface="Tahoma" pitchFamily="34" charset="0"/>
                <a:cs typeface="Tahoma" pitchFamily="34" charset="0"/>
              </a:rPr>
              <a:t>không</a:t>
            </a:r>
            <a:r>
              <a:rPr lang="en-US" altLang="ja-JP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ja-JP" b="1" i="1" dirty="0" err="1">
                <a:latin typeface="Tahoma" pitchFamily="34" charset="0"/>
                <a:cs typeface="Tahoma" pitchFamily="34" charset="0"/>
              </a:rPr>
              <a:t>sao</a:t>
            </a:r>
            <a:r>
              <a:rPr lang="en-US" altLang="ja-JP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ja-JP" b="1" i="1" dirty="0" err="1">
                <a:latin typeface="Tahoma" pitchFamily="34" charset="0"/>
                <a:cs typeface="Tahoma" pitchFamily="34" charset="0"/>
              </a:rPr>
              <a:t>đâu</a:t>
            </a:r>
            <a:r>
              <a:rPr lang="ja-JP" altLang="en-US" b="1" i="1" dirty="0">
                <a:latin typeface="Tahoma" pitchFamily="34" charset="0"/>
                <a:cs typeface="Tahoma" pitchFamily="34" charset="0"/>
              </a:rPr>
              <a:t>”</a:t>
            </a:r>
            <a:r>
              <a:rPr lang="en-US" altLang="ja-JP" b="1" i="1" dirty="0">
                <a:latin typeface="Tahoma" pitchFamily="34" charset="0"/>
                <a:cs typeface="Tahoma" pitchFamily="34" charset="0"/>
              </a:rPr>
              <a:t>.  </a:t>
            </a:r>
            <a:r>
              <a:rPr lang="en-US" altLang="ja-JP" b="1" dirty="0" err="1">
                <a:latin typeface="Tahoma" pitchFamily="34" charset="0"/>
                <a:cs typeface="Tahoma" pitchFamily="34" charset="0"/>
              </a:rPr>
              <a:t>Nhưng</a:t>
            </a:r>
            <a:r>
              <a:rPr lang="en-US" altLang="ja-JP" b="1" dirty="0">
                <a:latin typeface="Tahoma" pitchFamily="34" charset="0"/>
                <a:cs typeface="Tahoma" pitchFamily="34" charset="0"/>
              </a:rPr>
              <a:t> C </a:t>
            </a:r>
            <a:r>
              <a:rPr lang="en-US" altLang="ja-JP" b="1" dirty="0" err="1">
                <a:latin typeface="Tahoma" pitchFamily="34" charset="0"/>
                <a:cs typeface="Tahoma" pitchFamily="34" charset="0"/>
              </a:rPr>
              <a:t>vẫn</a:t>
            </a:r>
            <a:r>
              <a:rPr lang="en-US" altLang="ja-JP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ja-JP" b="1" dirty="0" err="1">
                <a:latin typeface="Tahoma" pitchFamily="34" charset="0"/>
                <a:cs typeface="Tahoma" pitchFamily="34" charset="0"/>
              </a:rPr>
              <a:t>kiên</a:t>
            </a:r>
            <a:r>
              <a:rPr lang="en-US" altLang="ja-JP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ja-JP" b="1" dirty="0" err="1">
                <a:latin typeface="Tahoma" pitchFamily="34" charset="0"/>
                <a:cs typeface="Tahoma" pitchFamily="34" charset="0"/>
              </a:rPr>
              <a:t>quyết</a:t>
            </a:r>
            <a:r>
              <a:rPr lang="en-US" altLang="ja-JP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ja-JP" b="1" dirty="0" err="1">
                <a:latin typeface="Tahoma" pitchFamily="34" charset="0"/>
                <a:cs typeface="Tahoma" pitchFamily="34" charset="0"/>
              </a:rPr>
              <a:t>không</a:t>
            </a:r>
            <a:r>
              <a:rPr lang="en-US" altLang="ja-JP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ja-JP" b="1" dirty="0" err="1">
                <a:latin typeface="Tahoma" pitchFamily="34" charset="0"/>
                <a:cs typeface="Tahoma" pitchFamily="34" charset="0"/>
              </a:rPr>
              <a:t>đu</a:t>
            </a:r>
            <a:r>
              <a:rPr lang="en-US" altLang="ja-JP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ja-JP" b="1" dirty="0" err="1">
                <a:latin typeface="Tahoma" pitchFamily="34" charset="0"/>
                <a:cs typeface="Tahoma" pitchFamily="34" charset="0"/>
              </a:rPr>
              <a:t>bám</a:t>
            </a:r>
            <a:r>
              <a:rPr lang="en-US" altLang="ja-JP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ja-JP" b="1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altLang="ja-JP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ja-JP" b="1" dirty="0" err="1">
                <a:latin typeface="Tahoma" pitchFamily="34" charset="0"/>
                <a:cs typeface="Tahoma" pitchFamily="34" charset="0"/>
              </a:rPr>
              <a:t>máy</a:t>
            </a:r>
            <a:r>
              <a:rPr lang="en-US" altLang="ja-JP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ja-JP" b="1" dirty="0" err="1">
                <a:latin typeface="Tahoma" pitchFamily="34" charset="0"/>
                <a:cs typeface="Tahoma" pitchFamily="34" charset="0"/>
              </a:rPr>
              <a:t>và</a:t>
            </a:r>
            <a:r>
              <a:rPr lang="en-US" altLang="ja-JP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ja-JP" b="1" dirty="0" err="1">
                <a:latin typeface="Tahoma" pitchFamily="34" charset="0"/>
                <a:cs typeface="Tahoma" pitchFamily="34" charset="0"/>
              </a:rPr>
              <a:t>khuyên</a:t>
            </a:r>
            <a:r>
              <a:rPr lang="en-US" altLang="ja-JP" b="1" dirty="0">
                <a:latin typeface="Tahoma" pitchFamily="34" charset="0"/>
                <a:cs typeface="Tahoma" pitchFamily="34" charset="0"/>
              </a:rPr>
              <a:t> 2 </a:t>
            </a:r>
            <a:r>
              <a:rPr lang="en-US" altLang="ja-JP" b="1" dirty="0" err="1">
                <a:latin typeface="Tahoma" pitchFamily="34" charset="0"/>
                <a:cs typeface="Tahoma" pitchFamily="34" charset="0"/>
              </a:rPr>
              <a:t>bạn</a:t>
            </a:r>
            <a:r>
              <a:rPr lang="en-US" altLang="ja-JP" b="1" dirty="0">
                <a:latin typeface="Tahoma" pitchFamily="34" charset="0"/>
                <a:cs typeface="Tahoma" pitchFamily="34" charset="0"/>
              </a:rPr>
              <a:t> A, B </a:t>
            </a:r>
            <a:r>
              <a:rPr lang="en-US" altLang="ja-JP" b="1" dirty="0" err="1">
                <a:latin typeface="Tahoma" pitchFamily="34" charset="0"/>
                <a:cs typeface="Tahoma" pitchFamily="34" charset="0"/>
              </a:rPr>
              <a:t>không</a:t>
            </a:r>
            <a:r>
              <a:rPr lang="en-US" altLang="ja-JP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ja-JP" b="1" dirty="0" err="1">
                <a:latin typeface="Tahoma" pitchFamily="34" charset="0"/>
                <a:cs typeface="Tahoma" pitchFamily="34" charset="0"/>
              </a:rPr>
              <a:t>nên</a:t>
            </a:r>
            <a:r>
              <a:rPr lang="en-US" altLang="ja-JP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ja-JP" b="1" dirty="0" err="1">
                <a:latin typeface="Tahoma" pitchFamily="34" charset="0"/>
                <a:cs typeface="Tahoma" pitchFamily="34" charset="0"/>
              </a:rPr>
              <a:t>đi</a:t>
            </a:r>
            <a:r>
              <a:rPr lang="en-US" altLang="ja-JP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ja-JP" b="1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altLang="ja-JP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ja-JP" b="1" dirty="0" err="1">
                <a:latin typeface="Tahoma" pitchFamily="34" charset="0"/>
                <a:cs typeface="Tahoma" pitchFamily="34" charset="0"/>
              </a:rPr>
              <a:t>máy</a:t>
            </a:r>
            <a:r>
              <a:rPr lang="en-US" altLang="ja-JP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ja-JP" b="1" dirty="0" err="1">
                <a:latin typeface="Tahoma" pitchFamily="34" charset="0"/>
                <a:cs typeface="Tahoma" pitchFamily="34" charset="0"/>
              </a:rPr>
              <a:t>vì</a:t>
            </a:r>
            <a:r>
              <a:rPr lang="en-US" altLang="ja-JP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ja-JP" b="1" dirty="0" err="1">
                <a:latin typeface="Tahoma" pitchFamily="34" charset="0"/>
                <a:cs typeface="Tahoma" pitchFamily="34" charset="0"/>
              </a:rPr>
              <a:t>chưa</a:t>
            </a:r>
            <a:r>
              <a:rPr lang="en-US" altLang="ja-JP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ja-JP" b="1" dirty="0" err="1">
                <a:latin typeface="Tahoma" pitchFamily="34" charset="0"/>
                <a:cs typeface="Tahoma" pitchFamily="34" charset="0"/>
              </a:rPr>
              <a:t>đủ</a:t>
            </a:r>
            <a:r>
              <a:rPr lang="en-US" altLang="ja-JP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ja-JP" b="1" dirty="0" err="1">
                <a:latin typeface="Tahoma" pitchFamily="34" charset="0"/>
                <a:cs typeface="Tahoma" pitchFamily="34" charset="0"/>
              </a:rPr>
              <a:t>tuổi</a:t>
            </a:r>
            <a:r>
              <a:rPr lang="en-US" altLang="ja-JP" b="1" dirty="0">
                <a:latin typeface="Tahoma" pitchFamily="34" charset="0"/>
                <a:cs typeface="Tahoma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buFontTx/>
              <a:buAutoNum type="alphaLcParenR"/>
              <a:defRPr/>
            </a:pP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Em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có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tán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thành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hành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vi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của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2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bạn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A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và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B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không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?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Vì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sao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?</a:t>
            </a:r>
          </a:p>
          <a:p>
            <a:pPr algn="just" eaLnBrk="1" hangingPunct="1">
              <a:lnSpc>
                <a:spcPct val="150000"/>
              </a:lnSpc>
              <a:buFontTx/>
              <a:buAutoNum type="alphaLcParenR"/>
              <a:defRPr/>
            </a:pP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Bạn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C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phản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ứng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như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vậy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có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đúng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không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?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Vì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sao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?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8C9F7D-B2D9-4359-A661-2BCC20E9208F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4516" name="TextBox 3"/>
          <p:cNvSpPr txBox="1">
            <a:spLocks noChangeArrowheads="1"/>
          </p:cNvSpPr>
          <p:nvPr/>
        </p:nvSpPr>
        <p:spPr bwMode="auto">
          <a:xfrm>
            <a:off x="2487614" y="41276"/>
            <a:ext cx="58943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200" b="1">
                <a:latin typeface="Tahoma" pitchFamily="34" charset="0"/>
                <a:cs typeface="Tahoma" pitchFamily="34" charset="0"/>
              </a:rPr>
              <a:t>3. Luyện tập tình huống và vận dụng: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28800" y="741364"/>
            <a:ext cx="36576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 sz="2000" b="1" u="sng">
                <a:solidFill>
                  <a:srgbClr val="215968"/>
                </a:solidFill>
                <a:latin typeface="Tahoma" pitchFamily="34" charset="0"/>
                <a:cs typeface="Tahoma" pitchFamily="34" charset="0"/>
              </a:rPr>
              <a:t>4) Xử lí tình huống: </a:t>
            </a:r>
          </a:p>
        </p:txBody>
      </p:sp>
    </p:spTree>
    <p:extLst>
      <p:ext uri="{BB962C8B-B14F-4D97-AF65-F5344CB8AC3E}">
        <p14:creationId xmlns:p14="http://schemas.microsoft.com/office/powerpoint/2010/main" val="312001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8B901E-0A5E-42A7-8317-0051C126C495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1749287" y="145774"/>
            <a:ext cx="2054087" cy="463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0661" y="1046922"/>
            <a:ext cx="10137913" cy="43599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lnSpc>
                <a:spcPct val="150000"/>
              </a:lnSpc>
              <a:buAutoNum type="alphaL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50000"/>
              </a:lnSpc>
              <a:buAutoNum type="alphaL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vi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475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4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1577F4-FA3B-414F-B188-772FAACB9179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007165" y="967409"/>
            <a:ext cx="99921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35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4C2E05-FD62-4865-976B-13F942986A1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9699" name="Rectangle 10"/>
          <p:cNvSpPr>
            <a:spLocks noChangeArrowheads="1"/>
          </p:cNvSpPr>
          <p:nvPr/>
        </p:nvSpPr>
        <p:spPr bwMode="auto">
          <a:xfrm>
            <a:off x="953036" y="1682233"/>
            <a:ext cx="109084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709" name="Rectangle 15"/>
          <p:cNvSpPr>
            <a:spLocks noChangeArrowheads="1"/>
          </p:cNvSpPr>
          <p:nvPr/>
        </p:nvSpPr>
        <p:spPr bwMode="auto">
          <a:xfrm>
            <a:off x="1068947" y="4329680"/>
            <a:ext cx="1041900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710" name="Rectangle 16"/>
          <p:cNvSpPr>
            <a:spLocks noChangeArrowheads="1"/>
          </p:cNvSpPr>
          <p:nvPr/>
        </p:nvSpPr>
        <p:spPr bwMode="auto">
          <a:xfrm>
            <a:off x="1068947" y="2790513"/>
            <a:ext cx="105477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63012" y="307531"/>
            <a:ext cx="4066325" cy="923330"/>
          </a:xfrm>
          <a:prstGeom prst="rect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5961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9" grpId="0"/>
      <p:bldP spid="29710" grpId="0"/>
      <p:bldP spid="18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7B2361-E7B5-407D-9352-C949916C5A0A}" type="slidenum">
              <a:rPr lang="en-US" altLang="en-US"/>
              <a:pPr/>
              <a:t>3</a:t>
            </a:fld>
            <a:endParaRPr lang="en-US" altLang="en-US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223" y="1575860"/>
            <a:ext cx="4191000" cy="346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0379" y="1563707"/>
            <a:ext cx="4456091" cy="350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2" name="TextBox 10"/>
          <p:cNvSpPr txBox="1">
            <a:spLocks noChangeArrowheads="1"/>
          </p:cNvSpPr>
          <p:nvPr/>
        </p:nvSpPr>
        <p:spPr bwMode="auto">
          <a:xfrm>
            <a:off x="463639" y="5104682"/>
            <a:ext cx="111659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609600"/>
            <a:ext cx="8783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 bwMode="auto">
          <a:xfrm>
            <a:off x="1175198" y="49414"/>
            <a:ext cx="815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400" b="1" dirty="0">
                <a:latin typeface="+mj-lt"/>
                <a:cs typeface="+mj-cs"/>
              </a:rPr>
              <a:t/>
            </a:r>
            <a:br>
              <a:rPr lang="en-US" sz="2400" b="1" dirty="0">
                <a:latin typeface="+mj-lt"/>
                <a:cs typeface="+mj-cs"/>
              </a:rPr>
            </a:br>
            <a:r>
              <a:rPr lang="en-US" sz="2400" b="1" dirty="0">
                <a:latin typeface="+mj-lt"/>
                <a:cs typeface="+mj-cs"/>
              </a:rPr>
              <a:t/>
            </a:r>
            <a:br>
              <a:rPr lang="en-US" sz="2400" b="1" dirty="0">
                <a:latin typeface="+mj-lt"/>
                <a:cs typeface="+mj-cs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263" y="1042428"/>
            <a:ext cx="3654425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4" name="Rectangle 13"/>
          <p:cNvSpPr/>
          <p:nvPr/>
        </p:nvSpPr>
        <p:spPr>
          <a:xfrm>
            <a:off x="759851" y="307581"/>
            <a:ext cx="9131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hâu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?: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963" y="1051719"/>
            <a:ext cx="3400425" cy="2495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87" y="3896144"/>
            <a:ext cx="36957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1" y="1093392"/>
            <a:ext cx="3295650" cy="247650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4481848" y="5153444"/>
            <a:ext cx="850006" cy="448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01815" y="3896144"/>
            <a:ext cx="5242196" cy="2514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09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39687" y="319014"/>
            <a:ext cx="1036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3" y="976072"/>
            <a:ext cx="3171825" cy="2466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865" y="976072"/>
            <a:ext cx="3495675" cy="2457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737" y="990359"/>
            <a:ext cx="3486150" cy="2428875"/>
          </a:xfrm>
          <a:prstGeom prst="rect">
            <a:avLst/>
          </a:prstGeom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5" cstate="print"/>
          <a:srcRect l="10008" b="2844"/>
          <a:stretch>
            <a:fillRect/>
          </a:stretch>
        </p:blipFill>
        <p:spPr bwMode="auto">
          <a:xfrm>
            <a:off x="456735" y="3747536"/>
            <a:ext cx="3548063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8" name="Rectangle 17"/>
          <p:cNvSpPr/>
          <p:nvPr/>
        </p:nvSpPr>
        <p:spPr>
          <a:xfrm>
            <a:off x="4064995" y="3886926"/>
            <a:ext cx="1786017" cy="1323439"/>
          </a:xfrm>
          <a:prstGeom prst="rect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vi-VN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Các </a:t>
            </a:r>
            <a:r>
              <a:rPr lang="en-US" sz="20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nguyên</a:t>
            </a:r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nhân</a:t>
            </a:r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vi-VN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đến 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tai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nạn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vi-VN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59495" y="5140834"/>
            <a:ext cx="2944267" cy="1015663"/>
          </a:xfrm>
          <a:prstGeom prst="rect">
            <a:avLst/>
          </a:prstGeom>
          <a:solidFill>
            <a:srgbClr val="8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Ý </a:t>
            </a:r>
            <a:r>
              <a:rPr lang="en-US" sz="20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thức</a:t>
            </a:r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tuân</a:t>
            </a:r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thủ</a:t>
            </a:r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của</a:t>
            </a:r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vi-VN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con người</a:t>
            </a:r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chưa</a:t>
            </a:r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tốt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49294" y="3668939"/>
            <a:ext cx="1903413" cy="400050"/>
          </a:xfrm>
          <a:prstGeom prst="rect">
            <a:avLst/>
          </a:prstGeom>
          <a:solidFill>
            <a:srgbClr val="8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phương tiện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66618" y="4074456"/>
            <a:ext cx="1900238" cy="1015663"/>
          </a:xfrm>
          <a:prstGeom prst="rect">
            <a:avLst/>
          </a:prstGeom>
          <a:solidFill>
            <a:srgbClr val="8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vi-VN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cơ sở hạ </a:t>
            </a:r>
            <a:r>
              <a:rPr lang="vi-VN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tầng</a:t>
            </a:r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không</a:t>
            </a:r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đảm</a:t>
            </a:r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bảo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9443480" y="3981036"/>
            <a:ext cx="1477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Gần</a:t>
            </a:r>
            <a:r>
              <a:rPr lang="vi-VN" altLang="en-US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vi-VN" altLang="en-US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0% </a:t>
            </a:r>
            <a:endParaRPr lang="en-US" altLang="en-US" dirty="0"/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5852065" y="4639332"/>
            <a:ext cx="1008483" cy="636883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882731" y="3900248"/>
            <a:ext cx="1181219" cy="67441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859495" y="5074189"/>
            <a:ext cx="4643392" cy="118603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9887074" y="5248615"/>
            <a:ext cx="1489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</a:t>
            </a:r>
            <a:r>
              <a:rPr lang="vi-VN" altLang="en-US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ơn 70%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682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8" grpId="0" build="allAtOnce" animBg="1"/>
      <p:bldP spid="19" grpId="0" animBg="1"/>
      <p:bldP spid="20" grpId="0" animBg="1"/>
      <p:bldP spid="21" grpId="0" animBg="1"/>
      <p:bldP spid="22" grpId="0"/>
      <p:bldP spid="25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5618" y="212036"/>
            <a:ext cx="10336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 l="6171" t="2890" r="15384"/>
          <a:stretch>
            <a:fillRect/>
          </a:stretch>
        </p:blipFill>
        <p:spPr bwMode="auto">
          <a:xfrm>
            <a:off x="401982" y="3759176"/>
            <a:ext cx="341471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95" y="1219151"/>
            <a:ext cx="33528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83" y="1224407"/>
            <a:ext cx="3438525" cy="2257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83" y="3759176"/>
            <a:ext cx="3343275" cy="2457450"/>
          </a:xfrm>
          <a:prstGeom prst="rect">
            <a:avLst/>
          </a:prstGeom>
        </p:spPr>
      </p:pic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7982296" y="1113116"/>
            <a:ext cx="3719373" cy="4997471"/>
            <a:chOff x="685800" y="5382720"/>
            <a:chExt cx="8015288" cy="1295400"/>
          </a:xfrm>
        </p:grpSpPr>
        <p:sp>
          <p:nvSpPr>
            <p:cNvPr id="9" name="Rectangle 28"/>
            <p:cNvSpPr>
              <a:spLocks noChangeArrowheads="1"/>
            </p:cNvSpPr>
            <p:nvPr/>
          </p:nvSpPr>
          <p:spPr bwMode="auto">
            <a:xfrm>
              <a:off x="776289" y="5486400"/>
              <a:ext cx="7848599" cy="470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buFont typeface="Wingdings" pitchFamily="2" charset="2"/>
                <a:buChar char="q"/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Thiếu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 thức, kĩ năng, ý thức khi tham gia giao thông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1999" y="5857982"/>
              <a:ext cx="7939089" cy="80576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buFont typeface="Wingdings" pitchFamily="2" charset="2"/>
                <a:buChar char="q"/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Luật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nghiêm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chỉnh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chấp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tắc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5800" y="5382720"/>
              <a:ext cx="8001000" cy="1295400"/>
            </a:xfrm>
            <a:prstGeom prst="rect">
              <a:avLst/>
            </a:prstGeom>
            <a:noFill/>
            <a:ln>
              <a:solidFill>
                <a:srgbClr val="8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203911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/>
          <p:cNvPicPr>
            <a:picLocks noChangeAspect="1" noChangeArrowheads="1"/>
          </p:cNvPicPr>
          <p:nvPr/>
        </p:nvPicPr>
        <p:blipFill>
          <a:blip r:embed="rId3" cstate="print"/>
          <a:srcRect l="57813" t="26042" r="29688" b="47916"/>
          <a:stretch>
            <a:fillRect/>
          </a:stretch>
        </p:blipFill>
        <p:spPr bwMode="auto">
          <a:xfrm>
            <a:off x="7696200" y="1219200"/>
            <a:ext cx="2514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46644" y="1600200"/>
            <a:ext cx="6649555" cy="3104322"/>
            <a:chOff x="-341436" y="381000"/>
            <a:chExt cx="9104436" cy="1196063"/>
          </a:xfrm>
        </p:grpSpPr>
        <p:sp>
          <p:nvSpPr>
            <p:cNvPr id="51207" name="Rounded Rectangular Callout 4"/>
            <p:cNvSpPr>
              <a:spLocks noChangeArrowheads="1"/>
            </p:cNvSpPr>
            <p:nvPr/>
          </p:nvSpPr>
          <p:spPr bwMode="auto">
            <a:xfrm>
              <a:off x="77205" y="381000"/>
              <a:ext cx="8685795" cy="1196063"/>
            </a:xfrm>
            <a:prstGeom prst="wedgeRoundRectCallout">
              <a:avLst>
                <a:gd name="adj1" fmla="val 53231"/>
                <a:gd name="adj2" fmla="val 66435"/>
                <a:gd name="adj3" fmla="val 16667"/>
              </a:avLst>
            </a:prstGeom>
            <a:solidFill>
              <a:srgbClr val="92D050"/>
            </a:solidFill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742950" lvl="1" indent="-285750">
                <a:lnSpc>
                  <a:spcPct val="150000"/>
                </a:lnSpc>
              </a:pPr>
              <a:endParaRPr lang="en-US" altLang="en-US" sz="2400" b="1" i="1">
                <a:latin typeface="Calibri" pitchFamily="34" charset="0"/>
              </a:endParaRPr>
            </a:p>
          </p:txBody>
        </p:sp>
        <p:sp>
          <p:nvSpPr>
            <p:cNvPr id="51208" name="TextBox 2"/>
            <p:cNvSpPr txBox="1">
              <a:spLocks noChangeArrowheads="1"/>
            </p:cNvSpPr>
            <p:nvPr/>
          </p:nvSpPr>
          <p:spPr bwMode="auto">
            <a:xfrm>
              <a:off x="-341436" y="594049"/>
              <a:ext cx="8561985" cy="60301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742950" lvl="1" indent="-285750">
                <a:lnSpc>
                  <a:spcPct val="150000"/>
                </a:lnSpc>
              </a:pPr>
              <a:r>
                <a:rPr lang="en-US" altLang="en-US" sz="2800" b="1" i="1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2800" b="1" i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i="1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altLang="en-US" sz="2800" b="1" i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i="1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altLang="en-US" sz="2800" b="1" i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altLang="en-US" sz="2800" b="1" i="1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altLang="en-US" sz="2800" b="1" i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i="1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nắm</a:t>
              </a:r>
              <a:r>
                <a:rPr lang="en-US" altLang="en-US" sz="2800" b="1" i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i="1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vững</a:t>
              </a:r>
              <a:r>
                <a:rPr lang="en-US" altLang="en-US" sz="2800" b="1" i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i="1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altLang="en-US" sz="2800" b="1" i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i="1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altLang="en-US" sz="2800" b="1" i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i="1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tắc</a:t>
              </a:r>
              <a:r>
                <a:rPr lang="en-US" altLang="en-US" sz="2800" b="1" i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i="1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altLang="en-US" sz="2800" b="1" i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i="1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altLang="en-US" sz="2800" b="1" i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i="1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2800" b="1" i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i="1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altLang="en-US" sz="2800" b="1" i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i="1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en-US" sz="2800" b="1" i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</a:p>
          </p:txBody>
        </p:sp>
      </p:grp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5ADF45-5EB7-49D1-8C01-7BDD9465702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1533939" y="551622"/>
            <a:ext cx="815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400" b="1" dirty="0">
                <a:latin typeface="+mj-lt"/>
                <a:cs typeface="+mj-cs"/>
              </a:rPr>
              <a:t/>
            </a:r>
            <a:br>
              <a:rPr lang="en-US" sz="2400" b="1" dirty="0">
                <a:latin typeface="+mj-lt"/>
                <a:cs typeface="+mj-cs"/>
              </a:rPr>
            </a:br>
            <a:r>
              <a:rPr lang="en-US" sz="2400" b="1" dirty="0">
                <a:latin typeface="+mj-lt"/>
                <a:cs typeface="+mj-cs"/>
              </a:rPr>
              <a:t/>
            </a:r>
            <a:br>
              <a:rPr lang="en-US" sz="2400" b="1" dirty="0">
                <a:latin typeface="+mj-lt"/>
                <a:cs typeface="+mj-cs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924800" y="838200"/>
            <a:ext cx="914400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5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72278" y="1392238"/>
            <a:ext cx="12019722" cy="5160962"/>
          </a:xfrm>
          <a:prstGeom prst="roundRect">
            <a:avLst/>
          </a:prstGeom>
          <a:noFill/>
          <a:ln>
            <a:solidFill>
              <a:srgbClr val="8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AutoNum type="arabicParenR"/>
              <a:defRPr/>
            </a:pPr>
            <a:r>
              <a:rPr lang="en-US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Người</a:t>
            </a:r>
            <a:r>
              <a:rPr 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đi</a:t>
            </a:r>
            <a:r>
              <a:rPr 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bộ</a:t>
            </a:r>
            <a:r>
              <a:rPr 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phải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đi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trên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hè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phố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;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trường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hợp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đường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hè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phố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thì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phải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đi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sát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mép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đường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  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Chỉ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qua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đường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nơi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đèn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tín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vạch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kẻ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đường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hoặc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cầu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vượt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hầm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dành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đi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bộ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  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Tuân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thủ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tín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chỉ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dẫn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;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phải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chú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ý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quan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sát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chỉ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qua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đường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bảo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đảm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an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toàn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;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	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: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vượt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qua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dải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phân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đu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bám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phương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tiện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giao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thông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đang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chạy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325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605F53-FA7F-492B-8EE6-A080A4D00766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2362200" y="76200"/>
            <a:ext cx="815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400" b="1" dirty="0">
                <a:latin typeface="+mj-lt"/>
                <a:cs typeface="+mj-cs"/>
              </a:rPr>
              <a:t/>
            </a:r>
            <a:br>
              <a:rPr lang="en-US" sz="2400" b="1" dirty="0">
                <a:latin typeface="+mj-lt"/>
                <a:cs typeface="+mj-cs"/>
              </a:rPr>
            </a:br>
            <a:r>
              <a:rPr lang="en-US" sz="2400" b="1" dirty="0">
                <a:latin typeface="+mj-lt"/>
                <a:cs typeface="+mj-cs"/>
              </a:rPr>
              <a:t/>
            </a:r>
            <a:br>
              <a:rPr lang="en-US" sz="2400" b="1" dirty="0">
                <a:latin typeface="+mj-lt"/>
                <a:cs typeface="+mj-cs"/>
              </a:rPr>
            </a:br>
            <a:r>
              <a:rPr lang="en-US" sz="2200" b="1" dirty="0">
                <a:latin typeface="Tahoma" pitchFamily="34" charset="0"/>
                <a:cs typeface="Tahoma" pitchFamily="34" charset="0"/>
              </a:rPr>
              <a:t>2.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Các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quy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tắc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đường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bộ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:</a:t>
            </a:r>
            <a:br>
              <a:rPr lang="en-US" sz="2200" b="1" dirty="0">
                <a:latin typeface="Tahoma" pitchFamily="34" charset="0"/>
                <a:cs typeface="Tahoma" pitchFamily="34" charset="0"/>
              </a:rPr>
            </a:br>
            <a:endParaRPr lang="en-US" sz="4400" b="1" dirty="0">
              <a:solidFill>
                <a:schemeClr val="tx2">
                  <a:lumMod val="75000"/>
                </a:schemeClr>
              </a:solidFill>
              <a:latin typeface="+mj-lt"/>
              <a:cs typeface="+mj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81199" y="599664"/>
            <a:ext cx="8885583" cy="73866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18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7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90329" y="1600200"/>
            <a:ext cx="11343861" cy="4419600"/>
          </a:xfrm>
          <a:prstGeom prst="roundRect">
            <a:avLst/>
          </a:prstGeom>
          <a:noFill/>
          <a:ln>
            <a:solidFill>
              <a:srgbClr val="8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en-US" sz="11200" b="1" dirty="0" err="1">
              <a:solidFill>
                <a:schemeClr val="tx1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2) </a:t>
            </a:r>
            <a:r>
              <a:rPr lang="en-US" sz="11200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Người</a:t>
            </a:r>
            <a:r>
              <a:rPr lang="en-US" sz="11200" b="1" u="sng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điều</a:t>
            </a:r>
            <a:r>
              <a:rPr lang="en-US" sz="11200" b="1" u="sng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khiển</a:t>
            </a:r>
            <a:r>
              <a:rPr lang="en-US" sz="11200" b="1" u="sng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xe</a:t>
            </a:r>
            <a:r>
              <a:rPr lang="en-US" sz="11200" b="1" u="sng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đạp</a:t>
            </a:r>
            <a:r>
              <a:rPr lang="en-US" sz="11200" b="1" u="sng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: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Trên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đường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một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chiều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có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vạch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kẻ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phân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làn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,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phải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đi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trên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làn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đường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bên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phải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trong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cùng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;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chỉ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được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chở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một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người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hoặc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chở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thêm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một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trẻ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em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dưới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7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tuổi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;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US" sz="112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Không</a:t>
            </a:r>
            <a:r>
              <a:rPr lang="en-US" sz="11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được</a:t>
            </a:r>
            <a:r>
              <a:rPr lang="en-US" sz="11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+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Đi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xe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dàn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hàng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ngang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,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đi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vào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phần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đường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dành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cho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người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đi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bộ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và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phương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tiện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khác</a:t>
            </a:r>
            <a:endParaRPr lang="en-US" sz="11200" b="1" dirty="0">
              <a:solidFill>
                <a:schemeClr val="tx1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+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Sử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dụng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ô,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điện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thoại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di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động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,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thiết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bị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âm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thanh</a:t>
            </a:r>
            <a:endParaRPr lang="en-US" sz="11200" b="1" dirty="0">
              <a:solidFill>
                <a:schemeClr val="tx1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+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Kéo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,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đẩy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xe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khác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,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chở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vật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cồng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kềnh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,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buông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cả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hai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tay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hoặc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đi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xe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bằng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một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bánh</a:t>
            </a: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endParaRPr lang="en-US" sz="1800" b="1" dirty="0" err="1">
              <a:solidFill>
                <a:schemeClr val="tx1"/>
              </a:solidFill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542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CB397E-1A0C-411C-9EDC-BE1D0451D08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981200" y="838200"/>
            <a:ext cx="6172200" cy="5540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Tìm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hiểu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một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số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quy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tắc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đường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bộ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2362200" y="76200"/>
            <a:ext cx="815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400" b="1" dirty="0">
                <a:latin typeface="+mj-lt"/>
                <a:cs typeface="+mj-cs"/>
              </a:rPr>
              <a:t/>
            </a:r>
            <a:br>
              <a:rPr lang="en-US" sz="2400" b="1" dirty="0">
                <a:latin typeface="+mj-lt"/>
                <a:cs typeface="+mj-cs"/>
              </a:rPr>
            </a:br>
            <a:r>
              <a:rPr lang="en-US" sz="2400" b="1" dirty="0">
                <a:latin typeface="+mj-lt"/>
                <a:cs typeface="+mj-cs"/>
              </a:rPr>
              <a:t/>
            </a:r>
            <a:br>
              <a:rPr lang="en-US" sz="2400" b="1" dirty="0">
                <a:latin typeface="+mj-lt"/>
                <a:cs typeface="+mj-cs"/>
              </a:rPr>
            </a:br>
            <a:r>
              <a:rPr lang="en-US" sz="2200" b="1" dirty="0">
                <a:latin typeface="Tahoma" pitchFamily="34" charset="0"/>
                <a:cs typeface="Tahoma" pitchFamily="34" charset="0"/>
              </a:rPr>
              <a:t>2.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Các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quy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tắc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đường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bộ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:</a:t>
            </a:r>
            <a:br>
              <a:rPr lang="en-US" sz="2200" b="1" dirty="0">
                <a:latin typeface="Tahoma" pitchFamily="34" charset="0"/>
                <a:cs typeface="Tahoma" pitchFamily="34" charset="0"/>
              </a:rPr>
            </a:br>
            <a:endParaRPr lang="en-US" sz="4400" b="1" dirty="0">
              <a:solidFill>
                <a:schemeClr val="tx2">
                  <a:lumMod val="75000"/>
                </a:schemeClr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9244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5" grpId="0" build="allAtOnce" animBg="1"/>
    </p:bld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1064</Words>
  <Application>Microsoft Office PowerPoint</Application>
  <PresentationFormat>Widescreen</PresentationFormat>
  <Paragraphs>104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ＭＳ Ｐゴシック</vt:lpstr>
      <vt:lpstr>Arial</vt:lpstr>
      <vt:lpstr>Calibri</vt:lpstr>
      <vt:lpstr>Calibri Light</vt:lpstr>
      <vt:lpstr>Century Schoolbook</vt:lpstr>
      <vt:lpstr>Corbel</vt:lpstr>
      <vt:lpstr>Impact</vt:lpstr>
      <vt:lpstr>Tahoma</vt:lpstr>
      <vt:lpstr>Times New Roman</vt:lpstr>
      <vt:lpstr>Trebuchet MS</vt:lpstr>
      <vt:lpstr>Wingdings</vt:lpstr>
      <vt:lpstr>Wingdings 3</vt:lpstr>
      <vt:lpstr>Retrospect</vt:lpstr>
      <vt:lpstr>Feathered</vt:lpstr>
      <vt:lpstr>Facet</vt:lpstr>
      <vt:lpstr>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DMCL</dc:creator>
  <cp:lastModifiedBy>DMCL</cp:lastModifiedBy>
  <cp:revision>24</cp:revision>
  <dcterms:created xsi:type="dcterms:W3CDTF">2021-05-10T09:40:10Z</dcterms:created>
  <dcterms:modified xsi:type="dcterms:W3CDTF">2021-05-10T14:52:31Z</dcterms:modified>
</cp:coreProperties>
</file>