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308" r:id="rId3"/>
    <p:sldId id="347" r:id="rId4"/>
    <p:sldId id="427" r:id="rId5"/>
    <p:sldId id="429" r:id="rId6"/>
    <p:sldId id="430" r:id="rId7"/>
    <p:sldId id="435" r:id="rId8"/>
    <p:sldId id="444" r:id="rId9"/>
    <p:sldId id="437" r:id="rId10"/>
    <p:sldId id="439" r:id="rId11"/>
    <p:sldId id="445" r:id="rId12"/>
    <p:sldId id="440" r:id="rId13"/>
    <p:sldId id="352" r:id="rId14"/>
    <p:sldId id="292" r:id="rId15"/>
  </p:sldIdLst>
  <p:sldSz cx="9144000" cy="6858000" type="screen4x3"/>
  <p:notesSz cx="6858000" cy="914400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80D"/>
    <a:srgbClr val="95FF5B"/>
    <a:srgbClr val="0000FF"/>
    <a:srgbClr val="1911AF"/>
    <a:srgbClr val="343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1500" y="56"/>
      </p:cViewPr>
      <p:guideLst>
        <p:guide orient="horz" pos="2167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79" name="Auto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0" name="Auto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1" name="Auto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2" name="Auto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3" name="Auto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4" name="Auto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5" name="AutoShape 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6" name="AutoShape 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7" name="AutoShape 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vi-VN" altLang="x-none" dirty="0"/>
          </a:p>
        </p:txBody>
      </p:sp>
      <p:sp>
        <p:nvSpPr>
          <p:cNvPr id="50188" name="Rectangle 11"/>
          <p:cNvSpPr>
            <a:spLocks noGrp="1" noRot="1" noChangeAspect="1"/>
          </p:cNvSpPr>
          <p:nvPr>
            <p:ph type="sldImg"/>
          </p:nvPr>
        </p:nvSpPr>
        <p:spPr>
          <a:xfrm>
            <a:off x="-11798300" y="-11796712"/>
            <a:ext cx="11782425" cy="124761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2227" name="Text Box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/>
            <a:endParaRPr lang="en-US" alt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274638"/>
            <a:ext cx="2052638" cy="5292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7100" cy="5292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2138" cy="11255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F96C06-FF74-4D95-8993-A600DA0004B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998151-6C14-4BCE-891A-95EA925C9C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65FC13-E33E-4EB4-9198-4D6C31117EF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AD8D884-6444-4592-9AC3-B3D2A8939C1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2EE0E6-FD2D-468D-B7E1-184725B3B43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A5C7E2-0180-45D5-BB66-DFD4D6F1887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B5F562-2316-48C1-B3FC-0DD4CB9F2E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3DE450-9BF2-44F0-9417-A24F1260B2F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D39E98-DB03-4EA6-91D5-262B34FACC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7FD1A3-A80C-4AE3-B7C1-44AFD52DD73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1653C2-6EC8-4C7F-9140-3686327AF48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3967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30663" cy="3967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2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>
            <a:lvl1pPr>
              <a:defRPr/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/>
          <a:lstStyle/>
          <a:p>
            <a:pPr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/>
              <a:t>‹#›</a:t>
            </a:fld>
            <a:endParaRPr lang="en-US" altLang="vi-VN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2138" cy="11255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lstStyle/>
          <a:p>
            <a:pPr lvl="0"/>
            <a:r>
              <a:rPr lang="en-GB" altLang="vi-VN" dirty="0"/>
              <a:t>Nhấn để chỉnh sửa định dạng cho tiêu đề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2138" cy="396716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en-GB" altLang="vi-VN" dirty="0"/>
              <a:t>Nhấn để chỉnh sửa định dạng văn bản phác thảo</a:t>
            </a:r>
          </a:p>
          <a:p>
            <a:pPr lvl="1"/>
            <a:r>
              <a:rPr lang="en-GB" altLang="vi-VN" dirty="0"/>
              <a:t>Cấp phác thảo thứ hai</a:t>
            </a:r>
          </a:p>
          <a:p>
            <a:pPr lvl="2"/>
            <a:r>
              <a:rPr lang="en-GB" altLang="vi-VN" dirty="0"/>
              <a:t>Cấp phác thảo thứ ba</a:t>
            </a:r>
          </a:p>
          <a:p>
            <a:pPr lvl="3"/>
            <a:r>
              <a:rPr lang="en-GB" altLang="vi-VN" dirty="0"/>
              <a:t>Cấp phác thảo thứ tư</a:t>
            </a:r>
          </a:p>
          <a:p>
            <a:pPr lvl="4"/>
            <a:r>
              <a:rPr lang="en-GB" altLang="vi-VN" dirty="0"/>
              <a:t>Cấp phác thảo thứ năm</a:t>
            </a:r>
          </a:p>
          <a:p>
            <a:pPr lvl="4"/>
            <a:r>
              <a:rPr lang="en-GB" altLang="vi-VN" dirty="0"/>
              <a:t>Cấp phác thảo thứ sáu</a:t>
            </a:r>
          </a:p>
          <a:p>
            <a:pPr lvl="4"/>
            <a:r>
              <a:rPr lang="en-GB" altLang="vi-VN" dirty="0"/>
              <a:t>Cấp phác thảo thứ bảy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6138" cy="458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8138" cy="458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 defTabSz="449580" eaLnBrk="1" hangingPunct="1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vi-VN" dirty="0">
                <a:latin typeface="Times New Roman" panose="02020603050405020304" pitchFamily="18" charset="0"/>
              </a:r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sldNum="0" hdr="0" ftr="0" dt="0"/>
  <p:txStyles>
    <p:titleStyle>
      <a:lvl1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58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58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58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58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58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033D2E-E787-47CD-90F5-CC582ECF63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defTabSz="914400" eaLnBrk="1" hangingPunct="1">
              <a:buNone/>
            </a:pPr>
            <a:fld id="{9A0DB2DC-4C9A-4742-B13C-FB6460FD3503}" type="slidenum">
              <a:rPr lang="en-US" altLang="x-none" dirty="0"/>
              <a:t>‹#›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0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8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media11.m4a"/><Relationship Id="rId7" Type="http://schemas.openxmlformats.org/officeDocument/2006/relationships/image" Target="../media/image31.GIF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0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" y="1677035"/>
            <a:ext cx="8062595" cy="3408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5888"/>
            <a:ext cx="244475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570" y="41275"/>
            <a:ext cx="1729105" cy="15760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2"/>
          <p:cNvGrpSpPr>
            <a:grpSpLocks noChangeAspect="1"/>
          </p:cNvGrpSpPr>
          <p:nvPr/>
        </p:nvGrpSpPr>
        <p:grpSpPr bwMode="auto">
          <a:xfrm>
            <a:off x="6156149" y="4958282"/>
            <a:ext cx="2974523" cy="1777580"/>
            <a:chOff x="0" y="0"/>
            <a:chExt cx="5460" cy="3810"/>
          </a:xfrm>
        </p:grpSpPr>
        <p:sp>
          <p:nvSpPr>
            <p:cNvPr id="11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4"/>
            <p:cNvSpPr/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8"/>
            <p:cNvSpPr/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27"/>
          <p:cNvGrpSpPr/>
          <p:nvPr/>
        </p:nvGrpSpPr>
        <p:grpSpPr bwMode="auto">
          <a:xfrm rot="-637170">
            <a:off x="6341667" y="5170014"/>
            <a:ext cx="1818782" cy="745832"/>
            <a:chOff x="336" y="2040"/>
            <a:chExt cx="1200" cy="2016"/>
          </a:xfrm>
        </p:grpSpPr>
        <p:pic>
          <p:nvPicPr>
            <p:cNvPr id="36" name="Picture 28" descr="p3012_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9" descr="p3012_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p3012_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196913" y="3049986"/>
            <a:ext cx="232354" cy="21466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4614902" y="1977547"/>
            <a:ext cx="232354" cy="21466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6335954" y="1964754"/>
            <a:ext cx="212549" cy="219773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7505135" y="1839634"/>
            <a:ext cx="222291" cy="240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1296941" y="4695767"/>
            <a:ext cx="307364" cy="29201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2172062" y="3533150"/>
            <a:ext cx="284497" cy="29549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AutoShape 21"/>
          <p:cNvSpPr>
            <a:spLocks noChangeArrowheads="1"/>
          </p:cNvSpPr>
          <p:nvPr/>
        </p:nvSpPr>
        <p:spPr bwMode="auto">
          <a:xfrm>
            <a:off x="4158245" y="4768124"/>
            <a:ext cx="275846" cy="3022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8110721" y="3501375"/>
            <a:ext cx="232354" cy="21466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323609" y="2413769"/>
            <a:ext cx="211316" cy="236393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>
            <a:off x="5396828" y="3800806"/>
            <a:ext cx="383165" cy="341395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7404967" y="3660959"/>
            <a:ext cx="211313" cy="236393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1708272" y="2313143"/>
            <a:ext cx="292729" cy="2207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25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3089238" y="2895069"/>
            <a:ext cx="340592" cy="384068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015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7" name="Picture 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971867" y="4768261"/>
            <a:ext cx="1941302" cy="19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3906" y="2486852"/>
            <a:ext cx="7797178" cy="131574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Plain">
              <a:avLst/>
            </a:prstTxWarp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  <a:endParaRPr lang="vi-VN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BB80A1-D110-4579-93DD-447D7B5EA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"/>
    </mc:Choice>
    <mc:Fallback xmlns="">
      <p:transition spd="slow" advTm="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" grpId="0" bldLvl="0" animBg="1"/>
      <p:bldP spid="46" grpId="0" bldLvl="0" animBg="1"/>
      <p:bldP spid="47" grpId="0" bldLvl="0" animBg="1"/>
      <p:bldP spid="49" grpId="0" bldLvl="0" animBg="1"/>
      <p:bldP spid="52" grpId="0" bldLvl="0" animBg="1"/>
      <p:bldP spid="53" grpId="0" bldLvl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49960"/>
            <a:ext cx="77108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Việt Nam cuối thời nguyên thủy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580380" y="1471930"/>
            <a:ext cx="0" cy="4536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8"/>
          <p:cNvSpPr/>
          <p:nvPr/>
        </p:nvSpPr>
        <p:spPr>
          <a:xfrm>
            <a:off x="0" y="1484630"/>
            <a:ext cx="54978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đây hơn 4000 năm, xã hội nguyên thủy Việt Nam có những chuyển biến quan trọng: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980440"/>
            <a:ext cx="3169285" cy="1831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035" y="2892425"/>
            <a:ext cx="3169285" cy="17037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4676775"/>
            <a:ext cx="3168650" cy="18345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95605" y="4004945"/>
            <a:ext cx="4582160" cy="2005965"/>
          </a:xfrm>
          <a:prstGeom prst="cloudCallout">
            <a:avLst>
              <a:gd name="adj1" fmla="val -48014"/>
              <a:gd name="adj2" fmla="val 45817"/>
            </a:avLst>
          </a:prstGeom>
          <a:solidFill>
            <a:srgbClr val="95FF5B"/>
          </a:solidFill>
          <a:ln w="19050">
            <a:solidFill>
              <a:srgbClr val="1338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những nét chính về xã hội Việt Nam cuối thời nguyên thủy?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-16510" y="2544445"/>
            <a:ext cx="5497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Phát minh ra thuật luyện kim và biết chế tạo công cụ, vũ khí bằng đồng.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035" y="6577330"/>
            <a:ext cx="3169285" cy="8832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699C3C-B937-4A74-B421-8A63FD380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76"/>
    </mc:Choice>
    <mc:Fallback>
      <p:transition spd="slow" advTm="4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1"/>
      <p:bldP spid="2" grpId="0"/>
      <p:bldP spid="2" grpId="1"/>
      <p:bldP spid="10" grpId="0" bldLvl="0" animBg="1"/>
      <p:bldP spid="10" grpId="1" bldLvl="0" animBg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49960"/>
            <a:ext cx="77108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Việt Nam cuối thời nguyên thủy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580380" y="1052195"/>
            <a:ext cx="0" cy="5617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8"/>
          <p:cNvSpPr/>
          <p:nvPr/>
        </p:nvSpPr>
        <p:spPr>
          <a:xfrm>
            <a:off x="0" y="1484630"/>
            <a:ext cx="54978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đây hơn 4000 năm, xã hội nguyên thủy Việt Nam có những chuyển biến quan trọng:</a:t>
            </a:r>
          </a:p>
        </p:txBody>
      </p:sp>
      <p:sp>
        <p:nvSpPr>
          <p:cNvPr id="11" name="Rectangle 8"/>
          <p:cNvSpPr/>
          <p:nvPr/>
        </p:nvSpPr>
        <p:spPr>
          <a:xfrm>
            <a:off x="-16510" y="2544445"/>
            <a:ext cx="5497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Phát minh ra thuật luyện kim và biết chế tạo công cụ, vũ khí bằng đồng.</a:t>
            </a:r>
          </a:p>
        </p:txBody>
      </p:sp>
      <p:sp>
        <p:nvSpPr>
          <p:cNvPr id="12" name="Rectangle 8"/>
          <p:cNvSpPr/>
          <p:nvPr/>
        </p:nvSpPr>
        <p:spPr>
          <a:xfrm>
            <a:off x="-36195" y="3284855"/>
            <a:ext cx="5497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Nghề nông trồng lúa nước, chăn nuôi và làm đồ gốm cũng được hình thành.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635" y="1124744"/>
            <a:ext cx="3352800" cy="18205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540" y="3010059"/>
            <a:ext cx="3354705" cy="1737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Rectangle 8"/>
          <p:cNvSpPr/>
          <p:nvPr/>
        </p:nvSpPr>
        <p:spPr>
          <a:xfrm>
            <a:off x="-36195" y="4076700"/>
            <a:ext cx="5497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cs typeface="Times New Roman" panose="02020603050405020304" pitchFamily="18" charset="0"/>
              </a:rPr>
              <a:t>=&gt; Con người sống định cư lâu dài ven các con sông lớn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6742FA-0C19-4CB4-B52A-448D779789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84"/>
    </mc:Choice>
    <mc:Fallback>
      <p:transition spd="slow" advTm="5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1"/>
      <p:bldP spid="2" grpId="1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598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5334000" y="68580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.VnTim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" y="33020"/>
            <a:ext cx="9135745" cy="68059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798A49-415E-4912-8C3E-E4F615FEB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9"/>
    </mc:Choice>
    <mc:Fallback>
      <p:transition spd="slow" advTm="2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1295400"/>
            <a:ext cx="490538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63" y="2711450"/>
            <a:ext cx="495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2667000"/>
            <a:ext cx="490538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667000"/>
            <a:ext cx="492125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8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685800"/>
            <a:ext cx="492125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663" y="5657850"/>
            <a:ext cx="490537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0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962400"/>
            <a:ext cx="492125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1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950" y="3265488"/>
            <a:ext cx="492125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2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688" y="3208338"/>
            <a:ext cx="490537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3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350" y="3208338"/>
            <a:ext cx="490538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4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4876800"/>
            <a:ext cx="490538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5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313" y="4654550"/>
            <a:ext cx="492125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28600"/>
            <a:ext cx="492125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7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6248400"/>
            <a:ext cx="490538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8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533400"/>
            <a:ext cx="490538" cy="33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9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760000">
            <a:off x="-55562" y="525463"/>
            <a:ext cx="2895600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70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000">
            <a:off x="6251575" y="4348163"/>
            <a:ext cx="291465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71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489585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72" name="WordArt 19"/>
          <p:cNvSpPr>
            <a:spLocks noTextEdit="1"/>
          </p:cNvSpPr>
          <p:nvPr/>
        </p:nvSpPr>
        <p:spPr>
          <a:xfrm>
            <a:off x="592138" y="2133600"/>
            <a:ext cx="7543800" cy="2971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1800" spc="-180">
                <a:ln w="12600" cap="sq" cmpd="sng">
                  <a:solidFill>
                    <a:srgbClr val="000099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chăm ngoan, học giỏi !</a:t>
            </a:r>
          </a:p>
        </p:txBody>
      </p:sp>
      <p:pic>
        <p:nvPicPr>
          <p:cNvPr id="49173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400" y="4953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399514-38F1-450D-B2AC-394E74D12F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5334000" y="68580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.VnTim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30480"/>
            <a:ext cx="9138285" cy="68560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47FB22-A37E-4CF9-A3B4-FED54CEBB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75"/>
    </mc:Choice>
    <mc:Fallback xmlns="">
      <p:transition spd="slow" advTm="7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5334000" y="68580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.VnTim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图片 31749" descr="1-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88950" y="1340485"/>
            <a:ext cx="8277860" cy="4347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5"/>
          <p:cNvSpPr/>
          <p:nvPr/>
        </p:nvSpPr>
        <p:spPr>
          <a:xfrm>
            <a:off x="899795" y="1916113"/>
            <a:ext cx="7429500" cy="82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vi-V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4" name="Rectangle 5"/>
          <p:cNvSpPr/>
          <p:nvPr/>
        </p:nvSpPr>
        <p:spPr>
          <a:xfrm>
            <a:off x="899795" y="3212148"/>
            <a:ext cx="7429500" cy="82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vi-V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II. SỰ CHUYỂN BIẾN TRONG XÃ HỘI NGUYÊN THỦY</a:t>
            </a:r>
          </a:p>
        </p:txBody>
      </p:sp>
      <p:sp>
        <p:nvSpPr>
          <p:cNvPr id="5" name="Rectangle 5"/>
          <p:cNvSpPr/>
          <p:nvPr/>
        </p:nvSpPr>
        <p:spPr>
          <a:xfrm>
            <a:off x="899795" y="4571683"/>
            <a:ext cx="7429500" cy="460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vi-VN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III. VIỆT NAM CUỐI THỜI NGUYÊN THỦY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41397B-53F4-481A-BB42-7670D0F3B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4"/>
    </mc:Choice>
    <mc:Fallback xmlns="">
      <p:transition spd="slow" advTm="3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ldLvl="0" animBg="1"/>
      <p:bldP spid="3" grpId="1"/>
      <p:bldP spid="4" grpId="0" bldLvl="0" animBg="1"/>
      <p:bldP spid="4" grpId="1"/>
      <p:bldP spid="5" grpId="0" bldLvl="0" animBg="1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49960"/>
            <a:ext cx="64992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xuất hiện của công cụ bằng kim loại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107315" y="2852420"/>
            <a:ext cx="4612005" cy="2423795"/>
          </a:xfrm>
          <a:prstGeom prst="cloudCallout">
            <a:avLst>
              <a:gd name="adj1" fmla="val -48014"/>
              <a:gd name="adj2" fmla="val 45817"/>
            </a:avLst>
          </a:prstGeom>
          <a:solidFill>
            <a:srgbClr val="95FF5B"/>
          </a:solidFill>
          <a:ln w="19050">
            <a:solidFill>
              <a:srgbClr val="1338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người đã phát hiện ra kim loại như thế nào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0" y="1370965"/>
            <a:ext cx="59404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oảng thiên niên kỉ IV TCN, con người tìm ra đồng đỏ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 thiên niên kỉ II TCN luyện được đồng thau và sắt.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25" y="3789045"/>
            <a:ext cx="2938780" cy="1826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225" y="1482725"/>
            <a:ext cx="2938780" cy="19596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940425" y="1556385"/>
            <a:ext cx="0" cy="4320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6417945" y="3453130"/>
            <a:ext cx="263906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chemeClr val="tx1"/>
                </a:solidFill>
              </a:rPr>
              <a:t>Quá trình khai thác đá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876415" y="5615940"/>
            <a:ext cx="127508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chemeClr val="tx1"/>
                </a:solidFill>
              </a:rPr>
              <a:t>Cục xỉ đồng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45FEA0-1FB8-4DF3-909D-BA841B8AA1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1"/>
    </mc:Choice>
    <mc:Fallback xmlns="">
      <p:transition spd="slow" advTm="5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8" grpId="0" bldLvl="0" animBg="1"/>
      <p:bldP spid="8" grpId="1" bldLvl="0" animBg="1"/>
      <p:bldP spid="16" grpId="0"/>
      <p:bldP spid="28690" grpId="0" animBg="1"/>
      <p:bldP spid="2869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5852160"/>
            <a:ext cx="9144635" cy="10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635" y="1999615"/>
            <a:ext cx="2835910" cy="624840"/>
          </a:xfrm>
          <a:prstGeom prst="rect">
            <a:avLst/>
          </a:prstGeom>
          <a:ln w="1905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725" y="260985"/>
            <a:ext cx="2987675" cy="16535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4725" y="2421255"/>
            <a:ext cx="2987675" cy="2072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4880" y="6165215"/>
            <a:ext cx="3034665" cy="694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5360" y="4652645"/>
            <a:ext cx="3004185" cy="1803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251460" y="2421255"/>
            <a:ext cx="5579110" cy="2960370"/>
          </a:xfrm>
          <a:prstGeom prst="cloudCallout">
            <a:avLst>
              <a:gd name="adj1" fmla="val -48014"/>
              <a:gd name="adj2" fmla="val 45817"/>
            </a:avLst>
          </a:prstGeom>
          <a:solidFill>
            <a:srgbClr val="95FF5B"/>
          </a:solidFill>
          <a:ln w="19050">
            <a:solidFill>
              <a:srgbClr val="1338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 sát hình 5.2, 5.3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5.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và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cho biết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với công cụ bằng đá thì 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cụ bằng kim loại có 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ưu điểm gì?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 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chủng loại, hình dáng)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611505" y="3239135"/>
            <a:ext cx="4527550" cy="2442210"/>
          </a:xfrm>
          <a:prstGeom prst="cloudCallout">
            <a:avLst>
              <a:gd name="adj1" fmla="val -48014"/>
              <a:gd name="adj2" fmla="val 45817"/>
            </a:avLst>
          </a:prstGeom>
          <a:solidFill>
            <a:srgbClr val="95FF5B"/>
          </a:solidFill>
          <a:ln w="19050">
            <a:solidFill>
              <a:srgbClr val="1338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cụ bằng kim loại có vai trò như thế nào 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 sống của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vi-VN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nguyên thủy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5D77EE-5FF5-4882-9CFA-73CAE567F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0"/>
    </mc:Choice>
    <mc:Fallback xmlns="">
      <p:transition spd="slow" advTm="9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ldLvl="0" animBg="1"/>
      <p:bldP spid="6" grpId="1" bldLvl="0" animBg="1"/>
      <p:bldP spid="9" grpId="0" bldLvl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49960"/>
            <a:ext cx="64992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xuất hiện của công cụ bằng kim loại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8"/>
          <p:cNvSpPr/>
          <p:nvPr/>
        </p:nvSpPr>
        <p:spPr>
          <a:xfrm>
            <a:off x="0" y="1370965"/>
            <a:ext cx="59804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Khoảng thiên niên kỉ IV TCN, con người tìm ra đồng đỏ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 thiên niên kỉ II TCN, luyện được đồng thau và sắt.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12180" y="1484630"/>
            <a:ext cx="0" cy="4824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8"/>
          <p:cNvSpPr/>
          <p:nvPr/>
        </p:nvSpPr>
        <p:spPr>
          <a:xfrm>
            <a:off x="35560" y="2492375"/>
            <a:ext cx="59455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=&gt;</a:t>
            </a:r>
            <a:r>
              <a:rPr lang="vi-VN" altLang="en-US" sz="240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 Giúp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khai phá đất hoang, tăng diện tích trồng trọt, xẻ gỗ đóng thuyền, xẻ đá làm nhà, </a:t>
            </a:r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mỏ,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 thú...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1"/>
    </mc:Choice>
    <mc:Fallback xmlns="">
      <p:transition spd="slow" advTm="3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5852160"/>
            <a:ext cx="9144635" cy="10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06680" y="6165850"/>
            <a:ext cx="896493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0000"/>
                </a:solidFill>
              </a:rPr>
              <a:t>Một số hình ảnh về làng nghề thủ công ở Việt Nam hiện nay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45085"/>
            <a:ext cx="4374515" cy="28822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40" y="45085"/>
            <a:ext cx="4458970" cy="2882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" y="3069590"/>
            <a:ext cx="4383405" cy="30264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755" y="3069590"/>
            <a:ext cx="4427855" cy="30264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8"/>
    </mc:Choice>
    <mc:Fallback xmlns="">
      <p:transition spd="slow" advTm="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ldLvl="0" animBg="1"/>
      <p:bldP spid="410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49960"/>
            <a:ext cx="77108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chuyển biến trong xã hội nguyên thủy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10" y="1700530"/>
            <a:ext cx="5253355" cy="44456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35560" y="4248150"/>
            <a:ext cx="3924935" cy="2432685"/>
          </a:xfrm>
          <a:prstGeom prst="cloudCallout">
            <a:avLst>
              <a:gd name="adj1" fmla="val -48014"/>
              <a:gd name="adj2" fmla="val 45817"/>
            </a:avLst>
          </a:prstGeom>
          <a:solidFill>
            <a:srgbClr val="95FF5B"/>
          </a:solidFill>
          <a:ln w="19050">
            <a:solidFill>
              <a:srgbClr val="13380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nhân nào khiến xã hội phân hóa thành “người giàu” và “người nghèo”?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924300" y="1844675"/>
            <a:ext cx="1368425" cy="4324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7639050" y="1828165"/>
            <a:ext cx="1368425" cy="4324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40200" y="3455670"/>
            <a:ext cx="1007745" cy="93599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694045" y="2277110"/>
            <a:ext cx="570865" cy="3184525"/>
          </a:xfrm>
          <a:prstGeom prst="round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6828790" y="2260600"/>
            <a:ext cx="919480" cy="863600"/>
          </a:xfrm>
          <a:prstGeom prst="star7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7-Point Star 17"/>
          <p:cNvSpPr/>
          <p:nvPr/>
        </p:nvSpPr>
        <p:spPr>
          <a:xfrm>
            <a:off x="6732270" y="4580890"/>
            <a:ext cx="1035685" cy="941705"/>
          </a:xfrm>
          <a:prstGeom prst="star7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Off-page Connector 20"/>
          <p:cNvSpPr/>
          <p:nvPr/>
        </p:nvSpPr>
        <p:spPr>
          <a:xfrm>
            <a:off x="6295390" y="2348865"/>
            <a:ext cx="432435" cy="431800"/>
          </a:xfrm>
          <a:prstGeom prst="flowChartOffpageConnector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7-Point Star 23"/>
          <p:cNvSpPr/>
          <p:nvPr/>
        </p:nvSpPr>
        <p:spPr>
          <a:xfrm>
            <a:off x="7855585" y="2260600"/>
            <a:ext cx="1064895" cy="944880"/>
          </a:xfrm>
          <a:prstGeom prst="star7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7-Point Star 24"/>
          <p:cNvSpPr/>
          <p:nvPr/>
        </p:nvSpPr>
        <p:spPr>
          <a:xfrm>
            <a:off x="7884160" y="4516755"/>
            <a:ext cx="1056640" cy="1071880"/>
          </a:xfrm>
          <a:prstGeom prst="star7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884160" y="3455670"/>
            <a:ext cx="1007745" cy="93599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0" y="1484630"/>
            <a:ext cx="37465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- Nhờ công cụ kim loại năng suất tăng, sản phẩm dư thừa</a:t>
            </a:r>
            <a:r>
              <a:rPr lang="vi-VN" altLang="en-US" sz="240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1" name="Rectangle 8"/>
          <p:cNvSpPr/>
          <p:nvPr/>
        </p:nvSpPr>
        <p:spPr>
          <a:xfrm>
            <a:off x="-36195" y="2204085"/>
            <a:ext cx="37795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người chiếm của cải thừa trở nên giàu có. Xã hội phân hóa giàu nghèo.</a:t>
            </a:r>
          </a:p>
        </p:txBody>
      </p:sp>
      <p:sp>
        <p:nvSpPr>
          <p:cNvPr id="14" name="Rectangle 8"/>
          <p:cNvSpPr/>
          <p:nvPr/>
        </p:nvSpPr>
        <p:spPr>
          <a:xfrm>
            <a:off x="0" y="3289935"/>
            <a:ext cx="38557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=&gt;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nguyên thủy tan rã, xã hội có giai cấp ra đời.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0761E63-D367-4C63-9DE3-B8EEE9C6C2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17"/>
    </mc:Choice>
    <mc:Fallback xmlns="">
      <p:transition spd="slow" advTm="16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7" grpId="1"/>
      <p:bldP spid="6" grpId="0" bldLvl="0" animBg="1"/>
      <p:bldP spid="6" grpId="1" bldLvl="0" animBg="1"/>
      <p:bldP spid="8" grpId="0" bldLvl="0" animBg="1"/>
      <p:bldP spid="8" grpId="1" animBg="1"/>
      <p:bldP spid="9" grpId="0" animBg="1"/>
      <p:bldP spid="9" grpId="1" animBg="1"/>
      <p:bldP spid="12" grpId="0" bldLvl="0" animBg="1"/>
      <p:bldP spid="12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21" grpId="0" bldLvl="0" animBg="1"/>
      <p:bldP spid="21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10" grpId="0"/>
      <p:bldP spid="10" grpId="1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olours012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6087745"/>
            <a:ext cx="914463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/>
          <p:nvPr/>
        </p:nvSpPr>
        <p:spPr>
          <a:xfrm>
            <a:off x="0" y="15875"/>
            <a:ext cx="9144000" cy="93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CHUYỂN BIẾN TỪ XÃ HỘI NGUYÊN THỦY SANG XÃ HỘI CÓ GIAI CẤP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0" y="962660"/>
            <a:ext cx="77108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971550" y="2923540"/>
            <a:ext cx="2447290" cy="23260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Việt Nam cuối thời nguyên thủy</a:t>
            </a:r>
          </a:p>
        </p:txBody>
      </p:sp>
      <p:sp>
        <p:nvSpPr>
          <p:cNvPr id="12" name="Block Arc 11"/>
          <p:cNvSpPr/>
          <p:nvPr/>
        </p:nvSpPr>
        <p:spPr>
          <a:xfrm>
            <a:off x="-36195" y="1914525"/>
            <a:ext cx="3898265" cy="4315460"/>
          </a:xfrm>
          <a:prstGeom prst="blockArc">
            <a:avLst>
              <a:gd name="adj1" fmla="val 17527788"/>
              <a:gd name="adj2" fmla="val 4455149"/>
              <a:gd name="adj3" fmla="val 474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Oval 4"/>
          <p:cNvSpPr/>
          <p:nvPr/>
        </p:nvSpPr>
        <p:spPr>
          <a:xfrm>
            <a:off x="3564255" y="2007870"/>
            <a:ext cx="943610" cy="93091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/>
              <a:t> 1</a:t>
            </a:r>
          </a:p>
        </p:txBody>
      </p:sp>
      <p:sp>
        <p:nvSpPr>
          <p:cNvPr id="14" name="Oval 13"/>
          <p:cNvSpPr/>
          <p:nvPr/>
        </p:nvSpPr>
        <p:spPr>
          <a:xfrm>
            <a:off x="3924300" y="3441065"/>
            <a:ext cx="925195" cy="9245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/>
              <a:t> 2</a:t>
            </a:r>
          </a:p>
        </p:txBody>
      </p:sp>
      <p:sp>
        <p:nvSpPr>
          <p:cNvPr id="15" name="Oval 14"/>
          <p:cNvSpPr/>
          <p:nvPr/>
        </p:nvSpPr>
        <p:spPr>
          <a:xfrm>
            <a:off x="3540760" y="4900295"/>
            <a:ext cx="899160" cy="820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/>
              <a:t> 3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564255" y="2924810"/>
            <a:ext cx="540067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51275" y="4364990"/>
            <a:ext cx="5185410" cy="63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29915" y="5732780"/>
            <a:ext cx="5834380" cy="12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39920" y="2257425"/>
            <a:ext cx="4965700" cy="72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hóa Phùng Nguyên</a:t>
            </a:r>
          </a:p>
        </p:txBody>
      </p:sp>
      <p:sp>
        <p:nvSpPr>
          <p:cNvPr id="18" name="TextBox 21"/>
          <p:cNvSpPr txBox="1"/>
          <p:nvPr/>
        </p:nvSpPr>
        <p:spPr>
          <a:xfrm>
            <a:off x="4782185" y="3676015"/>
            <a:ext cx="4243705" cy="72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hóa Đồng Đậu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4478655" y="5094605"/>
            <a:ext cx="4234180" cy="72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hóa Gò Mun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2F3539-6405-4758-85BF-628FE39C2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36"/>
    </mc:Choice>
    <mc:Fallback>
      <p:transition spd="slow" advTm="3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22" grpId="0"/>
      <p:bldP spid="22" grpId="1"/>
      <p:bldP spid="18" grpId="0"/>
      <p:bldP spid="18" grpId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6.3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7|6.3|1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9.6|0.8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4.9|11.5|8.8|1|17.6|2.3|33.4|6.3|31|6.6|5.4|2.6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|8.9|5.6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3.6|1|6.5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vi-VN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Segoe UI" panose="020B0502040204020203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vi-VN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Segoe UI" panose="020B0502040204020203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629</Words>
  <Application>Microsoft Office PowerPoint</Application>
  <PresentationFormat>On-screen Show (4:3)</PresentationFormat>
  <Paragraphs>46</Paragraphs>
  <Slides>13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Times New Roman</vt:lpstr>
      <vt:lpstr>Trebuchet MS</vt:lpstr>
      <vt:lpstr>Wingdings 3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LENOVO</cp:lastModifiedBy>
  <cp:revision>144</cp:revision>
  <dcterms:created xsi:type="dcterms:W3CDTF">2003-12-31T17:02:00Z</dcterms:created>
  <dcterms:modified xsi:type="dcterms:W3CDTF">2021-10-14T04:52:23Z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D5D8A5EFCC6045EEA4F33E42730F6719</vt:lpwstr>
  </property>
  <property fmtid="{D5CDD505-2E9C-101B-9397-08002B2CF9AE}" pid="3" name="KSOProductBuildVer">
    <vt:lpwstr>1033-11.2.0.10323</vt:lpwstr>
  </property>
</Properties>
</file>