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80" r:id="rId12"/>
    <p:sldId id="279" r:id="rId13"/>
    <p:sldId id="281" r:id="rId14"/>
    <p:sldId id="267" r:id="rId15"/>
    <p:sldId id="266" r:id="rId16"/>
    <p:sldId id="270" r:id="rId17"/>
    <p:sldId id="290" r:id="rId18"/>
    <p:sldId id="268" r:id="rId19"/>
    <p:sldId id="271" r:id="rId20"/>
    <p:sldId id="274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1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A1C593-65D0-4073-BCC9-577B9352EA9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13"/>
          <p:cNvSpPr>
            <a:spLocks noTextEdit="1"/>
          </p:cNvSpPr>
          <p:nvPr/>
        </p:nvSpPr>
        <p:spPr>
          <a:xfrm>
            <a:off x="2667000" y="2362200"/>
            <a:ext cx="7731125" cy="93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5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29" name="WordArt 13"/>
          <p:cNvSpPr>
            <a:spLocks noTextEdit="1"/>
          </p:cNvSpPr>
          <p:nvPr/>
        </p:nvSpPr>
        <p:spPr>
          <a:xfrm>
            <a:off x="3276600" y="304800"/>
            <a:ext cx="4445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2500" lnSpcReduction="20000"/>
          </a:bodyPr>
          <a:lstStyle/>
          <a:p>
            <a:pPr algn="ctr"/>
            <a:endParaRPr lang="en-US" sz="14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outerShdw dist="35921" dir="2699999" algn="ctr" rotWithShape="0">
                  <a:srgbClr val="C0C0C0">
                    <a:alpha val="75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1"/>
          <p:cNvSpPr/>
          <p:nvPr/>
        </p:nvSpPr>
        <p:spPr>
          <a:xfrm>
            <a:off x="2469598" y="404178"/>
            <a:ext cx="7928527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charset="0"/>
              </a:rPr>
              <a:t>ỦY BAN NHÂN DÂN QUẬN 12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charset="0"/>
              </a:rPr>
              <a:t> T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charset="0"/>
              </a:rPr>
              <a:t>RƯỜNG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charset="0"/>
              </a:rPr>
              <a:t> THCS </a:t>
            </a:r>
          </a:p>
          <a:p>
            <a:r>
              <a:rPr lang="en-US" altLang="en-US" sz="3200" b="1">
                <a:solidFill>
                  <a:srgbClr val="0000FF"/>
                </a:solidFill>
                <a:latin typeface="Times New Roman" panose="02020603050405020304" charset="0"/>
              </a:rPr>
              <a:t>                    NGUYỄN VĨNH NGHIỆP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7175" y="2829560"/>
            <a:ext cx="960818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CÁC EM HỌC SINH ĐẾN VỚI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TIẾT HỌC TRỰC TUYẾN.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em-da-giup-mot-ba-cu-qua-duo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935855" cy="685800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346065" y="0"/>
            <a:ext cx="6488430" cy="68624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1: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/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Lựa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cụ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qua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sz="2000" dirty="0"/>
          </a:p>
          <a:p>
            <a:pPr algn="l"/>
            <a:r>
              <a:rPr lang="en-US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2: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Ngôi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ít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3: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Xác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định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kể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- Theo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gian,theo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ra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? (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bà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cụ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cạnh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sang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chạy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hỏi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bà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phải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bà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muốn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sang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đường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không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để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giúp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Bà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đồng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ý,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nhanh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tay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đỡ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bà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và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đồ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đạc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bà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.)</a:t>
            </a:r>
          </a:p>
          <a:p>
            <a:pPr algn="l"/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sz="2000" b="1" dirty="0">
                <a:solidFill>
                  <a:srgbClr val="00B05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4 :</a:t>
            </a:r>
            <a:r>
              <a:rPr lang="en-US" altLang="x-none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ùng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trong 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ẽ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algn="l"/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Miêu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Tuổi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tóc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làn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da,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vóc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dáng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hành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...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quang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cảnh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xung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quanh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xe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cộ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phương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tiện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đông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đúc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thế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nào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?...</a:t>
            </a:r>
          </a:p>
          <a:p>
            <a:pPr algn="l"/>
            <a:r>
              <a:rPr lang="en-US" altLang="x-none" sz="2000" b="1" dirty="0">
                <a:solidFill>
                  <a:srgbClr val="7030A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- Biểu cảm: Thái độ, tình cảm của bà khi được em giúp đỡ và cảm thấy ra sao khi giúp được bà cụ qua đường?</a:t>
            </a:r>
          </a:p>
          <a:p>
            <a:pPr algn="l"/>
            <a:endParaRPr lang="en-US" altLang="x-none" sz="2000" b="1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5 :</a:t>
            </a:r>
            <a:r>
              <a:rPr lang="en-US" altLang="x-non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Vi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ành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k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h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ợp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, bi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sao cho h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ợp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í</a:t>
            </a:r>
            <a:r>
              <a:rPr lang="en-US" altLang="x-none" sz="2000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sz="2000" b="1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" name="Picture 100"/>
          <p:cNvPicPr/>
          <p:nvPr/>
        </p:nvPicPr>
        <p:blipFill>
          <a:blip r:embed="rId2"/>
          <a:srcRect r="3450" b="8295"/>
          <a:stretch>
            <a:fillRect/>
          </a:stretch>
        </p:blipFill>
        <p:spPr>
          <a:xfrm>
            <a:off x="-635" y="-31115"/>
            <a:ext cx="12381865" cy="693610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6240145" y="2348865"/>
            <a:ext cx="0" cy="381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6384290" y="2145030"/>
            <a:ext cx="55073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Cho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sau: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a, Ch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ẳng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may em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đánh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hoa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b, Em gi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úp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ụ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qua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đường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úc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ười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ều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xe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qua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c, Em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ất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ờ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ày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sinh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hay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ày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ễ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0" indent="0">
              <a:buChar char="-"/>
            </a:pPr>
            <a:endParaRPr lang="en-US" altLang="x-none" b="1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/>
            <a:r>
              <a:rPr lang="en-US" altLang="x-none" b="1" dirty="0">
                <a:solidFill>
                  <a:srgbClr val="00B0F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*Yêu cầu:</a:t>
            </a:r>
          </a:p>
          <a:p>
            <a:pPr marL="0"/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ừ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trên, em h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ãy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ực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hi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ện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xây dựng một đoạn văn tự sự theo 5 bước .</a:t>
            </a:r>
          </a:p>
          <a:p>
            <a:pPr marL="0"/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0"/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383655" y="5036185"/>
            <a:ext cx="5142230" cy="92519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Nêu các bước xây dựng đoạn văn tự sự cho sự việc “ 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Em nh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ận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ón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ất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ờ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ng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ày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sinh nh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hay ng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ày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ễ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t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.”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57464" y="1995487"/>
            <a:ext cx="51638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X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 d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ựng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ử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ụng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</a:t>
            </a: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 :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ựa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ọn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ệ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 ch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ính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</a:p>
          <a:p>
            <a:endParaRPr lang="en-US" altLang="x-non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2 :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ựa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ọn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i k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>
              <a:buNone/>
            </a:pPr>
            <a:endParaRPr lang="en-US" altLang="x-non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3 : 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ứ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k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>
              <a:buNone/>
            </a:pPr>
            <a:endParaRPr lang="en-US" altLang="x-non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4 : 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ùng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trong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ẽ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>
              <a:buNone/>
            </a:pPr>
            <a:endParaRPr lang="en-US" altLang="x-non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5 :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ành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k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ợp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bi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sao cho 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ợp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í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endParaRPr lang="en-US" altLang="x-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x-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64757" y="69574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627380" y="-33201"/>
            <a:ext cx="1114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8 –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32: 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I.T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Ừ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endParaRPr lang="en-US" altLang="x-none" sz="20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x-non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60" y="264160"/>
            <a:ext cx="4971415" cy="6405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5391150" y="264160"/>
            <a:ext cx="6530340" cy="64623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</a:t>
            </a:r>
            <a:r>
              <a:rPr lang="en-US" altLang="x-none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 :</a:t>
            </a:r>
            <a:r>
              <a:rPr lang="en-US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ựa</a:t>
            </a:r>
            <a:r>
              <a:rPr lang="en-US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ọn</a:t>
            </a:r>
            <a:r>
              <a:rPr lang="en-US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ệ</a:t>
            </a:r>
            <a:r>
              <a:rPr lang="en-US" altLang="x-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 ch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ính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zh-CN" b="1" dirty="0">
                <a:solidFill>
                  <a:srgbClr val="00B0F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Em 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ận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ón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ất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ờ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ng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ày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sinh nh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hay ng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ày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ễ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t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zh-CN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dirty="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endParaRPr lang="en-US" altLang="x-non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2: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Ngôi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số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ít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tôi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3:</a:t>
            </a:r>
            <a:r>
              <a:rPr lang="en-US" b="1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Xác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thứ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kể</a:t>
            </a:r>
            <a:endParaRPr lang="en-US" dirty="0"/>
          </a:p>
          <a:p>
            <a:pPr algn="l"/>
            <a:r>
              <a:rPr lang="en-US" dirty="0"/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Kể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buổi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tiệc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hôm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Chuẩn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tiệc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tàn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).</a:t>
            </a:r>
          </a:p>
          <a:p>
            <a:pPr algn="l"/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Kể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món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quà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/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món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quà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chất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hay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tinh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thần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?)</a:t>
            </a:r>
          </a:p>
          <a:p>
            <a:pPr algn="l"/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Kể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ra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món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quà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/>
            <a:endParaRPr lang="en-US" dirty="0"/>
          </a:p>
          <a:p>
            <a:pPr algn="l"/>
            <a:r>
              <a:rPr lang="en-US" altLang="x-none" b="1" dirty="0">
                <a:solidFill>
                  <a:srgbClr val="00B05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4 :</a:t>
            </a:r>
            <a:r>
              <a:rPr lang="en-US" altLang="x-none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ùng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trong 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ẽ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dirty="0"/>
          </a:p>
          <a:p>
            <a:pPr algn="l"/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chi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món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quà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đối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kích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cỡ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sắc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…).</a:t>
            </a:r>
          </a:p>
          <a:p>
            <a:pPr algn="l"/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tâm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trạng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xúc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món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quà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/>
            <a:endParaRPr lang="en-US" dirty="0"/>
          </a:p>
          <a:p>
            <a:pPr algn="l"/>
            <a:r>
              <a:rPr lang="en-US" altLang="x-none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5 :</a:t>
            </a:r>
            <a:r>
              <a:rPr lang="en-US" alt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Vi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ành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k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ợp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, bi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sao cho 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ợp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í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b="1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ontent Placeholder 10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593" y="530225"/>
            <a:ext cx="3695139" cy="418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Flowchart: Alternate Process 5"/>
          <p:cNvSpPr/>
          <p:nvPr/>
        </p:nvSpPr>
        <p:spPr>
          <a:xfrm>
            <a:off x="164465" y="2477770"/>
            <a:ext cx="5142230" cy="92519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Nối cột A và cột B để hoàn thành nhiệm vụ xây dựng đoạn văn tự sự “Chẳng may em đánh vỡ lọ hoa ’’theo 5 nước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" name="Content Placeholder 10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288" r="4235" b="14404"/>
          <a:stretch>
            <a:fillRect/>
          </a:stretch>
        </p:blipFill>
        <p:spPr>
          <a:xfrm>
            <a:off x="635" y="-6350"/>
            <a:ext cx="12355830" cy="6864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1"/>
          <p:cNvSpPr txBox="1"/>
          <p:nvPr/>
        </p:nvSpPr>
        <p:spPr>
          <a:xfrm>
            <a:off x="838200" y="13970"/>
            <a:ext cx="1163955" cy="4603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112635" y="-6350"/>
            <a:ext cx="1196340" cy="5219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0695" y="843915"/>
            <a:ext cx="2249805" cy="339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AutoNum type="arabicPeriod"/>
            </a:pP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ựa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ọn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c:</a:t>
            </a:r>
            <a:r>
              <a:rPr lang="en-US" altLang="x-none" dirty="0">
                <a:sym typeface="+mn-ea"/>
              </a:rPr>
              <a:t> </a:t>
            </a:r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480695" y="1390650"/>
            <a:ext cx="224980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2.Ng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k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480060" y="2082165"/>
            <a:ext cx="225107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3.X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ứ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k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481330" y="2595245"/>
            <a:ext cx="2249805" cy="1476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4.X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li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ều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ượng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bi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ẽ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ùng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trong khi vi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81330" y="4324985"/>
            <a:ext cx="2249170" cy="645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5.Vi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ành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3631565" y="4082415"/>
            <a:ext cx="7669530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Ch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ẳng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may em 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đánh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hoa 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altLang="x-none" b="1" dirty="0">
                <a:effectLst/>
                <a:sym typeface="+mn-ea"/>
              </a:rPr>
              <a:t>.</a:t>
            </a:r>
            <a:endParaRPr lang="en-US" b="1">
              <a:effectLst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3631565" y="6336030"/>
            <a:ext cx="7722235" cy="3397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Ng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i th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ứ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ất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ít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(em, t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).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3649980" y="647700"/>
            <a:ext cx="8177530" cy="33026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har char="-"/>
            </a:pP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Kh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ởi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đầu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: L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ời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ở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đầu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ưởng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, nh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ận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x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ét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, 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ành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.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í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ụ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en-US" altLang="x-none" b="1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+ Em ng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ồi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ẫn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ờ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tr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ước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lọ hoa 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đã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tan..ch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ỉ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ì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út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ội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àng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em ph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ải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tr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gi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á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  <a:endParaRPr lang="en-US" altLang="x-none" b="1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+ Th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ái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hoa b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em th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ích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ất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đã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ị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</a:p>
          <a:p>
            <a:pPr marL="0" indent="0">
              <a:buNone/>
            </a:pP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- Di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ễn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ến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: K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ại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ách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chi ti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b="1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VD:</a:t>
            </a:r>
          </a:p>
          <a:p>
            <a:pPr marL="0" indent="0">
              <a:buNone/>
            </a:pP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+ L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hoa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ành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ừng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x-none" b="1" dirty="0" err="1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lang="en-US" altLang="x-none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nh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ớn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g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ắn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ại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ằng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keo ho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ặc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ị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ụn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  <a:endParaRPr lang="en-US" altLang="x-none" b="1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+ Em ng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ồi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ắm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ngh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ía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, m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 m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  <a:endParaRPr lang="en-US" altLang="x-none" b="1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+ Thu d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ọn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mả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nh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  <a:endParaRPr lang="en-US" altLang="x-none" b="1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+ B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ẹ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, anh, ch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ị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, em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ề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ứng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ki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ến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b="1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Char char="-"/>
            </a:pP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K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úc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: Suy ngh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ĩ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x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úc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ản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n, t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ình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ười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n. Bài học kinh nghiệm về tính cẩn thận.</a:t>
            </a:r>
            <a:endParaRPr lang="en-US" b="1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3631565" y="4681855"/>
            <a:ext cx="7668895" cy="645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- Mi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ình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áng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, m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àu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ắc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, ch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ất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li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ệu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... v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ẻ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ủa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hoa.</a:t>
            </a:r>
            <a:endParaRPr lang="en-US" altLang="x-none" b="1" dirty="0"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- Bi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: Suy ngh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ĩ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, t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ình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, s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tr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ân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tr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ọng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, s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nu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ối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ti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ếc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 h</a:t>
            </a:r>
            <a:r>
              <a:rPr lang="zh-CN" altLang="en-US" b="1" dirty="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ận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.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3631565" y="5550535"/>
            <a:ext cx="7668895" cy="645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>
                <a:effectLst/>
                <a:latin typeface="Times New Roman" panose="02020603050405020304" charset="0"/>
                <a:cs typeface="Times New Roman" panose="02020603050405020304" charset="0"/>
              </a:rPr>
              <a:t>Viết thành đoạn văn kể chuyện kết hợp với yếu tố miêu tả và biểu cảm sao cho hợp lí.</a:t>
            </a:r>
          </a:p>
        </p:txBody>
      </p:sp>
      <p:cxnSp>
        <p:nvCxnSpPr>
          <p:cNvPr id="2" name="Straight Connector 1"/>
          <p:cNvCxnSpPr>
            <a:stCxn id="14" idx="3"/>
            <a:endCxn id="20" idx="1"/>
          </p:cNvCxnSpPr>
          <p:nvPr/>
        </p:nvCxnSpPr>
        <p:spPr>
          <a:xfrm>
            <a:off x="2730500" y="1014095"/>
            <a:ext cx="901065" cy="32524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15" idx="3"/>
          </p:cNvCxnSpPr>
          <p:nvPr/>
        </p:nvCxnSpPr>
        <p:spPr>
          <a:xfrm>
            <a:off x="2730500" y="1574800"/>
            <a:ext cx="855980" cy="48901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6" idx="3"/>
            <a:endCxn id="22" idx="1"/>
          </p:cNvCxnSpPr>
          <p:nvPr/>
        </p:nvCxnSpPr>
        <p:spPr>
          <a:xfrm>
            <a:off x="2731135" y="2266315"/>
            <a:ext cx="918845" cy="330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8" idx="3"/>
            <a:endCxn id="23" idx="1"/>
          </p:cNvCxnSpPr>
          <p:nvPr/>
        </p:nvCxnSpPr>
        <p:spPr>
          <a:xfrm>
            <a:off x="2731135" y="3333750"/>
            <a:ext cx="900430" cy="16706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9" idx="3"/>
            <a:endCxn id="24" idx="1"/>
          </p:cNvCxnSpPr>
          <p:nvPr/>
        </p:nvCxnSpPr>
        <p:spPr>
          <a:xfrm>
            <a:off x="2730500" y="4647565"/>
            <a:ext cx="901065" cy="12255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4" name="Picture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480060" y="5222875"/>
            <a:ext cx="2250440" cy="1430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" name="Content Placeholder 10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525" y="1738312"/>
            <a:ext cx="2581275" cy="177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480695" y="843915"/>
            <a:ext cx="2309495" cy="339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AutoNum type="arabicPeriod"/>
            </a:pP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ựa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ọn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en-US" altLang="x-none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80695" y="1553845"/>
            <a:ext cx="230949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2.Ng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k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480060" y="2432050"/>
            <a:ext cx="231013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3.X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ứ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k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447675" y="4491355"/>
            <a:ext cx="2308860" cy="1476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4.X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li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ều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ượng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bi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ẽ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ùng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trong khi vi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47675" y="6244590"/>
            <a:ext cx="23749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5.Vi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ành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3632200" y="815340"/>
            <a:ext cx="7669530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ẳng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may em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đánh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hoa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altLang="x-none" dirty="0">
                <a:sym typeface="+mn-ea"/>
              </a:rPr>
              <a:t>.</a:t>
            </a:r>
            <a:endParaRPr lang="en-US"/>
          </a:p>
        </p:txBody>
      </p:sp>
      <p:sp>
        <p:nvSpPr>
          <p:cNvPr id="21" name="Text Box 20"/>
          <p:cNvSpPr txBox="1"/>
          <p:nvPr/>
        </p:nvSpPr>
        <p:spPr>
          <a:xfrm>
            <a:off x="3632200" y="1452880"/>
            <a:ext cx="7668895" cy="3397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Ng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i th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ứ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ất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ít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(em, t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i)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.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3632200" y="1922145"/>
            <a:ext cx="7668895" cy="33026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har char="-"/>
            </a:pP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Kh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ởi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đầu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: L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ời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ở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đầu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ưởng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nh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ận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x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ét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ành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 V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í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ụ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en-US" alt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+ Em ng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ồi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ẫn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ờ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tr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ước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lọ hoa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đã v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tan..ch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ỉ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ì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út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ội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àng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em ph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ải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tr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gi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  <a:endParaRPr lang="en-US" alt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+ Th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ái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hoa b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em th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ích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ất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đã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ị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</a:p>
          <a:p>
            <a:pPr marL="0" indent="0">
              <a:buNone/>
            </a:pP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Di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ễn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ến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: K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ại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ách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chi ti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VD:</a:t>
            </a:r>
          </a:p>
          <a:p>
            <a:pPr marL="0" indent="0">
              <a:buNone/>
            </a:pP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+ L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hoa v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ành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ừng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x-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mả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ớn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g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ắn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ại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ằng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keo ho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ặc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ị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ụn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  <a:endParaRPr lang="en-US" alt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+ Em ng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ồi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ắm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ngh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ía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m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 m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  <a:endParaRPr lang="en-US" alt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+ Thu d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ọn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mả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  <a:endParaRPr lang="en-US" alt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+ B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ẹ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anh, ch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ị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em v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ề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ứng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ki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ến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Char char="-"/>
            </a:pP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K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úc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: Suy ngh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ĩ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x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úc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ản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n, t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ình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ười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n. Bài học kinh nghiệm về tính cẩn thận.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3567430" y="5354320"/>
            <a:ext cx="7668895" cy="645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VD: - Mi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ình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áng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m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àu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ắc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ch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ất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li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ệu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... v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ẻ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ủa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hoa.</a:t>
            </a:r>
            <a:endParaRPr lang="en-US" alt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	- Bi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: Suy ngh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ĩ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t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ình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s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tr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ân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tr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ọng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s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nu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ối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ti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ếc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 h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ận</a:t>
            </a:r>
            <a:r>
              <a:rPr lang="en-US" alt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.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3632200" y="6106160"/>
            <a:ext cx="7668895" cy="645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Viết thành đoạn văn kể chuyện kết hợp với yếu tố miêu tả và biểu cảm sao cho hợp lí.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983230" y="843915"/>
            <a:ext cx="455930" cy="4857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703070" y="177800"/>
            <a:ext cx="8543925" cy="3987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dựng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đoạn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văn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“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Chẳng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may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đánh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lọ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hoa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’’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5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383540" y="365125"/>
            <a:ext cx="6331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3" name="Content Placeholder 102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88865" y="0"/>
            <a:ext cx="7384415" cy="707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 Box 15"/>
          <p:cNvSpPr txBox="1"/>
          <p:nvPr/>
        </p:nvSpPr>
        <p:spPr>
          <a:xfrm>
            <a:off x="259080" y="1720850"/>
            <a:ext cx="4617720" cy="1198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chuẩn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góp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59080" y="3164114"/>
            <a:ext cx="4617720" cy="17852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Ch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ẳng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may em 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đánh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x-non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hoa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”</a:t>
            </a: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627" y="0"/>
            <a:ext cx="8207393" cy="6818786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đẹp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Nó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cao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khoảng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chừng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mươi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tuyết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cổ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loe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trí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bởi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lá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xung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miệng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món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quà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bố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sang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tận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Bát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Tràng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mua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tặng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dịp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kỷ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niệm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20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cưới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Hôm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ấy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sớm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chưa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ai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bực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bội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kiểm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hôm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nay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mất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lỗi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do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kiểm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quăng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cặp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ghế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vẻ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bực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tức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nhưng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thật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ngờ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quai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cặp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vướng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bàn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khiến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nó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rơi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đất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Choang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cái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vỡ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tan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tành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kịp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trở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tay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lênh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láng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dưới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sàn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bông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hồng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đỏ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thẫm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la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liệt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mặt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đất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quên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béng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mất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nỗi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bực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tức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kiểm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thay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lo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lắng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sợ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hãi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bây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này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Nó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quà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kỉ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niệm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bố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Bần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thần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suy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nghĩ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mất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vẫn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chưa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nghĩ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bố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bỗng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- con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mèo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tam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xóm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ngoài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sân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kêu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"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meo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...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meo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...".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lóe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cái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nhanh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chóng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dọn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mảnh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vỡ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cái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cẩn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thận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nhặt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nhạnh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mảnh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thủy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tinh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vỡ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túi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bóng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vứt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dọn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xong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kể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do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vỡ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do con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ấy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Ánh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buồn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buồn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nhưng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túi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ghế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mảnh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vỡ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đâm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tay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hay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bỗng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hối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hận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Nhưng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dám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thật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sợ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buồn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buồn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kia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chứ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mèo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kia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tận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bây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vẫn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hối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hận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nhất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vẫn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chưa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dám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thật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chính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vỡ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nhất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chứ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mèo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xóm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102" name="Content Placeholder 101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89543" y="2253913"/>
            <a:ext cx="3577539" cy="262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0" y="-601345"/>
            <a:ext cx="8714649" cy="6013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Ch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ẳng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may em 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đánh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x-non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hoa</a:t>
            </a:r>
            <a:r>
              <a:rPr lang="en-US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”</a:t>
            </a:r>
            <a:r>
              <a:rPr lang="en-US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" name="Picture 100"/>
          <p:cNvPicPr/>
          <p:nvPr/>
        </p:nvPicPr>
        <p:blipFill>
          <a:blip r:embed="rId2"/>
          <a:srcRect r="3450" b="8295"/>
          <a:stretch>
            <a:fillRect/>
          </a:stretch>
        </p:blipFill>
        <p:spPr>
          <a:xfrm>
            <a:off x="-635" y="-31115"/>
            <a:ext cx="12381865" cy="6936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0430" y="199390"/>
            <a:ext cx="707390" cy="70866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7731760" y="1983105"/>
            <a:ext cx="0" cy="381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777875" y="2415540"/>
            <a:ext cx="65976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ầu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ão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tin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đã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con ch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Char char="-"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k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ập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vai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 gi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indent="0">
              <a:buChar char="-"/>
            </a:pPr>
            <a:endParaRPr lang="en-US" altLang="x-none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>
              <a:buNone/>
            </a:pPr>
            <a:endParaRPr lang="zh-CN" altLang="en-US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932420" y="1983105"/>
            <a:ext cx="37141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 1: </a:t>
            </a:r>
          </a:p>
          <a:p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Cho sự việc và nhân vật sau đây: Sau khi bán chó lão Hạc sang báo để ông giáo biết.</a:t>
            </a:r>
          </a:p>
          <a:p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Hãy đóng vai ông giáo và viết một đoạn văn kể lại giây phút lão Hạc sang báo tin bán chó với vẻ mặt và tâm trạng đau khổ.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08" name="Picture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8164195" y="4287520"/>
            <a:ext cx="3251200" cy="1945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3"/>
          <p:cNvSpPr txBox="1"/>
          <p:nvPr/>
        </p:nvSpPr>
        <p:spPr>
          <a:xfrm>
            <a:off x="627380" y="-33201"/>
            <a:ext cx="1114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8 –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32: 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I.T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Ừ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endParaRPr lang="en-US" altLang="x-none" sz="20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x-non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64757" y="69574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251" y="1967184"/>
            <a:ext cx="184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II. </a:t>
            </a:r>
            <a:r>
              <a:rPr lang="en-US" altLang="x-none" b="1" u="sng" dirty="0" err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LUYỆN</a:t>
            </a:r>
            <a:r>
              <a:rPr lang="en-US" altLang="x-none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x-none" b="1" u="sng" dirty="0" err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TẬP</a:t>
            </a:r>
            <a:r>
              <a:rPr lang="en-US" altLang="x-none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" name="Picture 100"/>
          <p:cNvPicPr/>
          <p:nvPr/>
        </p:nvPicPr>
        <p:blipFill>
          <a:blip r:embed="rId3"/>
          <a:srcRect r="3450" b="8295"/>
          <a:stretch>
            <a:fillRect/>
          </a:stretch>
        </p:blipFill>
        <p:spPr>
          <a:xfrm>
            <a:off x="-635" y="-31115"/>
            <a:ext cx="12381865" cy="6936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Content Placeholder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0430" y="199390"/>
            <a:ext cx="707390" cy="70866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8542655" y="2028190"/>
            <a:ext cx="19050" cy="390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627380" y="2275123"/>
            <a:ext cx="770064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x-none" b="1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</a:t>
            </a:r>
            <a:r>
              <a:rPr lang="en-US" altLang="x-none" b="1" u="sng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tập</a:t>
            </a:r>
            <a:r>
              <a:rPr lang="en-US" altLang="x-none" b="1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 (SGK - Trang 48)</a:t>
            </a:r>
          </a:p>
          <a:p>
            <a:pPr indent="0">
              <a:buChar char="-"/>
            </a:pPr>
            <a:r>
              <a:rPr lang="en-US" altLang="x-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</a:t>
            </a:r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endParaRPr lang="en-US" altLang="x-none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ão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ười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ắt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ão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ầng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ước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ặt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ão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co r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úm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ững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x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ới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nhau,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ép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cho n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ước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ắt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ảy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ra.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đầu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ão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nghẹo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ề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óm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ém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ủa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ão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con n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ít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ão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hu hu kh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</a:p>
          <a:p>
            <a:pPr indent="0">
              <a:buNone/>
            </a:pPr>
            <a:r>
              <a:rPr lang="en-US" altLang="x-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Y</a:t>
            </a:r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mu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 cho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ấy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ão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lên kh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 gi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ờ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ì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kh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 x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xa  n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 quy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ách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ủa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qu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tr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ước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ữa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ch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ỉ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cho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ão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ôi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ỏi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cho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chuy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None/>
            </a:pPr>
            <a:r>
              <a:rPr lang="zh-CN" altLang="en-US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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Kh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ắc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â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u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ào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òng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ạn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đọc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ão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ạc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kh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ốn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kh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ổ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về 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ình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d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áng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ê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n ngo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ài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.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Đặc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bi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ệt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th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ể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hi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ện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sinh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động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ự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đ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au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đớn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qu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ằn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qu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ại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ề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tinh th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ần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ủa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ười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trong ph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út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giây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â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n 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ận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x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ót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xa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ì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“n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ỡ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ừa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con ch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ó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”.</a:t>
            </a:r>
          </a:p>
          <a:p>
            <a:pPr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Đồng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th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ời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th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ể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hi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ện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ự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ảm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th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ng chia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ẻ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âu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ắc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ủa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ng gi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áo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đối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ới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ão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 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ạc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Wingdings 3" panose="05040102010807070707" pitchFamily="2" charset="2"/>
              </a:rPr>
              <a:t>.</a:t>
            </a:r>
            <a:endParaRPr lang="zh-CN" altLang="en-US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Wingdings 3" panose="05040102010807070707" pitchFamily="2" charset="2"/>
            </a:endParaRPr>
          </a:p>
          <a:p>
            <a:pPr indent="0">
              <a:buNone/>
            </a:pPr>
            <a:endParaRPr lang="en-US" altLang="x-none" dirty="0">
              <a:solidFill>
                <a:schemeClr val="bg1"/>
              </a:solidFill>
              <a:sym typeface="+mn-ea"/>
            </a:endParaRPr>
          </a:p>
          <a:p>
            <a:pPr indent="0">
              <a:buNone/>
            </a:pPr>
            <a:endParaRPr lang="zh-CN" altLang="en-US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656955" y="2028190"/>
            <a:ext cx="286004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</a:t>
            </a:r>
            <a:r>
              <a:rPr lang="zh-CN" altLang="en-US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ài</a:t>
            </a:r>
            <a:r>
              <a:rPr lang="en-US" altLang="x-none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2: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kể việc lão Hạc bán chó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ủa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Nam Cao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đã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k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ợp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ở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ỗ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? Hai yếu tố đó đã giúp tác giả thể hiện điều gì?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10" name="Picture 109"/>
          <p:cNvPicPr/>
          <p:nvPr/>
        </p:nvPicPr>
        <p:blipFill>
          <a:blip r:embed="rId5"/>
          <a:stretch>
            <a:fillRect/>
          </a:stretch>
        </p:blipFill>
        <p:spPr>
          <a:xfrm>
            <a:off x="8709660" y="3845560"/>
            <a:ext cx="2858770" cy="220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3"/>
          <p:cNvSpPr txBox="1"/>
          <p:nvPr/>
        </p:nvSpPr>
        <p:spPr>
          <a:xfrm>
            <a:off x="627380" y="-33201"/>
            <a:ext cx="1114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8 –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32: 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altLang="x-none" sz="2000" b="1" u="sng" dirty="0" err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I.T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Ừ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endParaRPr lang="en-US" altLang="x-none" sz="20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x-non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64757" y="69574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251" y="1967184"/>
            <a:ext cx="184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II. </a:t>
            </a:r>
            <a:r>
              <a:rPr lang="en-US" altLang="x-none" b="1" u="sng" dirty="0" err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LUYỆN</a:t>
            </a:r>
            <a:r>
              <a:rPr lang="en-US" altLang="x-none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x-none" b="1" u="sng" dirty="0" err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TẬP</a:t>
            </a:r>
            <a:r>
              <a:rPr lang="en-US" altLang="x-none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-635" y="-76200"/>
            <a:ext cx="12192635" cy="6904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Rectangles 7169"/>
          <p:cNvSpPr/>
          <p:nvPr/>
        </p:nvSpPr>
        <p:spPr>
          <a:xfrm>
            <a:off x="2264229" y="1268413"/>
            <a:ext cx="7719559" cy="1868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LUYỆN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TẬP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VIẾT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ĐOẠN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VĂN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TỰ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SỰ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charset="0"/>
              <a:ea typeface="Arial" panose="020B0604020202020204" pitchFamily="34" charset="0"/>
              <a:cs typeface="Times New Roman" panose="02020603050405020304" charset="0"/>
            </a:endParaRP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KẾT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HỢP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VỚI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MIÊU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TẢ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BIỂU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CẢM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charset="0"/>
              <a:ea typeface="Arial" panose="020B0604020202020204" pitchFamily="34" charset="0"/>
              <a:cs typeface="Times New Roman" panose="0202060305040502030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18607" y="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58368" y="573541"/>
            <a:ext cx="9042400" cy="69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32: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627380" y="3680460"/>
            <a:ext cx="7486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har char="-"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Nắm được tác d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ụng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ủa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bi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trong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Char char="-"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Tham khảo ph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ần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đọc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 trong sgk (Trang 84-85)</a:t>
            </a:r>
          </a:p>
          <a:p>
            <a:pPr>
              <a:buChar char="-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Chuẩn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: “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lá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cuối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”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phong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”</a:t>
            </a: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8178165" y="3105785"/>
            <a:ext cx="3460750" cy="2993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6"/>
          <p:cNvSpPr txBox="1"/>
          <p:nvPr/>
        </p:nvSpPr>
        <p:spPr>
          <a:xfrm>
            <a:off x="779780" y="3832860"/>
            <a:ext cx="7486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har char="-"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Nắm được tác d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ụng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ủa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bi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trong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Char char="-"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Tham khảo ph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ần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đọc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 trong sgk (Trang 84-85)</a:t>
            </a:r>
          </a:p>
          <a:p>
            <a:pPr>
              <a:buChar char="-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Chuẩn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: “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lá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cuối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”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phong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”</a:t>
            </a:r>
          </a:p>
        </p:txBody>
      </p:sp>
      <p:sp>
        <p:nvSpPr>
          <p:cNvPr id="12" name="Text Box 6"/>
          <p:cNvSpPr txBox="1"/>
          <p:nvPr/>
        </p:nvSpPr>
        <p:spPr>
          <a:xfrm>
            <a:off x="627379" y="3408875"/>
            <a:ext cx="74860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har char="-"/>
            </a:pP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Nắm được tác d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ụng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 c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ủa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 y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ếu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 t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ố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 mi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ê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u t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ả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, bi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ểu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 c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ảm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 trong v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ă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n b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ản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 t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ự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 s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ự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altLang="x-none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Char char="-"/>
            </a:pP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Tham khảo ph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ần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đọc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 th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  <a:sym typeface="+mn-ea"/>
              </a:rPr>
              <a:t>ê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  <a:sym typeface="+mn-ea"/>
              </a:rPr>
              <a:t>m trong sgk (Trang 84-85)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87385" y="1491974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</a:rPr>
              <a:t>HƯỚNG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</a:rPr>
              <a:t>DẪN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</a:rPr>
              <a:t>NHÀ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486" y="365125"/>
            <a:ext cx="11277599" cy="62098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709295" y="365125"/>
            <a:ext cx="5081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2362834" y="2233113"/>
            <a:ext cx="7169785" cy="14198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CHÚC CÁC EM HỌC TẬP TỐT </a:t>
            </a:r>
          </a:p>
          <a:p>
            <a:pPr algn="ctr">
              <a:lnSpc>
                <a:spcPct val="120000"/>
              </a:lnSpc>
            </a:pPr>
            <a:r>
              <a:rPr lang="en-US" sz="36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HẸN</a:t>
            </a:r>
            <a:r>
              <a:rPr lang="en-US" sz="3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GẶP</a:t>
            </a:r>
            <a:r>
              <a:rPr lang="en-US" sz="3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LẠI</a:t>
            </a:r>
            <a:r>
              <a:rPr lang="en-US" sz="3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3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3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" name="Picture 100"/>
          <p:cNvPicPr/>
          <p:nvPr/>
        </p:nvPicPr>
        <p:blipFill>
          <a:blip r:embed="rId2"/>
          <a:srcRect r="3450" b="8295"/>
          <a:stretch>
            <a:fillRect/>
          </a:stretch>
        </p:blipFill>
        <p:spPr>
          <a:xfrm>
            <a:off x="-635" y="-31115"/>
            <a:ext cx="12373610" cy="6936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615950" y="383540"/>
            <a:ext cx="1114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8 –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32: 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I.T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Ừ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endParaRPr lang="en-US" altLang="x-none" sz="20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x-non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437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281305"/>
            <a:ext cx="707390" cy="708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18607" y="3429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" name="Picture 100"/>
          <p:cNvPicPr/>
          <p:nvPr/>
        </p:nvPicPr>
        <p:blipFill>
          <a:blip r:embed="rId2"/>
          <a:srcRect r="3450" b="8295"/>
          <a:stretch>
            <a:fillRect/>
          </a:stretch>
        </p:blipFill>
        <p:spPr>
          <a:xfrm>
            <a:off x="-635" y="-31115"/>
            <a:ext cx="12381865" cy="6936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0430" y="548640"/>
            <a:ext cx="707390" cy="70866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6240145" y="2348865"/>
            <a:ext cx="0" cy="381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6384290" y="2145030"/>
            <a:ext cx="53835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Cho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sau: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ẳng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may em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đánh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hoa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Em gi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úp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ụ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qua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đường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úc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ười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ều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xe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qua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Char char="-"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Em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ất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ờ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ày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sinh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hay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ày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ễ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0" indent="0">
              <a:buChar char="-"/>
            </a:pP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/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Yêu cầu: </a:t>
            </a:r>
          </a:p>
          <a:p>
            <a:pPr marL="0"/>
            <a:r>
              <a:rPr lang="en-US" altLang="x-none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ãy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x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 d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ựng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ử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ụng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x-none" b="1" dirty="0">
                <a:solidFill>
                  <a:srgbClr val="00B0F0"/>
                </a:solidFill>
                <a:sym typeface="+mn-ea"/>
              </a:rPr>
              <a:t> </a:t>
            </a:r>
            <a:endParaRPr lang="zh-CN" altLang="en-US" dirty="0"/>
          </a:p>
          <a:p>
            <a:pPr marL="0"/>
            <a:endParaRPr lang="en-US" altLang="x-none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90880" y="1993900"/>
            <a:ext cx="5240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X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 d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ử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ụng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627380" y="103138"/>
            <a:ext cx="1114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8 –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32: 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I.T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Ừ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endParaRPr lang="en-US" altLang="x-none" sz="20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x-non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705100" y="103138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" name="Content Placeholder 106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ular Callout 7"/>
          <p:cNvSpPr/>
          <p:nvPr/>
        </p:nvSpPr>
        <p:spPr>
          <a:xfrm>
            <a:off x="1075690" y="548640"/>
            <a:ext cx="3784600" cy="1354455"/>
          </a:xfrm>
          <a:prstGeom prst="wedge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ững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ần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thi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để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 d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ựng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ì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61430" y="730885"/>
            <a:ext cx="5380355" cy="14293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/>
            <a:r>
              <a:rPr lang="en-US" altLang="x-none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Sự việc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: Gồm một hay nhiều hành vi, hành động  đã xảy ra cần được kể lại một cách rõ ràng mạch lạc để những người khác cùng được biết.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54320" y="2971165"/>
            <a:ext cx="6304915" cy="10687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x-none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 vật chính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x-none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Là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chủ thể của hành động hoặc là một trong những người đã chứng kiến sự việc đã xảy ra.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72355" y="1628775"/>
            <a:ext cx="14401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2355" y="1628775"/>
            <a:ext cx="1367790" cy="1296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" name="Content Placeholder 10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150" y="530225"/>
            <a:ext cx="6288025" cy="418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838835" y="116205"/>
            <a:ext cx="4993005" cy="2110105"/>
          </a:xfrm>
          <a:prstGeom prst="wedgeEllipseCallou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Vai tr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ò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ủa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bi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trong v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ản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2708910"/>
            <a:ext cx="8298180" cy="1237615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bi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vai tr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ò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àm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cho s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tr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ở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d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ễ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hi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h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ấp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ẫn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ính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tr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ở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g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ần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ũi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sinh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9470" y="4580890"/>
            <a:ext cx="8296910" cy="1208405"/>
          </a:xfrm>
          <a:prstGeom prst="round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C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bi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nhi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ều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hay 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ít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đậm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hay nh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ạt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nh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ư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ng n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ỉ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vai tr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ò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ổ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tr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ợ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cho s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ính</a:t>
            </a:r>
            <a:r>
              <a:rPr lang="en-US" altLang="x-none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10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8662" y="723900"/>
            <a:ext cx="5715000" cy="380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loud Callout 8"/>
          <p:cNvSpPr/>
          <p:nvPr/>
        </p:nvSpPr>
        <p:spPr>
          <a:xfrm>
            <a:off x="2747010" y="667385"/>
            <a:ext cx="5529580" cy="22104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Có thể x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 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ựng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x-none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sự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>
              <a:buNone/>
            </a:pPr>
            <a:r>
              <a:rPr lang="en-US" altLang="x-none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sử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dụng yếu tố miêu tả và biểu cảm theo mấy bước? N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ội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dung t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ừng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ước</a:t>
            </a:r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721860" y="4206875"/>
            <a:ext cx="5053965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xây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dựng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5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" name="Picture 100"/>
          <p:cNvPicPr/>
          <p:nvPr/>
        </p:nvPicPr>
        <p:blipFill>
          <a:blip r:embed="rId2"/>
          <a:srcRect r="3450" b="8295"/>
          <a:stretch>
            <a:fillRect/>
          </a:stretch>
        </p:blipFill>
        <p:spPr>
          <a:xfrm>
            <a:off x="-635" y="-31115"/>
            <a:ext cx="12381865" cy="6936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0430" y="414020"/>
            <a:ext cx="707390" cy="70866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6240145" y="2348865"/>
            <a:ext cx="0" cy="381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6384290" y="2159544"/>
            <a:ext cx="530288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Cho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sau: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ẳng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may em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đánh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hoa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Em gi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úp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ụ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qua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đường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úc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ười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ều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xe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qua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Char char="-"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Em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ất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ờ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ày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sinh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hay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ày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ễ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0" indent="0">
              <a:buChar char="-"/>
            </a:pP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/>
            <a:r>
              <a:rPr lang="en-US" altLang="x-none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Yêu cầu: </a:t>
            </a:r>
          </a:p>
          <a:p>
            <a:pPr marL="0"/>
            <a:r>
              <a:rPr lang="en-US" altLang="x-none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ãy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x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 d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ựng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ử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ụng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/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57464" y="1995487"/>
            <a:ext cx="51638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X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 d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ựng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ử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ụng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</a:t>
            </a: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 :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ựa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ọn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ệ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 ch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ính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</a:p>
          <a:p>
            <a:endParaRPr lang="en-US" altLang="x-non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2 :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ựa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ọn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i k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>
              <a:buNone/>
            </a:pPr>
            <a:endParaRPr lang="en-US" altLang="x-non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3 : 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ứ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k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>
              <a:buNone/>
            </a:pPr>
            <a:endParaRPr lang="en-US" altLang="x-non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4 : 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ùng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trong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ẽ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>
              <a:buNone/>
            </a:pPr>
            <a:endParaRPr lang="en-US" altLang="x-non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5 :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ành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k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ợp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bi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sao cho 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ợp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í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endParaRPr lang="en-US" altLang="x-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x-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627380" y="-33201"/>
            <a:ext cx="1114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8 –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32: 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I.T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Ừ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endParaRPr lang="en-US" altLang="x-none" sz="20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x-non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64757" y="69574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" name="Picture 100"/>
          <p:cNvPicPr/>
          <p:nvPr/>
        </p:nvPicPr>
        <p:blipFill>
          <a:blip r:embed="rId2"/>
          <a:srcRect r="3450" b="8295"/>
          <a:stretch>
            <a:fillRect/>
          </a:stretch>
        </p:blipFill>
        <p:spPr>
          <a:xfrm>
            <a:off x="-636" y="-31115"/>
            <a:ext cx="12381865" cy="693610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6240145" y="2348865"/>
            <a:ext cx="0" cy="381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6384290" y="2145030"/>
            <a:ext cx="55073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Cho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sau: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a, Ch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ẳng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may em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đánh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ỡ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ọ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hoa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b, Em gi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úp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ụ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qua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đường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ào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úc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đô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ười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nhi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ều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xe c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qua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ại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x-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c, Em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ón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qu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ất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ờ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ày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sinh nh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hay ng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ày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ễ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0" indent="0">
              <a:buChar char="-"/>
            </a:pPr>
            <a:endParaRPr lang="en-US" altLang="x-none" b="1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/>
            <a:r>
              <a:rPr lang="en-US" altLang="x-none" b="1" dirty="0">
                <a:solidFill>
                  <a:srgbClr val="00B0F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*Yêu cầu:</a:t>
            </a:r>
          </a:p>
          <a:p>
            <a:pPr marL="0"/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ừ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trên, em h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ãy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ực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hi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ện</a:t>
            </a:r>
            <a:r>
              <a:rPr lang="en-US" altLang="x-none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xây dựng một đoạn văn tự sự theo 5 bước .</a:t>
            </a:r>
          </a:p>
          <a:p>
            <a:pPr marL="0"/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0"/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383655" y="5036185"/>
            <a:ext cx="5142230" cy="92519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xây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dựng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“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lão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qua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cộ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qua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”.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77875" y="1995487"/>
            <a:ext cx="51638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X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 d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ựng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ột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ử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ụng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</a:t>
            </a: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 :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ựa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ọn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ệ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 ch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ính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</a:p>
          <a:p>
            <a:endParaRPr lang="en-US" altLang="x-non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2 :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ựa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ọn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ng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ô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i k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>
              <a:buNone/>
            </a:pPr>
            <a:endParaRPr lang="en-US" altLang="x-non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3 : 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ứ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k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>
              <a:buNone/>
            </a:pPr>
            <a:endParaRPr lang="en-US" altLang="x-non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4 : 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d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ùng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trong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ẽ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>
              <a:buNone/>
            </a:pPr>
            <a:endParaRPr lang="en-US" altLang="x-non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x-non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 5 :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ành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k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ết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ợp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bi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sao cho h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ợp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l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í</a:t>
            </a:r>
            <a:r>
              <a:rPr lang="en-US" altLang="x-non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endParaRPr lang="en-US" altLang="x-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x-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627380" y="-33201"/>
            <a:ext cx="1114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8 –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32: 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I.T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Ừ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ỆC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ẬT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ẠN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ẾU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Ố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Ê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T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À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ỂU</a:t>
            </a:r>
            <a:r>
              <a:rPr lang="en-US" altLang="x-none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</a:t>
            </a:r>
            <a:r>
              <a:rPr lang="zh-CN" altLang="en-US" sz="2000" b="1" u="sng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ẢM</a:t>
            </a:r>
            <a:endParaRPr lang="en-US" altLang="x-none" sz="20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x-non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64757" y="69574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</TotalTime>
  <Words>5652</Words>
  <Application>Microsoft Office PowerPoint</Application>
  <PresentationFormat>Widescreen</PresentationFormat>
  <Paragraphs>233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微软雅黑</vt:lpstr>
      <vt:lpstr>Arial</vt:lpstr>
      <vt:lpstr>Calibri</vt:lpstr>
      <vt:lpstr>Times New Roman</vt:lpstr>
      <vt:lpstr>Verdana</vt:lpstr>
      <vt:lpstr>Wingdings 2</vt:lpstr>
      <vt:lpstr>Wingdings 3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TRHONG</dc:creator>
  <cp:lastModifiedBy>user</cp:lastModifiedBy>
  <cp:revision>29</cp:revision>
  <dcterms:created xsi:type="dcterms:W3CDTF">2021-10-09T05:35:00Z</dcterms:created>
  <dcterms:modified xsi:type="dcterms:W3CDTF">2021-10-22T03:38:13Z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B9292F4CEF24497790B73E97CCE5A877</vt:lpwstr>
  </property>
  <property fmtid="{D5CDD505-2E9C-101B-9397-08002B2CF9AE}" pid="3" name="KSOProductBuildVer">
    <vt:lpwstr>1033-11.2.0.10323</vt:lpwstr>
  </property>
</Properties>
</file>